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7" r:id="rId6"/>
    <p:sldId id="278" r:id="rId7"/>
    <p:sldId id="279" r:id="rId8"/>
    <p:sldId id="280" r:id="rId9"/>
    <p:sldId id="281" r:id="rId10"/>
    <p:sldId id="282" r:id="rId11"/>
    <p:sldId id="283" r:id="rId12"/>
    <p:sldId id="295" r:id="rId13"/>
    <p:sldId id="284" r:id="rId14"/>
    <p:sldId id="296" r:id="rId15"/>
    <p:sldId id="285" r:id="rId16"/>
    <p:sldId id="297" r:id="rId17"/>
    <p:sldId id="286" r:id="rId18"/>
    <p:sldId id="298" r:id="rId19"/>
    <p:sldId id="287" r:id="rId20"/>
    <p:sldId id="306" r:id="rId21"/>
    <p:sldId id="307" r:id="rId22"/>
    <p:sldId id="299" r:id="rId23"/>
    <p:sldId id="300" r:id="rId24"/>
    <p:sldId id="308" r:id="rId25"/>
    <p:sldId id="301" r:id="rId26"/>
    <p:sldId id="302" r:id="rId27"/>
    <p:sldId id="303" r:id="rId28"/>
    <p:sldId id="309" r:id="rId29"/>
    <p:sldId id="310" r:id="rId30"/>
    <p:sldId id="274" r:id="rId31"/>
    <p:sldId id="275" r:id="rId32"/>
    <p:sldId id="276"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18.01.2014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18.01.2014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18.01.2014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18.01.2014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18.01.2014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492896"/>
            <a:ext cx="7772400" cy="1470025"/>
          </a:xfrm>
        </p:spPr>
        <p:txBody>
          <a:bodyPr>
            <a:noAutofit/>
          </a:bodyPr>
          <a:lstStyle/>
          <a:p>
            <a:r>
              <a:rPr lang="ru-RU" sz="2400" dirty="0" smtClean="0">
                <a:latin typeface="Times New Roman" pitchFamily="18" charset="0"/>
                <a:cs typeface="Times New Roman" pitchFamily="18" charset="0"/>
              </a:rPr>
              <a:t>Кафедра нервных болезней с курсом медицинской реабилитации ПО</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Тема: </a:t>
            </a:r>
            <a:r>
              <a:rPr lang="ru-RU" sz="2400" dirty="0" smtClean="0">
                <a:latin typeface="Times New Roman" pitchFamily="18" charset="0"/>
                <a:cs typeface="Times New Roman" pitchFamily="18" charset="0"/>
              </a:rPr>
              <a:t>«Маленькая книжка о большой памяти». Мнемонические техники. Уникальные свойства памяти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t>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лекция № </a:t>
            </a:r>
            <a:r>
              <a:rPr lang="en-US" sz="2400" dirty="0" smtClean="0">
                <a:latin typeface="Times New Roman" pitchFamily="18" charset="0"/>
                <a:cs typeface="Times New Roman" pitchFamily="18" charset="0"/>
              </a:rPr>
              <a:t>1</a:t>
            </a:r>
            <a:r>
              <a:rPr lang="ru-RU" sz="2400" dirty="0" smtClean="0">
                <a:latin typeface="Times New Roman" pitchFamily="18" charset="0"/>
                <a:cs typeface="Times New Roman" pitchFamily="18" charset="0"/>
              </a:rPr>
              <a:t>6</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для студентов </a:t>
            </a:r>
            <a:r>
              <a:rPr lang="en-US" sz="2400" dirty="0" smtClean="0">
                <a:latin typeface="Times New Roman" pitchFamily="18" charset="0"/>
                <a:cs typeface="Times New Roman" pitchFamily="18" charset="0"/>
              </a:rPr>
              <a:t>IV</a:t>
            </a:r>
            <a:r>
              <a:rPr lang="ru-RU" sz="2400" dirty="0" smtClean="0">
                <a:latin typeface="Times New Roman" pitchFamily="18" charset="0"/>
                <a:cs typeface="Times New Roman" pitchFamily="18" charset="0"/>
              </a:rPr>
              <a:t> курса, обучающихся по специальности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030401.65 – КЛИНИЧЕСКАЯ ПСИХОЛОГИЯ</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Ассистент кафедры </a:t>
            </a:r>
            <a:r>
              <a:rPr lang="ru-RU" sz="2400" dirty="0" err="1" smtClean="0">
                <a:latin typeface="Times New Roman" pitchFamily="18" charset="0"/>
                <a:cs typeface="Times New Roman" pitchFamily="18" charset="0"/>
              </a:rPr>
              <a:t>Швецова</a:t>
            </a:r>
            <a:r>
              <a:rPr lang="ru-RU" sz="2400" dirty="0" smtClean="0">
                <a:latin typeface="Times New Roman" pitchFamily="18" charset="0"/>
                <a:cs typeface="Times New Roman" pitchFamily="18" charset="0"/>
              </a:rPr>
              <a:t> И.Н.</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Красноярск, 2013г. </a:t>
            </a:r>
            <a:endParaRPr lang="ru-RU" sz="24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latin typeface="Times New Roman" pitchFamily="18" charset="0"/>
                <a:cs typeface="Times New Roman" pitchFamily="18" charset="0"/>
              </a:rPr>
              <a:t>Мнемоника</a:t>
            </a:r>
            <a:endParaRPr lang="ru-RU" b="1" dirty="0" smtClean="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20000"/>
          </a:bodyPr>
          <a:lstStyle/>
          <a:p>
            <a:r>
              <a:rPr lang="ru-RU" b="1" dirty="0" err="1" smtClean="0">
                <a:latin typeface="Times New Roman" pitchFamily="18" charset="0"/>
                <a:cs typeface="Times New Roman" pitchFamily="18" charset="0"/>
              </a:rPr>
              <a:t>Мнемо́ника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a:t>
            </a:r>
            <a:r>
              <a:rPr lang="ru-RU" dirty="0" err="1" smtClean="0">
                <a:latin typeface="Times New Roman" pitchFamily="18" charset="0"/>
                <a:cs typeface="Times New Roman" pitchFamily="18" charset="0"/>
              </a:rPr>
              <a:t>греч.τὰ </a:t>
            </a:r>
            <a:r>
              <a:rPr lang="ru-RU" dirty="0" err="1" smtClean="0">
                <a:latin typeface="Times New Roman" pitchFamily="18" charset="0"/>
                <a:cs typeface="Times New Roman" pitchFamily="18" charset="0"/>
              </a:rPr>
              <a:t>μνημονικά </a:t>
            </a:r>
            <a:r>
              <a:rPr lang="ru-RU" dirty="0" smtClean="0">
                <a:latin typeface="Times New Roman" pitchFamily="18" charset="0"/>
                <a:cs typeface="Times New Roman" pitchFamily="18" charset="0"/>
              </a:rPr>
              <a:t>— искусство запоминания), </a:t>
            </a:r>
            <a:r>
              <a:rPr lang="ru-RU" b="1" dirty="0" err="1" smtClean="0">
                <a:latin typeface="Times New Roman" pitchFamily="18" charset="0"/>
                <a:cs typeface="Times New Roman" pitchFamily="18" charset="0"/>
              </a:rPr>
              <a:t>мнемоте́хника</a:t>
            </a:r>
            <a:r>
              <a:rPr lang="ru-RU" dirty="0" smtClean="0">
                <a:latin typeface="Times New Roman" pitchFamily="18" charset="0"/>
                <a:cs typeface="Times New Roman" pitchFamily="18" charset="0"/>
              </a:rPr>
              <a:t> — совокупность специальных приёмов и способов, облегчающих запоминание нужной информации и увеличивающих объём памяти путём образования </a:t>
            </a:r>
            <a:r>
              <a:rPr lang="ru-RU" dirty="0" smtClean="0">
                <a:latin typeface="Times New Roman" pitchFamily="18" charset="0"/>
                <a:cs typeface="Times New Roman" pitchFamily="18" charset="0"/>
              </a:rPr>
              <a:t>ассоциаций</a:t>
            </a:r>
            <a:r>
              <a:rPr lang="ru-RU" dirty="0" smtClean="0">
                <a:latin typeface="Times New Roman" pitchFamily="18" charset="0"/>
                <a:cs typeface="Times New Roman" pitchFamily="18" charset="0"/>
              </a:rPr>
              <a:t> (связей). Замена абстрактных объектов и фактов на понятия и представления, имеющие визуальное, </a:t>
            </a:r>
            <a:r>
              <a:rPr lang="ru-RU" dirty="0" err="1" smtClean="0">
                <a:latin typeface="Times New Roman" pitchFamily="18" charset="0"/>
                <a:cs typeface="Times New Roman" pitchFamily="18" charset="0"/>
              </a:rPr>
              <a:t>аудиальное</a:t>
            </a:r>
            <a:r>
              <a:rPr lang="ru-RU" dirty="0" smtClean="0">
                <a:latin typeface="Times New Roman" pitchFamily="18" charset="0"/>
                <a:cs typeface="Times New Roman" pitchFamily="18" charset="0"/>
              </a:rPr>
              <a:t> или кинестетическое представление, связывание объектов с уже имеющейся информацией в памяти различных типов для упрощения запоминания.</a:t>
            </a:r>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Мнемонические упражнения</a:t>
            </a:r>
          </a:p>
        </p:txBody>
      </p:sp>
      <p:sp>
        <p:nvSpPr>
          <p:cNvPr id="3" name="Содержимое 2"/>
          <p:cNvSpPr>
            <a:spLocks noGrp="1"/>
          </p:cNvSpPr>
          <p:nvPr>
            <p:ph idx="1"/>
          </p:nvPr>
        </p:nvSpPr>
        <p:spPr/>
        <p:txBody>
          <a:bodyPr>
            <a:normAutofit fontScale="85000" lnSpcReduction="20000"/>
          </a:bodyPr>
          <a:lstStyle/>
          <a:p>
            <a:pPr marL="514350" indent="-514350">
              <a:buNone/>
            </a:pPr>
            <a:r>
              <a:rPr lang="ru-RU" dirty="0" smtClean="0">
                <a:latin typeface="Times New Roman" pitchFamily="18" charset="0"/>
                <a:cs typeface="Times New Roman" pitchFamily="18" charset="0"/>
              </a:rPr>
              <a:t>Мнемоническая </a:t>
            </a:r>
            <a:r>
              <a:rPr lang="ru-RU" dirty="0" smtClean="0">
                <a:latin typeface="Times New Roman" pitchFamily="18" charset="0"/>
                <a:cs typeface="Times New Roman" pitchFamily="18" charset="0"/>
              </a:rPr>
              <a:t>техника </a:t>
            </a:r>
            <a:r>
              <a:rPr lang="ru-RU" b="1" dirty="0" smtClean="0">
                <a:latin typeface="Times New Roman" pitchFamily="18" charset="0"/>
                <a:cs typeface="Times New Roman" pitchFamily="18" charset="0"/>
              </a:rPr>
              <a:t>«Запоминание </a:t>
            </a:r>
            <a:r>
              <a:rPr lang="ru-RU" b="1" dirty="0" smtClean="0">
                <a:latin typeface="Times New Roman" pitchFamily="18" charset="0"/>
                <a:cs typeface="Times New Roman" pitchFamily="18" charset="0"/>
              </a:rPr>
              <a:t>с помощью </a:t>
            </a:r>
            <a:r>
              <a:rPr lang="ru-RU" b="1" dirty="0" smtClean="0">
                <a:latin typeface="Times New Roman" pitchFamily="18" charset="0"/>
                <a:cs typeface="Times New Roman" pitchFamily="18" charset="0"/>
              </a:rPr>
              <a:t>подчинения»</a:t>
            </a:r>
            <a:r>
              <a:rPr lang="ru-RU" b="1" dirty="0" smtClean="0"/>
              <a:t>  </a:t>
            </a:r>
            <a:endParaRPr lang="ru-RU" b="1" dirty="0" smtClean="0"/>
          </a:p>
          <a:p>
            <a:pPr marL="514350" indent="-514350">
              <a:buNone/>
            </a:pPr>
            <a:r>
              <a:rPr lang="ru-RU" dirty="0" smtClean="0">
                <a:latin typeface="Times New Roman" pitchFamily="18" charset="0"/>
                <a:cs typeface="Times New Roman" pitchFamily="18" charset="0"/>
              </a:rPr>
              <a:t>Предположим</a:t>
            </a:r>
            <a:r>
              <a:rPr lang="ru-RU" dirty="0" smtClean="0">
                <a:latin typeface="Times New Roman" pitchFamily="18" charset="0"/>
                <a:cs typeface="Times New Roman" pitchFamily="18" charset="0"/>
              </a:rPr>
              <a:t>, вам очень важно запомнить небольшой список понятий, порядок в котором не важен (от нескольких понятий до десяти-пятнадцати). Для этого можете воспользоваться способом подчинения понятий.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Для того, чтобы запомнить эти понятия, их нужно подчинить друг другу, выстроив "вертикаль власти". Предположим, что вам надо запомнить список покупок в магазине: </a:t>
            </a:r>
            <a:r>
              <a:rPr lang="ru-RU" i="1" dirty="0" smtClean="0">
                <a:latin typeface="Times New Roman" pitchFamily="18" charset="0"/>
                <a:cs typeface="Times New Roman" pitchFamily="18" charset="0"/>
              </a:rPr>
              <a:t>молоко, изюм, яйца, колбаса, кошачьи консервы, минералка, шпроты, хлеб</a:t>
            </a: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Мнемонические упражнения</a:t>
            </a:r>
          </a:p>
        </p:txBody>
      </p:sp>
      <p:sp>
        <p:nvSpPr>
          <p:cNvPr id="3" name="Содержимое 2"/>
          <p:cNvSpPr>
            <a:spLocks noGrp="1"/>
          </p:cNvSpPr>
          <p:nvPr>
            <p:ph idx="1"/>
          </p:nvPr>
        </p:nvSpPr>
        <p:spPr/>
        <p:txBody>
          <a:bodyPr>
            <a:normAutofit fontScale="55000" lnSpcReduction="20000"/>
          </a:bodyPr>
          <a:lstStyle/>
          <a:p>
            <a:pPr marL="514350" indent="-514350">
              <a:buNone/>
            </a:pPr>
            <a:r>
              <a:rPr lang="ru-RU" dirty="0" smtClean="0">
                <a:latin typeface="Times New Roman" pitchFamily="18" charset="0"/>
                <a:cs typeface="Times New Roman" pitchFamily="18" charset="0"/>
              </a:rPr>
              <a:t>    Попробуем </a:t>
            </a:r>
            <a:r>
              <a:rPr lang="ru-RU" dirty="0" smtClean="0">
                <a:latin typeface="Times New Roman" pitchFamily="18" charset="0"/>
                <a:cs typeface="Times New Roman" pitchFamily="18" charset="0"/>
              </a:rPr>
              <a:t>эти покупки организовать по принципу "начальник-подчинённый":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1 (самый главный). Хлеб ("потому что сказано, что хлеб - всему голова").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2. Колбаса ("ближайший коллега хлеба").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3. Яйца ("колбаса иногда любит пожариться с яйцами").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4. Молоко ("яйцам иногда нужна помощь молока в готовке омлета").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5. Кошачьи консервы ("молоку нужна помощь в кормлении кота, а именно консервы").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6. Шпроты ("банка маленькая низенькая, не то что у кошачьих консервов").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7. Минералка ("если шпроты оживут, по потребуют воду").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8. Изюм ("вода ушла на повышение наверх, от винограда остался изюм-неудачник").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В целом, этот способ запоминания является лишь частным вариантом метода ассоциаций. Просто здесь используется лишь один вид ассоциации ("начальник - подчинённый"). С одной стороны, это усложняет процесс запоминания, заставляя придумывать всё более натянутые отношения, но с другой - легче потом припоминается, потому что нет разброса в ассоциациях.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К тому же, этот способ хорошо подходит людям с не очень развитым воображением, но хорошими </a:t>
            </a:r>
            <a:r>
              <a:rPr lang="ru-RU" dirty="0" err="1" smtClean="0">
                <a:latin typeface="Times New Roman" pitchFamily="18" charset="0"/>
                <a:cs typeface="Times New Roman" pitchFamily="18" charset="0"/>
              </a:rPr>
              <a:t>вербально-логическими</a:t>
            </a:r>
            <a:r>
              <a:rPr lang="ru-RU" dirty="0" smtClean="0">
                <a:latin typeface="Times New Roman" pitchFamily="18" charset="0"/>
                <a:cs typeface="Times New Roman" pitchFamily="18" charset="0"/>
              </a:rPr>
              <a:t> способностями</a:t>
            </a:r>
            <a:r>
              <a:rPr lang="ru-RU" dirty="0" smtClean="0">
                <a:latin typeface="Times New Roman" pitchFamily="18" charset="0"/>
                <a:cs typeface="Times New Roman" pitchFamily="18" charset="0"/>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Мнемонические упражнения</a:t>
            </a:r>
          </a:p>
        </p:txBody>
      </p:sp>
      <p:sp>
        <p:nvSpPr>
          <p:cNvPr id="3" name="Содержимое 2"/>
          <p:cNvSpPr>
            <a:spLocks noGrp="1"/>
          </p:cNvSpPr>
          <p:nvPr>
            <p:ph idx="1"/>
          </p:nvPr>
        </p:nvSpPr>
        <p:spPr/>
        <p:txBody>
          <a:bodyPr>
            <a:normAutofit fontScale="85000" lnSpcReduction="20000"/>
          </a:bodyPr>
          <a:lstStyle/>
          <a:p>
            <a:pPr marL="514350" indent="-514350">
              <a:buNone/>
            </a:pPr>
            <a:r>
              <a:rPr lang="ru-RU" dirty="0" smtClean="0">
                <a:latin typeface="Times New Roman" pitchFamily="18" charset="0"/>
                <a:cs typeface="Times New Roman" pitchFamily="18" charset="0"/>
              </a:rPr>
              <a:t>Мнемоническая техника "</a:t>
            </a:r>
            <a:r>
              <a:rPr lang="ru-RU" b="1" dirty="0" smtClean="0">
                <a:latin typeface="Times New Roman" pitchFamily="18" charset="0"/>
                <a:cs typeface="Times New Roman" pitchFamily="18" charset="0"/>
              </a:rPr>
              <a:t>Как быстро вспомнить</a:t>
            </a:r>
            <a:r>
              <a:rPr lang="ru-RU"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marL="514350" indent="-514350">
              <a:buNone/>
            </a:pPr>
            <a:r>
              <a:rPr lang="ru-RU" dirty="0" smtClean="0">
                <a:latin typeface="Times New Roman" pitchFamily="18" charset="0"/>
                <a:cs typeface="Times New Roman" pitchFamily="18" charset="0"/>
              </a:rPr>
              <a:t>Человеческая </a:t>
            </a:r>
            <a:r>
              <a:rPr lang="ru-RU" dirty="0" smtClean="0">
                <a:latin typeface="Times New Roman" pitchFamily="18" charset="0"/>
                <a:cs typeface="Times New Roman" pitchFamily="18" charset="0"/>
              </a:rPr>
              <a:t>память -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Тут уместна такая модель. Представьте, что в картонную коробку с небольшим отверстием насыпали много гвоздей. Коробку закрыли, и теперь ваша задача - вытряхнуть через отверстие ровно один гвоздь. Если вы будете трясти коробку усердно и энергично, то или вообще ни одного гвоздя не выпадет, или же выпадет сразу много гвоздей, но вам-то нужен только один. Для этого уместна лишь одна тактика - медленно встряхивать коробку, пока не выпадет один гвоздь.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Мнемоническая техника "</a:t>
            </a:r>
            <a:r>
              <a:rPr lang="ru-RU" b="1" dirty="0" smtClean="0">
                <a:latin typeface="Times New Roman" pitchFamily="18" charset="0"/>
                <a:cs typeface="Times New Roman" pitchFamily="18" charset="0"/>
              </a:rPr>
              <a:t>Как быстро вспомнить</a:t>
            </a:r>
            <a:r>
              <a:rPr lang="ru-RU" dirty="0" smtClean="0">
                <a:latin typeface="Times New Roman" pitchFamily="18" charset="0"/>
                <a:cs typeface="Times New Roman" pitchFamily="18" charset="0"/>
              </a:rPr>
              <a:t>"</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Суть </a:t>
            </a:r>
            <a:r>
              <a:rPr lang="ru-RU" dirty="0" smtClean="0">
                <a:latin typeface="Times New Roman" pitchFamily="18" charset="0"/>
                <a:cs typeface="Times New Roman" pitchFamily="18" charset="0"/>
              </a:rPr>
              <a:t>этой техники состоит в следующем. Предположим, что вы забыли номер телефона своего знакомого. Вы его не раз уже воспроизводили в своей памяти, вы точно его знаете, но пока вспомнить не можете. Скажите себе примерно следующее: "Мне важно вспомнить номер телефона Иван </a:t>
            </a:r>
            <a:r>
              <a:rPr lang="ru-RU" dirty="0" err="1" smtClean="0">
                <a:latin typeface="Times New Roman" pitchFamily="18" charset="0"/>
                <a:cs typeface="Times New Roman" pitchFamily="18" charset="0"/>
              </a:rPr>
              <a:t>Иваныча</a:t>
            </a:r>
            <a:r>
              <a:rPr lang="ru-RU" dirty="0" smtClean="0">
                <a:latin typeface="Times New Roman" pitchFamily="18" charset="0"/>
                <a:cs typeface="Times New Roman" pitchFamily="18" charset="0"/>
              </a:rPr>
              <a:t>. Рано или поздно я его всё равно вспомню. Как только я его вспомню, номер сам собой проявится в моём сознании. Сейчас я на пять минут успокаиваюсь и не буду думать про номер". После этого на самом деле не думайте про номер, не напрягайте память. Если не получилось вспомнить - через пять минут повторите установку.</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Мнемонические упражнения</a:t>
            </a:r>
          </a:p>
        </p:txBody>
      </p:sp>
      <p:sp>
        <p:nvSpPr>
          <p:cNvPr id="3" name="Содержимое 2"/>
          <p:cNvSpPr>
            <a:spLocks noGrp="1"/>
          </p:cNvSpPr>
          <p:nvPr>
            <p:ph idx="1"/>
          </p:nvPr>
        </p:nvSpPr>
        <p:spPr/>
        <p:txBody>
          <a:bodyPr>
            <a:normAutofit fontScale="70000" lnSpcReduction="20000"/>
          </a:bodyPr>
          <a:lstStyle/>
          <a:p>
            <a:pPr marL="514350" indent="-514350">
              <a:buNone/>
            </a:pPr>
            <a:r>
              <a:rPr lang="ru-RU" dirty="0" smtClean="0">
                <a:latin typeface="Times New Roman" pitchFamily="18" charset="0"/>
                <a:cs typeface="Times New Roman" pitchFamily="18" charset="0"/>
              </a:rPr>
              <a:t>        Мнемоническая техника «</a:t>
            </a:r>
            <a:r>
              <a:rPr lang="ru-RU" b="1" dirty="0" smtClean="0">
                <a:latin typeface="Times New Roman" pitchFamily="18" charset="0"/>
                <a:cs typeface="Times New Roman" pitchFamily="18" charset="0"/>
              </a:rPr>
              <a:t>Логистика в супермаркете»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Данная техника хорошо подходит для супермаркетов, в которых вы бывали не раз, где более-менее хорошо знаете расположение отделов и товаров.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1. Поделите у себя в уме супермаркет на девять секторов (то есть три на три). Если магазин не очень большой, то можно на меньшее число, например на шесть (три на два). Сектора могут быть разной величины. Главное, чтобы они обладали какой-то функциональной и территориальной целостностью. Примеры: "Мясо-рыба", "Молочный сектор", "Хозяйственные и </a:t>
            </a:r>
            <a:r>
              <a:rPr lang="ru-RU" dirty="0" err="1" smtClean="0">
                <a:latin typeface="Times New Roman" pitchFamily="18" charset="0"/>
                <a:cs typeface="Times New Roman" pitchFamily="18" charset="0"/>
              </a:rPr>
              <a:t>зоотовары</a:t>
            </a:r>
            <a:r>
              <a:rPr lang="ru-RU" dirty="0" smtClean="0">
                <a:latin typeface="Times New Roman" pitchFamily="18" charset="0"/>
                <a:cs typeface="Times New Roman" pitchFamily="18" charset="0"/>
              </a:rPr>
              <a:t>", "Хлеб, крупы и макароны".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2. По мере запоминания представляйте этот квадрат три на три и количество товаров, которые надо купить в каждом секторе. </a:t>
            </a:r>
            <a:br>
              <a:rPr lang="ru-RU" dirty="0" smtClean="0">
                <a:latin typeface="Times New Roman" pitchFamily="18" charset="0"/>
                <a:cs typeface="Times New Roman" pitchFamily="18" charset="0"/>
              </a:rPr>
            </a:br>
            <a:endParaRPr lang="ru-RU" dirty="0" smtClean="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Мнемоническая техника «Логистика в супермаркете»</a:t>
            </a:r>
          </a:p>
        </p:txBody>
      </p:sp>
      <p:sp>
        <p:nvSpPr>
          <p:cNvPr id="3" name="Содержимое 2"/>
          <p:cNvSpPr>
            <a:spLocks noGrp="1"/>
          </p:cNvSpPr>
          <p:nvPr>
            <p:ph idx="1"/>
          </p:nvPr>
        </p:nvSpPr>
        <p:spPr/>
        <p:txBody>
          <a:bodyPr>
            <a:normAutofit fontScale="70000" lnSpcReduction="20000"/>
          </a:bodyPr>
          <a:lstStyle/>
          <a:p>
            <a:pPr marL="514350" indent="-514350">
              <a:buNone/>
            </a:pP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3. Когда вы подойдёте к концу списка покупок, вам надо будет проложить маршрут от сектора к сектору: "Сначала я пойду в молочный сектор, там надо купить две позиции, потом в хлебный сектор, там одна позиция..." Для начала вам надо запомнить сколько позиций вы покупаете в том или ином секторе.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4. Теперь ещё раз прокрутите в голове свой маршрут, но уже с конкретизацией, где и что именно вы будете покупать: "Сначала я пойду в молочный сектор, так куплю молоко и сырки, потом в хлебный, где куплю батон..."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5. Теперь можете смело идти в магазин.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Немного практики, и вам быстрее будет запомнить список покупок, нежели записывать его на бумажке</a:t>
            </a:r>
            <a:r>
              <a:rPr lang="ru-RU" dirty="0" smtClean="0">
                <a:latin typeface="Times New Roman" pitchFamily="18" charset="0"/>
                <a:cs typeface="Times New Roman" pitchFamily="18" charset="0"/>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Мнемонические упражнения</a:t>
            </a:r>
          </a:p>
        </p:txBody>
      </p:sp>
      <p:sp>
        <p:nvSpPr>
          <p:cNvPr id="3" name="Содержимое 2"/>
          <p:cNvSpPr>
            <a:spLocks noGrp="1"/>
          </p:cNvSpPr>
          <p:nvPr>
            <p:ph idx="1"/>
          </p:nvPr>
        </p:nvSpPr>
        <p:spPr/>
        <p:txBody>
          <a:bodyPr>
            <a:normAutofit fontScale="70000" lnSpcReduction="20000"/>
          </a:bodyPr>
          <a:lstStyle/>
          <a:p>
            <a:pPr marL="514350" indent="-514350">
              <a:buNone/>
            </a:pPr>
            <a:r>
              <a:rPr lang="ru-RU" dirty="0" smtClean="0">
                <a:latin typeface="Times New Roman" pitchFamily="18" charset="0"/>
                <a:cs typeface="Times New Roman" pitchFamily="18" charset="0"/>
              </a:rPr>
              <a:t>        Мнемоническая техника</a:t>
            </a:r>
            <a:r>
              <a:rPr lang="ru-RU" b="1" dirty="0" smtClean="0">
                <a:latin typeface="Times New Roman" pitchFamily="18" charset="0"/>
                <a:cs typeface="Times New Roman" pitchFamily="18" charset="0"/>
              </a:rPr>
              <a:t> «Метод Цицерона»</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После того, как речь подготовлена, надо разбить её на несколько блоков, по числу комнат в своей квартире. У Цицерона было большое здание на </a:t>
            </a:r>
            <a:r>
              <a:rPr lang="ru-RU" dirty="0" err="1" smtClean="0">
                <a:latin typeface="Times New Roman" pitchFamily="18" charset="0"/>
                <a:cs typeface="Times New Roman" pitchFamily="18" charset="0"/>
              </a:rPr>
              <a:t>Палатинском</a:t>
            </a:r>
            <a:r>
              <a:rPr lang="ru-RU" dirty="0" smtClean="0">
                <a:latin typeface="Times New Roman" pitchFamily="18" charset="0"/>
                <a:cs typeface="Times New Roman" pitchFamily="18" charset="0"/>
              </a:rPr>
              <a:t> холме и, надо полагать, в количестве комнат он был не так ограничен как современные жители городов. Тем не менее, в любой квартире можно выделить определённые 7-10 мест, включая туалет, ванную, балкон.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Каждой комнате (месту) отводится отдельный блок выступления. В процессе репетиции оратор переходит из комнаты в комнату, следя за тем, чтобы не нарушался порядок соответствия. Если подготовлен письменный текст выступления, то можно сначала ходить с ним по квартире, подглядывая.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Мнемоническая техника «Метод Цицерона»</a:t>
            </a:r>
          </a:p>
        </p:txBody>
      </p:sp>
      <p:sp>
        <p:nvSpPr>
          <p:cNvPr id="3" name="Содержимое 2"/>
          <p:cNvSpPr>
            <a:spLocks noGrp="1"/>
          </p:cNvSpPr>
          <p:nvPr>
            <p:ph idx="1"/>
          </p:nvPr>
        </p:nvSpPr>
        <p:spPr/>
        <p:txBody>
          <a:bodyPr>
            <a:normAutofit fontScale="70000" lnSpcReduction="20000"/>
          </a:bodyPr>
          <a:lstStyle/>
          <a:p>
            <a:pPr marL="514350" indent="-514350">
              <a:buNone/>
            </a:pP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В процессе публичного выступления оратор мысленно представляет, что он ходит по своей квартире. С одной стороны, это помогает структурировать выступление. С другой - автоматизировать речь. Даже если какое-то сложное слово подзабыто, то использование этого метода может как бы подтолкнуть это слово на поверхность. Потому что далеко не все ассоциации контролируются нашим сознанием. Большинство ассоциаций - случайные. И, ходя по квартире, мы своей речи ассоциируем разные предметы обстановки (например вазу с цветами). Во время выступления стоит нам представить эти предметы (например вазу с цветами), и тогда текст, ассоциированный с этим предметом проявляется как бы сам собой</a:t>
            </a:r>
            <a:r>
              <a:rPr lang="ru-RU" dirty="0" smtClean="0">
                <a:latin typeface="Times New Roman" pitchFamily="18" charset="0"/>
                <a:cs typeface="Times New Roman" pitchFamily="18" charset="0"/>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Мнемонические упражнения</a:t>
            </a:r>
          </a:p>
        </p:txBody>
      </p:sp>
      <p:sp>
        <p:nvSpPr>
          <p:cNvPr id="3" name="Содержимое 2"/>
          <p:cNvSpPr>
            <a:spLocks noGrp="1"/>
          </p:cNvSpPr>
          <p:nvPr>
            <p:ph idx="1"/>
          </p:nvPr>
        </p:nvSpPr>
        <p:spPr/>
        <p:txBody>
          <a:bodyPr>
            <a:normAutofit fontScale="55000" lnSpcReduction="20000"/>
          </a:bodyPr>
          <a:lstStyle/>
          <a:p>
            <a:pPr marL="514350" indent="-514350">
              <a:buNone/>
            </a:pPr>
            <a:r>
              <a:rPr lang="ru-RU" dirty="0" smtClean="0">
                <a:latin typeface="Times New Roman" pitchFamily="18" charset="0"/>
                <a:cs typeface="Times New Roman" pitchFamily="18" charset="0"/>
              </a:rPr>
              <a:t>Мнемоническая техника </a:t>
            </a:r>
            <a:r>
              <a:rPr lang="ru-RU" b="1" dirty="0" smtClean="0">
                <a:latin typeface="Times New Roman" pitchFamily="18" charset="0"/>
                <a:cs typeface="Times New Roman" pitchFamily="18" charset="0"/>
              </a:rPr>
              <a:t>«Наложение произвольных </a:t>
            </a: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marL="514350" indent="-514350">
              <a:buNone/>
            </a:pPr>
            <a:r>
              <a:rPr lang="ru-RU" dirty="0" smtClean="0">
                <a:latin typeface="Times New Roman" pitchFamily="18" charset="0"/>
                <a:cs typeface="Times New Roman" pitchFamily="18" charset="0"/>
              </a:rPr>
              <a:t>Если </a:t>
            </a:r>
            <a:r>
              <a:rPr lang="ru-RU" dirty="0" smtClean="0">
                <a:latin typeface="Times New Roman" pitchFamily="18" charset="0"/>
                <a:cs typeface="Times New Roman" pitchFamily="18" charset="0"/>
              </a:rPr>
              <a:t>частенько так случается, что вы забываете что-то сделать, или бывает так, что откладываете выполнения дела, а потом вовсе про него забываете, то, скорее всего, это говорит не о вашей "природной забывчивости", а о перегруженности вашей памяти разными событиями, которые происходят с вами или вашими родственниками и знакомыми, на замусоренном фоне которых важное запланированное дело теряется. Данная техника не поможет улучшить память. Она даже не гарантирует, что запомнив что-то одно, вы не забудете другого. Тем не менее, в жизни всегда есть дела </a:t>
            </a:r>
            <a:r>
              <a:rPr lang="ru-RU" dirty="0" err="1" smtClean="0">
                <a:latin typeface="Times New Roman" pitchFamily="18" charset="0"/>
                <a:cs typeface="Times New Roman" pitchFamily="18" charset="0"/>
              </a:rPr>
              <a:t>сверхприоритетные</a:t>
            </a:r>
            <a:r>
              <a:rPr lang="ru-RU" dirty="0" smtClean="0">
                <a:latin typeface="Times New Roman" pitchFamily="18" charset="0"/>
                <a:cs typeface="Times New Roman" pitchFamily="18" charset="0"/>
              </a:rPr>
              <a:t>, про которые точно нельзя забыть. В идеале, конечно, для полной надёжности надо пользоваться записной книжкой, но, во-первых, и в неё тоже надо не забывать посмотреть, во-вторых - в некоторых случаях надо действовать строго по ситуации (например, на работе вы ожидаете прихода шефа, которому сразу же и обязательно надо передать важную информацию).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r>
              <a:rPr lang="ru-RU" dirty="0" smtClean="0"/>
              <a:t/>
            </a:r>
            <a:br>
              <a:rPr lang="ru-RU" dirty="0" smtClean="0"/>
            </a:br>
            <a:endParaRPr lang="ru-RU" b="1"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План лекции:</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lstStyle/>
          <a:p>
            <a:pPr>
              <a:buNone/>
            </a:pPr>
            <a:r>
              <a:rPr lang="ru-RU" b="1" dirty="0" smtClean="0"/>
              <a:t>1.</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Актуальность темы</a:t>
            </a:r>
          </a:p>
          <a:p>
            <a:pPr>
              <a:buNone/>
            </a:pPr>
            <a:r>
              <a:rPr lang="ru-RU" b="1" dirty="0" smtClean="0">
                <a:latin typeface="Times New Roman" pitchFamily="18" charset="0"/>
                <a:cs typeface="Times New Roman" pitchFamily="18" charset="0"/>
              </a:rPr>
              <a:t>2. </a:t>
            </a:r>
            <a:r>
              <a:rPr lang="ru-RU" dirty="0" smtClean="0">
                <a:latin typeface="Times New Roman" pitchFamily="18" charset="0"/>
                <a:cs typeface="Times New Roman" pitchFamily="18" charset="0"/>
              </a:rPr>
              <a:t>«Маленькая книжка о большой памяти». </a:t>
            </a:r>
            <a:endParaRPr lang="ru-RU" dirty="0" smtClean="0">
              <a:latin typeface="Times New Roman" pitchFamily="18" charset="0"/>
              <a:cs typeface="Times New Roman" pitchFamily="18" charset="0"/>
            </a:endParaRPr>
          </a:p>
          <a:p>
            <a:pPr>
              <a:buNone/>
            </a:pPr>
            <a:r>
              <a:rPr lang="ru-RU" b="1" dirty="0" smtClean="0">
                <a:latin typeface="Times New Roman" pitchFamily="18" charset="0"/>
                <a:cs typeface="Times New Roman" pitchFamily="18" charset="0"/>
              </a:rPr>
              <a:t>3.</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Мнемонические техники. </a:t>
            </a:r>
            <a:endParaRPr lang="ru-RU" dirty="0" smtClean="0">
              <a:latin typeface="Times New Roman" pitchFamily="18" charset="0"/>
              <a:cs typeface="Times New Roman" pitchFamily="18" charset="0"/>
            </a:endParaRPr>
          </a:p>
          <a:p>
            <a:pPr>
              <a:buNone/>
            </a:pPr>
            <a:r>
              <a:rPr lang="ru-RU" b="1" dirty="0" smtClean="0">
                <a:latin typeface="Times New Roman" pitchFamily="18" charset="0"/>
                <a:cs typeface="Times New Roman" pitchFamily="18" charset="0"/>
              </a:rPr>
              <a:t>4. </a:t>
            </a:r>
            <a:r>
              <a:rPr lang="ru-RU" dirty="0" smtClean="0">
                <a:latin typeface="Times New Roman" pitchFamily="18" charset="0"/>
                <a:cs typeface="Times New Roman" pitchFamily="18" charset="0"/>
              </a:rPr>
              <a:t>Уникальные свойства памяти </a:t>
            </a:r>
            <a:endParaRPr lang="ru-RU" dirty="0" smtClean="0">
              <a:latin typeface="Times New Roman" pitchFamily="18" charset="0"/>
              <a:cs typeface="Times New Roman" pitchFamily="18" charset="0"/>
            </a:endParaRPr>
          </a:p>
          <a:p>
            <a:pPr>
              <a:buNone/>
            </a:pPr>
            <a:r>
              <a:rPr lang="ru-RU" b="1" dirty="0" smtClean="0">
                <a:latin typeface="Times New Roman" pitchFamily="18" charset="0"/>
                <a:cs typeface="Times New Roman" pitchFamily="18" charset="0"/>
              </a:rPr>
              <a:t>5. </a:t>
            </a:r>
            <a:r>
              <a:rPr lang="ru-RU" dirty="0" smtClean="0">
                <a:latin typeface="Times New Roman" pitchFamily="18" charset="0"/>
                <a:cs typeface="Times New Roman" pitchFamily="18" charset="0"/>
              </a:rPr>
              <a:t>Выводы.</a:t>
            </a: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Мнемоническая техника </a:t>
            </a:r>
            <a:r>
              <a:rPr lang="ru-RU" b="1" dirty="0" smtClean="0">
                <a:latin typeface="Times New Roman" pitchFamily="18" charset="0"/>
                <a:cs typeface="Times New Roman" pitchFamily="18" charset="0"/>
              </a:rPr>
              <a:t>«Наложение произвольных</a:t>
            </a:r>
            <a:endParaRPr lang="ru-RU" dirty="0" smtClean="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marL="514350" indent="-514350">
              <a:buNone/>
            </a:pPr>
            <a:r>
              <a:rPr lang="ru-RU" dirty="0" smtClean="0"/>
              <a:t/>
            </a:r>
            <a:br>
              <a:rPr lang="ru-RU" dirty="0" smtClean="0"/>
            </a:br>
            <a:r>
              <a:rPr lang="ru-RU" dirty="0" smtClean="0"/>
              <a:t>   </a:t>
            </a:r>
            <a:br>
              <a:rPr lang="ru-RU" dirty="0" smtClean="0"/>
            </a:br>
            <a:r>
              <a:rPr lang="ru-RU" dirty="0" smtClean="0"/>
              <a:t>  </a:t>
            </a:r>
            <a:r>
              <a:rPr lang="ru-RU" dirty="0" smtClean="0">
                <a:latin typeface="Times New Roman" pitchFamily="18" charset="0"/>
                <a:cs typeface="Times New Roman" pitchFamily="18" charset="0"/>
              </a:rPr>
              <a:t>Наложение произвольных ассоциаций весьма просто. Выберите предмет из окружающего мира или какое-то событие. Это может быть всё что угодно: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 дверная ручка,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 сотовый телефон,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 ключи,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 окно,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 свежий воздух,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 приход какого-то человека,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 сквозняк из окна,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 звонок телефона,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 громкий разговор в коридоре,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 обращение к вам по имени-отчеству и многое другое. </a:t>
            </a:r>
            <a:r>
              <a:rPr lang="ru-RU" dirty="0" smtClean="0"/>
              <a:t/>
            </a:r>
            <a:br>
              <a:rPr lang="ru-RU" dirty="0" smtClean="0"/>
            </a:br>
            <a:endParaRPr lang="ru-RU" b="1" dirty="0" smtClean="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Мнемоническая техника </a:t>
            </a:r>
            <a:r>
              <a:rPr lang="ru-RU" b="1" dirty="0" smtClean="0">
                <a:latin typeface="Times New Roman" pitchFamily="18" charset="0"/>
                <a:cs typeface="Times New Roman" pitchFamily="18" charset="0"/>
              </a:rPr>
              <a:t>«Наложение произвольных</a:t>
            </a:r>
            <a:endParaRPr lang="ru-RU" dirty="0" smtClean="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marL="514350" indent="-514350">
              <a:buNone/>
            </a:pP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Выработайте на это что-то свою ассоциацию: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 "Когда я возьмусь за дверную ручку, то вспомню...",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 "Когда возьму в руки сотовый, то вспомню...",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 "Когда подует сквозняк из окна, то вспомню...",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 "Если ко мне обратятся по имени-отчеству, то вспомню..." и т.д.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Представьте себе эту картину. Представьте несколько раз.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Если вам очень важно что-то сделать, но не срочно, то можно добавлять элемент игры, случайности, загадывая что-то, что может случиться сегодня или завтра, а может и не случиться (как в примере с именем-отчеством).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Каждый раз старайтесь использовать разные предметы/события, чтобы не происходило так называемой сшибки ассоциаций. </a:t>
            </a:r>
            <a:r>
              <a:rPr lang="ru-RU" dirty="0" smtClean="0"/>
              <a:t/>
            </a:r>
            <a:br>
              <a:rPr lang="ru-RU" dirty="0" smtClean="0"/>
            </a:br>
            <a:endParaRPr lang="ru-RU" b="1" dirty="0" smtClean="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Мнемонические упражнения</a:t>
            </a:r>
          </a:p>
        </p:txBody>
      </p:sp>
      <p:sp>
        <p:nvSpPr>
          <p:cNvPr id="3" name="Содержимое 2"/>
          <p:cNvSpPr>
            <a:spLocks noGrp="1"/>
          </p:cNvSpPr>
          <p:nvPr>
            <p:ph idx="1"/>
          </p:nvPr>
        </p:nvSpPr>
        <p:spPr/>
        <p:txBody>
          <a:bodyPr>
            <a:normAutofit fontScale="62500" lnSpcReduction="20000"/>
          </a:bodyPr>
          <a:lstStyle/>
          <a:p>
            <a:pPr marL="514350" indent="-514350">
              <a:buNone/>
            </a:pPr>
            <a:r>
              <a:rPr lang="ru-RU" b="1" dirty="0" smtClean="0">
                <a:latin typeface="Times New Roman" pitchFamily="18" charset="0"/>
                <a:cs typeface="Times New Roman" pitchFamily="18" charset="0"/>
              </a:rPr>
              <a:t>Мнемоническое упражнение «10 лет назад»</a:t>
            </a:r>
          </a:p>
          <a:p>
            <a:pPr marL="514350" indent="-514350">
              <a:buNone/>
            </a:pPr>
            <a:r>
              <a:rPr lang="ru-RU" dirty="0" smtClean="0">
                <a:latin typeface="Times New Roman" pitchFamily="18" charset="0"/>
                <a:cs typeface="Times New Roman" pitchFamily="18" charset="0"/>
              </a:rPr>
              <a:t>Упражнение </a:t>
            </a:r>
            <a:r>
              <a:rPr lang="ru-RU" dirty="0" smtClean="0">
                <a:latin typeface="Times New Roman" pitchFamily="18" charset="0"/>
                <a:cs typeface="Times New Roman" pitchFamily="18" charset="0"/>
              </a:rPr>
              <a:t>развивает способность к припоминанию, общую интеллектуальную активность</a:t>
            </a:r>
            <a:r>
              <a:rPr lang="ru-RU" dirty="0" smtClean="0">
                <a:latin typeface="Times New Roman" pitchFamily="18" charset="0"/>
                <a:cs typeface="Times New Roman" pitchFamily="18" charset="0"/>
              </a:rPr>
              <a:t>.</a:t>
            </a:r>
          </a:p>
          <a:p>
            <a:pPr marL="514350" indent="-514350">
              <a:buNone/>
            </a:pPr>
            <a:r>
              <a:rPr lang="ru-RU" b="1" dirty="0" smtClean="0">
                <a:latin typeface="Times New Roman" pitchFamily="18" charset="0"/>
                <a:cs typeface="Times New Roman" pitchFamily="18" charset="0"/>
              </a:rPr>
              <a:t>Мнемоническое </a:t>
            </a:r>
            <a:r>
              <a:rPr lang="ru-RU" b="1" dirty="0" smtClean="0">
                <a:latin typeface="Times New Roman" pitchFamily="18" charset="0"/>
                <a:cs typeface="Times New Roman" pitchFamily="18" charset="0"/>
              </a:rPr>
              <a:t>упражнение "20 слов"</a:t>
            </a: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marL="514350" indent="-514350">
              <a:buNone/>
            </a:pPr>
            <a:r>
              <a:rPr lang="ru-RU" dirty="0" smtClean="0">
                <a:latin typeface="Times New Roman" pitchFamily="18" charset="0"/>
                <a:cs typeface="Times New Roman" pitchFamily="18" charset="0"/>
              </a:rPr>
              <a:t>Упражнение </a:t>
            </a:r>
            <a:r>
              <a:rPr lang="ru-RU" dirty="0" smtClean="0">
                <a:latin typeface="Times New Roman" pitchFamily="18" charset="0"/>
                <a:cs typeface="Times New Roman" pitchFamily="18" charset="0"/>
              </a:rPr>
              <a:t>помогает развить объём кратковременной памяти, освоить технику быстрого заучивания бессвязных слов</a:t>
            </a:r>
            <a:r>
              <a:rPr lang="ru-RU" dirty="0" smtClean="0">
                <a:latin typeface="Times New Roman" pitchFamily="18" charset="0"/>
                <a:cs typeface="Times New Roman" pitchFamily="18" charset="0"/>
              </a:rPr>
              <a:t>.</a:t>
            </a:r>
          </a:p>
          <a:p>
            <a:pPr marL="514350" indent="-514350">
              <a:buNone/>
            </a:pPr>
            <a:r>
              <a:rPr lang="ru-RU" b="1" dirty="0" smtClean="0">
                <a:latin typeface="Times New Roman" pitchFamily="18" charset="0"/>
                <a:cs typeface="Times New Roman" pitchFamily="18" charset="0"/>
              </a:rPr>
              <a:t>Мнемоническое </a:t>
            </a:r>
            <a:r>
              <a:rPr lang="ru-RU" b="1" dirty="0" smtClean="0">
                <a:latin typeface="Times New Roman" pitchFamily="18" charset="0"/>
                <a:cs typeface="Times New Roman" pitchFamily="18" charset="0"/>
              </a:rPr>
              <a:t>упражнение "Абзац</a:t>
            </a:r>
            <a:r>
              <a:rPr lang="ru-RU" b="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marL="514350" indent="-514350">
              <a:buNone/>
            </a:pPr>
            <a:r>
              <a:rPr lang="ru-RU" dirty="0" smtClean="0">
                <a:latin typeface="Times New Roman" pitchFamily="18" charset="0"/>
                <a:cs typeface="Times New Roman" pitchFamily="18" charset="0"/>
              </a:rPr>
              <a:t>Упражнение </a:t>
            </a:r>
            <a:r>
              <a:rPr lang="ru-RU" dirty="0" smtClean="0">
                <a:latin typeface="Times New Roman" pitchFamily="18" charset="0"/>
                <a:cs typeface="Times New Roman" pitchFamily="18" charset="0"/>
              </a:rPr>
              <a:t>развивает объём кратковременной и </a:t>
            </a:r>
            <a:r>
              <a:rPr lang="ru-RU" dirty="0" smtClean="0">
                <a:latin typeface="Times New Roman" pitchFamily="18" charset="0"/>
                <a:cs typeface="Times New Roman" pitchFamily="18" charset="0"/>
              </a:rPr>
              <a:t>долговременной памяти,  </a:t>
            </a:r>
            <a:r>
              <a:rPr lang="ru-RU" dirty="0" smtClean="0">
                <a:latin typeface="Times New Roman" pitchFamily="18" charset="0"/>
                <a:cs typeface="Times New Roman" pitchFamily="18" charset="0"/>
              </a:rPr>
              <a:t>гибкость и подвижность мышления, </a:t>
            </a:r>
            <a:r>
              <a:rPr lang="ru-RU" dirty="0" smtClean="0">
                <a:latin typeface="Times New Roman" pitchFamily="18" charset="0"/>
                <a:cs typeface="Times New Roman" pitchFamily="18" charset="0"/>
              </a:rPr>
              <a:t>вербальный интеллект.</a:t>
            </a:r>
          </a:p>
          <a:p>
            <a:pPr marL="514350" indent="-514350">
              <a:buNone/>
            </a:pPr>
            <a:r>
              <a:rPr lang="ru-RU" b="1" dirty="0" smtClean="0">
                <a:latin typeface="Times New Roman" pitchFamily="18" charset="0"/>
                <a:cs typeface="Times New Roman" pitchFamily="18" charset="0"/>
              </a:rPr>
              <a:t>Мнемоническое </a:t>
            </a:r>
            <a:r>
              <a:rPr lang="ru-RU" b="1" dirty="0" smtClean="0">
                <a:latin typeface="Times New Roman" pitchFamily="18" charset="0"/>
                <a:cs typeface="Times New Roman" pitchFamily="18" charset="0"/>
              </a:rPr>
              <a:t>упражнение "Витрина памяти</a:t>
            </a:r>
            <a:r>
              <a:rPr lang="ru-RU" b="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marL="514350" indent="-514350">
              <a:buNone/>
            </a:pPr>
            <a:r>
              <a:rPr lang="ru-RU" dirty="0" smtClean="0">
                <a:latin typeface="Times New Roman" pitchFamily="18" charset="0"/>
                <a:cs typeface="Times New Roman" pitchFamily="18" charset="0"/>
              </a:rPr>
              <a:t>Упражнение </a:t>
            </a:r>
            <a:r>
              <a:rPr lang="ru-RU" dirty="0" smtClean="0">
                <a:latin typeface="Times New Roman" pitchFamily="18" charset="0"/>
                <a:cs typeface="Times New Roman" pitchFamily="18" charset="0"/>
              </a:rPr>
              <a:t>поможет улучшить качество и эффективность припоминания. Упражнение можно применять как для улучшения памяти в целом, так и при воспоминании чего-то важного, что произошло в отдалённом прошлом</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Мнемонические упражнения</a:t>
            </a:r>
          </a:p>
        </p:txBody>
      </p:sp>
      <p:sp>
        <p:nvSpPr>
          <p:cNvPr id="3" name="Содержимое 2"/>
          <p:cNvSpPr>
            <a:spLocks noGrp="1"/>
          </p:cNvSpPr>
          <p:nvPr>
            <p:ph idx="1"/>
          </p:nvPr>
        </p:nvSpPr>
        <p:spPr/>
        <p:txBody>
          <a:bodyPr>
            <a:normAutofit fontScale="85000" lnSpcReduction="20000"/>
          </a:bodyPr>
          <a:lstStyle/>
          <a:p>
            <a:pPr marL="514350" indent="-514350">
              <a:buNone/>
            </a:pPr>
            <a:r>
              <a:rPr lang="ru-RU" b="1" dirty="0" smtClean="0">
                <a:latin typeface="Times New Roman" pitchFamily="18" charset="0"/>
                <a:cs typeface="Times New Roman" pitchFamily="18" charset="0"/>
              </a:rPr>
              <a:t>Мнемоническое упражнение "Вокруг меня покой и тишина"</a:t>
            </a: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marL="514350" indent="-514350">
              <a:buNone/>
            </a:pPr>
            <a:r>
              <a:rPr lang="ru-RU" dirty="0" smtClean="0">
                <a:latin typeface="Times New Roman" pitchFamily="18" charset="0"/>
                <a:cs typeface="Times New Roman" pitchFamily="18" charset="0"/>
              </a:rPr>
              <a:t>Упражнение </a:t>
            </a:r>
            <a:r>
              <a:rPr lang="ru-RU" dirty="0" smtClean="0">
                <a:latin typeface="Times New Roman" pitchFamily="18" charset="0"/>
                <a:cs typeface="Times New Roman" pitchFamily="18" charset="0"/>
              </a:rPr>
              <a:t>поможет развить внимание, память</a:t>
            </a:r>
            <a:r>
              <a:rPr lang="ru-RU" dirty="0" smtClean="0">
                <a:latin typeface="Times New Roman" pitchFamily="18" charset="0"/>
                <a:cs typeface="Times New Roman" pitchFamily="18" charset="0"/>
              </a:rPr>
              <a:t>.</a:t>
            </a:r>
          </a:p>
          <a:p>
            <a:pPr marL="514350" indent="-514350">
              <a:buNone/>
            </a:pPr>
            <a:r>
              <a:rPr lang="ru-RU" b="1" dirty="0" smtClean="0">
                <a:latin typeface="Times New Roman" pitchFamily="18" charset="0"/>
                <a:cs typeface="Times New Roman" pitchFamily="18" charset="0"/>
              </a:rPr>
              <a:t>Мнемоническое </a:t>
            </a:r>
            <a:r>
              <a:rPr lang="ru-RU" b="1" dirty="0" smtClean="0">
                <a:latin typeface="Times New Roman" pitchFamily="18" charset="0"/>
                <a:cs typeface="Times New Roman" pitchFamily="18" charset="0"/>
              </a:rPr>
              <a:t>упражнение </a:t>
            </a:r>
            <a:r>
              <a:rPr lang="ru-RU" b="1" dirty="0" smtClean="0">
                <a:latin typeface="Times New Roman" pitchFamily="18" charset="0"/>
                <a:cs typeface="Times New Roman" pitchFamily="18" charset="0"/>
              </a:rPr>
              <a:t>«Вспомнить всё о...»</a:t>
            </a:r>
            <a:endParaRPr lang="ru-RU" dirty="0" smtClean="0">
              <a:latin typeface="Times New Roman" pitchFamily="18" charset="0"/>
              <a:cs typeface="Times New Roman" pitchFamily="18" charset="0"/>
            </a:endParaRPr>
          </a:p>
          <a:p>
            <a:pPr marL="514350" indent="-514350">
              <a:buNone/>
            </a:pPr>
            <a:r>
              <a:rPr lang="ru-RU" dirty="0" smtClean="0">
                <a:latin typeface="Times New Roman" pitchFamily="18" charset="0"/>
                <a:cs typeface="Times New Roman" pitchFamily="18" charset="0"/>
              </a:rPr>
              <a:t>Мнемоническое </a:t>
            </a:r>
            <a:r>
              <a:rPr lang="ru-RU" dirty="0" smtClean="0">
                <a:latin typeface="Times New Roman" pitchFamily="18" charset="0"/>
                <a:cs typeface="Times New Roman" pitchFamily="18" charset="0"/>
              </a:rPr>
              <a:t>упражнение предназначено для повышения эффективности припоминания, развития интеллекта</a:t>
            </a:r>
            <a:r>
              <a:rPr lang="ru-RU" dirty="0" smtClean="0">
                <a:latin typeface="Times New Roman" pitchFamily="18" charset="0"/>
                <a:cs typeface="Times New Roman" pitchFamily="18" charset="0"/>
              </a:rPr>
              <a:t>.</a:t>
            </a:r>
          </a:p>
          <a:p>
            <a:pPr marL="514350" indent="-514350">
              <a:buNone/>
            </a:pPr>
            <a:r>
              <a:rPr lang="ru-RU" b="1" dirty="0" smtClean="0">
                <a:latin typeface="Times New Roman" pitchFamily="18" charset="0"/>
                <a:cs typeface="Times New Roman" pitchFamily="18" charset="0"/>
              </a:rPr>
              <a:t>Мнемоническое </a:t>
            </a:r>
            <a:r>
              <a:rPr lang="ru-RU" b="1" dirty="0" smtClean="0">
                <a:latin typeface="Times New Roman" pitchFamily="18" charset="0"/>
                <a:cs typeface="Times New Roman" pitchFamily="18" charset="0"/>
              </a:rPr>
              <a:t>упражнение "Вспомнить вчерашний день"</a:t>
            </a: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marL="514350" indent="-514350">
              <a:buNone/>
            </a:pPr>
            <a:r>
              <a:rPr lang="ru-RU" dirty="0" smtClean="0">
                <a:latin typeface="Times New Roman" pitchFamily="18" charset="0"/>
                <a:cs typeface="Times New Roman" pitchFamily="18" charset="0"/>
              </a:rPr>
              <a:t>Упражнение </a:t>
            </a:r>
            <a:r>
              <a:rPr lang="ru-RU" dirty="0" smtClean="0">
                <a:latin typeface="Times New Roman" pitchFamily="18" charset="0"/>
                <a:cs typeface="Times New Roman" pitchFamily="18" charset="0"/>
              </a:rPr>
              <a:t>направлено на развитие способности к припоминанию, внимательности, общей интеллектуальной активности</a:t>
            </a:r>
            <a:r>
              <a:rPr lang="ru-RU" dirty="0" smtClean="0">
                <a:latin typeface="Times New Roman" pitchFamily="18" charset="0"/>
                <a:cs typeface="Times New Roman" pitchFamily="18" charset="0"/>
              </a:rPr>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Мнемонические упражнения</a:t>
            </a:r>
          </a:p>
        </p:txBody>
      </p:sp>
      <p:sp>
        <p:nvSpPr>
          <p:cNvPr id="3" name="Содержимое 2"/>
          <p:cNvSpPr>
            <a:spLocks noGrp="1"/>
          </p:cNvSpPr>
          <p:nvPr>
            <p:ph idx="1"/>
          </p:nvPr>
        </p:nvSpPr>
        <p:spPr/>
        <p:txBody>
          <a:bodyPr>
            <a:normAutofit fontScale="85000" lnSpcReduction="20000"/>
          </a:bodyPr>
          <a:lstStyle/>
          <a:p>
            <a:pPr marL="514350" indent="-514350">
              <a:buNone/>
            </a:pPr>
            <a:r>
              <a:rPr lang="ru-RU" b="1" dirty="0" smtClean="0">
                <a:latin typeface="Times New Roman" pitchFamily="18" charset="0"/>
                <a:cs typeface="Times New Roman" pitchFamily="18" charset="0"/>
              </a:rPr>
              <a:t>Мнемоническое </a:t>
            </a:r>
            <a:r>
              <a:rPr lang="ru-RU" b="1" dirty="0" smtClean="0">
                <a:latin typeface="Times New Roman" pitchFamily="18" charset="0"/>
                <a:cs typeface="Times New Roman" pitchFamily="18" charset="0"/>
              </a:rPr>
              <a:t>упражнение </a:t>
            </a:r>
            <a:r>
              <a:rPr lang="ru-RU" b="1" dirty="0" smtClean="0">
                <a:latin typeface="Times New Roman" pitchFamily="18" charset="0"/>
                <a:cs typeface="Times New Roman" pitchFamily="18" charset="0"/>
              </a:rPr>
              <a:t>«</a:t>
            </a:r>
            <a:r>
              <a:rPr lang="ru-RU" b="1" dirty="0" err="1" smtClean="0">
                <a:latin typeface="Times New Roman" pitchFamily="18" charset="0"/>
                <a:cs typeface="Times New Roman" pitchFamily="18" charset="0"/>
              </a:rPr>
              <a:t>Дурацкие</a:t>
            </a:r>
            <a:r>
              <a:rPr lang="ru-RU" b="1" dirty="0" smtClean="0">
                <a:latin typeface="Times New Roman" pitchFamily="18" charset="0"/>
                <a:cs typeface="Times New Roman" pitchFamily="18" charset="0"/>
              </a:rPr>
              <a:t> алгоритмы»</a:t>
            </a:r>
          </a:p>
          <a:p>
            <a:pPr marL="514350" indent="-514350">
              <a:buNone/>
            </a:pPr>
            <a:r>
              <a:rPr lang="ru-RU" dirty="0" smtClean="0">
                <a:latin typeface="Times New Roman" pitchFamily="18" charset="0"/>
                <a:cs typeface="Times New Roman" pitchFamily="18" charset="0"/>
              </a:rPr>
              <a:t>Упражнение </a:t>
            </a:r>
            <a:r>
              <a:rPr lang="ru-RU" dirty="0" smtClean="0">
                <a:latin typeface="Times New Roman" pitchFamily="18" charset="0"/>
                <a:cs typeface="Times New Roman" pitchFamily="18" charset="0"/>
              </a:rPr>
              <a:t>направлено на развитие памяти на алгоритмы</a:t>
            </a:r>
            <a:r>
              <a:rPr lang="ru-RU" dirty="0" smtClean="0">
                <a:latin typeface="Times New Roman" pitchFamily="18" charset="0"/>
                <a:cs typeface="Times New Roman" pitchFamily="18" charset="0"/>
              </a:rPr>
              <a:t>.</a:t>
            </a:r>
          </a:p>
          <a:p>
            <a:pPr marL="514350" indent="-514350">
              <a:buNone/>
            </a:pPr>
            <a:r>
              <a:rPr lang="ru-RU" b="1" dirty="0" smtClean="0">
                <a:latin typeface="Times New Roman" pitchFamily="18" charset="0"/>
                <a:cs typeface="Times New Roman" pitchFamily="18" charset="0"/>
              </a:rPr>
              <a:t>Мнемоническое </a:t>
            </a:r>
            <a:r>
              <a:rPr lang="ru-RU" b="1" dirty="0" smtClean="0">
                <a:latin typeface="Times New Roman" pitchFamily="18" charset="0"/>
                <a:cs typeface="Times New Roman" pitchFamily="18" charset="0"/>
              </a:rPr>
              <a:t>упражнение </a:t>
            </a:r>
            <a:r>
              <a:rPr lang="ru-RU" b="1" dirty="0" smtClean="0">
                <a:latin typeface="Times New Roman" pitchFamily="18" charset="0"/>
                <a:cs typeface="Times New Roman" pitchFamily="18" charset="0"/>
              </a:rPr>
              <a:t>«Забывчивый коллега»</a:t>
            </a:r>
            <a:endParaRPr lang="ru-RU" dirty="0" smtClean="0">
              <a:latin typeface="Times New Roman" pitchFamily="18" charset="0"/>
              <a:cs typeface="Times New Roman" pitchFamily="18" charset="0"/>
            </a:endParaRPr>
          </a:p>
          <a:p>
            <a:pPr marL="514350" indent="-514350">
              <a:buNone/>
            </a:pPr>
            <a:r>
              <a:rPr lang="ru-RU" dirty="0" smtClean="0">
                <a:latin typeface="Times New Roman" pitchFamily="18" charset="0"/>
                <a:cs typeface="Times New Roman" pitchFamily="18" charset="0"/>
              </a:rPr>
              <a:t>Упражнение </a:t>
            </a:r>
            <a:r>
              <a:rPr lang="ru-RU" dirty="0" smtClean="0">
                <a:latin typeface="Times New Roman" pitchFamily="18" charset="0"/>
                <a:cs typeface="Times New Roman" pitchFamily="18" charset="0"/>
              </a:rPr>
              <a:t>позволит вам исследовать особенности работы чужой памяти, а значит и своей</a:t>
            </a:r>
            <a:r>
              <a:rPr lang="ru-RU" dirty="0" smtClean="0">
                <a:latin typeface="Times New Roman" pitchFamily="18" charset="0"/>
                <a:cs typeface="Times New Roman" pitchFamily="18" charset="0"/>
              </a:rPr>
              <a:t>.</a:t>
            </a:r>
          </a:p>
          <a:p>
            <a:pPr marL="514350" indent="-514350">
              <a:buNone/>
            </a:pPr>
            <a:r>
              <a:rPr lang="ru-RU" b="1" dirty="0" smtClean="0">
                <a:latin typeface="Times New Roman" pitchFamily="18" charset="0"/>
                <a:cs typeface="Times New Roman" pitchFamily="18" charset="0"/>
              </a:rPr>
              <a:t>Мнемоническое </a:t>
            </a:r>
            <a:r>
              <a:rPr lang="ru-RU" b="1" dirty="0" smtClean="0">
                <a:latin typeface="Times New Roman" pitchFamily="18" charset="0"/>
                <a:cs typeface="Times New Roman" pitchFamily="18" charset="0"/>
              </a:rPr>
              <a:t>упражнение </a:t>
            </a:r>
            <a:r>
              <a:rPr lang="ru-RU" b="1" dirty="0" smtClean="0">
                <a:latin typeface="Times New Roman" pitchFamily="18" charset="0"/>
                <a:cs typeface="Times New Roman" pitchFamily="18" charset="0"/>
              </a:rPr>
              <a:t>«Имидж </a:t>
            </a:r>
            <a:r>
              <a:rPr lang="ru-RU" b="1" dirty="0" smtClean="0">
                <a:latin typeface="Times New Roman" pitchFamily="18" charset="0"/>
                <a:cs typeface="Times New Roman" pitchFamily="18" charset="0"/>
              </a:rPr>
              <a:t>идеальной </a:t>
            </a:r>
            <a:r>
              <a:rPr lang="ru-RU" b="1" dirty="0" smtClean="0">
                <a:latin typeface="Times New Roman" pitchFamily="18" charset="0"/>
                <a:cs typeface="Times New Roman" pitchFamily="18" charset="0"/>
              </a:rPr>
              <a:t>памяти»</a:t>
            </a:r>
            <a:endParaRPr lang="ru-RU" dirty="0" smtClean="0">
              <a:latin typeface="Times New Roman" pitchFamily="18" charset="0"/>
              <a:cs typeface="Times New Roman" pitchFamily="18" charset="0"/>
            </a:endParaRPr>
          </a:p>
          <a:p>
            <a:pPr marL="514350" indent="-514350">
              <a:buNone/>
            </a:pPr>
            <a:r>
              <a:rPr lang="ru-RU" dirty="0" smtClean="0">
                <a:latin typeface="Times New Roman" pitchFamily="18" charset="0"/>
                <a:cs typeface="Times New Roman" pitchFamily="18" charset="0"/>
              </a:rPr>
              <a:t>Упражнение </a:t>
            </a:r>
            <a:r>
              <a:rPr lang="ru-RU" dirty="0" smtClean="0">
                <a:latin typeface="Times New Roman" pitchFamily="18" charset="0"/>
                <a:cs typeface="Times New Roman" pitchFamily="18" charset="0"/>
              </a:rPr>
              <a:t>направлено на развитие памяти</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Мнемонические упражнения</a:t>
            </a:r>
          </a:p>
        </p:txBody>
      </p:sp>
      <p:sp>
        <p:nvSpPr>
          <p:cNvPr id="3" name="Содержимое 2"/>
          <p:cNvSpPr>
            <a:spLocks noGrp="1"/>
          </p:cNvSpPr>
          <p:nvPr>
            <p:ph idx="1"/>
          </p:nvPr>
        </p:nvSpPr>
        <p:spPr/>
        <p:txBody>
          <a:bodyPr>
            <a:normAutofit fontScale="77500" lnSpcReduction="20000"/>
          </a:bodyPr>
          <a:lstStyle/>
          <a:p>
            <a:pPr marL="514350" indent="-514350">
              <a:buNone/>
            </a:pPr>
            <a:r>
              <a:rPr lang="ru-RU" b="1" dirty="0" smtClean="0">
                <a:latin typeface="Times New Roman" pitchFamily="18" charset="0"/>
                <a:cs typeface="Times New Roman" pitchFamily="18" charset="0"/>
              </a:rPr>
              <a:t>Мнемоническое упражнение </a:t>
            </a:r>
            <a:r>
              <a:rPr lang="ru-RU" b="1" dirty="0" smtClean="0">
                <a:latin typeface="Times New Roman" pitchFamily="18" charset="0"/>
                <a:cs typeface="Times New Roman" pitchFamily="18" charset="0"/>
              </a:rPr>
              <a:t>«Индекс»</a:t>
            </a:r>
            <a:endParaRPr lang="ru-RU" dirty="0" smtClean="0">
              <a:latin typeface="Times New Roman" pitchFamily="18" charset="0"/>
              <a:cs typeface="Times New Roman" pitchFamily="18" charset="0"/>
            </a:endParaRPr>
          </a:p>
          <a:p>
            <a:pPr marL="514350" indent="-514350">
              <a:buNone/>
            </a:pPr>
            <a:r>
              <a:rPr lang="ru-RU" dirty="0" smtClean="0">
                <a:latin typeface="Times New Roman" pitchFamily="18" charset="0"/>
                <a:cs typeface="Times New Roman" pitchFamily="18" charset="0"/>
              </a:rPr>
              <a:t>Упражнение </a:t>
            </a:r>
            <a:r>
              <a:rPr lang="ru-RU" dirty="0" smtClean="0">
                <a:latin typeface="Times New Roman" pitchFamily="18" charset="0"/>
                <a:cs typeface="Times New Roman" pitchFamily="18" charset="0"/>
              </a:rPr>
              <a:t>направлено на развитие памяти</a:t>
            </a:r>
            <a:r>
              <a:rPr lang="ru-RU" dirty="0" smtClean="0">
                <a:latin typeface="Times New Roman" pitchFamily="18" charset="0"/>
                <a:cs typeface="Times New Roman" pitchFamily="18" charset="0"/>
              </a:rPr>
              <a:t>.</a:t>
            </a:r>
          </a:p>
          <a:p>
            <a:pPr marL="514350" indent="-514350">
              <a:buNone/>
            </a:pPr>
            <a:r>
              <a:rPr lang="ru-RU" b="1" dirty="0" smtClean="0">
                <a:latin typeface="Times New Roman" pitchFamily="18" charset="0"/>
                <a:cs typeface="Times New Roman" pitchFamily="18" charset="0"/>
              </a:rPr>
              <a:t>Мнемоническое </a:t>
            </a:r>
            <a:r>
              <a:rPr lang="ru-RU" b="1" dirty="0" smtClean="0">
                <a:latin typeface="Times New Roman" pitchFamily="18" charset="0"/>
                <a:cs typeface="Times New Roman" pitchFamily="18" charset="0"/>
              </a:rPr>
              <a:t>упражнение </a:t>
            </a:r>
            <a:r>
              <a:rPr lang="ru-RU" b="1" dirty="0" smtClean="0">
                <a:latin typeface="Times New Roman" pitchFamily="18" charset="0"/>
                <a:cs typeface="Times New Roman" pitchFamily="18" charset="0"/>
              </a:rPr>
              <a:t>«Листы </a:t>
            </a:r>
            <a:r>
              <a:rPr lang="ru-RU" b="1" dirty="0" err="1" smtClean="0">
                <a:latin typeface="Times New Roman" pitchFamily="18" charset="0"/>
                <a:cs typeface="Times New Roman" pitchFamily="18" charset="0"/>
              </a:rPr>
              <a:t>википедии</a:t>
            </a:r>
            <a:r>
              <a:rPr lang="ru-RU" b="1"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marL="514350" indent="-514350">
              <a:buNone/>
            </a:pPr>
            <a:r>
              <a:rPr lang="ru-RU" dirty="0" smtClean="0">
                <a:latin typeface="Times New Roman" pitchFamily="18" charset="0"/>
                <a:cs typeface="Times New Roman" pitchFamily="18" charset="0"/>
              </a:rPr>
              <a:t>Упражнение </a:t>
            </a:r>
            <a:r>
              <a:rPr lang="ru-RU" dirty="0" smtClean="0">
                <a:latin typeface="Times New Roman" pitchFamily="18" charset="0"/>
                <a:cs typeface="Times New Roman" pitchFamily="18" charset="0"/>
              </a:rPr>
              <a:t>предназначено для исследования особенностей работы собственной памяти</a:t>
            </a:r>
            <a:r>
              <a:rPr lang="ru-RU" dirty="0" smtClean="0">
                <a:latin typeface="Times New Roman" pitchFamily="18" charset="0"/>
                <a:cs typeface="Times New Roman" pitchFamily="18" charset="0"/>
              </a:rPr>
              <a:t>.</a:t>
            </a:r>
          </a:p>
          <a:p>
            <a:pPr marL="514350" indent="-514350">
              <a:buNone/>
            </a:pPr>
            <a:r>
              <a:rPr lang="ru-RU" b="1" dirty="0" smtClean="0">
                <a:latin typeface="Times New Roman" pitchFamily="18" charset="0"/>
                <a:cs typeface="Times New Roman" pitchFamily="18" charset="0"/>
              </a:rPr>
              <a:t>Мнемоническое </a:t>
            </a:r>
            <a:r>
              <a:rPr lang="ru-RU" b="1" dirty="0" smtClean="0">
                <a:latin typeface="Times New Roman" pitchFamily="18" charset="0"/>
                <a:cs typeface="Times New Roman" pitchFamily="18" charset="0"/>
              </a:rPr>
              <a:t>упражнение </a:t>
            </a:r>
            <a:r>
              <a:rPr lang="ru-RU" b="1" dirty="0" smtClean="0">
                <a:latin typeface="Times New Roman" pitchFamily="18" charset="0"/>
                <a:cs typeface="Times New Roman" pitchFamily="18" charset="0"/>
              </a:rPr>
              <a:t>«Ложная память»</a:t>
            </a:r>
            <a:endParaRPr lang="ru-RU" dirty="0" smtClean="0">
              <a:latin typeface="Times New Roman" pitchFamily="18" charset="0"/>
              <a:cs typeface="Times New Roman" pitchFamily="18" charset="0"/>
            </a:endParaRPr>
          </a:p>
          <a:p>
            <a:pPr marL="514350" indent="-514350">
              <a:buNone/>
            </a:pPr>
            <a:r>
              <a:rPr lang="ru-RU" dirty="0" smtClean="0">
                <a:latin typeface="Times New Roman" pitchFamily="18" charset="0"/>
                <a:cs typeface="Times New Roman" pitchFamily="18" charset="0"/>
              </a:rPr>
              <a:t>Упражнение </a:t>
            </a:r>
            <a:r>
              <a:rPr lang="ru-RU" dirty="0" smtClean="0">
                <a:latin typeface="Times New Roman" pitchFamily="18" charset="0"/>
                <a:cs typeface="Times New Roman" pitchFamily="18" charset="0"/>
              </a:rPr>
              <a:t>направлено на тренировку качества припоминания, то есть на профилактику обманов памяти, ложных воспоминаний</a:t>
            </a:r>
            <a:r>
              <a:rPr lang="ru-RU" dirty="0" smtClean="0">
                <a:latin typeface="Times New Roman" pitchFamily="18" charset="0"/>
                <a:cs typeface="Times New Roman" pitchFamily="18" charset="0"/>
              </a:rPr>
              <a:t>.</a:t>
            </a:r>
          </a:p>
          <a:p>
            <a:pPr marL="514350" indent="-514350">
              <a:buNone/>
            </a:pPr>
            <a:r>
              <a:rPr lang="ru-RU" b="1" dirty="0" smtClean="0">
                <a:latin typeface="Times New Roman" pitchFamily="18" charset="0"/>
                <a:cs typeface="Times New Roman" pitchFamily="18" charset="0"/>
              </a:rPr>
              <a:t>Мнемоническое </a:t>
            </a:r>
            <a:r>
              <a:rPr lang="ru-RU" b="1" dirty="0" smtClean="0">
                <a:latin typeface="Times New Roman" pitchFamily="18" charset="0"/>
                <a:cs typeface="Times New Roman" pitchFamily="18" charset="0"/>
              </a:rPr>
              <a:t>упражнение "Мозговые ящики</a:t>
            </a:r>
            <a:r>
              <a:rPr lang="ru-RU" b="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marL="514350" indent="-514350">
              <a:buNone/>
            </a:pPr>
            <a:r>
              <a:rPr lang="ru-RU" dirty="0" smtClean="0">
                <a:latin typeface="Times New Roman" pitchFamily="18" charset="0"/>
                <a:cs typeface="Times New Roman" pitchFamily="18" charset="0"/>
              </a:rPr>
              <a:t>Упражнение </a:t>
            </a:r>
            <a:r>
              <a:rPr lang="ru-RU" dirty="0" smtClean="0">
                <a:latin typeface="Times New Roman" pitchFamily="18" charset="0"/>
                <a:cs typeface="Times New Roman" pitchFamily="18" charset="0"/>
              </a:rPr>
              <a:t>поможет развить способность к припоминанию некогда подзабытой информации</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Мнемонические упражнения</a:t>
            </a:r>
          </a:p>
        </p:txBody>
      </p:sp>
      <p:sp>
        <p:nvSpPr>
          <p:cNvPr id="3" name="Содержимое 2"/>
          <p:cNvSpPr>
            <a:spLocks noGrp="1"/>
          </p:cNvSpPr>
          <p:nvPr>
            <p:ph idx="1"/>
          </p:nvPr>
        </p:nvSpPr>
        <p:spPr/>
        <p:txBody>
          <a:bodyPr>
            <a:normAutofit fontScale="70000" lnSpcReduction="20000"/>
          </a:bodyPr>
          <a:lstStyle/>
          <a:p>
            <a:pPr marL="514350" indent="-514350">
              <a:buNone/>
            </a:pPr>
            <a:r>
              <a:rPr lang="ru-RU" b="1" dirty="0" smtClean="0">
                <a:latin typeface="Times New Roman" pitchFamily="18" charset="0"/>
                <a:cs typeface="Times New Roman" pitchFamily="18" charset="0"/>
              </a:rPr>
              <a:t>Мнемоническое упражнение </a:t>
            </a:r>
            <a:r>
              <a:rPr lang="ru-RU" b="1" dirty="0" smtClean="0">
                <a:latin typeface="Times New Roman" pitchFamily="18" charset="0"/>
                <a:cs typeface="Times New Roman" pitchFamily="18" charset="0"/>
              </a:rPr>
              <a:t>«Не </a:t>
            </a:r>
            <a:r>
              <a:rPr lang="ru-RU" b="1" dirty="0" smtClean="0">
                <a:latin typeface="Times New Roman" pitchFamily="18" charset="0"/>
                <a:cs typeface="Times New Roman" pitchFamily="18" charset="0"/>
              </a:rPr>
              <a:t>пустой </a:t>
            </a:r>
            <a:r>
              <a:rPr lang="ru-RU" b="1" dirty="0" smtClean="0">
                <a:latin typeface="Times New Roman" pitchFamily="18" charset="0"/>
                <a:cs typeface="Times New Roman" pitchFamily="18" charset="0"/>
              </a:rPr>
              <a:t>звук»</a:t>
            </a:r>
          </a:p>
          <a:p>
            <a:pPr marL="514350" indent="-514350">
              <a:buNone/>
            </a:pPr>
            <a:r>
              <a:rPr lang="ru-RU" dirty="0" smtClean="0">
                <a:latin typeface="Times New Roman" pitchFamily="18" charset="0"/>
                <a:cs typeface="Times New Roman" pitchFamily="18" charset="0"/>
              </a:rPr>
              <a:t>Упражнение </a:t>
            </a:r>
            <a:r>
              <a:rPr lang="ru-RU" dirty="0" smtClean="0">
                <a:latin typeface="Times New Roman" pitchFamily="18" charset="0"/>
                <a:cs typeface="Times New Roman" pitchFamily="18" charset="0"/>
              </a:rPr>
              <a:t>направлено на развитие памяти через концентрацию внимания</a:t>
            </a:r>
            <a:r>
              <a:rPr lang="ru-RU" dirty="0" smtClean="0">
                <a:latin typeface="Times New Roman" pitchFamily="18" charset="0"/>
                <a:cs typeface="Times New Roman" pitchFamily="18" charset="0"/>
              </a:rPr>
              <a:t>.</a:t>
            </a:r>
          </a:p>
          <a:p>
            <a:pPr marL="514350" indent="-514350">
              <a:buNone/>
            </a:pPr>
            <a:r>
              <a:rPr lang="ru-RU" b="1" dirty="0" smtClean="0">
                <a:latin typeface="Times New Roman" pitchFamily="18" charset="0"/>
                <a:cs typeface="Times New Roman" pitchFamily="18" charset="0"/>
              </a:rPr>
              <a:t>Мнемоническое </a:t>
            </a:r>
            <a:r>
              <a:rPr lang="ru-RU" b="1" dirty="0" smtClean="0">
                <a:latin typeface="Times New Roman" pitchFamily="18" charset="0"/>
                <a:cs typeface="Times New Roman" pitchFamily="18" charset="0"/>
              </a:rPr>
              <a:t>упражнение </a:t>
            </a:r>
            <a:r>
              <a:rPr lang="ru-RU" b="1" dirty="0" smtClean="0">
                <a:latin typeface="Times New Roman" pitchFamily="18" charset="0"/>
                <a:cs typeface="Times New Roman" pitchFamily="18" charset="0"/>
              </a:rPr>
              <a:t>«Очень </a:t>
            </a:r>
            <a:r>
              <a:rPr lang="ru-RU" b="1" dirty="0" smtClean="0">
                <a:latin typeface="Times New Roman" pitchFamily="18" charset="0"/>
                <a:cs typeface="Times New Roman" pitchFamily="18" charset="0"/>
              </a:rPr>
              <a:t>медленное </a:t>
            </a:r>
            <a:r>
              <a:rPr lang="ru-RU" b="1" dirty="0" smtClean="0">
                <a:latin typeface="Times New Roman" pitchFamily="18" charset="0"/>
                <a:cs typeface="Times New Roman" pitchFamily="18" charset="0"/>
              </a:rPr>
              <a:t>чтение»</a:t>
            </a:r>
            <a:endParaRPr lang="ru-RU" dirty="0" smtClean="0">
              <a:latin typeface="Times New Roman" pitchFamily="18" charset="0"/>
              <a:cs typeface="Times New Roman" pitchFamily="18" charset="0"/>
            </a:endParaRPr>
          </a:p>
          <a:p>
            <a:pPr marL="514350" indent="-514350">
              <a:buNone/>
            </a:pPr>
            <a:r>
              <a:rPr lang="ru-RU" dirty="0" smtClean="0">
                <a:latin typeface="Times New Roman" pitchFamily="18" charset="0"/>
                <a:cs typeface="Times New Roman" pitchFamily="18" charset="0"/>
              </a:rPr>
              <a:t>Упражнение </a:t>
            </a:r>
            <a:r>
              <a:rPr lang="ru-RU" dirty="0" smtClean="0">
                <a:latin typeface="Times New Roman" pitchFamily="18" charset="0"/>
                <a:cs typeface="Times New Roman" pitchFamily="18" charset="0"/>
              </a:rPr>
              <a:t>направлено на развитие памяти, а точнее - качества запоминания материала</a:t>
            </a:r>
            <a:r>
              <a:rPr lang="ru-RU" dirty="0" smtClean="0">
                <a:latin typeface="Times New Roman" pitchFamily="18" charset="0"/>
                <a:cs typeface="Times New Roman" pitchFamily="18" charset="0"/>
              </a:rPr>
              <a:t>.</a:t>
            </a:r>
          </a:p>
          <a:p>
            <a:pPr marL="514350" indent="-514350">
              <a:buNone/>
            </a:pPr>
            <a:r>
              <a:rPr lang="ru-RU" b="1" dirty="0" smtClean="0">
                <a:latin typeface="Times New Roman" pitchFamily="18" charset="0"/>
                <a:cs typeface="Times New Roman" pitchFamily="18" charset="0"/>
              </a:rPr>
              <a:t>Мнемоническое </a:t>
            </a:r>
            <a:r>
              <a:rPr lang="ru-RU" b="1" dirty="0" smtClean="0">
                <a:latin typeface="Times New Roman" pitchFamily="18" charset="0"/>
                <a:cs typeface="Times New Roman" pitchFamily="18" charset="0"/>
              </a:rPr>
              <a:t>упражнение "Повторение теленовостей</a:t>
            </a:r>
            <a:r>
              <a:rPr lang="ru-RU" b="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p>
          <a:p>
            <a:pPr marL="514350" indent="-514350">
              <a:buNone/>
            </a:pPr>
            <a:r>
              <a:rPr lang="ru-RU" dirty="0" smtClean="0">
                <a:latin typeface="Times New Roman" pitchFamily="18" charset="0"/>
                <a:cs typeface="Times New Roman" pitchFamily="18" charset="0"/>
              </a:rPr>
              <a:t>Развитие </a:t>
            </a:r>
            <a:r>
              <a:rPr lang="ru-RU" dirty="0" smtClean="0">
                <a:latin typeface="Times New Roman" pitchFamily="18" charset="0"/>
                <a:cs typeface="Times New Roman" pitchFamily="18" charset="0"/>
              </a:rPr>
              <a:t>вербальной памяти</a:t>
            </a:r>
            <a:r>
              <a:rPr lang="ru-RU" dirty="0" smtClean="0">
                <a:latin typeface="Times New Roman" pitchFamily="18" charset="0"/>
                <a:cs typeface="Times New Roman" pitchFamily="18" charset="0"/>
              </a:rPr>
              <a:t>.</a:t>
            </a:r>
          </a:p>
          <a:p>
            <a:pPr marL="514350" indent="-514350">
              <a:buNone/>
            </a:pPr>
            <a:r>
              <a:rPr lang="ru-RU" b="1" dirty="0" smtClean="0">
                <a:latin typeface="Times New Roman" pitchFamily="18" charset="0"/>
                <a:cs typeface="Times New Roman" pitchFamily="18" charset="0"/>
              </a:rPr>
              <a:t>Мнемоническое </a:t>
            </a:r>
            <a:r>
              <a:rPr lang="ru-RU" b="1" dirty="0" smtClean="0">
                <a:latin typeface="Times New Roman" pitchFamily="18" charset="0"/>
                <a:cs typeface="Times New Roman" pitchFamily="18" charset="0"/>
              </a:rPr>
              <a:t>упражнение </a:t>
            </a:r>
            <a:r>
              <a:rPr lang="ru-RU" b="1" dirty="0" smtClean="0">
                <a:latin typeface="Times New Roman" pitchFamily="18" charset="0"/>
                <a:cs typeface="Times New Roman" pitchFamily="18" charset="0"/>
              </a:rPr>
              <a:t>«Поиск запахов»</a:t>
            </a:r>
            <a:endParaRPr lang="ru-RU" dirty="0" smtClean="0">
              <a:latin typeface="Times New Roman" pitchFamily="18" charset="0"/>
              <a:cs typeface="Times New Roman" pitchFamily="18" charset="0"/>
            </a:endParaRPr>
          </a:p>
          <a:p>
            <a:pPr marL="514350" indent="-514350">
              <a:buNone/>
            </a:pPr>
            <a:r>
              <a:rPr lang="ru-RU" dirty="0" smtClean="0">
                <a:latin typeface="Times New Roman" pitchFamily="18" charset="0"/>
                <a:cs typeface="Times New Roman" pitchFamily="18" charset="0"/>
              </a:rPr>
              <a:t>Упражнение </a:t>
            </a:r>
            <a:r>
              <a:rPr lang="ru-RU" dirty="0" smtClean="0">
                <a:latin typeface="Times New Roman" pitchFamily="18" charset="0"/>
                <a:cs typeface="Times New Roman" pitchFamily="18" charset="0"/>
              </a:rPr>
              <a:t>поможет развить способность удерживать в памяти разные запахи</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latin typeface="Times New Roman" pitchFamily="18" charset="0"/>
                <a:cs typeface="Times New Roman" pitchFamily="18" charset="0"/>
              </a:rPr>
              <a:t>Мнемонические упражнения</a:t>
            </a:r>
          </a:p>
        </p:txBody>
      </p:sp>
      <p:sp>
        <p:nvSpPr>
          <p:cNvPr id="3" name="Содержимое 2"/>
          <p:cNvSpPr>
            <a:spLocks noGrp="1"/>
          </p:cNvSpPr>
          <p:nvPr>
            <p:ph idx="1"/>
          </p:nvPr>
        </p:nvSpPr>
        <p:spPr/>
        <p:txBody>
          <a:bodyPr>
            <a:normAutofit fontScale="70000" lnSpcReduction="20000"/>
          </a:bodyPr>
          <a:lstStyle/>
          <a:p>
            <a:pPr marL="514350" indent="-514350">
              <a:buNone/>
            </a:pPr>
            <a:r>
              <a:rPr lang="ru-RU" b="1" dirty="0" smtClean="0">
                <a:latin typeface="Times New Roman" pitchFamily="18" charset="0"/>
                <a:cs typeface="Times New Roman" pitchFamily="18" charset="0"/>
              </a:rPr>
              <a:t>Мнемоническое упражнение "Словесный портрет</a:t>
            </a:r>
            <a:r>
              <a:rPr lang="ru-RU" b="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marL="514350" indent="-514350">
              <a:buNone/>
            </a:pPr>
            <a:r>
              <a:rPr lang="ru-RU" dirty="0" smtClean="0">
                <a:latin typeface="Times New Roman" pitchFamily="18" charset="0"/>
                <a:cs typeface="Times New Roman" pitchFamily="18" charset="0"/>
              </a:rPr>
              <a:t>Упражнение </a:t>
            </a:r>
            <a:r>
              <a:rPr lang="ru-RU" dirty="0" smtClean="0">
                <a:latin typeface="Times New Roman" pitchFamily="18" charset="0"/>
                <a:cs typeface="Times New Roman" pitchFamily="18" charset="0"/>
              </a:rPr>
              <a:t>предназначено для развития зрительной памяти, умения составлять словесный портрет</a:t>
            </a:r>
            <a:r>
              <a:rPr lang="ru-RU" dirty="0" smtClean="0">
                <a:latin typeface="Times New Roman" pitchFamily="18" charset="0"/>
                <a:cs typeface="Times New Roman" pitchFamily="18" charset="0"/>
              </a:rPr>
              <a:t>.</a:t>
            </a:r>
          </a:p>
          <a:p>
            <a:pPr marL="514350" indent="-514350">
              <a:buNone/>
            </a:pPr>
            <a:r>
              <a:rPr lang="ru-RU" b="1" dirty="0" smtClean="0">
                <a:latin typeface="Times New Roman" pitchFamily="18" charset="0"/>
                <a:cs typeface="Times New Roman" pitchFamily="18" charset="0"/>
              </a:rPr>
              <a:t>Мнемоническое </a:t>
            </a:r>
            <a:r>
              <a:rPr lang="ru-RU" b="1" dirty="0" smtClean="0">
                <a:latin typeface="Times New Roman" pitchFamily="18" charset="0"/>
                <a:cs typeface="Times New Roman" pitchFamily="18" charset="0"/>
              </a:rPr>
              <a:t>упражнение "Сосредоточение на предмете</a:t>
            </a:r>
            <a:r>
              <a:rPr lang="ru-RU" b="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marL="514350" indent="-514350">
              <a:buNone/>
            </a:pPr>
            <a:r>
              <a:rPr lang="ru-RU" dirty="0" smtClean="0">
                <a:latin typeface="Times New Roman" pitchFamily="18" charset="0"/>
                <a:cs typeface="Times New Roman" pitchFamily="18" charset="0"/>
              </a:rPr>
              <a:t>Упражнение </a:t>
            </a:r>
            <a:r>
              <a:rPr lang="ru-RU" dirty="0" smtClean="0">
                <a:latin typeface="Times New Roman" pitchFamily="18" charset="0"/>
                <a:cs typeface="Times New Roman" pitchFamily="18" charset="0"/>
              </a:rPr>
              <a:t>позволяет развивать память с помощью усиления способности к сосредоточению</a:t>
            </a:r>
            <a:r>
              <a:rPr lang="ru-RU" dirty="0" smtClean="0">
                <a:latin typeface="Times New Roman" pitchFamily="18" charset="0"/>
                <a:cs typeface="Times New Roman" pitchFamily="18" charset="0"/>
              </a:rPr>
              <a:t>.</a:t>
            </a:r>
          </a:p>
          <a:p>
            <a:pPr marL="514350" indent="-514350">
              <a:buNone/>
            </a:pPr>
            <a:r>
              <a:rPr lang="ru-RU" b="1" dirty="0" smtClean="0">
                <a:latin typeface="Times New Roman" pitchFamily="18" charset="0"/>
                <a:cs typeface="Times New Roman" pitchFamily="18" charset="0"/>
              </a:rPr>
              <a:t>Мнемоническое </a:t>
            </a:r>
            <a:r>
              <a:rPr lang="ru-RU" b="1" dirty="0" smtClean="0">
                <a:latin typeface="Times New Roman" pitchFamily="18" charset="0"/>
                <a:cs typeface="Times New Roman" pitchFamily="18" charset="0"/>
              </a:rPr>
              <a:t>упражнение "Страшилки на память"</a:t>
            </a: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marL="514350" indent="-514350">
              <a:buNone/>
            </a:pPr>
            <a:r>
              <a:rPr lang="ru-RU" dirty="0" smtClean="0">
                <a:latin typeface="Times New Roman" pitchFamily="18" charset="0"/>
                <a:cs typeface="Times New Roman" pitchFamily="18" charset="0"/>
              </a:rPr>
              <a:t>Это </a:t>
            </a:r>
            <a:r>
              <a:rPr lang="ru-RU" dirty="0" smtClean="0">
                <a:latin typeface="Times New Roman" pitchFamily="18" charset="0"/>
                <a:cs typeface="Times New Roman" pitchFamily="18" charset="0"/>
              </a:rPr>
              <a:t>упражнение помогает тем, кто постоянно забывает что-то сделать</a:t>
            </a:r>
            <a:r>
              <a:rPr lang="ru-RU" dirty="0" smtClean="0">
                <a:latin typeface="Times New Roman" pitchFamily="18" charset="0"/>
                <a:cs typeface="Times New Roman" pitchFamily="18" charset="0"/>
              </a:rPr>
              <a:t>.</a:t>
            </a:r>
          </a:p>
          <a:p>
            <a:pPr marL="514350" indent="-514350">
              <a:buNone/>
            </a:pPr>
            <a:r>
              <a:rPr lang="ru-RU" b="1" dirty="0" smtClean="0">
                <a:latin typeface="Times New Roman" pitchFamily="18" charset="0"/>
                <a:cs typeface="Times New Roman" pitchFamily="18" charset="0"/>
              </a:rPr>
              <a:t>Мнемоническое </a:t>
            </a:r>
            <a:r>
              <a:rPr lang="ru-RU" b="1" dirty="0" smtClean="0">
                <a:latin typeface="Times New Roman" pitchFamily="18" charset="0"/>
                <a:cs typeface="Times New Roman" pitchFamily="18" charset="0"/>
              </a:rPr>
              <a:t>упражнение </a:t>
            </a:r>
            <a:r>
              <a:rPr lang="ru-RU" b="1" dirty="0" smtClean="0">
                <a:latin typeface="Times New Roman" pitchFamily="18" charset="0"/>
                <a:cs typeface="Times New Roman" pitchFamily="18" charset="0"/>
              </a:rPr>
              <a:t>«Управление ассоциациями»</a:t>
            </a:r>
          </a:p>
          <a:p>
            <a:pPr marL="514350" indent="-514350">
              <a:buNone/>
            </a:pPr>
            <a:r>
              <a:rPr lang="ru-RU" dirty="0" smtClean="0">
                <a:latin typeface="Times New Roman" pitchFamily="18" charset="0"/>
                <a:cs typeface="Times New Roman" pitchFamily="18" charset="0"/>
              </a:rPr>
              <a:t>Упражнение </a:t>
            </a:r>
            <a:r>
              <a:rPr lang="ru-RU" dirty="0" smtClean="0">
                <a:latin typeface="Times New Roman" pitchFamily="18" charset="0"/>
                <a:cs typeface="Times New Roman" pitchFamily="18" charset="0"/>
              </a:rPr>
              <a:t>предназначено для улучшения работы долговременной памяти, повышения качества припоминания.</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1143000"/>
          </a:xfrm>
        </p:spPr>
        <p:txBody>
          <a:bodyPr>
            <a:normAutofit fontScale="90000"/>
          </a:bodyPr>
          <a:lstStyle/>
          <a:p>
            <a:r>
              <a:rPr lang="ru-RU" sz="4000" dirty="0" smtClean="0">
                <a:latin typeface="Times New Roman" pitchFamily="18" charset="0"/>
                <a:cs typeface="Times New Roman" pitchFamily="18" charset="0"/>
              </a:rPr>
              <a:t>Пути </a:t>
            </a:r>
            <a:r>
              <a:rPr lang="ru-RU" sz="4000" dirty="0" smtClean="0">
                <a:latin typeface="Times New Roman" pitchFamily="18" charset="0"/>
                <a:cs typeface="Times New Roman" pitchFamily="18" charset="0"/>
              </a:rPr>
              <a:t>и средства совершенствования памяти.</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47500" lnSpcReduction="20000"/>
          </a:bodyPr>
          <a:lstStyle/>
          <a:p>
            <a:pPr fontAlgn="t">
              <a:buNone/>
            </a:pPr>
            <a:r>
              <a:rPr lang="ru-RU" dirty="0" smtClean="0">
                <a:latin typeface="Times New Roman" pitchFamily="18" charset="0"/>
                <a:cs typeface="Times New Roman" pitchFamily="18" charset="0"/>
              </a:rPr>
              <a:t>1</a:t>
            </a:r>
            <a:r>
              <a:rPr lang="ru-RU" dirty="0" smtClean="0">
                <a:latin typeface="Times New Roman" pitchFamily="18" charset="0"/>
                <a:cs typeface="Times New Roman" pitchFamily="18" charset="0"/>
              </a:rPr>
              <a:t>. Правильно использовать процесс повторения.</a:t>
            </a:r>
          </a:p>
          <a:p>
            <a:pPr fontAlgn="t">
              <a:buNone/>
            </a:pPr>
            <a:r>
              <a:rPr lang="ru-RU" dirty="0" smtClean="0">
                <a:latin typeface="Times New Roman" pitchFamily="18" charset="0"/>
                <a:cs typeface="Times New Roman" pitchFamily="18" charset="0"/>
              </a:rPr>
              <a:t>Наиболее целесообразным является повторение, максимально приближенное к восприятию материала.</a:t>
            </a:r>
          </a:p>
          <a:p>
            <a:pPr fontAlgn="t">
              <a:buNone/>
            </a:pPr>
            <a:r>
              <a:rPr lang="ru-RU" dirty="0" smtClean="0">
                <a:latin typeface="Times New Roman" pitchFamily="18" charset="0"/>
                <a:cs typeface="Times New Roman" pitchFamily="18" charset="0"/>
              </a:rPr>
              <a:t>Экспериментально доказано, что забывание предотвращается повторением через 15–20 мин после заучивания.</a:t>
            </a:r>
          </a:p>
          <a:p>
            <a:pPr fontAlgn="t">
              <a:buNone/>
            </a:pPr>
            <a:r>
              <a:rPr lang="ru-RU" dirty="0" smtClean="0">
                <a:latin typeface="Times New Roman" pitchFamily="18" charset="0"/>
                <a:cs typeface="Times New Roman" pitchFamily="18" charset="0"/>
              </a:rPr>
              <a:t>Следующее повторение желательно проделать через 8–9 ч, а затем – через 24 ч.</a:t>
            </a:r>
          </a:p>
          <a:p>
            <a:pPr fontAlgn="t">
              <a:buNone/>
            </a:pPr>
            <a:r>
              <a:rPr lang="ru-RU" dirty="0" smtClean="0">
                <a:latin typeface="Times New Roman" pitchFamily="18" charset="0"/>
                <a:cs typeface="Times New Roman" pitchFamily="18" charset="0"/>
              </a:rPr>
              <a:t>Также желательно повторять утром на свежую голову и перед сном.</a:t>
            </a:r>
          </a:p>
          <a:p>
            <a:pPr fontAlgn="t">
              <a:buNone/>
            </a:pPr>
            <a:r>
              <a:rPr lang="ru-RU" dirty="0" smtClean="0">
                <a:latin typeface="Times New Roman" pitchFamily="18" charset="0"/>
                <a:cs typeface="Times New Roman" pitchFamily="18" charset="0"/>
              </a:rPr>
              <a:t>2. Помнить об «эффекте края», т. е. больше времени уделять повторению того материала, который располагается в середине информационного ряда.</a:t>
            </a:r>
          </a:p>
          <a:p>
            <a:pPr fontAlgn="t">
              <a:buNone/>
            </a:pPr>
            <a:r>
              <a:rPr lang="ru-RU" dirty="0" smtClean="0">
                <a:latin typeface="Times New Roman" pitchFamily="18" charset="0"/>
                <a:cs typeface="Times New Roman" pitchFamily="18" charset="0"/>
              </a:rPr>
              <a:t>Также при повторении материал, находящийся в середине, можно помещать в начале или конце.</a:t>
            </a:r>
          </a:p>
          <a:p>
            <a:pPr fontAlgn="t">
              <a:buNone/>
            </a:pPr>
            <a:r>
              <a:rPr lang="ru-RU" dirty="0" smtClean="0">
                <a:latin typeface="Times New Roman" pitchFamily="18" charset="0"/>
                <a:cs typeface="Times New Roman" pitchFamily="18" charset="0"/>
              </a:rPr>
              <a:t>3. Чтобы запомнить быстро и надежно последовательность событий или предметов, можно выполнить следующий ряд действий:</a:t>
            </a:r>
          </a:p>
          <a:p>
            <a:pPr fontAlgn="t">
              <a:buNone/>
            </a:pPr>
            <a:r>
              <a:rPr lang="ru-RU" dirty="0" smtClean="0">
                <a:latin typeface="Times New Roman" pitchFamily="18" charset="0"/>
                <a:cs typeface="Times New Roman" pitchFamily="18" charset="0"/>
              </a:rPr>
              <a:t>1) мысленно связать запоминаемое с каким-либо легко воображаемым или хорошо известным предметом, после чего уже этот предмет связать с тем, который окажется в нужный момент под рукой;</a:t>
            </a:r>
          </a:p>
          <a:p>
            <a:pPr fontAlgn="t">
              <a:buNone/>
            </a:pPr>
            <a:r>
              <a:rPr lang="ru-RU" dirty="0" smtClean="0">
                <a:latin typeface="Times New Roman" pitchFamily="18" charset="0"/>
                <a:cs typeface="Times New Roman" pitchFamily="18" charset="0"/>
              </a:rPr>
              <a:t>2) оба предмета соединить в воображении друг с другом как можно более причудливым образом в единый фантастический образ;</a:t>
            </a:r>
          </a:p>
          <a:p>
            <a:pPr fontAlgn="t">
              <a:buNone/>
            </a:pPr>
            <a:r>
              <a:rPr lang="ru-RU" dirty="0" smtClean="0">
                <a:latin typeface="Times New Roman" pitchFamily="18" charset="0"/>
                <a:cs typeface="Times New Roman" pitchFamily="18" charset="0"/>
              </a:rPr>
              <a:t>3) мысленно воссоздать этот образ.</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1143000"/>
          </a:xfrm>
        </p:spPr>
        <p:txBody>
          <a:bodyPr>
            <a:normAutofit fontScale="90000"/>
          </a:bodyPr>
          <a:lstStyle/>
          <a:p>
            <a:r>
              <a:rPr lang="ru-RU" sz="4000" dirty="0" smtClean="0">
                <a:latin typeface="Times New Roman" pitchFamily="18" charset="0"/>
                <a:cs typeface="Times New Roman" pitchFamily="18" charset="0"/>
              </a:rPr>
              <a:t>Пути </a:t>
            </a:r>
            <a:r>
              <a:rPr lang="ru-RU" sz="4000" dirty="0" smtClean="0">
                <a:latin typeface="Times New Roman" pitchFamily="18" charset="0"/>
                <a:cs typeface="Times New Roman" pitchFamily="18" charset="0"/>
              </a:rPr>
              <a:t>и средства совершенствования памяти.</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pPr fontAlgn="t">
              <a:buNone/>
            </a:pPr>
            <a:r>
              <a:rPr lang="ru-RU" dirty="0" smtClean="0">
                <a:latin typeface="Times New Roman" pitchFamily="18" charset="0"/>
                <a:cs typeface="Times New Roman" pitchFamily="18" charset="0"/>
              </a:rPr>
              <a:t>4</a:t>
            </a:r>
            <a:r>
              <a:rPr lang="ru-RU" dirty="0" smtClean="0">
                <a:latin typeface="Times New Roman" pitchFamily="18" charset="0"/>
                <a:cs typeface="Times New Roman" pitchFamily="18" charset="0"/>
              </a:rPr>
              <a:t>. Для запоминания последовательности событий или действий можно слова представить в виде персонажей какой-либо истории.</a:t>
            </a:r>
          </a:p>
          <a:p>
            <a:pPr fontAlgn="t">
              <a:buNone/>
            </a:pPr>
            <a:r>
              <a:rPr lang="ru-RU" dirty="0" smtClean="0">
                <a:latin typeface="Times New Roman" pitchFamily="18" charset="0"/>
                <a:cs typeface="Times New Roman" pitchFamily="18" charset="0"/>
              </a:rPr>
              <a:t>5. Материал будет вспоминаться легче, если применить прием ассоциирования. Для этого следует как можно чаще задавать себе вопросы типа: «Что это мне напоминает?», «На что это похоже?» «Какое иное слово напоминает мне это слово?», «Какой эпизод из жизни мне напоминает этот эпизод?» и т. п.</a:t>
            </a:r>
          </a:p>
          <a:p>
            <a:pPr fontAlgn="t">
              <a:buNone/>
            </a:pPr>
            <a:r>
              <a:rPr lang="ru-RU" dirty="0" smtClean="0">
                <a:latin typeface="Times New Roman" pitchFamily="18" charset="0"/>
                <a:cs typeface="Times New Roman" pitchFamily="18" charset="0"/>
              </a:rPr>
              <a:t>При осуществлении этого правила действует следующая закономерность: чем более разнообразные ассоциации возникают при запоминании исходного материала, тем прочнее запоминается этот материал.</a:t>
            </a:r>
          </a:p>
          <a:p>
            <a:pPr fontAlgn="t">
              <a:buNone/>
            </a:pPr>
            <a:r>
              <a:rPr lang="ru-RU" dirty="0" smtClean="0">
                <a:latin typeface="Times New Roman" pitchFamily="18" charset="0"/>
                <a:cs typeface="Times New Roman" pitchFamily="18" charset="0"/>
              </a:rPr>
              <a:t>6. Последовательную цепочку событий или предметов можно запомнить, если эти предметы мысленно расставлять по пути ежедневного следования на работу или учебу.</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Актуальность</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latin typeface="Times New Roman" pitchFamily="18" charset="0"/>
                <a:cs typeface="Times New Roman" pitchFamily="18" charset="0"/>
              </a:rPr>
              <a:t>Память — это сила, «которая лежит в основе всего психического развития. Не будь в самом деле этой силы, каждое действительное ощущение, не оставляя по себе следа, должно было бы ощущаться и в миллионный раз своего повторения точно так же, как и первый,— уяснение конкретных ощущений с его последствиями и вообще психическое развитие было бы невозможностью». </a:t>
            </a:r>
          </a:p>
          <a:p>
            <a:pPr>
              <a:buNone/>
            </a:pP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Без </a:t>
            </a:r>
            <a:r>
              <a:rPr lang="ru-RU" dirty="0" smtClean="0">
                <a:latin typeface="Times New Roman" pitchFamily="18" charset="0"/>
                <a:cs typeface="Times New Roman" pitchFamily="18" charset="0"/>
              </a:rPr>
              <a:t>памяти, наши ощущения и восприятия, «исчезая бесследно по мере возникновения, оставляли бы человека вечно в положении новорожденного». </a:t>
            </a:r>
          </a:p>
          <a:p>
            <a:pPr algn="r">
              <a:buNone/>
            </a:pPr>
            <a:r>
              <a:rPr lang="ru-RU" dirty="0" smtClean="0">
                <a:latin typeface="Times New Roman" pitchFamily="18" charset="0"/>
                <a:cs typeface="Times New Roman" pitchFamily="18" charset="0"/>
              </a:rPr>
              <a:t>И. М. Сеченов</a:t>
            </a:r>
          </a:p>
          <a:p>
            <a:pPr>
              <a:buNone/>
            </a:pP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Выводы</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fontAlgn="t"/>
            <a:r>
              <a:rPr lang="ru-RU" dirty="0" smtClean="0">
                <a:latin typeface="Times New Roman" pitchFamily="18" charset="0"/>
                <a:cs typeface="Times New Roman" pitchFamily="18" charset="0"/>
              </a:rPr>
              <a:t>Память – это сложный познавательный процесс, благодаря которому человек может запоминать, сохранять и воспроизводить свой прошлый опыт.</a:t>
            </a:r>
          </a:p>
          <a:p>
            <a:pPr fontAlgn="t"/>
            <a:r>
              <a:rPr lang="ru-RU" dirty="0" smtClean="0">
                <a:latin typeface="Times New Roman" pitchFamily="18" charset="0"/>
                <a:cs typeface="Times New Roman" pitchFamily="18" charset="0"/>
              </a:rPr>
              <a:t>Благодаря памяти мы можем сохранять и воспроизводить не только отдельные предметы или ситуации, но и целые цепи событий.</a:t>
            </a:r>
          </a:p>
          <a:p>
            <a:pPr fontAlgn="t"/>
            <a:r>
              <a:rPr lang="ru-RU" dirty="0" smtClean="0">
                <a:latin typeface="Times New Roman" pitchFamily="18" charset="0"/>
                <a:cs typeface="Times New Roman" pitchFamily="18" charset="0"/>
              </a:rPr>
              <a:t>Существующие между событиями, предметами или явлениями связи, сохранившиеся в нашей памяти, называются ассоциациями.</a:t>
            </a:r>
          </a:p>
          <a:p>
            <a:r>
              <a:rPr lang="ru-RU" dirty="0" smtClean="0">
                <a:latin typeface="Times New Roman" pitchFamily="18" charset="0"/>
                <a:cs typeface="Times New Roman" pitchFamily="18" charset="0"/>
              </a:rPr>
              <a:t>Для сохранения и улучшения свойств памяти</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необходимо использовать упражнения</a:t>
            </a:r>
            <a:r>
              <a:rPr lang="ru-RU" dirty="0" smtClean="0">
                <a:latin typeface="Times New Roman" pitchFamily="18" charset="0"/>
                <a:cs typeface="Times New Roman" pitchFamily="18" charset="0"/>
              </a:rPr>
              <a:t>, направленные на развитие памяти через расширение объёма памяти, освоение специальных приёмов запоминания и </a:t>
            </a:r>
            <a:r>
              <a:rPr lang="ru-RU" dirty="0" smtClean="0">
                <a:latin typeface="Times New Roman" pitchFamily="18" charset="0"/>
                <a:cs typeface="Times New Roman" pitchFamily="18" charset="0"/>
              </a:rPr>
              <a:t>припоминания, мнемонические упражнения.</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Литература: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40000" lnSpcReduction="20000"/>
          </a:bodyPr>
          <a:lstStyle/>
          <a:p>
            <a:pPr>
              <a:buNone/>
            </a:pPr>
            <a:r>
              <a:rPr lang="ru-RU" sz="3500" dirty="0" smtClean="0">
                <a:latin typeface="Times New Roman" pitchFamily="18" charset="0"/>
                <a:cs typeface="Times New Roman" pitchFamily="18" charset="0"/>
              </a:rPr>
              <a:t> </a:t>
            </a:r>
            <a:r>
              <a:rPr lang="ru-RU" sz="3500" b="1" dirty="0" smtClean="0">
                <a:latin typeface="Times New Roman" pitchFamily="18" charset="0"/>
                <a:cs typeface="Times New Roman" pitchFamily="18" charset="0"/>
              </a:rPr>
              <a:t>Основная:</a:t>
            </a:r>
          </a:p>
          <a:p>
            <a:pPr marL="514350" indent="-514350">
              <a:buAutoNum type="arabicPeriod"/>
            </a:pPr>
            <a:r>
              <a:rPr lang="ru-RU" sz="3500" dirty="0" err="1" smtClean="0">
                <a:latin typeface="Times New Roman" pitchFamily="18" charset="0"/>
                <a:cs typeface="Times New Roman" pitchFamily="18" charset="0"/>
              </a:rPr>
              <a:t>Лурия</a:t>
            </a:r>
            <a:r>
              <a:rPr lang="ru-RU" sz="3500" dirty="0" smtClean="0">
                <a:latin typeface="Times New Roman" pitchFamily="18" charset="0"/>
                <a:cs typeface="Times New Roman" pitchFamily="18" charset="0"/>
              </a:rPr>
              <a:t> А.Р. Высшие корковые функции человека и их нарушения при локальных поражениях мозга / А.Р. </a:t>
            </a:r>
            <a:r>
              <a:rPr lang="ru-RU" sz="3500" dirty="0" err="1" smtClean="0">
                <a:latin typeface="Times New Roman" pitchFamily="18" charset="0"/>
                <a:cs typeface="Times New Roman" pitchFamily="18" charset="0"/>
              </a:rPr>
              <a:t>Лурия</a:t>
            </a:r>
            <a:r>
              <a:rPr lang="ru-RU" sz="3500" dirty="0" smtClean="0">
                <a:latin typeface="Times New Roman" pitchFamily="18" charset="0"/>
                <a:cs typeface="Times New Roman" pitchFamily="18" charset="0"/>
              </a:rPr>
              <a:t>. // СПб.: Питер 2007</a:t>
            </a:r>
          </a:p>
          <a:p>
            <a:pPr marL="514350" indent="-514350">
              <a:buAutoNum type="arabicPeriod"/>
            </a:pPr>
            <a:r>
              <a:rPr lang="ru-RU" sz="3500" dirty="0" err="1" smtClean="0">
                <a:latin typeface="Times New Roman" pitchFamily="18" charset="0"/>
                <a:cs typeface="Times New Roman" pitchFamily="18" charset="0"/>
              </a:rPr>
              <a:t>Марютина</a:t>
            </a:r>
            <a:r>
              <a:rPr lang="ru-RU" sz="3500" dirty="0" smtClean="0">
                <a:latin typeface="Times New Roman" pitchFamily="18" charset="0"/>
                <a:cs typeface="Times New Roman" pitchFamily="18" charset="0"/>
              </a:rPr>
              <a:t> Т.М. Психофизиология / Т.М. </a:t>
            </a:r>
            <a:r>
              <a:rPr lang="ru-RU" sz="3500" dirty="0" err="1" smtClean="0">
                <a:latin typeface="Times New Roman" pitchFamily="18" charset="0"/>
                <a:cs typeface="Times New Roman" pitchFamily="18" charset="0"/>
              </a:rPr>
              <a:t>Марютина</a:t>
            </a:r>
            <a:r>
              <a:rPr lang="ru-RU" sz="3500" dirty="0" smtClean="0">
                <a:latin typeface="Times New Roman" pitchFamily="18" charset="0"/>
                <a:cs typeface="Times New Roman" pitchFamily="18" charset="0"/>
              </a:rPr>
              <a:t>, И.М. Кондаков  //М.: МГППУ 2004</a:t>
            </a:r>
          </a:p>
          <a:p>
            <a:pPr marL="514350" indent="-514350">
              <a:buAutoNum type="arabicPeriod"/>
            </a:pPr>
            <a:r>
              <a:rPr lang="ru-RU" sz="3500" dirty="0" smtClean="0">
                <a:latin typeface="Times New Roman" pitchFamily="18" charset="0"/>
                <a:cs typeface="Times New Roman" pitchFamily="18" charset="0"/>
              </a:rPr>
              <a:t>Психофизиология. Учебник для вузов / Под ред. Ю.И. Александрова // СПб.: Питер 2001</a:t>
            </a:r>
          </a:p>
          <a:p>
            <a:pPr marL="514350" indent="-514350">
              <a:buAutoNum type="arabicPeriod"/>
            </a:pPr>
            <a:r>
              <a:rPr lang="ru-RU" sz="3500" dirty="0" smtClean="0">
                <a:latin typeface="Times New Roman" pitchFamily="18" charset="0"/>
                <a:cs typeface="Times New Roman" pitchFamily="18" charset="0"/>
              </a:rPr>
              <a:t>Дунаевский В.В. Электронный учебник «Психиатрия и наркология». // СПб.: Санкт-Петербургский государственный медицинский университет имени академика И.П. Павлова 2006</a:t>
            </a:r>
          </a:p>
          <a:p>
            <a:pPr marL="514350" indent="-514350">
              <a:buAutoNum type="arabicPeriod"/>
            </a:pPr>
            <a:r>
              <a:rPr lang="ru-RU" sz="3500" dirty="0" smtClean="0">
                <a:latin typeface="Times New Roman" pitchFamily="18" charset="0"/>
                <a:cs typeface="Times New Roman" pitchFamily="18" charset="0"/>
              </a:rPr>
              <a:t>Цветкова Л.С. </a:t>
            </a:r>
            <a:r>
              <a:rPr lang="ru-RU" sz="3500" dirty="0" err="1" smtClean="0">
                <a:latin typeface="Times New Roman" pitchFamily="18" charset="0"/>
                <a:cs typeface="Times New Roman" pitchFamily="18" charset="0"/>
              </a:rPr>
              <a:t>Афазиология</a:t>
            </a:r>
            <a:r>
              <a:rPr lang="ru-RU" sz="3500" dirty="0" smtClean="0">
                <a:latin typeface="Times New Roman" pitchFamily="18" charset="0"/>
                <a:cs typeface="Times New Roman" pitchFamily="18" charset="0"/>
              </a:rPr>
              <a:t> – современные проблемы и пути их решения // М.: Издательство «Институт практической психологии», Воронеж: НПО «МОДЭК» 2002</a:t>
            </a:r>
          </a:p>
          <a:p>
            <a:pPr marL="514350" indent="-514350">
              <a:buAutoNum type="arabicPeriod"/>
            </a:pPr>
            <a:r>
              <a:rPr lang="ru-RU" sz="3500" dirty="0" smtClean="0">
                <a:latin typeface="Times New Roman" pitchFamily="18" charset="0"/>
                <a:cs typeface="Times New Roman" pitchFamily="18" charset="0"/>
              </a:rPr>
              <a:t>Хомская Е. Д. Х = Нейропсихология: 4-е издание.  // СПб.: Питер 2005</a:t>
            </a:r>
          </a:p>
          <a:p>
            <a:pPr>
              <a:buNone/>
            </a:pPr>
            <a:r>
              <a:rPr lang="ru-RU" sz="3500" b="1" dirty="0" smtClean="0">
                <a:latin typeface="Times New Roman" pitchFamily="18" charset="0"/>
                <a:cs typeface="Times New Roman" pitchFamily="18" charset="0"/>
              </a:rPr>
              <a:t>Дополнительная</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Вартанян И.А. Физиология сенсорных систем / И.А. Вартанян. //  СПб.: Лань 1999</a:t>
            </a:r>
          </a:p>
          <a:p>
            <a:pPr marL="514350" indent="-514350">
              <a:buFont typeface="+mj-lt"/>
              <a:buAutoNum type="arabicPeriod"/>
            </a:pPr>
            <a:r>
              <a:rPr lang="ru-RU" sz="3500" dirty="0" smtClean="0">
                <a:latin typeface="Times New Roman" pitchFamily="18" charset="0"/>
                <a:cs typeface="Times New Roman" pitchFamily="18" charset="0"/>
              </a:rPr>
              <a:t>Корсакова Н. К., </a:t>
            </a:r>
            <a:r>
              <a:rPr lang="ru-RU" sz="3500" dirty="0" err="1" smtClean="0">
                <a:latin typeface="Times New Roman" pitchFamily="18" charset="0"/>
                <a:cs typeface="Times New Roman" pitchFamily="18" charset="0"/>
              </a:rPr>
              <a:t>Московичюте</a:t>
            </a:r>
            <a:r>
              <a:rPr lang="ru-RU" sz="3500" dirty="0" smtClean="0">
                <a:latin typeface="Times New Roman" pitchFamily="18" charset="0"/>
                <a:cs typeface="Times New Roman" pitchFamily="18" charset="0"/>
              </a:rPr>
              <a:t> Л. И. Клиническая нейропсихология. // М.: МГУ 1988</a:t>
            </a:r>
          </a:p>
          <a:p>
            <a:pPr marL="514350" indent="-514350">
              <a:buFont typeface="+mj-lt"/>
              <a:buAutoNum type="arabicPeriod"/>
            </a:pPr>
            <a:r>
              <a:rPr lang="ru-RU" sz="3500" dirty="0" err="1" smtClean="0">
                <a:latin typeface="Times New Roman" pitchFamily="18" charset="0"/>
                <a:cs typeface="Times New Roman" pitchFamily="18" charset="0"/>
              </a:rPr>
              <a:t>Бурлакова</a:t>
            </a:r>
            <a:r>
              <a:rPr lang="ru-RU" sz="3500" dirty="0" smtClean="0">
                <a:latin typeface="Times New Roman" pitchFamily="18" charset="0"/>
                <a:cs typeface="Times New Roman" pitchFamily="18" charset="0"/>
              </a:rPr>
              <a:t> М.К. Речь и афазия.  // М.: Медицина 1997</a:t>
            </a:r>
          </a:p>
          <a:p>
            <a:pPr marL="514350" indent="-514350">
              <a:buFont typeface="+mj-lt"/>
              <a:buAutoNum type="arabicPeriod"/>
            </a:pPr>
            <a:r>
              <a:rPr lang="ru-RU" sz="3500" dirty="0" smtClean="0">
                <a:latin typeface="Times New Roman" pitchFamily="18" charset="0"/>
                <a:cs typeface="Times New Roman" pitchFamily="18" charset="0"/>
              </a:rPr>
              <a:t>А. Р. </a:t>
            </a:r>
            <a:r>
              <a:rPr lang="ru-RU" sz="3500" dirty="0" err="1" smtClean="0">
                <a:latin typeface="Times New Roman" pitchFamily="18" charset="0"/>
                <a:cs typeface="Times New Roman" pitchFamily="18" charset="0"/>
              </a:rPr>
              <a:t>Лурия</a:t>
            </a:r>
            <a:r>
              <a:rPr lang="ru-RU" sz="3500" dirty="0" smtClean="0">
                <a:latin typeface="Times New Roman" pitchFamily="18" charset="0"/>
                <a:cs typeface="Times New Roman" pitchFamily="18" charset="0"/>
              </a:rPr>
              <a:t> и современная психология / Под ред. Е. Д. Хомской, Л. С. Цветковой, Б. В. Зейгарник.  // М.: МГУ 1982</a:t>
            </a:r>
          </a:p>
          <a:p>
            <a:pPr>
              <a:buNone/>
            </a:pPr>
            <a:r>
              <a:rPr lang="ru-RU" sz="3500" b="1" dirty="0" smtClean="0">
                <a:latin typeface="Times New Roman" pitchFamily="18" charset="0"/>
                <a:cs typeface="Times New Roman" pitchFamily="18" charset="0"/>
              </a:rPr>
              <a:t>Электронные ресурсы</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ИБС </a:t>
            </a:r>
            <a:r>
              <a:rPr lang="ru-RU" sz="3500" dirty="0" err="1" smtClean="0">
                <a:latin typeface="Times New Roman" pitchFamily="18" charset="0"/>
                <a:cs typeface="Times New Roman" pitchFamily="18" charset="0"/>
              </a:rPr>
              <a:t>КрасГМУ</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БМ </a:t>
            </a:r>
            <a:r>
              <a:rPr lang="ru-RU" sz="3500" dirty="0" err="1" smtClean="0">
                <a:latin typeface="Times New Roman" pitchFamily="18" charset="0"/>
                <a:cs typeface="Times New Roman" pitchFamily="18" charset="0"/>
              </a:rPr>
              <a:t>МедАрт</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БД </a:t>
            </a:r>
            <a:r>
              <a:rPr lang="en-US" sz="3500" dirty="0" err="1" smtClean="0">
                <a:latin typeface="Times New Roman" pitchFamily="18" charset="0"/>
                <a:cs typeface="Times New Roman" pitchFamily="18" charset="0"/>
              </a:rPr>
              <a:t>Ebsco</a:t>
            </a:r>
            <a:endParaRPr lang="ru-RU" sz="3500" dirty="0" smtClean="0">
              <a:latin typeface="Times New Roman" pitchFamily="18" charset="0"/>
              <a:cs typeface="Times New Roman" pitchFamily="18" charset="0"/>
            </a:endParaRPr>
          </a:p>
          <a:p>
            <a:pPr marL="514350" indent="-514350">
              <a:buFont typeface="+mj-lt"/>
              <a:buAutoNum type="arabicPeriod"/>
            </a:pPr>
            <a:r>
              <a:rPr lang="ru-RU" sz="3500" dirty="0" smtClean="0">
                <a:latin typeface="Times New Roman" pitchFamily="18" charset="0"/>
                <a:cs typeface="Times New Roman" pitchFamily="18" charset="0"/>
              </a:rPr>
              <a:t>БД Медицина</a:t>
            </a:r>
          </a:p>
          <a:p>
            <a:pPr>
              <a:buNone/>
            </a:pPr>
            <a:endParaRPr lang="ru-RU"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ctr">
              <a:buNone/>
            </a:pPr>
            <a:r>
              <a:rPr lang="ru-RU" dirty="0" smtClean="0">
                <a:latin typeface="Times New Roman" pitchFamily="18" charset="0"/>
                <a:cs typeface="Times New Roman" pitchFamily="18" charset="0"/>
              </a:rPr>
              <a:t>Спасибо за внимание!</a:t>
            </a: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«Маленькая книжка о большой памяти</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ru-RU" dirty="0" smtClean="0">
                <a:latin typeface="Times New Roman" pitchFamily="18" charset="0"/>
                <a:cs typeface="Times New Roman" pitchFamily="18" charset="0"/>
              </a:rPr>
              <a:t>«Я </a:t>
            </a:r>
            <a:r>
              <a:rPr lang="ru-RU" dirty="0" smtClean="0">
                <a:latin typeface="Times New Roman" pitchFamily="18" charset="0"/>
                <a:cs typeface="Times New Roman" pitchFamily="18" charset="0"/>
              </a:rPr>
              <a:t>приступил к исследованию Ш. с обычным для психолога любопытством, но без большой надежды, что опыты дадут что-нибудь </a:t>
            </a:r>
            <a:r>
              <a:rPr lang="ru-RU" dirty="0" smtClean="0">
                <a:latin typeface="Times New Roman" pitchFamily="18" charset="0"/>
                <a:cs typeface="Times New Roman" pitchFamily="18" charset="0"/>
              </a:rPr>
              <a:t>примечательное. Однако </a:t>
            </a:r>
            <a:r>
              <a:rPr lang="ru-RU" dirty="0" smtClean="0">
                <a:latin typeface="Times New Roman" pitchFamily="18" charset="0"/>
                <a:cs typeface="Times New Roman" pitchFamily="18" charset="0"/>
              </a:rPr>
              <a:t>уже первые пробы изменили мое отношение и вызвали состояние смущения и озадаченности, на этот раз не у испытуемого, а у </a:t>
            </a:r>
            <a:r>
              <a:rPr lang="ru-RU" dirty="0" smtClean="0">
                <a:latin typeface="Times New Roman" pitchFamily="18" charset="0"/>
                <a:cs typeface="Times New Roman" pitchFamily="18" charset="0"/>
              </a:rPr>
              <a:t>экспериментатора...</a:t>
            </a:r>
            <a:endParaRPr lang="ru-RU"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«Маленькая книжка о большой памяти</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ru-RU" dirty="0" smtClean="0">
                <a:latin typeface="Times New Roman" pitchFamily="18" charset="0"/>
                <a:cs typeface="Times New Roman" pitchFamily="18" charset="0"/>
              </a:rPr>
              <a:t>…Я </a:t>
            </a:r>
            <a:r>
              <a:rPr lang="ru-RU" dirty="0" smtClean="0">
                <a:latin typeface="Times New Roman" pitchFamily="18" charset="0"/>
                <a:cs typeface="Times New Roman" pitchFamily="18" charset="0"/>
              </a:rPr>
              <a:t>предложил Ш. ряд слов, затем чисел, затем букв, которые либо медленно прочитывал, либо предъявлял в написанном виде. Он внимательно выслушивал ряд или прочитывал его и затем в точном порядке повторял предложенный </a:t>
            </a:r>
            <a:r>
              <a:rPr lang="ru-RU" dirty="0" smtClean="0">
                <a:latin typeface="Times New Roman" pitchFamily="18" charset="0"/>
                <a:cs typeface="Times New Roman" pitchFamily="18" charset="0"/>
              </a:rPr>
              <a:t>материал…</a:t>
            </a:r>
            <a:endParaRPr lang="ru-RU"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«Маленькая книжка о большой памяти</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r>
              <a:rPr lang="ru-RU" dirty="0" smtClean="0">
                <a:latin typeface="Times New Roman" pitchFamily="18" charset="0"/>
                <a:cs typeface="Times New Roman" pitchFamily="18" charset="0"/>
              </a:rPr>
              <a:t>…Я </a:t>
            </a:r>
            <a:r>
              <a:rPr lang="ru-RU" dirty="0" smtClean="0">
                <a:latin typeface="Times New Roman" pitchFamily="18" charset="0"/>
                <a:cs typeface="Times New Roman" pitchFamily="18" charset="0"/>
              </a:rPr>
              <a:t>увеличил число предъявляемых ему элементов, давал 30, 50, 70 слов или чисел, – это не вызывало никаких затруднений. Ш. не нужно было никакого заучивания, и если я предъявлял ему ряд слов или чисел, медленно и раздельно читая их, он внимательно вслушивался, иногда обращался с просьбой остановиться или сказать слово яснее, иногда сомневаясь, правильно ли он услышал слово, переспрашивал его</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«Маленькая книжка о большой памяти</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ru-RU" dirty="0" smtClean="0">
                <a:latin typeface="Times New Roman" pitchFamily="18" charset="0"/>
                <a:cs typeface="Times New Roman" pitchFamily="18" charset="0"/>
              </a:rPr>
              <a:t>…Обычно </a:t>
            </a:r>
            <a:r>
              <a:rPr lang="ru-RU" dirty="0" smtClean="0">
                <a:latin typeface="Times New Roman" pitchFamily="18" charset="0"/>
                <a:cs typeface="Times New Roman" pitchFamily="18" charset="0"/>
              </a:rPr>
              <a:t>во время опыта он закрывал глаза или смотрел в одну точку. Когда опыт был закончен, он просил сделать паузу, мысленно проверял удержанное, а затем плавно, без задержки воспроизводил весь прочитанный </a:t>
            </a:r>
            <a:r>
              <a:rPr lang="ru-RU" dirty="0" smtClean="0">
                <a:latin typeface="Times New Roman" pitchFamily="18" charset="0"/>
                <a:cs typeface="Times New Roman" pitchFamily="18" charset="0"/>
              </a:rPr>
              <a:t>ряд».</a:t>
            </a:r>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«Маленькая книжка о большой памяти</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ru-RU" dirty="0" smtClean="0">
                <a:latin typeface="Times New Roman" pitchFamily="18" charset="0"/>
                <a:cs typeface="Times New Roman" pitchFamily="18" charset="0"/>
              </a:rPr>
              <a:t>«Оказалось</a:t>
            </a:r>
            <a:r>
              <a:rPr lang="ru-RU" dirty="0" smtClean="0">
                <a:latin typeface="Times New Roman" pitchFamily="18" charset="0"/>
                <a:cs typeface="Times New Roman" pitchFamily="18" charset="0"/>
              </a:rPr>
              <a:t>, что память Ш. не имеет ясных границ не только в своем объеме, но и в прочности удержания следов. Опыты показали, что он с успехом – и без заметного труда – может воспроизводить любой длинный ряд слов, данных ему неделю, месяц, год, много лет </a:t>
            </a:r>
            <a:r>
              <a:rPr lang="ru-RU" dirty="0" smtClean="0">
                <a:latin typeface="Times New Roman" pitchFamily="18" charset="0"/>
                <a:cs typeface="Times New Roman" pitchFamily="18" charset="0"/>
              </a:rPr>
              <a:t>назад... </a:t>
            </a:r>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«Маленькая книжка о большой памяти</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20000"/>
          </a:bodyPr>
          <a:lstStyle/>
          <a:p>
            <a:r>
              <a:rPr lang="ru-RU" dirty="0" smtClean="0">
                <a:latin typeface="Times New Roman" pitchFamily="18" charset="0"/>
                <a:cs typeface="Times New Roman" pitchFamily="18" charset="0"/>
              </a:rPr>
              <a:t>Некоторые из таких опытов, неизменно кончавшихся успехом, были проведены спустя 15 – 16 лет (!) после первичного запоминания ряда и без всякого предупреждения. В подобных случаях Ш. садился, закрывал глаза, делал паузу, а затем говорил: "да-да... это было у вас на той квартире... вы сидели за столом, а я на качалке... вы были в сером костюме и смотрели на меня так... вот... я вижу, что вы мне говорили..." – и дальше следовало безошибочное воспроизведение прочитанного </a:t>
            </a:r>
            <a:r>
              <a:rPr lang="ru-RU" dirty="0" smtClean="0">
                <a:latin typeface="Times New Roman" pitchFamily="18" charset="0"/>
                <a:cs typeface="Times New Roman" pitchFamily="18" charset="0"/>
              </a:rPr>
              <a:t>ряда».</a:t>
            </a:r>
            <a:endParaRPr lang="ru-RU"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949</Words>
  <Application>Microsoft Office PowerPoint</Application>
  <PresentationFormat>Экран (4:3)</PresentationFormat>
  <Paragraphs>142</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Тема Office</vt:lpstr>
      <vt:lpstr>Кафедра нервных болезней с курсом медицинской реабилитации ПО    Тема: «Маленькая книжка о большой памяти». Мнемонические техники. Уникальные свойства памяти    лекция № 16 для студентов IV курса, обучающихся по специальности  030401.65 – КЛИНИЧЕСКАЯ ПСИХОЛОГИЯ    Ассистент кафедры Швецова И.Н.   Красноярск, 2013г. </vt:lpstr>
      <vt:lpstr>План лекции: </vt:lpstr>
      <vt:lpstr>Актуальность </vt:lpstr>
      <vt:lpstr>«Маленькая книжка о большой памяти»</vt:lpstr>
      <vt:lpstr>«Маленькая книжка о большой памяти»</vt:lpstr>
      <vt:lpstr>«Маленькая книжка о большой памяти»</vt:lpstr>
      <vt:lpstr>«Маленькая книжка о большой памяти»</vt:lpstr>
      <vt:lpstr>«Маленькая книжка о большой памяти»</vt:lpstr>
      <vt:lpstr>«Маленькая книжка о большой памяти»</vt:lpstr>
      <vt:lpstr>Мнемоника</vt:lpstr>
      <vt:lpstr>Мнемонические упражнения</vt:lpstr>
      <vt:lpstr>Мнемонические упражнения</vt:lpstr>
      <vt:lpstr>Мнемонические упражнения</vt:lpstr>
      <vt:lpstr>Мнемоническая техника "Как быстро вспомнить"</vt:lpstr>
      <vt:lpstr>Мнемонические упражнения</vt:lpstr>
      <vt:lpstr>Мнемоническая техника «Логистика в супермаркете»</vt:lpstr>
      <vt:lpstr>Мнемонические упражнения</vt:lpstr>
      <vt:lpstr>Мнемоническая техника «Метод Цицерона»</vt:lpstr>
      <vt:lpstr>Мнемонические упражнения</vt:lpstr>
      <vt:lpstr>Мнемоническая техника «Наложение произвольных</vt:lpstr>
      <vt:lpstr>Мнемоническая техника «Наложение произвольных</vt:lpstr>
      <vt:lpstr>Мнемонические упражнения</vt:lpstr>
      <vt:lpstr>Мнемонические упражнения</vt:lpstr>
      <vt:lpstr>Мнемонические упражнения</vt:lpstr>
      <vt:lpstr>Мнемонические упражнения</vt:lpstr>
      <vt:lpstr>Мнемонические упражнения</vt:lpstr>
      <vt:lpstr>Мнемонические упражнения</vt:lpstr>
      <vt:lpstr>Пути и средства совершенствования памяти. </vt:lpstr>
      <vt:lpstr>Пути и средства совершенствования памяти. </vt:lpstr>
      <vt:lpstr>Выводы</vt:lpstr>
      <vt:lpstr>Литература:</vt:lpstr>
      <vt:lpstr>Слайд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Кафедра нервных болезней с курсом медицинской реабилитации ПО    Тема: «Маленькая книжка о большой памяти». Мнемонические техники. Уникальные свойства памяти    лекция № 16 для студентов IV курса, обучающихся по специальности  030401.65 – КЛИНИЧЕСКАЯ ПСИХОЛОГИЯ    Ассистент кафедры Швецова И.Н.   Красноярск, 2013г. </dc:title>
  <dc:creator>Book</dc:creator>
  <cp:lastModifiedBy>Book</cp:lastModifiedBy>
  <cp:revision>15</cp:revision>
  <dcterms:created xsi:type="dcterms:W3CDTF">2014-01-18T08:05:02Z</dcterms:created>
  <dcterms:modified xsi:type="dcterms:W3CDTF">2014-01-18T10:01:00Z</dcterms:modified>
</cp:coreProperties>
</file>