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A55DBB-D9C8-46DA-BD35-A5843F9845D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9617A6-4CD2-4011-9DF2-9EE21915E3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Деловое общение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20232"/>
          </a:xfrm>
        </p:spPr>
        <p:txBody>
          <a:bodyPr>
            <a:normAutofit/>
          </a:bodyPr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12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1600" b="1" dirty="0" smtClean="0"/>
              <a:t>Разработал преподаватель психологии </a:t>
            </a:r>
            <a:br>
              <a:rPr lang="ru-RU" sz="1600" b="1" dirty="0" smtClean="0"/>
            </a:br>
            <a:r>
              <a:rPr lang="ru-RU" sz="1600" b="1" dirty="0" err="1" smtClean="0"/>
              <a:t>Рупенко</a:t>
            </a:r>
            <a:r>
              <a:rPr lang="ru-RU" sz="1600" b="1" dirty="0" smtClean="0"/>
              <a:t> Анастасия Юрьевна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Психологические приемы влияния на собеседников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</a:pPr>
            <a:r>
              <a:rPr lang="ru-RU" sz="3300" b="1" dirty="0" smtClean="0"/>
              <a:t>Убеждение</a:t>
            </a:r>
            <a:r>
              <a:rPr lang="ru-RU" sz="3300" dirty="0" smtClean="0"/>
              <a:t> представляет собой способ целенаправленного воздействия посредством логической аргументации. </a:t>
            </a:r>
          </a:p>
          <a:p>
            <a:pPr>
              <a:spcBef>
                <a:spcPts val="600"/>
              </a:spcBef>
            </a:pPr>
            <a:r>
              <a:rPr lang="ru-RU" sz="3300" b="1" dirty="0" smtClean="0"/>
              <a:t>Заражение</a:t>
            </a:r>
            <a:r>
              <a:rPr lang="ru-RU" sz="3300" dirty="0" smtClean="0"/>
              <a:t>. Это техника, рассчитанная на силу эмоционального обращения убеждающего. </a:t>
            </a:r>
            <a:r>
              <a:rPr lang="ru-RU" sz="3300" dirty="0" smtClean="0"/>
              <a:t>Это </a:t>
            </a:r>
            <a:r>
              <a:rPr lang="ru-RU" sz="3300" dirty="0" smtClean="0"/>
              <a:t>происходит за счет заражения других своей уверенностью, энтузиазмом и оптимизмом.</a:t>
            </a:r>
          </a:p>
          <a:p>
            <a:pPr>
              <a:spcBef>
                <a:spcPts val="600"/>
              </a:spcBef>
            </a:pPr>
            <a:r>
              <a:rPr lang="ru-RU" sz="3300" b="1" dirty="0" smtClean="0"/>
              <a:t>Внушение</a:t>
            </a:r>
            <a:r>
              <a:rPr lang="ru-RU" sz="3300" dirty="0" smtClean="0"/>
              <a:t>. В отличие от заражения эта техника рассчитана на некритическое восприятие слов, выраженных в них мыслей и волевых импульсов. </a:t>
            </a:r>
          </a:p>
          <a:p>
            <a:pPr>
              <a:spcBef>
                <a:spcPts val="600"/>
              </a:spcBef>
            </a:pPr>
            <a:r>
              <a:rPr lang="ru-RU" sz="3300" b="1" dirty="0" smtClean="0"/>
              <a:t>Манипулирование</a:t>
            </a:r>
            <a:r>
              <a:rPr lang="ru-RU" sz="3300" dirty="0" smtClean="0"/>
              <a:t>. Это влияние на другого человека со специальными намерениями, особенной целью или управление им с ловкостью, с пренебрежительным подтекстом</a:t>
            </a:r>
            <a:r>
              <a:rPr lang="ru-RU" sz="3300" dirty="0" smtClean="0"/>
              <a:t>.</a:t>
            </a:r>
            <a:endParaRPr lang="ru-RU" sz="3300" dirty="0" smtClean="0"/>
          </a:p>
          <a:p>
            <a:pPr>
              <a:spcBef>
                <a:spcPts val="600"/>
              </a:spcBef>
            </a:pPr>
            <a:r>
              <a:rPr lang="ru-RU" sz="3300" b="1" dirty="0" smtClean="0"/>
              <a:t>Личный магнетизм</a:t>
            </a:r>
            <a:r>
              <a:rPr lang="ru-RU" sz="3300" dirty="0" smtClean="0"/>
              <a:t>. Это тип влияния человека с ярко выраженным социальным интеллектом, т.е. легкого в общении, хорошо адаптирующегося в любой ситуации, уверенного в себе, с высокой адекватной самооценкой, с развитым чувством собственного достоинства, сопереживающего и доброжелательного к другим людям, тактичного.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Дайте определение делового общения. В чем специфика данного процесса?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деловая беседа? Назовите виды деловой беседы и этапы ее проведения.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деловые переговоры? Опишите ход переговоров.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деловые совещания? Назовите виды совещаний.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Охарактеризуйте публичное выступление как вид делового общения.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Перечислите и опишите психологические приемы влияния на собеседников.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1">
              <a:buNone/>
            </a:pPr>
            <a:r>
              <a:rPr lang="ru-RU" b="1" dirty="0" smtClean="0"/>
              <a:t>Рекомендуемая литература</a:t>
            </a:r>
            <a:endParaRPr lang="ru-RU" dirty="0" smtClean="0"/>
          </a:p>
          <a:p>
            <a:pPr lvl="1"/>
            <a:r>
              <a:rPr lang="ru-RU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</a:p>
          <a:p>
            <a:pPr lvl="1"/>
            <a:r>
              <a:rPr lang="ru-RU" dirty="0" err="1" smtClean="0"/>
              <a:t>Копасова</a:t>
            </a:r>
            <a:r>
              <a:rPr lang="ru-RU" dirty="0" smtClean="0"/>
              <a:t> В.Н. Справочник фармацевта: эффективные техники продаж / В.Н. </a:t>
            </a:r>
            <a:r>
              <a:rPr lang="ru-RU" dirty="0" err="1" smtClean="0"/>
              <a:t>Копасова</a:t>
            </a:r>
            <a:r>
              <a:rPr lang="ru-RU" dirty="0" smtClean="0"/>
              <a:t>. – Ростов </a:t>
            </a:r>
            <a:r>
              <a:rPr lang="ru-RU" dirty="0" err="1" smtClean="0"/>
              <a:t>н</a:t>
            </a:r>
            <a:r>
              <a:rPr lang="ru-RU" dirty="0" smtClean="0"/>
              <a:t>/Д: Феникс, 2009.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Понятие </a:t>
            </a:r>
            <a:r>
              <a:rPr lang="ru-RU" dirty="0" smtClean="0"/>
              <a:t>и виды делового общения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Психологические приемы влияния на собеседников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виды делового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Деловое общение </a:t>
            </a:r>
            <a:r>
              <a:rPr lang="ru-RU" dirty="0" smtClean="0"/>
              <a:t>– это процесс, при котором происходит обмен деловой информацией и опытом работы, предполагающим достижение определенного результата в совместной работе, решение конкретной задачи или реализацию определенной поставленной цели.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виды делового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Виды делового общения</a:t>
            </a:r>
          </a:p>
          <a:p>
            <a:pPr marL="797814" lvl="1" indent="-514350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Деловая беседа </a:t>
            </a:r>
          </a:p>
          <a:p>
            <a:pPr marL="797814" lvl="1" indent="-514350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Деловые переговоры </a:t>
            </a:r>
          </a:p>
          <a:p>
            <a:pPr marL="797814" lvl="1" indent="-514350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Деловые совещания </a:t>
            </a:r>
          </a:p>
          <a:p>
            <a:pPr marL="797814" lvl="1" indent="-514350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Публичные выступления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виды делового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Деловая беседа </a:t>
            </a:r>
            <a:r>
              <a:rPr lang="ru-RU" sz="3100" dirty="0" smtClean="0"/>
              <a:t>– это вид делового общения, специально организованный предметный разговор, служащий решению управленческих задач</a:t>
            </a:r>
            <a:r>
              <a:rPr lang="ru-RU" sz="31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По </a:t>
            </a:r>
            <a:r>
              <a:rPr lang="ru-RU" dirty="0" smtClean="0"/>
              <a:t>такому основанию, как виды и цели разговора, принято выделять в качестве самостоятельных </a:t>
            </a:r>
            <a:r>
              <a:rPr lang="ru-RU" b="1" dirty="0" smtClean="0"/>
              <a:t>видов</a:t>
            </a:r>
            <a:r>
              <a:rPr lang="ru-RU" dirty="0" smtClean="0"/>
              <a:t>: </a:t>
            </a:r>
            <a:r>
              <a:rPr lang="ru-RU" i="1" dirty="0" smtClean="0"/>
              <a:t>собеседование при приеме на работу, собеседование при увольнении с работы, проблемные и дисциплинарные беседы</a:t>
            </a:r>
            <a:r>
              <a:rPr lang="ru-RU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Проведение </a:t>
            </a:r>
            <a:r>
              <a:rPr lang="ru-RU" dirty="0" smtClean="0"/>
              <a:t>беседы предполагает наличие ряда обязательных </a:t>
            </a:r>
            <a:r>
              <a:rPr lang="ru-RU" b="1" dirty="0" smtClean="0"/>
              <a:t>этапов</a:t>
            </a:r>
            <a:r>
              <a:rPr lang="ru-RU" dirty="0" smtClean="0"/>
              <a:t>: 1) подготовительный этап</a:t>
            </a:r>
            <a:r>
              <a:rPr lang="ru-RU" dirty="0" smtClean="0"/>
              <a:t>. </a:t>
            </a:r>
            <a:r>
              <a:rPr lang="ru-RU" dirty="0" smtClean="0"/>
              <a:t>2) начало беседы. </a:t>
            </a:r>
            <a:r>
              <a:rPr lang="ru-RU" dirty="0" smtClean="0"/>
              <a:t>3</a:t>
            </a:r>
            <a:r>
              <a:rPr lang="ru-RU" dirty="0" smtClean="0"/>
              <a:t>) обсуждение проблемы</a:t>
            </a:r>
            <a:r>
              <a:rPr lang="ru-RU" dirty="0" smtClean="0"/>
              <a:t>. </a:t>
            </a:r>
            <a:r>
              <a:rPr lang="ru-RU" dirty="0" smtClean="0"/>
              <a:t>4) принятие решения; 5) завершение беседы.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виды делового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Деловые переговоры </a:t>
            </a:r>
            <a:r>
              <a:rPr lang="ru-RU" dirty="0" smtClean="0"/>
              <a:t>– это вид совместной с партнером деятельности, как правило, направленной на решение проблемы. </a:t>
            </a:r>
            <a:r>
              <a:rPr lang="ru-RU" dirty="0" smtClean="0"/>
              <a:t>Переговоры </a:t>
            </a:r>
            <a:r>
              <a:rPr lang="ru-RU" dirty="0" smtClean="0"/>
              <a:t>имеют официальный, конкретный характер и, как правило, предусматривают подписание документов, определяющих взаимные обязательства </a:t>
            </a:r>
            <a:r>
              <a:rPr lang="ru-RU" dirty="0" smtClean="0"/>
              <a:t>сторон.</a:t>
            </a:r>
            <a:endParaRPr lang="ru-RU" dirty="0" smtClean="0"/>
          </a:p>
          <a:p>
            <a:pPr lvl="1"/>
            <a:r>
              <a:rPr lang="ru-RU" dirty="0" smtClean="0"/>
              <a:t>Основные </a:t>
            </a:r>
            <a:r>
              <a:rPr lang="ru-RU" b="1" dirty="0" smtClean="0"/>
              <a:t>элементы подготовки </a:t>
            </a:r>
            <a:r>
              <a:rPr lang="ru-RU" dirty="0" smtClean="0"/>
              <a:t>к переговорам: определение предмета (проблем) переговоров, поиск партнеров для их решения, уяснение своих интересов и интересов партнеров, разработка плана и программы переговоров, подбор специалистов в состав делегации, решение организационных вопросов и оформление необходимых материалов - документов, чертежей, таблиц, диаграмм, образцов предлагаемых изделий и т.д. </a:t>
            </a:r>
          </a:p>
          <a:p>
            <a:pPr lvl="1"/>
            <a:r>
              <a:rPr lang="ru-RU" b="1" dirty="0" smtClean="0"/>
              <a:t>Ход переговоров </a:t>
            </a:r>
            <a:r>
              <a:rPr lang="ru-RU" dirty="0" smtClean="0"/>
              <a:t>укладывается в следующую схему: начало беседы - обмен информацией - аргументация и </a:t>
            </a:r>
            <a:r>
              <a:rPr lang="ru-RU" dirty="0" err="1" smtClean="0"/>
              <a:t>контраргументация</a:t>
            </a:r>
            <a:r>
              <a:rPr lang="ru-RU" dirty="0" smtClean="0"/>
              <a:t> - выработка и принятие решений - завершение переговоров.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виды делового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Деловые совещания </a:t>
            </a:r>
            <a:r>
              <a:rPr lang="ru-RU" sz="3200" dirty="0" smtClean="0"/>
              <a:t>– это форма организованного, целенаправленного взаимодействия руководителя с коллективом посредством обмена мнениями. </a:t>
            </a:r>
            <a:endParaRPr lang="ru-RU" sz="3200" dirty="0" smtClean="0"/>
          </a:p>
          <a:p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b="1" dirty="0" smtClean="0"/>
              <a:t>Виды совещаний</a:t>
            </a:r>
            <a:r>
              <a:rPr lang="ru-RU" dirty="0" smtClean="0"/>
              <a:t>. Совещания </a:t>
            </a:r>
            <a:r>
              <a:rPr lang="ru-RU" dirty="0" smtClean="0"/>
              <a:t>подразделяются на инструктивные, оперативные (диспетчерские), проблемные</a:t>
            </a:r>
            <a:r>
              <a:rPr lang="ru-RU" dirty="0" smtClean="0"/>
              <a:t>.</a:t>
            </a:r>
          </a:p>
          <a:p>
            <a:pPr lvl="1">
              <a:spcBef>
                <a:spcPts val="600"/>
              </a:spcBef>
            </a:pPr>
            <a:r>
              <a:rPr lang="ru-RU" sz="2600" dirty="0" smtClean="0"/>
              <a:t>Цели </a:t>
            </a:r>
            <a:r>
              <a:rPr lang="ru-RU" sz="2600" b="1" dirty="0" smtClean="0"/>
              <a:t>инструктивных совещаний </a:t>
            </a:r>
            <a:r>
              <a:rPr lang="ru-RU" sz="2600" dirty="0" smtClean="0"/>
              <a:t>– передача необходимых сведений и распоряжений сверху вниз по схеме управления для скорейшего их выполнения. </a:t>
            </a:r>
          </a:p>
          <a:p>
            <a:pPr lvl="1">
              <a:spcBef>
                <a:spcPts val="600"/>
              </a:spcBef>
            </a:pPr>
            <a:r>
              <a:rPr lang="ru-RU" sz="2600" dirty="0" smtClean="0"/>
              <a:t>Цели </a:t>
            </a:r>
            <a:r>
              <a:rPr lang="ru-RU" sz="2600" b="1" dirty="0" smtClean="0"/>
              <a:t>оперативных (диспетчерских) совещаний </a:t>
            </a:r>
            <a:r>
              <a:rPr lang="ru-RU" sz="2600" dirty="0" smtClean="0"/>
              <a:t>- получение информации о текущем состоянии дел. </a:t>
            </a:r>
          </a:p>
          <a:p>
            <a:pPr lvl="1">
              <a:spcBef>
                <a:spcPts val="600"/>
              </a:spcBef>
            </a:pPr>
            <a:r>
              <a:rPr lang="ru-RU" sz="2600" dirty="0" smtClean="0"/>
              <a:t>Цели </a:t>
            </a:r>
            <a:r>
              <a:rPr lang="ru-RU" sz="2600" b="1" dirty="0" smtClean="0"/>
              <a:t>проблемных совещаний </a:t>
            </a:r>
            <a:r>
              <a:rPr lang="ru-RU" sz="2600" dirty="0" smtClean="0"/>
              <a:t>– поиск наилучших решений проблемы в кратчайшие сроки, вынесение на обсуждение хозяйственных проблем, рассмотрение организационных перспектив, обсуждение инновационных проектов.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виды делового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Публичные выступления </a:t>
            </a:r>
            <a:r>
              <a:rPr lang="ru-RU" dirty="0" smtClean="0"/>
              <a:t>– это устное монологическое высказывание с целью оказания воздействия на аудиторию. В сфере делового общения наиболее часто используются такие жанры, как доклад, информационная, приветственная и торговая речь. </a:t>
            </a: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dirty="0" smtClean="0"/>
              <a:t>В </a:t>
            </a:r>
            <a:r>
              <a:rPr lang="ru-RU" dirty="0" smtClean="0"/>
              <a:t>ораторской деятельности выделяют 3 основных этапа</a:t>
            </a:r>
            <a:r>
              <a:rPr lang="ru-RU" dirty="0" smtClean="0"/>
              <a:t>:</a:t>
            </a:r>
          </a:p>
          <a:p>
            <a:pPr lvl="1"/>
            <a:r>
              <a:rPr lang="ru-RU" b="1" dirty="0" err="1" smtClean="0"/>
              <a:t>Докоммуникативный</a:t>
            </a:r>
            <a:r>
              <a:rPr lang="ru-RU" dirty="0" smtClean="0"/>
              <a:t>: </a:t>
            </a:r>
            <a:endParaRPr lang="ru-RU" dirty="0" smtClean="0"/>
          </a:p>
          <a:p>
            <a:pPr lvl="2"/>
            <a:r>
              <a:rPr lang="ru-RU" dirty="0" smtClean="0"/>
              <a:t>1</a:t>
            </a:r>
            <a:r>
              <a:rPr lang="ru-RU" dirty="0" smtClean="0"/>
              <a:t>) определение темы и цели выступления</a:t>
            </a:r>
            <a:r>
              <a:rPr lang="ru-RU" dirty="0" smtClean="0"/>
              <a:t>; </a:t>
            </a:r>
          </a:p>
          <a:p>
            <a:pPr lvl="2"/>
            <a:r>
              <a:rPr lang="ru-RU" dirty="0" smtClean="0"/>
              <a:t>2</a:t>
            </a:r>
            <a:r>
              <a:rPr lang="ru-RU" dirty="0" smtClean="0"/>
              <a:t>) оценка аудитории и обстановки; </a:t>
            </a:r>
            <a:endParaRPr lang="ru-RU" dirty="0" smtClean="0"/>
          </a:p>
          <a:p>
            <a:pPr lvl="2"/>
            <a:r>
              <a:rPr lang="ru-RU" dirty="0" smtClean="0"/>
              <a:t>3</a:t>
            </a:r>
            <a:r>
              <a:rPr lang="ru-RU" dirty="0" smtClean="0"/>
              <a:t>) подбор материала; </a:t>
            </a:r>
            <a:endParaRPr lang="ru-RU" dirty="0" smtClean="0"/>
          </a:p>
          <a:p>
            <a:pPr lvl="2"/>
            <a:r>
              <a:rPr lang="ru-RU" dirty="0" smtClean="0"/>
              <a:t>4</a:t>
            </a:r>
            <a:r>
              <a:rPr lang="ru-RU" dirty="0" smtClean="0"/>
              <a:t>) создание </a:t>
            </a:r>
            <a:r>
              <a:rPr lang="ru-RU" dirty="0" smtClean="0"/>
              <a:t>текста; </a:t>
            </a:r>
          </a:p>
          <a:p>
            <a:pPr lvl="2"/>
            <a:r>
              <a:rPr lang="ru-RU" dirty="0" smtClean="0"/>
              <a:t>5</a:t>
            </a:r>
            <a:r>
              <a:rPr lang="ru-RU" dirty="0" smtClean="0"/>
              <a:t>) репетиция. </a:t>
            </a:r>
            <a:endParaRPr lang="ru-RU" dirty="0" smtClean="0"/>
          </a:p>
          <a:p>
            <a:pPr lvl="1"/>
            <a:r>
              <a:rPr lang="ru-RU" b="1" dirty="0" smtClean="0"/>
              <a:t>Коммуникативный</a:t>
            </a:r>
            <a:r>
              <a:rPr lang="ru-RU" dirty="0" smtClean="0"/>
              <a:t>: </a:t>
            </a:r>
            <a:endParaRPr lang="ru-RU" dirty="0" smtClean="0"/>
          </a:p>
          <a:p>
            <a:pPr lvl="2"/>
            <a:r>
              <a:rPr lang="ru-RU" dirty="0" smtClean="0"/>
              <a:t>1</a:t>
            </a:r>
            <a:r>
              <a:rPr lang="ru-RU" dirty="0" smtClean="0"/>
              <a:t>) произнесение речи: а) введение; б) основная часть; в) выводы; </a:t>
            </a:r>
            <a:endParaRPr lang="ru-RU" dirty="0" smtClean="0"/>
          </a:p>
          <a:p>
            <a:pPr lvl="2"/>
            <a:r>
              <a:rPr lang="ru-RU" dirty="0" smtClean="0"/>
              <a:t>2</a:t>
            </a:r>
            <a:r>
              <a:rPr lang="ru-RU" dirty="0" smtClean="0"/>
              <a:t>) ответы на вопросы; </a:t>
            </a:r>
            <a:endParaRPr lang="ru-RU" dirty="0" smtClean="0"/>
          </a:p>
          <a:p>
            <a:pPr lvl="2"/>
            <a:r>
              <a:rPr lang="ru-RU" dirty="0" smtClean="0"/>
              <a:t>3</a:t>
            </a:r>
            <a:r>
              <a:rPr lang="ru-RU" dirty="0" smtClean="0"/>
              <a:t>) ведение полемики. </a:t>
            </a:r>
            <a:endParaRPr lang="ru-RU" dirty="0" smtClean="0"/>
          </a:p>
          <a:p>
            <a:pPr lvl="1"/>
            <a:r>
              <a:rPr lang="ru-RU" b="1" dirty="0" err="1" smtClean="0"/>
              <a:t>Посткоммуникативный</a:t>
            </a:r>
            <a:r>
              <a:rPr lang="ru-RU" dirty="0" smtClean="0"/>
              <a:t>: анализ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Психологические приемы влияния на собеседников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Психологическое влияние </a:t>
            </a:r>
            <a:r>
              <a:rPr lang="ru-RU" dirty="0" smtClean="0"/>
              <a:t>– способность </a:t>
            </a:r>
            <a:r>
              <a:rPr lang="ru-RU" dirty="0" smtClean="0"/>
              <a:t>воздействовать на другого, изменяя при этом не только поведение человека, но и его взгляды, мотивы, чувства, сознание и порой даже характер.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В практике взаимодействия людей используются такие </a:t>
            </a:r>
            <a:r>
              <a:rPr lang="ru-RU" b="1" dirty="0" smtClean="0"/>
              <a:t>формы личного влияния</a:t>
            </a:r>
            <a:r>
              <a:rPr lang="ru-RU" dirty="0" smtClean="0"/>
              <a:t>, как убеждение, заражение, внушение, манипуляция, личный магнетизм.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679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Деловое общение</vt:lpstr>
      <vt:lpstr>ПЛАН ЛЕКЦИИ</vt:lpstr>
      <vt:lpstr>1. Понятие и виды делового общения</vt:lpstr>
      <vt:lpstr>1. Понятие и виды делового общения</vt:lpstr>
      <vt:lpstr>1. Понятие и виды делового общения</vt:lpstr>
      <vt:lpstr>1. Понятие и виды делового общения</vt:lpstr>
      <vt:lpstr>1. Понятие и виды делового общения</vt:lpstr>
      <vt:lpstr>1. Понятие и виды делового общения</vt:lpstr>
      <vt:lpstr>2. Психологические приемы влияния на собеседников</vt:lpstr>
      <vt:lpstr>2. Психологические приемы влияния на собеседников</vt:lpstr>
      <vt:lpstr>ПЛАН ЛЕКЦИИ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Деловое общение</dc:title>
  <dc:creator>Настя</dc:creator>
  <cp:lastModifiedBy>Настя</cp:lastModifiedBy>
  <cp:revision>11</cp:revision>
  <dcterms:created xsi:type="dcterms:W3CDTF">2012-06-13T10:40:46Z</dcterms:created>
  <dcterms:modified xsi:type="dcterms:W3CDTF">2012-06-13T12:19:07Z</dcterms:modified>
</cp:coreProperties>
</file>