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8" r:id="rId10"/>
    <p:sldId id="264" r:id="rId11"/>
    <p:sldId id="269" r:id="rId12"/>
    <p:sldId id="265" r:id="rId13"/>
    <p:sldId id="270" r:id="rId14"/>
    <p:sldId id="267" r:id="rId15"/>
    <p:sldId id="266" r:id="rId16"/>
    <p:sldId id="272" r:id="rId17"/>
    <p:sldId id="273" r:id="rId18"/>
    <p:sldId id="275" r:id="rId19"/>
    <p:sldId id="274" r:id="rId20"/>
    <p:sldId id="280" r:id="rId21"/>
    <p:sldId id="286" r:id="rId22"/>
    <p:sldId id="281" r:id="rId23"/>
    <p:sldId id="282" r:id="rId24"/>
    <p:sldId id="271" r:id="rId25"/>
    <p:sldId id="276" r:id="rId26"/>
    <p:sldId id="277" r:id="rId27"/>
    <p:sldId id="278" r:id="rId28"/>
    <p:sldId id="279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7B20-1F0C-BE47-AB4D-39E6FC4917B5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5747D73-A353-7844-A044-ED2B0F6D2F8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83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7B20-1F0C-BE47-AB4D-39E6FC4917B5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7D73-A353-7844-A044-ED2B0F6D2F8D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827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7B20-1F0C-BE47-AB4D-39E6FC4917B5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7D73-A353-7844-A044-ED2B0F6D2F8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703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7B20-1F0C-BE47-AB4D-39E6FC4917B5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7D73-A353-7844-A044-ED2B0F6D2F8D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43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7B20-1F0C-BE47-AB4D-39E6FC4917B5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7D73-A353-7844-A044-ED2B0F6D2F8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92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7B20-1F0C-BE47-AB4D-39E6FC4917B5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7D73-A353-7844-A044-ED2B0F6D2F8D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63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7B20-1F0C-BE47-AB4D-39E6FC4917B5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7D73-A353-7844-A044-ED2B0F6D2F8D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840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7B20-1F0C-BE47-AB4D-39E6FC4917B5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7D73-A353-7844-A044-ED2B0F6D2F8D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42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7B20-1F0C-BE47-AB4D-39E6FC4917B5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7D73-A353-7844-A044-ED2B0F6D2F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39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67B20-1F0C-BE47-AB4D-39E6FC4917B5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7D73-A353-7844-A044-ED2B0F6D2F8D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71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6767B20-1F0C-BE47-AB4D-39E6FC4917B5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47D73-A353-7844-A044-ED2B0F6D2F8D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67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67B20-1F0C-BE47-AB4D-39E6FC4917B5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5747D73-A353-7844-A044-ED2B0F6D2F8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2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A5B74-1CAD-7544-903A-9D4C5FDD67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Вывихи бедра в тазобедренном суставе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C4B79D3-1A2C-8F42-8960-089DB6D2D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4754" y="5005857"/>
            <a:ext cx="9144000" cy="1049845"/>
          </a:xfrm>
        </p:spPr>
        <p:txBody>
          <a:bodyPr/>
          <a:lstStyle/>
          <a:p>
            <a:r>
              <a:rPr lang="ru-RU" dirty="0"/>
              <a:t>Выполнил: ординатор 1 года</a:t>
            </a:r>
          </a:p>
          <a:p>
            <a:r>
              <a:rPr lang="ru-RU" dirty="0"/>
              <a:t>Ашаткин Д.Д.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920E8-E0B3-0E4C-B783-65D4034E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передненижний - запирательный вывих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F2CF9B-96E3-BE4B-B677-E71E8A851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344" y="2010878"/>
            <a:ext cx="6007139" cy="3951010"/>
          </a:xfrm>
        </p:spPr>
        <p:txBody>
          <a:bodyPr>
            <a:noAutofit/>
          </a:bodyPr>
          <a:lstStyle/>
          <a:p>
            <a:r>
              <a:rPr lang="ru-RU" sz="2800" dirty="0"/>
              <a:t>Нижняя конечность резко согнута в тазобедренном и коленном суставах, отведена и ротирована кнаружи. Большой вертел не прощупывается, а в области запирательного отверстия определяется выпячивание. </a:t>
            </a:r>
          </a:p>
          <a:p>
            <a:endParaRPr lang="ru-RU" sz="2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7839F6A-195C-D348-824E-70B09F34B18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2483" y="2358350"/>
            <a:ext cx="5726749" cy="3256066"/>
          </a:xfrm>
        </p:spPr>
      </p:pic>
    </p:spTree>
    <p:extLst>
      <p:ext uri="{BB962C8B-B14F-4D97-AF65-F5344CB8AC3E}">
        <p14:creationId xmlns:p14="http://schemas.microsoft.com/office/powerpoint/2010/main" val="3005778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D63D6-3E2E-D940-8C3D-C48182B0C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Внимание!!!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80D5049-667A-7348-B090-B0783D563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Возможно сдавление запирательного нерва – боли по ходу запирательного нерва</a:t>
            </a:r>
          </a:p>
        </p:txBody>
      </p:sp>
    </p:spTree>
    <p:extLst>
      <p:ext uri="{BB962C8B-B14F-4D97-AF65-F5344CB8AC3E}">
        <p14:creationId xmlns:p14="http://schemas.microsoft.com/office/powerpoint/2010/main" val="2822171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4D2C5-C6F9-E64F-97D9-72D088B0D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Передневерхний</a:t>
            </a:r>
            <a:r>
              <a:rPr lang="ru-RU" dirty="0"/>
              <a:t> - </a:t>
            </a:r>
            <a:r>
              <a:rPr lang="ru-RU" dirty="0" err="1"/>
              <a:t>надлонный</a:t>
            </a:r>
            <a:r>
              <a:rPr lang="ru-RU" dirty="0"/>
              <a:t> вывих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FB169-40B2-D74B-999E-ABC8EAD93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010878"/>
            <a:ext cx="6092483" cy="3951010"/>
          </a:xfrm>
        </p:spPr>
        <p:txBody>
          <a:bodyPr>
            <a:normAutofit/>
          </a:bodyPr>
          <a:lstStyle/>
          <a:p>
            <a:r>
              <a:rPr lang="ru-RU" sz="2800" dirty="0"/>
              <a:t>Конечность разогнута, несколько отведена и ротирована кнаружи. При пальпации определяют головку </a:t>
            </a:r>
            <a:r>
              <a:rPr lang="ru-RU" sz="2800" dirty="0" err="1"/>
              <a:t>бедреннои</a:t>
            </a:r>
            <a:r>
              <a:rPr lang="ru-RU" sz="2800" dirty="0"/>
              <a:t>̆ кости под </a:t>
            </a:r>
            <a:r>
              <a:rPr lang="ru-RU" sz="2800" dirty="0" err="1"/>
              <a:t>паховои</a:t>
            </a:r>
            <a:r>
              <a:rPr lang="ru-RU" sz="2800" dirty="0"/>
              <a:t>̆ </a:t>
            </a:r>
            <a:r>
              <a:rPr lang="ru-RU" sz="2800" dirty="0" err="1"/>
              <a:t>связкои</a:t>
            </a:r>
            <a:r>
              <a:rPr lang="ru-RU" sz="2800" dirty="0"/>
              <a:t>̆. </a:t>
            </a:r>
          </a:p>
          <a:p>
            <a:endParaRPr lang="ru-RU" sz="2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394843A-4473-654C-A5F8-5938460809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2562" y="2144713"/>
            <a:ext cx="5403406" cy="3908516"/>
          </a:xfrm>
        </p:spPr>
      </p:pic>
    </p:spTree>
    <p:extLst>
      <p:ext uri="{BB962C8B-B14F-4D97-AF65-F5344CB8AC3E}">
        <p14:creationId xmlns:p14="http://schemas.microsoft.com/office/powerpoint/2010/main" val="249782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522A1-FDDD-244F-A9B2-D2C667CCA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Внимание!!!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BF23121-A4A0-2B42-95FD-5D48919A6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Возможно сдавление бедренного сосудисто-нервного пучка – исчезновение или ослабление пульса на периферических артериях, </a:t>
            </a:r>
            <a:r>
              <a:rPr lang="ru-RU" sz="2800" dirty="0" err="1"/>
              <a:t>цианотичность</a:t>
            </a:r>
            <a:r>
              <a:rPr lang="ru-RU" sz="2800" dirty="0"/>
              <a:t> кожных покровов.</a:t>
            </a:r>
          </a:p>
        </p:txBody>
      </p:sp>
    </p:spTree>
    <p:extLst>
      <p:ext uri="{BB962C8B-B14F-4D97-AF65-F5344CB8AC3E}">
        <p14:creationId xmlns:p14="http://schemas.microsoft.com/office/powerpoint/2010/main" val="1132766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4190B-3C7A-AC4E-9A15-FD36E5DC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Диагностика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89A93EE-0042-284F-96F8-CB880B7B3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Анамнез</a:t>
            </a:r>
          </a:p>
          <a:p>
            <a:r>
              <a:rPr lang="ru-RU" sz="2800" dirty="0"/>
              <a:t>Осмотр</a:t>
            </a:r>
          </a:p>
          <a:p>
            <a:r>
              <a:rPr lang="ru-RU" sz="2800" dirty="0"/>
              <a:t>Пальпация</a:t>
            </a:r>
          </a:p>
          <a:p>
            <a:r>
              <a:rPr lang="ru-RU" sz="2800" dirty="0"/>
              <a:t>Рентгенограмма в прямой и боковой </a:t>
            </a:r>
            <a:r>
              <a:rPr lang="ru-RU" sz="2800" dirty="0" err="1"/>
              <a:t>прекциях</a:t>
            </a:r>
            <a:r>
              <a:rPr lang="ru-RU" sz="2800" dirty="0"/>
              <a:t> с захватом обоих тазобедренных суставов </a:t>
            </a:r>
          </a:p>
        </p:txBody>
      </p:sp>
    </p:spTree>
    <p:extLst>
      <p:ext uri="{BB962C8B-B14F-4D97-AF65-F5344CB8AC3E}">
        <p14:creationId xmlns:p14="http://schemas.microsoft.com/office/powerpoint/2010/main" val="2312597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B59D1DB-9A9B-1E4D-9659-5C1E41E6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6" y="153315"/>
            <a:ext cx="9605635" cy="1059305"/>
          </a:xfrm>
        </p:spPr>
        <p:txBody>
          <a:bodyPr/>
          <a:lstStyle/>
          <a:p>
            <a:r>
              <a:rPr lang="ru-RU" dirty="0"/>
              <a:t>Клинико-рентгенологическая картина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800D99C-9103-C448-96DA-4E6F5CF96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113" y="1864194"/>
            <a:ext cx="5210078" cy="4085502"/>
          </a:xfrm>
        </p:spPr>
        <p:txBody>
          <a:bodyPr>
            <a:noAutofit/>
          </a:bodyPr>
          <a:lstStyle/>
          <a:p>
            <a:r>
              <a:rPr lang="ru-RU" sz="2400" dirty="0"/>
              <a:t>Нарушение линии </a:t>
            </a:r>
            <a:r>
              <a:rPr lang="ru-RU" sz="2400" dirty="0" err="1"/>
              <a:t>Розера</a:t>
            </a:r>
            <a:r>
              <a:rPr lang="ru-RU" sz="2400" dirty="0"/>
              <a:t> -</a:t>
            </a:r>
            <a:r>
              <a:rPr lang="ru-RU" sz="2400" dirty="0" err="1"/>
              <a:t>Нелатона</a:t>
            </a:r>
            <a:r>
              <a:rPr lang="ru-RU" sz="2400" dirty="0"/>
              <a:t> (при задних вывихах большой вертел расположен выше линии, а при передних вывихах - ниже) </a:t>
            </a:r>
            <a:r>
              <a:rPr lang="en" sz="2400" dirty="0"/>
              <a:t> </a:t>
            </a:r>
            <a:endParaRPr lang="ru-RU" sz="2400" dirty="0"/>
          </a:p>
          <a:p>
            <a:r>
              <a:rPr lang="ru-RU" sz="2400" dirty="0"/>
              <a:t>Нарушение равнобедренности треугольника </a:t>
            </a:r>
            <a:r>
              <a:rPr lang="ru-RU" sz="2400" dirty="0" err="1"/>
              <a:t>Бриана</a:t>
            </a:r>
            <a:endParaRPr lang="ru-RU" sz="2400" dirty="0"/>
          </a:p>
          <a:p>
            <a:r>
              <a:rPr lang="ru-RU" sz="2400" dirty="0"/>
              <a:t>Нарушение линии </a:t>
            </a:r>
            <a:r>
              <a:rPr lang="ru-RU" sz="2400" dirty="0" err="1"/>
              <a:t>Шемакера</a:t>
            </a:r>
            <a:r>
              <a:rPr lang="ru-RU" sz="2400" dirty="0"/>
              <a:t> (при задних вывихах – проходит ниже пупка)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9D5DB39-02DA-3D4B-8DC3-C817E9B119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4191" y="3644030"/>
            <a:ext cx="3312858" cy="2957240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765C7EB-C3D9-AF49-916A-76DFB7E6B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192" y="682967"/>
            <a:ext cx="3312858" cy="29399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A56E13-8228-8B4B-ACC8-922A87D82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449" y="682966"/>
            <a:ext cx="3528552" cy="591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62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AA24-F687-EC4F-B889-7260C2ED1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0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Как определить какой вывих?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251C4-3CDB-B345-A3C3-6E2E465F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38912"/>
            <a:ext cx="12192000" cy="56493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Придерживаясь определенной рентгенологической схемы нетрудно определить тот или иной вид вывиха. </a:t>
            </a:r>
          </a:p>
          <a:p>
            <a:r>
              <a:rPr lang="ru-RU" dirty="0"/>
              <a:t>Если на </a:t>
            </a:r>
            <a:r>
              <a:rPr lang="ru-RU" dirty="0" err="1"/>
              <a:t>передне</a:t>
            </a:r>
            <a:r>
              <a:rPr lang="ru-RU" dirty="0"/>
              <a:t>-заднем снимке тень головки бедра проецируется выше вертлужной впадины, а клинически внутренняя ротация, сгибание и приведение бедра выражены умеренно, так как вывихнутая головка делает упор в подвздошную кость своей внутренней поверхностью и частично передней, то в данном случае имеем дело с подвздошным вывихом.</a:t>
            </a:r>
          </a:p>
          <a:p>
            <a:r>
              <a:rPr lang="ru-RU" dirty="0"/>
              <a:t>Если тень головки в большей или меньшей степени накладывается на вертлужную впадину, а клинически внутренняя ротация, сгибание и приведение бедра более выражены, так как вывихнутая головка смещена кзади больше и делает упор в седалищную кость преимущественно своей передней поверхностью, то в данном случае речь идет о седалищном вывихе. </a:t>
            </a:r>
          </a:p>
          <a:p>
            <a:r>
              <a:rPr lang="ru-RU" dirty="0"/>
              <a:t>Смещение головки в запирательное отверстие, с упором ее </a:t>
            </a:r>
            <a:r>
              <a:rPr lang="ru-RU" dirty="0" err="1"/>
              <a:t>задне</a:t>
            </a:r>
            <a:r>
              <a:rPr lang="ru-RU" dirty="0"/>
              <a:t>-внутренней поверхности и выраженное сгибание, отведение и наружная ротация бедра свидетельствуют о запирательном вывихе </a:t>
            </a:r>
          </a:p>
          <a:p>
            <a:r>
              <a:rPr lang="ru-RU" dirty="0"/>
              <a:t>Расположение ее на горизонтальной ости лобковой кости с упором задней поверхностью подтверждает </a:t>
            </a:r>
            <a:r>
              <a:rPr lang="ru-RU" dirty="0" err="1"/>
              <a:t>надлонный</a:t>
            </a:r>
            <a:r>
              <a:rPr lang="ru-RU" dirty="0"/>
              <a:t> вывих с наружной ротацией, сгибанием и отведением бедра.</a:t>
            </a:r>
          </a:p>
        </p:txBody>
      </p:sp>
    </p:spTree>
    <p:extLst>
      <p:ext uri="{BB962C8B-B14F-4D97-AF65-F5344CB8AC3E}">
        <p14:creationId xmlns:p14="http://schemas.microsoft.com/office/powerpoint/2010/main" val="1063823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BE2FC3-9283-634B-9F1F-FEC105FAC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280" y="86889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Подвздошный вывих левого бедра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79507E0-29AD-5340-9BE4-C336884744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000" y="611506"/>
            <a:ext cx="7783999" cy="5953440"/>
          </a:xfrm>
        </p:spPr>
      </p:pic>
    </p:spTree>
    <p:extLst>
      <p:ext uri="{BB962C8B-B14F-4D97-AF65-F5344CB8AC3E}">
        <p14:creationId xmlns:p14="http://schemas.microsoft.com/office/powerpoint/2010/main" val="535128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A74AA-0D68-5C43-93F1-1C376FACA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164" y="202636"/>
            <a:ext cx="9603275" cy="1049235"/>
          </a:xfrm>
        </p:spPr>
        <p:txBody>
          <a:bodyPr/>
          <a:lstStyle/>
          <a:p>
            <a:r>
              <a:rPr lang="ru-RU" dirty="0"/>
              <a:t>Запирательный вывих правого бедра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01532C-36AD-924E-B50A-4E51A8DF96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164" y="727254"/>
            <a:ext cx="7495651" cy="6110912"/>
          </a:xfrm>
        </p:spPr>
      </p:pic>
    </p:spTree>
    <p:extLst>
      <p:ext uri="{BB962C8B-B14F-4D97-AF65-F5344CB8AC3E}">
        <p14:creationId xmlns:p14="http://schemas.microsoft.com/office/powerpoint/2010/main" val="3675485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E6887-07FF-8845-96B5-06417FB16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372" y="46299"/>
            <a:ext cx="9603275" cy="1049235"/>
          </a:xfrm>
        </p:spPr>
        <p:txBody>
          <a:bodyPr/>
          <a:lstStyle/>
          <a:p>
            <a:r>
              <a:rPr lang="ru-RU" dirty="0"/>
              <a:t>Подвздошный вывих левого бедра и запирательный вывих правого бедра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C8F140-595D-9D43-B049-643E6702E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163" y="1095534"/>
            <a:ext cx="8955674" cy="5625424"/>
          </a:xfrm>
        </p:spPr>
      </p:pic>
    </p:spTree>
    <p:extLst>
      <p:ext uri="{BB962C8B-B14F-4D97-AF65-F5344CB8AC3E}">
        <p14:creationId xmlns:p14="http://schemas.microsoft.com/office/powerpoint/2010/main" val="361811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922487-95DC-4940-A699-10FEEF92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981456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Статистика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F9F6F3-FCD7-C041-BA63-92625B636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" y="2015732"/>
            <a:ext cx="12106655" cy="3860812"/>
          </a:xfrm>
        </p:spPr>
        <p:txBody>
          <a:bodyPr>
            <a:noAutofit/>
          </a:bodyPr>
          <a:lstStyle/>
          <a:p>
            <a:r>
              <a:rPr lang="ru-RU" sz="3200" dirty="0"/>
              <a:t>Вывих бедра в тазобедренном суставе встречаются не так часто в повседневной практике врача-травматолога</a:t>
            </a:r>
          </a:p>
          <a:p>
            <a:r>
              <a:rPr lang="ru-RU" sz="3200" dirty="0"/>
              <a:t>Ряд авторов приводят разные цифры по количеству вывихов в тазобедренном суставе, но обобщенные цифры примерно таковы:</a:t>
            </a:r>
          </a:p>
          <a:p>
            <a:pPr marL="0" indent="0">
              <a:buNone/>
            </a:pPr>
            <a:r>
              <a:rPr lang="ru-RU" sz="3200" dirty="0"/>
              <a:t>   </a:t>
            </a:r>
            <a:r>
              <a:rPr lang="ru-RU" sz="3200" b="1" dirty="0"/>
              <a:t>5-10% от всех вывихов </a:t>
            </a:r>
          </a:p>
        </p:txBody>
      </p:sp>
    </p:spTree>
    <p:extLst>
      <p:ext uri="{BB962C8B-B14F-4D97-AF65-F5344CB8AC3E}">
        <p14:creationId xmlns:p14="http://schemas.microsoft.com/office/powerpoint/2010/main" val="1487971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CCB9E-8685-9C44-B241-969FFBD80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24" y="98464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Лечение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B82F78A5-7581-7241-A2B1-7CB93CCB1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Консервативное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Вправление бедра по </a:t>
            </a:r>
            <a:r>
              <a:rPr lang="ru-RU" sz="2800" dirty="0" err="1"/>
              <a:t>Кохеру</a:t>
            </a:r>
            <a:endParaRPr lang="ru-RU" sz="2800" dirty="0"/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Вправление бедра по </a:t>
            </a:r>
            <a:r>
              <a:rPr lang="ru-RU" sz="2800" dirty="0" err="1"/>
              <a:t>Джанелидзе</a:t>
            </a:r>
            <a:endParaRPr lang="ru-RU" sz="2800" dirty="0"/>
          </a:p>
          <a:p>
            <a:pPr marL="457200" indent="-457200">
              <a:buFont typeface="+mj-lt"/>
              <a:buAutoNum type="arabicPeriod"/>
            </a:pPr>
            <a:endParaRPr lang="ru-RU" sz="2800" dirty="0"/>
          </a:p>
          <a:p>
            <a:r>
              <a:rPr lang="ru-RU" sz="2800" dirty="0"/>
              <a:t>Оперативное</a:t>
            </a:r>
          </a:p>
        </p:txBody>
      </p:sp>
    </p:spTree>
    <p:extLst>
      <p:ext uri="{BB962C8B-B14F-4D97-AF65-F5344CB8AC3E}">
        <p14:creationId xmlns:p14="http://schemas.microsoft.com/office/powerpoint/2010/main" val="488190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47900-C84C-8F4D-B2D6-E05431205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Обезболивание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294839-22EA-5D4C-B73C-15D21E0B4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Предпочтение отдается общей анестезии, если нет такой возможности, то в полость сустава вводят до 50 мл 0,5% или 1% раствора новокаина.</a:t>
            </a:r>
          </a:p>
        </p:txBody>
      </p:sp>
    </p:spTree>
    <p:extLst>
      <p:ext uri="{BB962C8B-B14F-4D97-AF65-F5344CB8AC3E}">
        <p14:creationId xmlns:p14="http://schemas.microsoft.com/office/powerpoint/2010/main" val="3447782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84672C-2565-A444-9DEA-7D6FD9145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</a:t>
            </a:r>
            <a:r>
              <a:rPr lang="ru-RU" dirty="0" err="1"/>
              <a:t>кохеру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21D811-6C2B-0B45-B4B4-306C21365B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010878"/>
            <a:ext cx="6092483" cy="4042233"/>
          </a:xfrm>
        </p:spPr>
        <p:txBody>
          <a:bodyPr>
            <a:normAutofit/>
          </a:bodyPr>
          <a:lstStyle/>
          <a:p>
            <a:r>
              <a:rPr lang="ru-RU" sz="2400" dirty="0"/>
              <a:t>Больного укладывают на пол на спину, помощник фиксирует таз пострадавшего двумя руками. Хирург сгибает конечность больного под прямым углом в коленном и тазобедренном суставах и производит медленно нарастающее вытяжение по оси бедра в течение 15-20 мин. После </a:t>
            </a:r>
            <a:r>
              <a:rPr lang="ru-RU" sz="2400" dirty="0" err="1"/>
              <a:t>тракции</a:t>
            </a:r>
            <a:r>
              <a:rPr lang="ru-RU" sz="2400" dirty="0"/>
              <a:t> бедро приводят, а затем совершают ротацию кнаружи и его отведение. 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42B644DF-77B5-4749-8AF1-AE1D40D10F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02390" y="222316"/>
            <a:ext cx="4676465" cy="6635684"/>
          </a:xfrm>
        </p:spPr>
      </p:pic>
    </p:spTree>
    <p:extLst>
      <p:ext uri="{BB962C8B-B14F-4D97-AF65-F5344CB8AC3E}">
        <p14:creationId xmlns:p14="http://schemas.microsoft.com/office/powerpoint/2010/main" val="1976624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FF6AA-7D51-024F-AECC-59D66E568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 </a:t>
            </a:r>
            <a:r>
              <a:rPr lang="ru-RU" dirty="0" err="1"/>
              <a:t>джанелидзе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1BB358-B38A-4F43-8932-7D49ECDCD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770928"/>
            <a:ext cx="6092483" cy="4282184"/>
          </a:xfrm>
        </p:spPr>
        <p:txBody>
          <a:bodyPr>
            <a:noAutofit/>
          </a:bodyPr>
          <a:lstStyle/>
          <a:p>
            <a:r>
              <a:rPr lang="ru-RU" dirty="0"/>
              <a:t>Больного укладывают на стол на живот так, чтобы повреждённая конечность свисала со стола, и в таком положении остав­ляют на 15-20 мин. Затем повреждённую ногу сгибают в тазобедренном и коленном суставах под углом в 90° и несколько отводят. Хирург захватывает дистальный отдел голени и своим коленом надавливает на голень больного, производя </a:t>
            </a:r>
            <a:r>
              <a:rPr lang="ru-RU" dirty="0" err="1"/>
              <a:t>тракцию</a:t>
            </a:r>
            <a:r>
              <a:rPr lang="ru-RU" dirty="0"/>
              <a:t> по оси бедра, а затем несколько плавных ротационных движений. </a:t>
            </a:r>
          </a:p>
          <a:p>
            <a:r>
              <a:rPr lang="ru-RU" dirty="0"/>
              <a:t>Должен произойти характерный щелчок и вправление головки в полость сустава.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7015282-573A-5D43-96A2-46367749B9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0243" y="226608"/>
            <a:ext cx="4553970" cy="6404783"/>
          </a:xfrm>
        </p:spPr>
      </p:pic>
    </p:spTree>
    <p:extLst>
      <p:ext uri="{BB962C8B-B14F-4D97-AF65-F5344CB8AC3E}">
        <p14:creationId xmlns:p14="http://schemas.microsoft.com/office/powerpoint/2010/main" val="1571147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7F4F3-E8A4-0745-946C-06F54A47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После устранения вывиха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2634854-23E7-6F49-973C-6B08B9F10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853754"/>
            <a:ext cx="12033503" cy="41997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/>
              <a:t>Контрольная рентгенография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Скелетное вытяжения 2 недели для профилактики асептического некроза головки бедренной кости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Разгрузка сустава в течение 4 - 6 недель, ходить с помощью костылей без опоры на поврежденную конечность 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Гипсовая иммобилизация до 4 недель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Физиотерапевтические процедуры 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Массаж </a:t>
            </a:r>
          </a:p>
          <a:p>
            <a:pPr>
              <a:lnSpc>
                <a:spcPct val="100000"/>
              </a:lnSpc>
            </a:pPr>
            <a:r>
              <a:rPr lang="ru-RU" sz="2400" dirty="0"/>
              <a:t>Лечебная физкультура для тазобедренного</a:t>
            </a:r>
          </a:p>
        </p:txBody>
      </p:sp>
    </p:spTree>
    <p:extLst>
      <p:ext uri="{BB962C8B-B14F-4D97-AF65-F5344CB8AC3E}">
        <p14:creationId xmlns:p14="http://schemas.microsoft.com/office/powerpoint/2010/main" val="3082326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B2287B-9124-314B-A919-2D48147C5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294607"/>
            <a:ext cx="9605635" cy="1059305"/>
          </a:xfrm>
        </p:spPr>
        <p:txBody>
          <a:bodyPr/>
          <a:lstStyle/>
          <a:p>
            <a:pPr algn="ctr"/>
            <a:r>
              <a:rPr lang="ru-RU" dirty="0"/>
              <a:t>Центральный вывих бедра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F6E6B2-1959-3844-AF27-A8A075346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010878"/>
            <a:ext cx="6092483" cy="3448595"/>
          </a:xfrm>
        </p:spPr>
        <p:txBody>
          <a:bodyPr>
            <a:normAutofit/>
          </a:bodyPr>
          <a:lstStyle/>
          <a:p>
            <a:r>
              <a:rPr lang="ru-RU" sz="2400" dirty="0"/>
              <a:t>Вывих бедра при котором головка смещается в полость малого таза, возникает при переломе дна вертлужной впадины. В одних случаях она частично внедряется в полость таза, в других — отмечается полное внедрение головки в полость малого таза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D1813B2-C9DC-9743-A99E-689B2FE29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4469" y="1353912"/>
            <a:ext cx="4894386" cy="5304694"/>
          </a:xfrm>
        </p:spPr>
      </p:pic>
    </p:spTree>
    <p:extLst>
      <p:ext uri="{BB962C8B-B14F-4D97-AF65-F5344CB8AC3E}">
        <p14:creationId xmlns:p14="http://schemas.microsoft.com/office/powerpoint/2010/main" val="36572706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BD033-0E35-9047-9A3A-C8E75695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Клиника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F6A14B7-1C90-BB49-95F2-A92F2660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95" y="1853754"/>
            <a:ext cx="12006805" cy="3450613"/>
          </a:xfrm>
        </p:spPr>
        <p:txBody>
          <a:bodyPr>
            <a:noAutofit/>
          </a:bodyPr>
          <a:lstStyle/>
          <a:p>
            <a:r>
              <a:rPr lang="ru-RU" sz="2800" dirty="0"/>
              <a:t>При центральном вывихе бедра поврежденная конечность слегка согнута в тазобедренном суставе, приведена и умеренно ротирована кнаружи. Отмечаются функциональное укорочение, </a:t>
            </a:r>
            <a:r>
              <a:rPr lang="ru-RU" sz="2800" dirty="0" err="1"/>
              <a:t>тугоподвижность</a:t>
            </a:r>
            <a:r>
              <a:rPr lang="ru-RU" sz="2800" dirty="0"/>
              <a:t> в суставе и полная невозможность отведения бедра. При ректальном исследовании выявляются болезненность и куполообразная деформация боковой стенки таза. </a:t>
            </a:r>
          </a:p>
          <a:p>
            <a:r>
              <a:rPr lang="ru-RU" sz="2800" dirty="0"/>
              <a:t>Для постановки точного диагноза решающее значение имеет рентгенограмма.</a:t>
            </a:r>
          </a:p>
        </p:txBody>
      </p:sp>
    </p:spTree>
    <p:extLst>
      <p:ext uri="{BB962C8B-B14F-4D97-AF65-F5344CB8AC3E}">
        <p14:creationId xmlns:p14="http://schemas.microsoft.com/office/powerpoint/2010/main" val="1459750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BD033-0E35-9047-9A3A-C8E75695A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Лечение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CF6A14B7-1C90-BB49-95F2-A92F2660E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195" y="1853754"/>
            <a:ext cx="12006805" cy="3450613"/>
          </a:xfrm>
        </p:spPr>
        <p:txBody>
          <a:bodyPr>
            <a:noAutofit/>
          </a:bodyPr>
          <a:lstStyle/>
          <a:p>
            <a:r>
              <a:rPr lang="ru-RU" dirty="0"/>
              <a:t>В свежих случаях центральный вывих устраняют с помощью двойного скелетного вытяжения Одну спицу проводят через большой вертел, а вторую через </a:t>
            </a:r>
            <a:r>
              <a:rPr lang="ru-RU" dirty="0" err="1"/>
              <a:t>надмыщелковую</a:t>
            </a:r>
            <a:r>
              <a:rPr lang="ru-RU" dirty="0"/>
              <a:t> область бедра. Вначале наращивают груз системы вытяжения за большой вертел до 6—12 кг, а по оси конечности он остается дисциплинирующим (2—3 кг). Как только с помощью боковой тяги удалось извлечь головку из полости малого таза, сила вытяжения и ее направления меняются. Она увеличивается по оси конечности до 6—10 кг и, наоборот, уменьшается до 3—4 кг на системе вытяжения за большой вертел. </a:t>
            </a:r>
          </a:p>
          <a:p>
            <a:r>
              <a:rPr lang="ru-RU" dirty="0"/>
              <a:t>При застарелых вывихах консервативным путем добиться вправления не удается. В таких случаях показана операция.</a:t>
            </a:r>
          </a:p>
        </p:txBody>
      </p:sp>
    </p:spTree>
    <p:extLst>
      <p:ext uri="{BB962C8B-B14F-4D97-AF65-F5344CB8AC3E}">
        <p14:creationId xmlns:p14="http://schemas.microsoft.com/office/powerpoint/2010/main" val="598599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9C3DFF-F9E7-9A4D-9E93-F83E9C329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295233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Система двойного скелетного вытяжения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A7F9920-4669-3641-BADA-F256DFCBF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4497" y="941730"/>
            <a:ext cx="8837435" cy="5621037"/>
          </a:xfrm>
        </p:spPr>
      </p:pic>
    </p:spTree>
    <p:extLst>
      <p:ext uri="{BB962C8B-B14F-4D97-AF65-F5344CB8AC3E}">
        <p14:creationId xmlns:p14="http://schemas.microsoft.com/office/powerpoint/2010/main" val="1211967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48030-8D09-E947-9433-961D91F0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B06012-001B-634A-8EA4-0152D9520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Травматология. Национальное руководство.  Стр. 112-115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М.И. Синило: Атлас травматических вывихов. Стр.72-85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Д.м.н. А.Н. Тарасов: Диагностика переломов и вывихов нижней конечности</a:t>
            </a:r>
          </a:p>
        </p:txBody>
      </p:sp>
    </p:spTree>
    <p:extLst>
      <p:ext uri="{BB962C8B-B14F-4D97-AF65-F5344CB8AC3E}">
        <p14:creationId xmlns:p14="http://schemas.microsoft.com/office/powerpoint/2010/main" val="1943807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B6F79-57A2-6F45-BDBA-D3A45F21A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Классификация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C52F406-FB24-0A4C-AFFD-591586471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112" y="2010878"/>
            <a:ext cx="5958371" cy="3448595"/>
          </a:xfrm>
        </p:spPr>
        <p:txBody>
          <a:bodyPr>
            <a:normAutofit/>
          </a:bodyPr>
          <a:lstStyle/>
          <a:p>
            <a:r>
              <a:rPr lang="ru-RU" sz="3200" dirty="0"/>
              <a:t>Врожденные вывихи - дисплазия тазобедренного сустава у детей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2149E2B-5725-C040-A1AA-E689426E81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Приобретенные (травматические) вывихи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Задние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Передние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/>
              <a:t>Центральный</a:t>
            </a:r>
          </a:p>
        </p:txBody>
      </p:sp>
    </p:spTree>
    <p:extLst>
      <p:ext uri="{BB962C8B-B14F-4D97-AF65-F5344CB8AC3E}">
        <p14:creationId xmlns:p14="http://schemas.microsoft.com/office/powerpoint/2010/main" val="2594249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C2C1C-5658-3A48-B2C3-16BC47B9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481" y="3061582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08737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CE65F-B1E0-1D48-A2EB-D86DC4622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8862" y="136332"/>
            <a:ext cx="7729728" cy="583692"/>
          </a:xfrm>
        </p:spPr>
        <p:txBody>
          <a:bodyPr/>
          <a:lstStyle/>
          <a:p>
            <a:pPr algn="ctr"/>
            <a:r>
              <a:rPr lang="ru-RU" dirty="0"/>
              <a:t>Классификация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EDEBA0-24D9-D142-AB22-8018D515E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2170176"/>
            <a:ext cx="7083551" cy="4942332"/>
          </a:xfrm>
        </p:spPr>
        <p:txBody>
          <a:bodyPr>
            <a:normAutofit/>
          </a:bodyPr>
          <a:lstStyle/>
          <a:p>
            <a:r>
              <a:rPr lang="ru-RU" sz="2800" dirty="0"/>
              <a:t>Травматические (приобретенные) вывихи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Задневерхний - подвздошный (85%)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Задненижний - седалищный вывих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/>
              <a:t>Передненижний - запирательный вывих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/>
              <a:t>Передневерхний</a:t>
            </a:r>
            <a:r>
              <a:rPr lang="ru-RU" sz="2400" dirty="0"/>
              <a:t> - </a:t>
            </a:r>
            <a:r>
              <a:rPr lang="ru-RU" sz="2400" dirty="0" err="1"/>
              <a:t>надлонный</a:t>
            </a:r>
            <a:r>
              <a:rPr lang="ru-RU" sz="2400" dirty="0"/>
              <a:t> вывих</a:t>
            </a:r>
          </a:p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A224411-1583-F840-AD3F-B5785F2D91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10272" y="720024"/>
            <a:ext cx="3718560" cy="5417952"/>
          </a:xfrm>
        </p:spPr>
      </p:pic>
    </p:spTree>
    <p:extLst>
      <p:ext uri="{BB962C8B-B14F-4D97-AF65-F5344CB8AC3E}">
        <p14:creationId xmlns:p14="http://schemas.microsoft.com/office/powerpoint/2010/main" val="32251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294B9DB-0D65-044C-B6BE-39912099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87" y="231495"/>
            <a:ext cx="9603275" cy="1049235"/>
          </a:xfrm>
        </p:spPr>
        <p:txBody>
          <a:bodyPr/>
          <a:lstStyle/>
          <a:p>
            <a:pPr algn="ctr"/>
            <a:r>
              <a:rPr lang="ru-RU" dirty="0"/>
              <a:t>Причины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57D0543-241D-0A41-BC39-22336F478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31264"/>
            <a:ext cx="12082271" cy="3735081"/>
          </a:xfrm>
        </p:spPr>
        <p:txBody>
          <a:bodyPr>
            <a:noAutofit/>
          </a:bodyPr>
          <a:lstStyle/>
          <a:p>
            <a:r>
              <a:rPr lang="ru-RU" sz="2600" dirty="0"/>
              <a:t>Чаще вывих бедра происходит у мужчин трудоспособного возраста в результате непрямого механизма травмы, когда насилие, приложенное к бедренной кости, превышает функциональные возможности тазобедренного сустава. </a:t>
            </a:r>
          </a:p>
          <a:p>
            <a:r>
              <a:rPr lang="ru-RU" sz="2600" dirty="0"/>
              <a:t>Механизм возникновения – непрямое приложение значительной силы. Непременное условие возникновения вывиха - сгибание в тазобедренном суставе, так как при его разгибании сустав блокируется напряжением мощных связок и дальнейшие движения (особенно ротация) возможны только вместе с тазом. 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13258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4A0089-8D9D-A147-A5F2-243B78E3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Клиническая картина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BD4B2A-492E-544F-96C0-80A7ACE8F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88" y="1853754"/>
            <a:ext cx="12021311" cy="4199727"/>
          </a:xfrm>
        </p:spPr>
        <p:txBody>
          <a:bodyPr>
            <a:noAutofit/>
          </a:bodyPr>
          <a:lstStyle/>
          <a:p>
            <a:r>
              <a:rPr lang="ru-RU" sz="2800" dirty="0"/>
              <a:t>В анамнезе характерный механизм травмы</a:t>
            </a:r>
          </a:p>
          <a:p>
            <a:r>
              <a:rPr lang="ru-RU" sz="2800" dirty="0"/>
              <a:t>Положение больного лежа на спине</a:t>
            </a:r>
          </a:p>
          <a:p>
            <a:r>
              <a:rPr lang="ru-RU" sz="2800" dirty="0"/>
              <a:t>Жалобы на боль в области тазобедренного сустава</a:t>
            </a:r>
          </a:p>
          <a:p>
            <a:r>
              <a:rPr lang="ru-RU" sz="2800" dirty="0"/>
              <a:t>Активные движения невозможны</a:t>
            </a:r>
          </a:p>
          <a:p>
            <a:r>
              <a:rPr lang="ru-RU" sz="2800" dirty="0"/>
              <a:t>Симптом пружинящего сопротивления</a:t>
            </a:r>
          </a:p>
          <a:p>
            <a:r>
              <a:rPr lang="ru-RU" sz="2800" dirty="0"/>
              <a:t>Нижняя конечность занимает вынужденное положение характерное для каждого вида вывиха</a:t>
            </a:r>
          </a:p>
        </p:txBody>
      </p:sp>
    </p:spTree>
    <p:extLst>
      <p:ext uri="{BB962C8B-B14F-4D97-AF65-F5344CB8AC3E}">
        <p14:creationId xmlns:p14="http://schemas.microsoft.com/office/powerpoint/2010/main" val="4264612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6C927E-2E95-8348-9305-9BF7FFBD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Задневерхний – подвздошный вывих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DF8594-C879-D148-8AE4-D2A546AB6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010878"/>
            <a:ext cx="6092483" cy="4042233"/>
          </a:xfrm>
        </p:spPr>
        <p:txBody>
          <a:bodyPr>
            <a:normAutofit lnSpcReduction="10000"/>
          </a:bodyPr>
          <a:lstStyle/>
          <a:p>
            <a:r>
              <a:rPr lang="ru-RU" sz="2800" dirty="0"/>
              <a:t>Бедро умеренно согнуто, приведено и ротировано кнутри. Отмечают уменьшение функциональной длины конечности. Большой вертел определяется выше линии </a:t>
            </a:r>
            <a:r>
              <a:rPr lang="ru-RU" sz="2800" dirty="0" err="1"/>
              <a:t>Розера-Нелатона</a:t>
            </a:r>
            <a:r>
              <a:rPr lang="ru-RU" sz="2800" dirty="0"/>
              <a:t>. В ягодичной облас­ти на стороне вывиха пальпируется головка бедренной кости. </a:t>
            </a:r>
          </a:p>
          <a:p>
            <a:endParaRPr lang="ru-RU" sz="28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F48909E-5F17-E041-B94F-61722FAF9E1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8956" y="2017713"/>
            <a:ext cx="5383860" cy="4104822"/>
          </a:xfrm>
        </p:spPr>
      </p:pic>
    </p:spTree>
    <p:extLst>
      <p:ext uri="{BB962C8B-B14F-4D97-AF65-F5344CB8AC3E}">
        <p14:creationId xmlns:p14="http://schemas.microsoft.com/office/powerpoint/2010/main" val="3068762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8CC82-E8BB-304E-9E21-AFD946785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Задненижний - седалищный вывих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8DE711-6D4A-0746-9251-0CA2D8839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010878"/>
            <a:ext cx="6092483" cy="4042233"/>
          </a:xfrm>
        </p:spPr>
        <p:txBody>
          <a:bodyPr>
            <a:noAutofit/>
          </a:bodyPr>
          <a:lstStyle/>
          <a:p>
            <a:r>
              <a:rPr lang="ru-RU" sz="2800" dirty="0"/>
              <a:t>Бедро значительно согнуто, несколько ротировано внутрь и приведено. Головка бедренной кости прощупывается книзу и кзади от вертлужной впадины. </a:t>
            </a:r>
          </a:p>
          <a:p>
            <a:endParaRPr lang="ru-RU" sz="2800" dirty="0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59D96B1B-630F-3B43-8706-8A308F8AD0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2483" y="2154062"/>
            <a:ext cx="5803652" cy="3478642"/>
          </a:xfrm>
        </p:spPr>
      </p:pic>
    </p:spTree>
    <p:extLst>
      <p:ext uri="{BB962C8B-B14F-4D97-AF65-F5344CB8AC3E}">
        <p14:creationId xmlns:p14="http://schemas.microsoft.com/office/powerpoint/2010/main" val="1211054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20EF3-EF97-6A4C-9E9E-2D85EA9B5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Внимание!!!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2092DA7-2D0E-2746-8F5E-61C2F0DFA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Возможно сдавление седалищного нерва – утрачены или резко ограничены все движения, кроме разгибания коленного сустава.</a:t>
            </a:r>
          </a:p>
          <a:p>
            <a:r>
              <a:rPr lang="ru-RU" sz="2800" dirty="0"/>
              <a:t>Могут отсутствовать подошвенный и ахиллов рефлексы, отсутствует или ослаблена чувствительность по всей стопе и в нижних двух третях голени, за исключением срединной поверхности</a:t>
            </a:r>
          </a:p>
        </p:txBody>
      </p:sp>
    </p:spTree>
    <p:extLst>
      <p:ext uri="{BB962C8B-B14F-4D97-AF65-F5344CB8AC3E}">
        <p14:creationId xmlns:p14="http://schemas.microsoft.com/office/powerpoint/2010/main" val="468334181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{57D2E52C-F198-4942-A010-BA48408B4BF1}tf10001119</Template>
  <TotalTime>1094</TotalTime>
  <Words>1114</Words>
  <Application>Microsoft Macintosh PowerPoint</Application>
  <PresentationFormat>Широкоэкранный</PresentationFormat>
  <Paragraphs>97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Gill Sans MT</vt:lpstr>
      <vt:lpstr>Галерея</vt:lpstr>
      <vt:lpstr>Вывихи бедра в тазобедренном суставе</vt:lpstr>
      <vt:lpstr>Статистика</vt:lpstr>
      <vt:lpstr>Классификация</vt:lpstr>
      <vt:lpstr>Классификация</vt:lpstr>
      <vt:lpstr>Причины</vt:lpstr>
      <vt:lpstr>Клиническая картина</vt:lpstr>
      <vt:lpstr>Задневерхний – подвздошный вывих</vt:lpstr>
      <vt:lpstr>Задненижний - седалищный вывих </vt:lpstr>
      <vt:lpstr>Внимание!!!</vt:lpstr>
      <vt:lpstr>передненижний - запирательный вывих </vt:lpstr>
      <vt:lpstr>Внимание!!!</vt:lpstr>
      <vt:lpstr>Передневерхний - надлонный вывих </vt:lpstr>
      <vt:lpstr>Внимание!!!</vt:lpstr>
      <vt:lpstr>Диагностика</vt:lpstr>
      <vt:lpstr>Клинико-рентгенологическая картина</vt:lpstr>
      <vt:lpstr>Как определить какой вывих?</vt:lpstr>
      <vt:lpstr>Подвздошный вывих левого бедра</vt:lpstr>
      <vt:lpstr>Запирательный вывих правого бедра </vt:lpstr>
      <vt:lpstr>Подвздошный вывих левого бедра и запирательный вывих правого бедра</vt:lpstr>
      <vt:lpstr>Лечение</vt:lpstr>
      <vt:lpstr>Обезболивание</vt:lpstr>
      <vt:lpstr>По кохеру</vt:lpstr>
      <vt:lpstr>По джанелидзе</vt:lpstr>
      <vt:lpstr>После устранения вывиха</vt:lpstr>
      <vt:lpstr>Центральный вывих бедра</vt:lpstr>
      <vt:lpstr>Клиника</vt:lpstr>
      <vt:lpstr>Лечение</vt:lpstr>
      <vt:lpstr>Система двойного скелетного вытяжения</vt:lpstr>
      <vt:lpstr>Литература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Вывихи в тазобедренном суставе</dc:title>
  <dc:creator>Давид Ашаткин</dc:creator>
  <cp:lastModifiedBy>Давид Ашаткин</cp:lastModifiedBy>
  <cp:revision>18</cp:revision>
  <dcterms:created xsi:type="dcterms:W3CDTF">2020-11-24T12:02:05Z</dcterms:created>
  <dcterms:modified xsi:type="dcterms:W3CDTF">2020-11-25T09:11:05Z</dcterms:modified>
</cp:coreProperties>
</file>