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1" r:id="rId4"/>
    <p:sldId id="262" r:id="rId5"/>
    <p:sldId id="272" r:id="rId6"/>
    <p:sldId id="258" r:id="rId7"/>
    <p:sldId id="269" r:id="rId8"/>
    <p:sldId id="259" r:id="rId9"/>
    <p:sldId id="260" r:id="rId10"/>
    <p:sldId id="267" r:id="rId11"/>
    <p:sldId id="268" r:id="rId12"/>
    <p:sldId id="270" r:id="rId13"/>
    <p:sldId id="271" r:id="rId14"/>
    <p:sldId id="265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3EE818-AF24-459D-A29A-86A412287AE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982AE2-BF2F-4FEB-BFF2-E307431C7B53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Мужские половые гормоны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84E14-9973-499D-89B4-F2319A6F4303}" type="parTrans" cxnId="{A97D0E06-A0F2-44E5-8B0A-B3BFD358D24A}">
      <dgm:prSet/>
      <dgm:spPr/>
      <dgm:t>
        <a:bodyPr/>
        <a:lstStyle/>
        <a:p>
          <a:endParaRPr lang="ru-RU"/>
        </a:p>
      </dgm:t>
    </dgm:pt>
    <dgm:pt modelId="{6AA2A49A-4007-45BD-A795-C4FA14FF729B}" type="sibTrans" cxnId="{A97D0E06-A0F2-44E5-8B0A-B3BFD358D24A}">
      <dgm:prSet/>
      <dgm:spPr/>
      <dgm:t>
        <a:bodyPr/>
        <a:lstStyle/>
        <a:p>
          <a:endParaRPr lang="ru-RU"/>
        </a:p>
      </dgm:t>
    </dgm:pt>
    <dgm:pt modelId="{7A8AD98B-B417-4370-A0E3-8DA350FC1B7B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Тестостерон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1B30CF-4B40-4B88-AC26-75DD9FD50190}" type="parTrans" cxnId="{337598E5-2526-401C-A65C-C89EE1028A61}">
      <dgm:prSet/>
      <dgm:spPr/>
      <dgm:t>
        <a:bodyPr/>
        <a:lstStyle/>
        <a:p>
          <a:endParaRPr lang="ru-RU"/>
        </a:p>
      </dgm:t>
    </dgm:pt>
    <dgm:pt modelId="{B7A655E8-0B97-4235-87D7-FF5F02D01D60}" type="sibTrans" cxnId="{337598E5-2526-401C-A65C-C89EE1028A61}">
      <dgm:prSet/>
      <dgm:spPr/>
      <dgm:t>
        <a:bodyPr/>
        <a:lstStyle/>
        <a:p>
          <a:endParaRPr lang="ru-RU"/>
        </a:p>
      </dgm:t>
    </dgm:pt>
    <dgm:pt modelId="{87EC25FF-96EA-4CA6-B183-29F03555BEBB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Андростендион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73955F-B6DB-47FF-AEC7-7A5132163FE9}" type="parTrans" cxnId="{88A6C7DB-0FED-4530-AD13-846610F15C85}">
      <dgm:prSet/>
      <dgm:spPr/>
      <dgm:t>
        <a:bodyPr/>
        <a:lstStyle/>
        <a:p>
          <a:endParaRPr lang="ru-RU"/>
        </a:p>
      </dgm:t>
    </dgm:pt>
    <dgm:pt modelId="{481E0DB7-C2A4-4629-AD0B-67EC8E2DB6CF}" type="sibTrans" cxnId="{88A6C7DB-0FED-4530-AD13-846610F15C85}">
      <dgm:prSet/>
      <dgm:spPr/>
      <dgm:t>
        <a:bodyPr/>
        <a:lstStyle/>
        <a:p>
          <a:endParaRPr lang="ru-RU"/>
        </a:p>
      </dgm:t>
    </dgm:pt>
    <dgm:pt modelId="{0E573E87-1A47-4ACD-BEB4-2EDBE0681BE4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Дигидротестерон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417D08-BF84-49A9-94DC-59CA28D807A5}" type="parTrans" cxnId="{FF881AF0-393F-4E81-B676-2B438F6EF15A}">
      <dgm:prSet/>
      <dgm:spPr/>
      <dgm:t>
        <a:bodyPr/>
        <a:lstStyle/>
        <a:p>
          <a:endParaRPr lang="ru-RU"/>
        </a:p>
      </dgm:t>
    </dgm:pt>
    <dgm:pt modelId="{CE0EF459-9EDE-45AA-AD21-55DDF1EEDDF4}" type="sibTrans" cxnId="{FF881AF0-393F-4E81-B676-2B438F6EF15A}">
      <dgm:prSet/>
      <dgm:spPr/>
      <dgm:t>
        <a:bodyPr/>
        <a:lstStyle/>
        <a:p>
          <a:endParaRPr lang="ru-RU"/>
        </a:p>
      </dgm:t>
    </dgm:pt>
    <dgm:pt modelId="{DCB2255E-A296-44AD-81AA-021912BDB5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Дегидроэпиандростерон-сульфат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9AE99F-590F-42F5-81DD-64A2D2727E2B}" type="parTrans" cxnId="{6EA2DBFE-0629-417A-B2C5-B0EC41C0AE4C}">
      <dgm:prSet/>
      <dgm:spPr/>
      <dgm:t>
        <a:bodyPr/>
        <a:lstStyle/>
        <a:p>
          <a:endParaRPr lang="ru-RU"/>
        </a:p>
      </dgm:t>
    </dgm:pt>
    <dgm:pt modelId="{58AE4740-E6CB-4D70-B47E-37B0CEA1C9EB}" type="sibTrans" cxnId="{6EA2DBFE-0629-417A-B2C5-B0EC41C0AE4C}">
      <dgm:prSet/>
      <dgm:spPr/>
      <dgm:t>
        <a:bodyPr/>
        <a:lstStyle/>
        <a:p>
          <a:endParaRPr lang="ru-RU"/>
        </a:p>
      </dgm:t>
    </dgm:pt>
    <dgm:pt modelId="{5937077E-BB69-4E5A-9A3B-FBDD57661475}" type="pres">
      <dgm:prSet presAssocID="{5A3EE818-AF24-459D-A29A-86A412287AE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EB58F4-2777-42FB-9A2C-D73B8C073AC1}" type="pres">
      <dgm:prSet presAssocID="{5A3EE818-AF24-459D-A29A-86A412287AE0}" presName="matrix" presStyleCnt="0"/>
      <dgm:spPr/>
    </dgm:pt>
    <dgm:pt modelId="{2DF58F51-D981-47D2-BF5C-BB354DE18EFB}" type="pres">
      <dgm:prSet presAssocID="{5A3EE818-AF24-459D-A29A-86A412287AE0}" presName="tile1" presStyleLbl="node1" presStyleIdx="0" presStyleCnt="4"/>
      <dgm:spPr/>
      <dgm:t>
        <a:bodyPr/>
        <a:lstStyle/>
        <a:p>
          <a:endParaRPr lang="ru-RU"/>
        </a:p>
      </dgm:t>
    </dgm:pt>
    <dgm:pt modelId="{A4B7ACB8-2317-463C-A6B3-CBC99DD8EDF2}" type="pres">
      <dgm:prSet presAssocID="{5A3EE818-AF24-459D-A29A-86A412287AE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5229E-F90B-4F26-8447-9AC7968F5AEB}" type="pres">
      <dgm:prSet presAssocID="{5A3EE818-AF24-459D-A29A-86A412287AE0}" presName="tile2" presStyleLbl="node1" presStyleIdx="1" presStyleCnt="4"/>
      <dgm:spPr/>
      <dgm:t>
        <a:bodyPr/>
        <a:lstStyle/>
        <a:p>
          <a:endParaRPr lang="ru-RU"/>
        </a:p>
      </dgm:t>
    </dgm:pt>
    <dgm:pt modelId="{54FD7EFF-96EC-413D-A7F9-7321507E5BC2}" type="pres">
      <dgm:prSet presAssocID="{5A3EE818-AF24-459D-A29A-86A412287AE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88507-6B7C-484D-9C4E-4027A29BF30D}" type="pres">
      <dgm:prSet presAssocID="{5A3EE818-AF24-459D-A29A-86A412287AE0}" presName="tile3" presStyleLbl="node1" presStyleIdx="2" presStyleCnt="4"/>
      <dgm:spPr/>
      <dgm:t>
        <a:bodyPr/>
        <a:lstStyle/>
        <a:p>
          <a:endParaRPr lang="ru-RU"/>
        </a:p>
      </dgm:t>
    </dgm:pt>
    <dgm:pt modelId="{41C56851-C74F-4DFF-A1F2-7BE6A6793F6C}" type="pres">
      <dgm:prSet presAssocID="{5A3EE818-AF24-459D-A29A-86A412287AE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CC15F-4561-4F18-91E0-4745B6264578}" type="pres">
      <dgm:prSet presAssocID="{5A3EE818-AF24-459D-A29A-86A412287AE0}" presName="tile4" presStyleLbl="node1" presStyleIdx="3" presStyleCnt="4"/>
      <dgm:spPr/>
      <dgm:t>
        <a:bodyPr/>
        <a:lstStyle/>
        <a:p>
          <a:endParaRPr lang="ru-RU"/>
        </a:p>
      </dgm:t>
    </dgm:pt>
    <dgm:pt modelId="{03B55993-9DCF-41B3-9752-5BD77F89028D}" type="pres">
      <dgm:prSet presAssocID="{5A3EE818-AF24-459D-A29A-86A412287AE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D341F-1902-4806-A562-ED15A84F9BE0}" type="pres">
      <dgm:prSet presAssocID="{5A3EE818-AF24-459D-A29A-86A412287AE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CA232329-D636-4B66-8A7D-3489F00842C6}" type="presOf" srcId="{DCB2255E-A296-44AD-81AA-021912BDB56F}" destId="{DAACC15F-4561-4F18-91E0-4745B6264578}" srcOrd="0" destOrd="0" presId="urn:microsoft.com/office/officeart/2005/8/layout/matrix1"/>
    <dgm:cxn modelId="{F54F0D2D-297A-48C0-9C56-F2CAFDF00952}" type="presOf" srcId="{DCB2255E-A296-44AD-81AA-021912BDB56F}" destId="{03B55993-9DCF-41B3-9752-5BD77F89028D}" srcOrd="1" destOrd="0" presId="urn:microsoft.com/office/officeart/2005/8/layout/matrix1"/>
    <dgm:cxn modelId="{6EA2DBFE-0629-417A-B2C5-B0EC41C0AE4C}" srcId="{B8982AE2-BF2F-4FEB-BFF2-E307431C7B53}" destId="{DCB2255E-A296-44AD-81AA-021912BDB56F}" srcOrd="3" destOrd="0" parTransId="{E89AE99F-590F-42F5-81DD-64A2D2727E2B}" sibTransId="{58AE4740-E6CB-4D70-B47E-37B0CEA1C9EB}"/>
    <dgm:cxn modelId="{C3B87BE3-D117-4C3C-ADE3-C88FD0806C06}" type="presOf" srcId="{7A8AD98B-B417-4370-A0E3-8DA350FC1B7B}" destId="{2DF58F51-D981-47D2-BF5C-BB354DE18EFB}" srcOrd="0" destOrd="0" presId="urn:microsoft.com/office/officeart/2005/8/layout/matrix1"/>
    <dgm:cxn modelId="{B3A1A81C-9252-4DAB-8221-FC009EDA9A1F}" type="presOf" srcId="{B8982AE2-BF2F-4FEB-BFF2-E307431C7B53}" destId="{05FD341F-1902-4806-A562-ED15A84F9BE0}" srcOrd="0" destOrd="0" presId="urn:microsoft.com/office/officeart/2005/8/layout/matrix1"/>
    <dgm:cxn modelId="{52557335-F9E4-4164-88A4-E61E3170411B}" type="presOf" srcId="{0E573E87-1A47-4ACD-BEB4-2EDBE0681BE4}" destId="{41C56851-C74F-4DFF-A1F2-7BE6A6793F6C}" srcOrd="1" destOrd="0" presId="urn:microsoft.com/office/officeart/2005/8/layout/matrix1"/>
    <dgm:cxn modelId="{FF881AF0-393F-4E81-B676-2B438F6EF15A}" srcId="{B8982AE2-BF2F-4FEB-BFF2-E307431C7B53}" destId="{0E573E87-1A47-4ACD-BEB4-2EDBE0681BE4}" srcOrd="2" destOrd="0" parTransId="{91417D08-BF84-49A9-94DC-59CA28D807A5}" sibTransId="{CE0EF459-9EDE-45AA-AD21-55DDF1EEDDF4}"/>
    <dgm:cxn modelId="{337598E5-2526-401C-A65C-C89EE1028A61}" srcId="{B8982AE2-BF2F-4FEB-BFF2-E307431C7B53}" destId="{7A8AD98B-B417-4370-A0E3-8DA350FC1B7B}" srcOrd="0" destOrd="0" parTransId="{EC1B30CF-4B40-4B88-AC26-75DD9FD50190}" sibTransId="{B7A655E8-0B97-4235-87D7-FF5F02D01D60}"/>
    <dgm:cxn modelId="{A97D0E06-A0F2-44E5-8B0A-B3BFD358D24A}" srcId="{5A3EE818-AF24-459D-A29A-86A412287AE0}" destId="{B8982AE2-BF2F-4FEB-BFF2-E307431C7B53}" srcOrd="0" destOrd="0" parTransId="{5C284E14-9973-499D-89B4-F2319A6F4303}" sibTransId="{6AA2A49A-4007-45BD-A795-C4FA14FF729B}"/>
    <dgm:cxn modelId="{F1605C52-B793-455D-832B-AF831A59E934}" type="presOf" srcId="{87EC25FF-96EA-4CA6-B183-29F03555BEBB}" destId="{54FD7EFF-96EC-413D-A7F9-7321507E5BC2}" srcOrd="1" destOrd="0" presId="urn:microsoft.com/office/officeart/2005/8/layout/matrix1"/>
    <dgm:cxn modelId="{70C3E88B-A067-4FCC-977E-B0BEBB16E476}" type="presOf" srcId="{0E573E87-1A47-4ACD-BEB4-2EDBE0681BE4}" destId="{AD488507-6B7C-484D-9C4E-4027A29BF30D}" srcOrd="0" destOrd="0" presId="urn:microsoft.com/office/officeart/2005/8/layout/matrix1"/>
    <dgm:cxn modelId="{6846411A-A93B-4260-87EA-6E11386D8C00}" type="presOf" srcId="{87EC25FF-96EA-4CA6-B183-29F03555BEBB}" destId="{FB35229E-F90B-4F26-8447-9AC7968F5AEB}" srcOrd="0" destOrd="0" presId="urn:microsoft.com/office/officeart/2005/8/layout/matrix1"/>
    <dgm:cxn modelId="{724517CE-0328-4836-A8E3-8A69C009C856}" type="presOf" srcId="{5A3EE818-AF24-459D-A29A-86A412287AE0}" destId="{5937077E-BB69-4E5A-9A3B-FBDD57661475}" srcOrd="0" destOrd="0" presId="urn:microsoft.com/office/officeart/2005/8/layout/matrix1"/>
    <dgm:cxn modelId="{EDC78299-BB0F-44FB-9B6D-6847F7D9A548}" type="presOf" srcId="{7A8AD98B-B417-4370-A0E3-8DA350FC1B7B}" destId="{A4B7ACB8-2317-463C-A6B3-CBC99DD8EDF2}" srcOrd="1" destOrd="0" presId="urn:microsoft.com/office/officeart/2005/8/layout/matrix1"/>
    <dgm:cxn modelId="{88A6C7DB-0FED-4530-AD13-846610F15C85}" srcId="{B8982AE2-BF2F-4FEB-BFF2-E307431C7B53}" destId="{87EC25FF-96EA-4CA6-B183-29F03555BEBB}" srcOrd="1" destOrd="0" parTransId="{C573955F-B6DB-47FF-AEC7-7A5132163FE9}" sibTransId="{481E0DB7-C2A4-4629-AD0B-67EC8E2DB6CF}"/>
    <dgm:cxn modelId="{7808FB69-9AFE-4067-8491-14019EFC501E}" type="presParOf" srcId="{5937077E-BB69-4E5A-9A3B-FBDD57661475}" destId="{21EB58F4-2777-42FB-9A2C-D73B8C073AC1}" srcOrd="0" destOrd="0" presId="urn:microsoft.com/office/officeart/2005/8/layout/matrix1"/>
    <dgm:cxn modelId="{6E0BC35B-1F55-4C5A-B07E-EA2B1AE1F6FE}" type="presParOf" srcId="{21EB58F4-2777-42FB-9A2C-D73B8C073AC1}" destId="{2DF58F51-D981-47D2-BF5C-BB354DE18EFB}" srcOrd="0" destOrd="0" presId="urn:microsoft.com/office/officeart/2005/8/layout/matrix1"/>
    <dgm:cxn modelId="{EE435F2A-4536-4BE8-8741-9D50F190E64D}" type="presParOf" srcId="{21EB58F4-2777-42FB-9A2C-D73B8C073AC1}" destId="{A4B7ACB8-2317-463C-A6B3-CBC99DD8EDF2}" srcOrd="1" destOrd="0" presId="urn:microsoft.com/office/officeart/2005/8/layout/matrix1"/>
    <dgm:cxn modelId="{CD69A598-624D-4099-93BE-3B420B5AB5FB}" type="presParOf" srcId="{21EB58F4-2777-42FB-9A2C-D73B8C073AC1}" destId="{FB35229E-F90B-4F26-8447-9AC7968F5AEB}" srcOrd="2" destOrd="0" presId="urn:microsoft.com/office/officeart/2005/8/layout/matrix1"/>
    <dgm:cxn modelId="{FE61407C-1EF6-49EE-8D96-3125F6E7E18E}" type="presParOf" srcId="{21EB58F4-2777-42FB-9A2C-D73B8C073AC1}" destId="{54FD7EFF-96EC-413D-A7F9-7321507E5BC2}" srcOrd="3" destOrd="0" presId="urn:microsoft.com/office/officeart/2005/8/layout/matrix1"/>
    <dgm:cxn modelId="{FE1AC83E-5F1D-4F2F-A35A-375ED511DFCA}" type="presParOf" srcId="{21EB58F4-2777-42FB-9A2C-D73B8C073AC1}" destId="{AD488507-6B7C-484D-9C4E-4027A29BF30D}" srcOrd="4" destOrd="0" presId="urn:microsoft.com/office/officeart/2005/8/layout/matrix1"/>
    <dgm:cxn modelId="{51F25BF2-51FB-48C5-95CC-F2B390E9C747}" type="presParOf" srcId="{21EB58F4-2777-42FB-9A2C-D73B8C073AC1}" destId="{41C56851-C74F-4DFF-A1F2-7BE6A6793F6C}" srcOrd="5" destOrd="0" presId="urn:microsoft.com/office/officeart/2005/8/layout/matrix1"/>
    <dgm:cxn modelId="{63F2A9D5-9787-4C2F-AB95-7DBD510DECB3}" type="presParOf" srcId="{21EB58F4-2777-42FB-9A2C-D73B8C073AC1}" destId="{DAACC15F-4561-4F18-91E0-4745B6264578}" srcOrd="6" destOrd="0" presId="urn:microsoft.com/office/officeart/2005/8/layout/matrix1"/>
    <dgm:cxn modelId="{8EF7FF4F-BC47-4BAB-9B93-F77C457B708C}" type="presParOf" srcId="{21EB58F4-2777-42FB-9A2C-D73B8C073AC1}" destId="{03B55993-9DCF-41B3-9752-5BD77F89028D}" srcOrd="7" destOrd="0" presId="urn:microsoft.com/office/officeart/2005/8/layout/matrix1"/>
    <dgm:cxn modelId="{727B42D2-86DA-42D3-8227-56F03779D910}" type="presParOf" srcId="{5937077E-BB69-4E5A-9A3B-FBDD57661475}" destId="{05FD341F-1902-4806-A562-ED15A84F9BE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A1B3A9-8C13-432B-A2E9-A13DCDCED97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4CF1D2-EE5A-474A-83C3-B3839BBE63CF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КЛИНИКО-ДИАГНОСТИЧЕСКОЕ ЗНАЧЕНИЕ </a:t>
          </a:r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МУЖСКИХ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ПОЛОВЫХ ГОРМОНОВ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4D4CF5-3376-4C5A-8735-D98CEC54471E}" type="parTrans" cxnId="{B74A4497-FE40-4004-B772-5C9E3C669B79}">
      <dgm:prSet/>
      <dgm:spPr/>
      <dgm:t>
        <a:bodyPr/>
        <a:lstStyle/>
        <a:p>
          <a:endParaRPr lang="ru-RU"/>
        </a:p>
      </dgm:t>
    </dgm:pt>
    <dgm:pt modelId="{8826385A-CE18-4841-9F93-B4C158684114}" type="sibTrans" cxnId="{B74A4497-FE40-4004-B772-5C9E3C669B79}">
      <dgm:prSet/>
      <dgm:spPr/>
      <dgm:t>
        <a:bodyPr/>
        <a:lstStyle/>
        <a:p>
          <a:endParaRPr lang="ru-RU"/>
        </a:p>
      </dgm:t>
    </dgm:pt>
    <dgm:pt modelId="{9543DEB6-7D94-4DFD-9937-DC9924AC0C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Оказывают сильное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антикатаболическое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анаболическое воздействие, увеличивают синтез белка и снижают скорость его распада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071038-8124-4573-84EC-671B619D8B53}" type="parTrans" cxnId="{C17DCA64-00C7-4224-8668-84C05A4C914C}">
      <dgm:prSet/>
      <dgm:spPr/>
      <dgm:t>
        <a:bodyPr/>
        <a:lstStyle/>
        <a:p>
          <a:endParaRPr lang="ru-RU"/>
        </a:p>
      </dgm:t>
    </dgm:pt>
    <dgm:pt modelId="{EB0C39F8-F5FA-465D-BFF0-225378AAB39C}" type="sibTrans" cxnId="{C17DCA64-00C7-4224-8668-84C05A4C914C}">
      <dgm:prSet/>
      <dgm:spPr/>
      <dgm:t>
        <a:bodyPr/>
        <a:lstStyle/>
        <a:p>
          <a:endParaRPr lang="ru-RU"/>
        </a:p>
      </dgm:t>
    </dgm:pt>
    <dgm:pt modelId="{AD709CC9-007B-424C-A940-27E3ED2D98D4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Способствуют снижению уровня подкожного жира и увеличению мышечной массы по отношению к жировой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53F0C2-86A1-45AD-93B0-DED43A1983D1}" type="parTrans" cxnId="{4A1D15B1-1584-475D-943B-5495D94E32D6}">
      <dgm:prSet/>
      <dgm:spPr/>
      <dgm:t>
        <a:bodyPr/>
        <a:lstStyle/>
        <a:p>
          <a:endParaRPr lang="ru-RU"/>
        </a:p>
      </dgm:t>
    </dgm:pt>
    <dgm:pt modelId="{81B102B9-B713-4B5C-B894-AD738E991A42}" type="sibTrans" cxnId="{4A1D15B1-1584-475D-943B-5495D94E32D6}">
      <dgm:prSet/>
      <dgm:spPr/>
      <dgm:t>
        <a:bodyPr/>
        <a:lstStyle/>
        <a:p>
          <a:endParaRPr lang="ru-RU"/>
        </a:p>
      </dgm:t>
    </dgm:pt>
    <dgm:pt modelId="{2DA376C5-8A55-4C92-9B87-AF3F1DCDE29F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определенной генетической предрасположенности андрогены могут вызвать облысение головы по мужскому типу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ED9C18-BAEB-44F6-AE61-152E8A1C053A}" type="parTrans" cxnId="{55EC5A17-4999-4046-A6A2-9DD4A0C634D0}">
      <dgm:prSet/>
      <dgm:spPr/>
      <dgm:t>
        <a:bodyPr/>
        <a:lstStyle/>
        <a:p>
          <a:endParaRPr lang="ru-RU"/>
        </a:p>
      </dgm:t>
    </dgm:pt>
    <dgm:pt modelId="{584E26A3-2913-4578-901F-C997488E7797}" type="sibTrans" cxnId="{55EC5A17-4999-4046-A6A2-9DD4A0C634D0}">
      <dgm:prSet/>
      <dgm:spPr/>
      <dgm:t>
        <a:bodyPr/>
        <a:lstStyle/>
        <a:p>
          <a:endParaRPr lang="ru-RU"/>
        </a:p>
      </dgm:t>
    </dgm:pt>
    <dgm:pt modelId="{7CBFA9B4-8DF2-4714-9077-521BA8D96A38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Уменьшают уровень холестерина в крови, глушат развитие заболеваний сердечно-сосудистой системы и атеросклероза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31353E-B75E-4CC0-B942-0DFE1F8609A8}" type="sibTrans" cxnId="{82A5F9D1-9E94-4F0A-95B2-FF4AC08867BA}">
      <dgm:prSet/>
      <dgm:spPr/>
      <dgm:t>
        <a:bodyPr/>
        <a:lstStyle/>
        <a:p>
          <a:endParaRPr lang="ru-RU"/>
        </a:p>
      </dgm:t>
    </dgm:pt>
    <dgm:pt modelId="{2747F829-0385-4130-A5F1-F8CC04DECC2A}" type="parTrans" cxnId="{82A5F9D1-9E94-4F0A-95B2-FF4AC08867BA}">
      <dgm:prSet/>
      <dgm:spPr/>
      <dgm:t>
        <a:bodyPr/>
        <a:lstStyle/>
        <a:p>
          <a:endParaRPr lang="ru-RU"/>
        </a:p>
      </dgm:t>
    </dgm:pt>
    <dgm:pt modelId="{C8C6DC9A-740F-474B-970C-BD34FFF0EADB}" type="pres">
      <dgm:prSet presAssocID="{AEA1B3A9-8C13-432B-A2E9-A13DCDCED97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47E612-608E-4C56-869E-C162DD3121D3}" type="pres">
      <dgm:prSet presAssocID="{AEA1B3A9-8C13-432B-A2E9-A13DCDCED97B}" presName="matrix" presStyleCnt="0"/>
      <dgm:spPr/>
    </dgm:pt>
    <dgm:pt modelId="{273F6023-D579-4598-B135-9FD096899064}" type="pres">
      <dgm:prSet presAssocID="{AEA1B3A9-8C13-432B-A2E9-A13DCDCED97B}" presName="tile1" presStyleLbl="node1" presStyleIdx="0" presStyleCnt="4"/>
      <dgm:spPr/>
      <dgm:t>
        <a:bodyPr/>
        <a:lstStyle/>
        <a:p>
          <a:endParaRPr lang="ru-RU"/>
        </a:p>
      </dgm:t>
    </dgm:pt>
    <dgm:pt modelId="{B72EA142-086C-4FC1-A4A1-0542FFA0D7BE}" type="pres">
      <dgm:prSet presAssocID="{AEA1B3A9-8C13-432B-A2E9-A13DCDCED97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20A92-1B26-4901-AF9A-A47851AF5AC8}" type="pres">
      <dgm:prSet presAssocID="{AEA1B3A9-8C13-432B-A2E9-A13DCDCED97B}" presName="tile2" presStyleLbl="node1" presStyleIdx="1" presStyleCnt="4"/>
      <dgm:spPr/>
      <dgm:t>
        <a:bodyPr/>
        <a:lstStyle/>
        <a:p>
          <a:endParaRPr lang="ru-RU"/>
        </a:p>
      </dgm:t>
    </dgm:pt>
    <dgm:pt modelId="{F9D2F2C0-CA91-4C46-B528-083899DE6C17}" type="pres">
      <dgm:prSet presAssocID="{AEA1B3A9-8C13-432B-A2E9-A13DCDCED97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9281F-C3EC-4AA1-9CAC-E74B367EC814}" type="pres">
      <dgm:prSet presAssocID="{AEA1B3A9-8C13-432B-A2E9-A13DCDCED97B}" presName="tile3" presStyleLbl="node1" presStyleIdx="2" presStyleCnt="4"/>
      <dgm:spPr/>
      <dgm:t>
        <a:bodyPr/>
        <a:lstStyle/>
        <a:p>
          <a:endParaRPr lang="ru-RU"/>
        </a:p>
      </dgm:t>
    </dgm:pt>
    <dgm:pt modelId="{AB35D0E8-4928-4200-9352-0DF20AEC8582}" type="pres">
      <dgm:prSet presAssocID="{AEA1B3A9-8C13-432B-A2E9-A13DCDCED97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55C2E-6FBD-4067-9300-92C9E3561191}" type="pres">
      <dgm:prSet presAssocID="{AEA1B3A9-8C13-432B-A2E9-A13DCDCED97B}" presName="tile4" presStyleLbl="node1" presStyleIdx="3" presStyleCnt="4"/>
      <dgm:spPr/>
      <dgm:t>
        <a:bodyPr/>
        <a:lstStyle/>
        <a:p>
          <a:endParaRPr lang="ru-RU"/>
        </a:p>
      </dgm:t>
    </dgm:pt>
    <dgm:pt modelId="{A2F25F69-434F-4918-BC6E-3978689CD314}" type="pres">
      <dgm:prSet presAssocID="{AEA1B3A9-8C13-432B-A2E9-A13DCDCED97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B96B0-8DB2-4512-82BB-A348772D7E8C}" type="pres">
      <dgm:prSet presAssocID="{AEA1B3A9-8C13-432B-A2E9-A13DCDCED97B}" presName="centerTile" presStyleLbl="fgShp" presStyleIdx="0" presStyleCnt="1" custScaleX="10766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A1D15B1-1584-475D-943B-5495D94E32D6}" srcId="{6C4CF1D2-EE5A-474A-83C3-B3839BBE63CF}" destId="{AD709CC9-007B-424C-A940-27E3ED2D98D4}" srcOrd="0" destOrd="0" parTransId="{BE53F0C2-86A1-45AD-93B0-DED43A1983D1}" sibTransId="{81B102B9-B713-4B5C-B894-AD738E991A42}"/>
    <dgm:cxn modelId="{9BFD6BE9-7FC0-443F-9E64-FFD5D0428FCA}" type="presOf" srcId="{AD709CC9-007B-424C-A940-27E3ED2D98D4}" destId="{B72EA142-086C-4FC1-A4A1-0542FFA0D7BE}" srcOrd="1" destOrd="0" presId="urn:microsoft.com/office/officeart/2005/8/layout/matrix1"/>
    <dgm:cxn modelId="{75037EEC-6117-40BB-975B-B65EB195F524}" type="presOf" srcId="{AEA1B3A9-8C13-432B-A2E9-A13DCDCED97B}" destId="{C8C6DC9A-740F-474B-970C-BD34FFF0EADB}" srcOrd="0" destOrd="0" presId="urn:microsoft.com/office/officeart/2005/8/layout/matrix1"/>
    <dgm:cxn modelId="{01A38F4F-5C04-4AE8-9957-C2B71FC47950}" type="presOf" srcId="{6C4CF1D2-EE5A-474A-83C3-B3839BBE63CF}" destId="{424B96B0-8DB2-4512-82BB-A348772D7E8C}" srcOrd="0" destOrd="0" presId="urn:microsoft.com/office/officeart/2005/8/layout/matrix1"/>
    <dgm:cxn modelId="{B74A4497-FE40-4004-B772-5C9E3C669B79}" srcId="{AEA1B3A9-8C13-432B-A2E9-A13DCDCED97B}" destId="{6C4CF1D2-EE5A-474A-83C3-B3839BBE63CF}" srcOrd="0" destOrd="0" parTransId="{014D4CF5-3376-4C5A-8735-D98CEC54471E}" sibTransId="{8826385A-CE18-4841-9F93-B4C158684114}"/>
    <dgm:cxn modelId="{D2C4C534-BA9C-4F79-9E6E-731586990FD0}" type="presOf" srcId="{AD709CC9-007B-424C-A940-27E3ED2D98D4}" destId="{273F6023-D579-4598-B135-9FD096899064}" srcOrd="0" destOrd="0" presId="urn:microsoft.com/office/officeart/2005/8/layout/matrix1"/>
    <dgm:cxn modelId="{5647B5AE-2388-4600-804F-E3BCC4AF8D45}" type="presOf" srcId="{2DA376C5-8A55-4C92-9B87-AF3F1DCDE29F}" destId="{5F355C2E-6FBD-4067-9300-92C9E3561191}" srcOrd="0" destOrd="0" presId="urn:microsoft.com/office/officeart/2005/8/layout/matrix1"/>
    <dgm:cxn modelId="{444F31FD-3B49-426B-8C96-458B6CEE168C}" type="presOf" srcId="{9543DEB6-7D94-4DFD-9937-DC9924AC0CBA}" destId="{57D20A92-1B26-4901-AF9A-A47851AF5AC8}" srcOrd="0" destOrd="0" presId="urn:microsoft.com/office/officeart/2005/8/layout/matrix1"/>
    <dgm:cxn modelId="{82A5F9D1-9E94-4F0A-95B2-FF4AC08867BA}" srcId="{6C4CF1D2-EE5A-474A-83C3-B3839BBE63CF}" destId="{7CBFA9B4-8DF2-4714-9077-521BA8D96A38}" srcOrd="2" destOrd="0" parTransId="{2747F829-0385-4130-A5F1-F8CC04DECC2A}" sibTransId="{2031353E-B75E-4CC0-B942-0DFE1F8609A8}"/>
    <dgm:cxn modelId="{55EC5A17-4999-4046-A6A2-9DD4A0C634D0}" srcId="{6C4CF1D2-EE5A-474A-83C3-B3839BBE63CF}" destId="{2DA376C5-8A55-4C92-9B87-AF3F1DCDE29F}" srcOrd="3" destOrd="0" parTransId="{CFED9C18-BAEB-44F6-AE61-152E8A1C053A}" sibTransId="{584E26A3-2913-4578-901F-C997488E7797}"/>
    <dgm:cxn modelId="{E0B79BE9-DA6E-4BFB-992C-99AD44BFE9FA}" type="presOf" srcId="{7CBFA9B4-8DF2-4714-9077-521BA8D96A38}" destId="{AB35D0E8-4928-4200-9352-0DF20AEC8582}" srcOrd="1" destOrd="0" presId="urn:microsoft.com/office/officeart/2005/8/layout/matrix1"/>
    <dgm:cxn modelId="{C17DCA64-00C7-4224-8668-84C05A4C914C}" srcId="{6C4CF1D2-EE5A-474A-83C3-B3839BBE63CF}" destId="{9543DEB6-7D94-4DFD-9937-DC9924AC0CBA}" srcOrd="1" destOrd="0" parTransId="{95071038-8124-4573-84EC-671B619D8B53}" sibTransId="{EB0C39F8-F5FA-465D-BFF0-225378AAB39C}"/>
    <dgm:cxn modelId="{14AFA628-1A0C-43E4-8190-B4FEAAC04BA1}" type="presOf" srcId="{7CBFA9B4-8DF2-4714-9077-521BA8D96A38}" destId="{5C89281F-C3EC-4AA1-9CAC-E74B367EC814}" srcOrd="0" destOrd="0" presId="urn:microsoft.com/office/officeart/2005/8/layout/matrix1"/>
    <dgm:cxn modelId="{FCD634DE-EC85-4355-ADF4-A54295602513}" type="presOf" srcId="{2DA376C5-8A55-4C92-9B87-AF3F1DCDE29F}" destId="{A2F25F69-434F-4918-BC6E-3978689CD314}" srcOrd="1" destOrd="0" presId="urn:microsoft.com/office/officeart/2005/8/layout/matrix1"/>
    <dgm:cxn modelId="{CEEDAD0A-B783-47F8-AE74-A89F15815618}" type="presOf" srcId="{9543DEB6-7D94-4DFD-9937-DC9924AC0CBA}" destId="{F9D2F2C0-CA91-4C46-B528-083899DE6C17}" srcOrd="1" destOrd="0" presId="urn:microsoft.com/office/officeart/2005/8/layout/matrix1"/>
    <dgm:cxn modelId="{DBBA5D0C-9E0E-4951-967E-8FAC4A7998EA}" type="presParOf" srcId="{C8C6DC9A-740F-474B-970C-BD34FFF0EADB}" destId="{4647E612-608E-4C56-869E-C162DD3121D3}" srcOrd="0" destOrd="0" presId="urn:microsoft.com/office/officeart/2005/8/layout/matrix1"/>
    <dgm:cxn modelId="{2D936A65-D65C-4929-B9B6-F76C372E1E59}" type="presParOf" srcId="{4647E612-608E-4C56-869E-C162DD3121D3}" destId="{273F6023-D579-4598-B135-9FD096899064}" srcOrd="0" destOrd="0" presId="urn:microsoft.com/office/officeart/2005/8/layout/matrix1"/>
    <dgm:cxn modelId="{E04F1A07-1A67-4494-8C3F-271EC4BD5B22}" type="presParOf" srcId="{4647E612-608E-4C56-869E-C162DD3121D3}" destId="{B72EA142-086C-4FC1-A4A1-0542FFA0D7BE}" srcOrd="1" destOrd="0" presId="urn:microsoft.com/office/officeart/2005/8/layout/matrix1"/>
    <dgm:cxn modelId="{432B7520-3A8F-4B7F-947A-16B99EA1CA90}" type="presParOf" srcId="{4647E612-608E-4C56-869E-C162DD3121D3}" destId="{57D20A92-1B26-4901-AF9A-A47851AF5AC8}" srcOrd="2" destOrd="0" presId="urn:microsoft.com/office/officeart/2005/8/layout/matrix1"/>
    <dgm:cxn modelId="{C1E911E4-8EE7-482C-82E7-13855DDA0D5A}" type="presParOf" srcId="{4647E612-608E-4C56-869E-C162DD3121D3}" destId="{F9D2F2C0-CA91-4C46-B528-083899DE6C17}" srcOrd="3" destOrd="0" presId="urn:microsoft.com/office/officeart/2005/8/layout/matrix1"/>
    <dgm:cxn modelId="{04452B4A-698B-4108-AFFE-D8E276D02FC7}" type="presParOf" srcId="{4647E612-608E-4C56-869E-C162DD3121D3}" destId="{5C89281F-C3EC-4AA1-9CAC-E74B367EC814}" srcOrd="4" destOrd="0" presId="urn:microsoft.com/office/officeart/2005/8/layout/matrix1"/>
    <dgm:cxn modelId="{EDF13F1D-FBB2-4D73-8A25-106EB36511A6}" type="presParOf" srcId="{4647E612-608E-4C56-869E-C162DD3121D3}" destId="{AB35D0E8-4928-4200-9352-0DF20AEC8582}" srcOrd="5" destOrd="0" presId="urn:microsoft.com/office/officeart/2005/8/layout/matrix1"/>
    <dgm:cxn modelId="{651C6744-0BBE-4B09-81FD-8497FC8F9663}" type="presParOf" srcId="{4647E612-608E-4C56-869E-C162DD3121D3}" destId="{5F355C2E-6FBD-4067-9300-92C9E3561191}" srcOrd="6" destOrd="0" presId="urn:microsoft.com/office/officeart/2005/8/layout/matrix1"/>
    <dgm:cxn modelId="{45FD0E72-16A8-4FF1-803D-914144A4BB9C}" type="presParOf" srcId="{4647E612-608E-4C56-869E-C162DD3121D3}" destId="{A2F25F69-434F-4918-BC6E-3978689CD314}" srcOrd="7" destOrd="0" presId="urn:microsoft.com/office/officeart/2005/8/layout/matrix1"/>
    <dgm:cxn modelId="{D97CC3D7-A227-455E-985D-8285AD5BC41F}" type="presParOf" srcId="{C8C6DC9A-740F-474B-970C-BD34FFF0EADB}" destId="{424B96B0-8DB2-4512-82BB-A348772D7E8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58F51-D981-47D2-BF5C-BB354DE18EFB}">
      <dsp:nvSpPr>
        <dsp:cNvPr id="0" name=""/>
        <dsp:cNvSpPr/>
      </dsp:nvSpPr>
      <dsp:spPr>
        <a:xfrm rot="16200000">
          <a:off x="504056" y="-504056"/>
          <a:ext cx="2412268" cy="3420380"/>
        </a:xfrm>
        <a:prstGeom prst="round1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Тестостерон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3420380" cy="1809201"/>
      </dsp:txXfrm>
    </dsp:sp>
    <dsp:sp modelId="{FB35229E-F90B-4F26-8447-9AC7968F5AEB}">
      <dsp:nvSpPr>
        <dsp:cNvPr id="0" name=""/>
        <dsp:cNvSpPr/>
      </dsp:nvSpPr>
      <dsp:spPr>
        <a:xfrm>
          <a:off x="3420380" y="0"/>
          <a:ext cx="3420380" cy="2412268"/>
        </a:xfrm>
        <a:prstGeom prst="round1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Андростендион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20380" y="0"/>
        <a:ext cx="3420380" cy="1809201"/>
      </dsp:txXfrm>
    </dsp:sp>
    <dsp:sp modelId="{AD488507-6B7C-484D-9C4E-4027A29BF30D}">
      <dsp:nvSpPr>
        <dsp:cNvPr id="0" name=""/>
        <dsp:cNvSpPr/>
      </dsp:nvSpPr>
      <dsp:spPr>
        <a:xfrm rot="10800000">
          <a:off x="0" y="2412268"/>
          <a:ext cx="3420380" cy="2412268"/>
        </a:xfrm>
        <a:prstGeom prst="round1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Дигидротестерон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015335"/>
        <a:ext cx="3420380" cy="1809201"/>
      </dsp:txXfrm>
    </dsp:sp>
    <dsp:sp modelId="{DAACC15F-4561-4F18-91E0-4745B6264578}">
      <dsp:nvSpPr>
        <dsp:cNvPr id="0" name=""/>
        <dsp:cNvSpPr/>
      </dsp:nvSpPr>
      <dsp:spPr>
        <a:xfrm rot="5400000">
          <a:off x="3924436" y="1908212"/>
          <a:ext cx="2412268" cy="3420380"/>
        </a:xfrm>
        <a:prstGeom prst="round1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Дегидроэпиандростерон-сульфат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420380" y="3015334"/>
        <a:ext cx="3420380" cy="1809201"/>
      </dsp:txXfrm>
    </dsp:sp>
    <dsp:sp modelId="{05FD341F-1902-4806-A562-ED15A84F9BE0}">
      <dsp:nvSpPr>
        <dsp:cNvPr id="0" name=""/>
        <dsp:cNvSpPr/>
      </dsp:nvSpPr>
      <dsp:spPr>
        <a:xfrm>
          <a:off x="2394265" y="1809201"/>
          <a:ext cx="2052228" cy="1206134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Мужские половые гормоны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53144" y="1868080"/>
        <a:ext cx="1934470" cy="1088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F6023-D579-4598-B135-9FD096899064}">
      <dsp:nvSpPr>
        <dsp:cNvPr id="0" name=""/>
        <dsp:cNvSpPr/>
      </dsp:nvSpPr>
      <dsp:spPr>
        <a:xfrm rot="16200000">
          <a:off x="658185" y="-658185"/>
          <a:ext cx="2176016" cy="3492388"/>
        </a:xfrm>
        <a:prstGeom prst="round1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Способствуют снижению уровня подкожного жира и увеличению мышечной массы по отношению к жировой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" y="1"/>
        <a:ext cx="3492388" cy="1632012"/>
      </dsp:txXfrm>
    </dsp:sp>
    <dsp:sp modelId="{57D20A92-1B26-4901-AF9A-A47851AF5AC8}">
      <dsp:nvSpPr>
        <dsp:cNvPr id="0" name=""/>
        <dsp:cNvSpPr/>
      </dsp:nvSpPr>
      <dsp:spPr>
        <a:xfrm>
          <a:off x="3492388" y="0"/>
          <a:ext cx="3492388" cy="2176016"/>
        </a:xfrm>
        <a:prstGeom prst="round1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Оказывают сильное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антикатаболическое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анаболическое воздействие, увеличивают синтез белка и снижают скорость его распада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2388" y="0"/>
        <a:ext cx="3492388" cy="1632012"/>
      </dsp:txXfrm>
    </dsp:sp>
    <dsp:sp modelId="{5C89281F-C3EC-4AA1-9CAC-E74B367EC814}">
      <dsp:nvSpPr>
        <dsp:cNvPr id="0" name=""/>
        <dsp:cNvSpPr/>
      </dsp:nvSpPr>
      <dsp:spPr>
        <a:xfrm rot="10800000">
          <a:off x="0" y="2176016"/>
          <a:ext cx="3492388" cy="2176016"/>
        </a:xfrm>
        <a:prstGeom prst="round1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Уменьшают уровень холестерина в крови, глушат развитие заболеваний сердечно-сосудистой системы и атеросклероза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2720020"/>
        <a:ext cx="3492388" cy="1632012"/>
      </dsp:txXfrm>
    </dsp:sp>
    <dsp:sp modelId="{5F355C2E-6FBD-4067-9300-92C9E3561191}">
      <dsp:nvSpPr>
        <dsp:cNvPr id="0" name=""/>
        <dsp:cNvSpPr/>
      </dsp:nvSpPr>
      <dsp:spPr>
        <a:xfrm rot="5400000">
          <a:off x="4150574" y="1517830"/>
          <a:ext cx="2176016" cy="3492388"/>
        </a:xfrm>
        <a:prstGeom prst="round1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определенной генетической предрасположенности андрогены могут вызвать облысение головы по мужскому типу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492388" y="2720020"/>
        <a:ext cx="3492388" cy="1632012"/>
      </dsp:txXfrm>
    </dsp:sp>
    <dsp:sp modelId="{424B96B0-8DB2-4512-82BB-A348772D7E8C}">
      <dsp:nvSpPr>
        <dsp:cNvPr id="0" name=""/>
        <dsp:cNvSpPr/>
      </dsp:nvSpPr>
      <dsp:spPr>
        <a:xfrm>
          <a:off x="2364406" y="1632012"/>
          <a:ext cx="2255963" cy="1088008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КЛИНИКО-ДИАГНОСТИЧЕСКОЕ ЗНАЧЕНИЕ </a:t>
          </a: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МУЖСКИХ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ПОЛОВЫХ ГОРМОНОВ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17518" y="1685124"/>
        <a:ext cx="2149739" cy="981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12A5-E180-49BE-A6B0-4D2B92A6E7C5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EB6C2-F4C7-4C41-B302-5F84708C2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65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59DE-9708-49CE-BD3B-99314A1D29EE}" type="datetime1">
              <a:rPr lang="ru-RU" smtClean="0"/>
              <a:t>25.10.2018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07E3-456B-4DC8-9381-C2BB006C1D5F}" type="datetime1">
              <a:rPr lang="ru-RU" smtClean="0"/>
              <a:t>25.10.2018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A18-B94F-4A18-85A7-F0E3368622CD}" type="datetime1">
              <a:rPr lang="ru-RU" smtClean="0"/>
              <a:t>25.10.2018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AAC6-3CE3-4233-AC70-E04C68651DF8}" type="datetime1">
              <a:rPr lang="ru-RU" smtClean="0"/>
              <a:t>25.10.2018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6236-2FE5-4545-B56B-82BBDEA104CF}" type="datetime1">
              <a:rPr lang="ru-RU" smtClean="0"/>
              <a:t>25.10.2018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E875-8108-4598-B810-806C7411944A}" type="datetime1">
              <a:rPr lang="ru-RU" smtClean="0"/>
              <a:t>25.10.2018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4E89-A296-4992-BD4C-97FCAA169DAE}" type="datetime1">
              <a:rPr lang="ru-RU" smtClean="0"/>
              <a:t>25.10.2018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2C84-53B0-44D5-AB55-FAE837341F0F}" type="datetime1">
              <a:rPr lang="ru-RU" smtClean="0"/>
              <a:t>25.10.2018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B01B-52E0-44D8-849A-C3194E0A2102}" type="datetime1">
              <a:rPr lang="ru-RU" smtClean="0"/>
              <a:t>25.10.2018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94E3-C7A9-42F9-A164-C4FDC9485E88}" type="datetime1">
              <a:rPr lang="ru-RU" smtClean="0"/>
              <a:t>25.10.2018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3CB2-7E94-414F-9660-85973719FDEB}" type="datetime1">
              <a:rPr lang="ru-RU" smtClean="0"/>
              <a:t>25.10.2018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69719B9-6D74-472E-8637-6FFBC85B3B55}" type="datetime1">
              <a:rPr lang="ru-RU" smtClean="0"/>
              <a:t>25.10.2018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E79249E-8783-494C-83AD-E3587C9D52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578911"/>
            <a:ext cx="4608512" cy="1752600"/>
          </a:xfrm>
        </p:spPr>
        <p:txBody>
          <a:bodyPr/>
          <a:lstStyle/>
          <a:p>
            <a:pPr lvl="0" algn="l">
              <a:spcBef>
                <a:spcPts val="0"/>
              </a:spcBef>
            </a:pPr>
            <a:endParaRPr lang="ru-RU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spcBef>
                <a:spcPts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307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spcBef>
                <a:spcPts val="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Тамонина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О.В.</a:t>
            </a: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spcBef>
                <a:spcPts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Кузовникова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И.А.</a:t>
            </a:r>
          </a:p>
          <a:p>
            <a:pPr algn="r"/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16632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высшего образования 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«Красноярский государственный медицинский университет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имени профессора В. Ф.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Войно-Ясенецкого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Фармацевтический колледж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6309320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2018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93" y="2276871"/>
            <a:ext cx="86409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Значение и методы определения мужских половых гормонов в крови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31.02.03 Лабораторная диагностика     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ПМ 03. Проведение лабораторных биохимических исследований       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МДК 03.01 Теория и практика лабораторных биохимических исследований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77929"/>
            <a:ext cx="777686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андростендиона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898" y="1760240"/>
            <a:ext cx="5058268" cy="3512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52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407458" y="2636912"/>
            <a:ext cx="2448272" cy="151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419872" y="5085184"/>
            <a:ext cx="2448272" cy="151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516216" y="2636912"/>
            <a:ext cx="2448272" cy="151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407458" y="332656"/>
            <a:ext cx="2448272" cy="151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51520" y="2636912"/>
            <a:ext cx="2448272" cy="151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>
            <a:stCxn id="3" idx="0"/>
          </p:cNvCxnSpPr>
          <p:nvPr/>
        </p:nvCxnSpPr>
        <p:spPr>
          <a:xfrm flipV="1">
            <a:off x="4631594" y="206084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6"/>
          </p:cNvCxnSpPr>
          <p:nvPr/>
        </p:nvCxnSpPr>
        <p:spPr>
          <a:xfrm>
            <a:off x="5855730" y="339299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  <a:endCxn id="7" idx="6"/>
          </p:cNvCxnSpPr>
          <p:nvPr/>
        </p:nvCxnSpPr>
        <p:spPr>
          <a:xfrm flipH="1">
            <a:off x="2699792" y="3392996"/>
            <a:ext cx="7076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4"/>
          </p:cNvCxnSpPr>
          <p:nvPr/>
        </p:nvCxnSpPr>
        <p:spPr>
          <a:xfrm>
            <a:off x="4631594" y="414908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71900" y="306814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ункции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андростендиона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85500" y="627422"/>
            <a:ext cx="1692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сахара в крови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3548" y="3066527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Расщепление липидов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28700" y="5379603"/>
            <a:ext cx="1830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Регуляция секреции кожного сала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76256" y="2931331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силовых показателей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681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соседними углами 1"/>
          <p:cNvSpPr/>
          <p:nvPr/>
        </p:nvSpPr>
        <p:spPr>
          <a:xfrm>
            <a:off x="3572272" y="5013176"/>
            <a:ext cx="2304256" cy="1584176"/>
          </a:xfrm>
          <a:prstGeom prst="snip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вырезанными соседними углами 2"/>
          <p:cNvSpPr/>
          <p:nvPr/>
        </p:nvSpPr>
        <p:spPr>
          <a:xfrm>
            <a:off x="3572272" y="548680"/>
            <a:ext cx="2304256" cy="1584176"/>
          </a:xfrm>
          <a:prstGeom prst="snip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вырезанными соседними углами 3"/>
          <p:cNvSpPr/>
          <p:nvPr/>
        </p:nvSpPr>
        <p:spPr>
          <a:xfrm>
            <a:off x="6529457" y="3789040"/>
            <a:ext cx="2304256" cy="1584176"/>
          </a:xfrm>
          <a:prstGeom prst="snip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вырезанными соседними углами 4"/>
          <p:cNvSpPr/>
          <p:nvPr/>
        </p:nvSpPr>
        <p:spPr>
          <a:xfrm>
            <a:off x="755576" y="3789040"/>
            <a:ext cx="2304256" cy="1584176"/>
          </a:xfrm>
          <a:prstGeom prst="snip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вырезанными соседними углами 5"/>
          <p:cNvSpPr/>
          <p:nvPr/>
        </p:nvSpPr>
        <p:spPr>
          <a:xfrm>
            <a:off x="6444208" y="1102553"/>
            <a:ext cx="2304256" cy="1584176"/>
          </a:xfrm>
          <a:prstGeom prst="snip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соседними углами 6"/>
          <p:cNvSpPr/>
          <p:nvPr/>
        </p:nvSpPr>
        <p:spPr>
          <a:xfrm>
            <a:off x="611560" y="1102553"/>
            <a:ext cx="2304256" cy="1584176"/>
          </a:xfrm>
          <a:prstGeom prst="snip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вырезанными соседними углами 7"/>
          <p:cNvSpPr/>
          <p:nvPr/>
        </p:nvSpPr>
        <p:spPr>
          <a:xfrm>
            <a:off x="3572272" y="2686729"/>
            <a:ext cx="2304256" cy="1584176"/>
          </a:xfrm>
          <a:prstGeom prst="snip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640088" y="3155651"/>
            <a:ext cx="2236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Преаналитический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этап исследования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2272" y="734838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анализы следует сдавать на голодный желудок. По этой причине лучше запланировать посещение лаборатории в утренние часы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45304" y="1309865"/>
            <a:ext cx="23042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избежать скачков гормонов, лучше исключить тяжелые для организма физические нагрузки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1106132"/>
            <a:ext cx="21602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принимайте в период сдачи анализов препараты, влияющие на гормональный фон. При невозможности отменить прием сообщите об этом врачу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65109" y="4042519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 прием алкоголя накануне перед посещением врача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72272" y="5220488"/>
            <a:ext cx="23042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 не сильно расстраиваться. Чрезмерное эмоциональное напряжение может сказаться на результатах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17489" y="4042519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Накануне откажитесь от жирной, жареной и тяжелой пищи</a:t>
            </a:r>
          </a:p>
        </p:txBody>
      </p:sp>
      <p:cxnSp>
        <p:nvCxnSpPr>
          <p:cNvPr id="17" name="Прямая со стрелкой 16"/>
          <p:cNvCxnSpPr>
            <a:stCxn id="8" idx="3"/>
          </p:cNvCxnSpPr>
          <p:nvPr/>
        </p:nvCxnSpPr>
        <p:spPr>
          <a:xfrm flipV="1">
            <a:off x="4724400" y="2276872"/>
            <a:ext cx="0" cy="40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0"/>
          </p:cNvCxnSpPr>
          <p:nvPr/>
        </p:nvCxnSpPr>
        <p:spPr>
          <a:xfrm flipV="1">
            <a:off x="5876528" y="2852936"/>
            <a:ext cx="1071736" cy="6258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9" idx="3"/>
          </p:cNvCxnSpPr>
          <p:nvPr/>
        </p:nvCxnSpPr>
        <p:spPr>
          <a:xfrm>
            <a:off x="5876528" y="3478817"/>
            <a:ext cx="711696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1"/>
          </p:cNvCxnSpPr>
          <p:nvPr/>
        </p:nvCxnSpPr>
        <p:spPr>
          <a:xfrm>
            <a:off x="4724400" y="4270905"/>
            <a:ext cx="0" cy="598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2"/>
          </p:cNvCxnSpPr>
          <p:nvPr/>
        </p:nvCxnSpPr>
        <p:spPr>
          <a:xfrm flipH="1">
            <a:off x="3059832" y="3478817"/>
            <a:ext cx="512440" cy="310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2"/>
          </p:cNvCxnSpPr>
          <p:nvPr/>
        </p:nvCxnSpPr>
        <p:spPr>
          <a:xfrm flipH="1" flipV="1">
            <a:off x="2699792" y="2852936"/>
            <a:ext cx="872480" cy="6258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00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827584" y="2611297"/>
            <a:ext cx="2160240" cy="1296144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5868144" y="2538482"/>
            <a:ext cx="2160240" cy="1296144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3225552" y="64705"/>
            <a:ext cx="2160240" cy="1296144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>
            <a:stCxn id="5" idx="1"/>
          </p:cNvCxnSpPr>
          <p:nvPr/>
        </p:nvCxnSpPr>
        <p:spPr>
          <a:xfrm flipH="1">
            <a:off x="3009528" y="1360849"/>
            <a:ext cx="129614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1"/>
          </p:cNvCxnSpPr>
          <p:nvPr/>
        </p:nvCxnSpPr>
        <p:spPr>
          <a:xfrm>
            <a:off x="4305672" y="1360849"/>
            <a:ext cx="129614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14919" y="260648"/>
            <a:ext cx="1755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7604" y="292494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ИХЛА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20172" y="292494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ИФА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13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911" y="4005064"/>
            <a:ext cx="3312705" cy="24845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75688"/>
            <a:ext cx="3514919" cy="2343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60926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76672"/>
            <a:ext cx="554461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ru-RU" sz="4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Изучила теоретический материал  и клинико-диагностическое значение мужских половых гормонов в организме мужчин;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методами, для определения концентрации  мужских половых в крови  у мужчин являются ИХЛА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иммунохемилюминесцентный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 ИФА -иммуноферментный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954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700808"/>
            <a:ext cx="8784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8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48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79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795209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ндрогены играют важнейшую регулирующую роль, при их неправильной работе у мужчины происходят серьезные нарушения в работе практически всех систем организма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5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60236"/>
            <a:ext cx="806489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изучение общей характеристики мужских половых гормонов и методов их исследования в крови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теоретический материал  и клинико-диагностическое значение мужских половых гормонов в организме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 методы  определения в крови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77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628800"/>
            <a:ext cx="7128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биохимические показатели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 мужские половые гормоны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реализации: Фармацевтический колледж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выполнения работы: 26.09.18-26.10.18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81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5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7565" y="602759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Гормоны (от греч.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hormao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привожу в движение) – биологически активные вещества, которые вырабатываются железами внутренней секреции и выделяются непосредственно в кровь, лимфу или ликвор. Они обладают строго специфическим и избирательным действием, способные повышать или понижать уровень жизнедеятельности организма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945" y="3280415"/>
            <a:ext cx="5868144" cy="3171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6811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56837807"/>
              </p:ext>
            </p:extLst>
          </p:nvPr>
        </p:nvGraphicFramePr>
        <p:xfrm>
          <a:off x="1259632" y="836712"/>
          <a:ext cx="68407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78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97317284"/>
              </p:ext>
            </p:extLst>
          </p:nvPr>
        </p:nvGraphicFramePr>
        <p:xfrm>
          <a:off x="1259632" y="1124744"/>
          <a:ext cx="6984776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85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4664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тестостерона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816" y="1412776"/>
            <a:ext cx="5400600" cy="43039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17230" y="2597551"/>
            <a:ext cx="2448272" cy="14401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230" y="5085184"/>
            <a:ext cx="2541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508" y="2597551"/>
            <a:ext cx="2541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1" y="2585467"/>
            <a:ext cx="2541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230" y="115358"/>
            <a:ext cx="2541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51919" y="2907336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тестостерона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1919" y="348274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ызывает рост и развитие мышечного скелета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74202" y="2804780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беспечивает плотность и крепость костей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3350" y="2845781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онтролирует оволосение по мужскому типу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1919" y="5318100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беспечивает особый рост гортани и изменение голоса</a:t>
            </a:r>
            <a:endParaRPr lang="ru-RU" sz="1600" dirty="0"/>
          </a:p>
        </p:txBody>
      </p:sp>
      <p:cxnSp>
        <p:nvCxnSpPr>
          <p:cNvPr id="28" name="Прямая со стрелкой 27"/>
          <p:cNvCxnSpPr>
            <a:stCxn id="4" idx="0"/>
          </p:cNvCxnSpPr>
          <p:nvPr/>
        </p:nvCxnSpPr>
        <p:spPr>
          <a:xfrm flipV="1">
            <a:off x="4741366" y="1772816"/>
            <a:ext cx="0" cy="824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4" idx="1"/>
          </p:cNvCxnSpPr>
          <p:nvPr/>
        </p:nvCxnSpPr>
        <p:spPr>
          <a:xfrm flipH="1">
            <a:off x="2771800" y="3317631"/>
            <a:ext cx="7454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4" idx="3"/>
          </p:cNvCxnSpPr>
          <p:nvPr/>
        </p:nvCxnSpPr>
        <p:spPr>
          <a:xfrm>
            <a:off x="5965502" y="3317631"/>
            <a:ext cx="6380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781977" y="4037711"/>
            <a:ext cx="0" cy="8708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249E-8783-494C-83AD-E3587C9D5239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44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238</TotalTime>
  <Words>412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19</cp:revision>
  <dcterms:created xsi:type="dcterms:W3CDTF">2018-10-23T12:31:43Z</dcterms:created>
  <dcterms:modified xsi:type="dcterms:W3CDTF">2018-10-25T13:18:15Z</dcterms:modified>
</cp:coreProperties>
</file>