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35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26" r:id="rId8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DCB7"/>
                </a:solidFill>
              </a:rPr>
              <a:pPr/>
              <a:t>20.01.2022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778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DCB7"/>
                </a:solidFill>
              </a:rPr>
              <a:pPr/>
              <a:t>20.01.2022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522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DCB7"/>
                </a:solidFill>
              </a:rPr>
              <a:pPr/>
              <a:t>20.01.2022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877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DCB7"/>
                </a:solidFill>
              </a:rPr>
              <a:pPr/>
              <a:t>20.01.2022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693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DCB7"/>
                </a:solidFill>
              </a:rPr>
              <a:pPr/>
              <a:t>20.01.2022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264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DCB7"/>
                </a:solidFill>
              </a:rPr>
              <a:pPr/>
              <a:t>20.01.2022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9354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DCB7"/>
                </a:solidFill>
              </a:rPr>
              <a:pPr/>
              <a:t>20.01.2022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288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DCB7"/>
                </a:solidFill>
              </a:rPr>
              <a:pPr/>
              <a:t>20.01.2022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7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DCB7"/>
                </a:solidFill>
              </a:rPr>
              <a:pPr/>
              <a:t>20.01.2022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564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DCB7"/>
                </a:solidFill>
              </a:rPr>
              <a:pPr/>
              <a:t>20.01.2022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8084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FDCB7"/>
                </a:solidFill>
              </a:rPr>
              <a:pPr/>
              <a:t>20.01.2022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80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DFDCB7"/>
                </a:solidFill>
              </a:rPr>
              <a:pPr/>
              <a:t>20.01.2022</a:t>
            </a:fld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27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latin typeface="+mn-lt"/>
              </a:rPr>
              <a:t/>
            </a:r>
            <a:br>
              <a:rPr lang="ru-RU" sz="1400" b="1" dirty="0" smtClean="0">
                <a:latin typeface="+mn-lt"/>
              </a:rPr>
            </a:br>
            <a:r>
              <a:rPr lang="ru-RU" sz="1400" b="1" dirty="0">
                <a:latin typeface="+mn-lt"/>
              </a:rPr>
              <a:t/>
            </a:r>
            <a:br>
              <a:rPr lang="ru-RU" sz="1400" b="1" dirty="0">
                <a:latin typeface="+mn-lt"/>
              </a:rPr>
            </a:br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</a:rPr>
              <a:t>ФЕДЕРАЛЬНОЕ </a:t>
            </a:r>
            <a:r>
              <a:rPr lang="ru-RU" sz="1400" b="1" dirty="0">
                <a:solidFill>
                  <a:schemeClr val="tx1"/>
                </a:solidFill>
                <a:latin typeface="Calibri" pitchFamily="34" charset="0"/>
              </a:rPr>
              <a:t>ГОСУДАРСТВЕННОЕ БЮДЖЕТНОЕ ОБРАЗОВАТЕЛЬНОЕ УЧРЕЖДЕНИЕ ВЫСШЕГО </a:t>
            </a:r>
            <a:br>
              <a:rPr lang="ru-RU" sz="14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1400" b="1" dirty="0">
                <a:solidFill>
                  <a:schemeClr val="tx1"/>
                </a:solidFill>
                <a:latin typeface="Calibri" pitchFamily="34" charset="0"/>
              </a:rPr>
              <a:t>ОБРАЗОВАНИЯ</a:t>
            </a:r>
            <a:br>
              <a:rPr lang="ru-RU" sz="14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1400" b="1" dirty="0">
                <a:solidFill>
                  <a:schemeClr val="tx1"/>
                </a:solidFill>
                <a:latin typeface="Calibri" pitchFamily="34" charset="0"/>
              </a:rPr>
              <a:t>«КРАСНОЯРСКИЙ ГОСУДАРСТВЕННЫЙ МЕДИЦИНСКИЙ УНИВЕРСИТЕТ </a:t>
            </a:r>
            <a:br>
              <a:rPr lang="ru-RU" sz="14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1400" b="1" dirty="0">
                <a:solidFill>
                  <a:schemeClr val="tx1"/>
                </a:solidFill>
                <a:latin typeface="Calibri" pitchFamily="34" charset="0"/>
              </a:rPr>
              <a:t>ИМЕНИ ПРОФЕССОРА В.Ф. ВОЙНО-ЯСЕНЕЦКОГО» </a:t>
            </a:r>
            <a:br>
              <a:rPr lang="ru-RU" sz="14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1400" b="1" dirty="0">
                <a:solidFill>
                  <a:schemeClr val="tx1"/>
                </a:solidFill>
                <a:latin typeface="Calibri" pitchFamily="34" charset="0"/>
              </a:rPr>
              <a:t>МИНИСТЕРСТВА ЗДРАВООХРАНЕНИЯ РОССИЙСКОЙ ФЕДЕРАЦИИ</a:t>
            </a:r>
            <a:br>
              <a:rPr lang="ru-RU" sz="14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1400" b="1" dirty="0">
                <a:solidFill>
                  <a:schemeClr val="tx1"/>
                </a:solidFill>
                <a:latin typeface="Calibri" pitchFamily="34" charset="0"/>
              </a:rPr>
              <a:t>ФАРМАЦЕВТИЧЕСКИЙ КОЛЛЕДЖ</a:t>
            </a:r>
            <a:r>
              <a:rPr lang="ru-RU" sz="1400" b="1" dirty="0">
                <a:latin typeface="Calibri" pitchFamily="34" charset="0"/>
              </a:rPr>
              <a:t/>
            </a:r>
            <a:br>
              <a:rPr lang="ru-RU" sz="1400" b="1" dirty="0">
                <a:latin typeface="Calibri" pitchFamily="34" charset="0"/>
              </a:rPr>
            </a:br>
            <a:endParaRPr lang="ru-RU" sz="1400" b="1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400800" cy="4320480"/>
          </a:xfrm>
        </p:spPr>
        <p:txBody>
          <a:bodyPr>
            <a:noAutofit/>
          </a:bodyPr>
          <a:lstStyle/>
          <a:p>
            <a:pPr algn="ctr"/>
            <a:r>
              <a:rPr lang="ru-RU" sz="1800" b="1">
                <a:solidFill>
                  <a:schemeClr val="tx1"/>
                </a:solidFill>
                <a:latin typeface="Calibri" pitchFamily="34" charset="0"/>
              </a:rPr>
              <a:t>Лекция </a:t>
            </a:r>
            <a:r>
              <a:rPr lang="ru-RU" sz="1800" b="1" smtClean="0">
                <a:solidFill>
                  <a:schemeClr val="tx1"/>
                </a:solidFill>
                <a:latin typeface="Calibri" pitchFamily="34" charset="0"/>
              </a:rPr>
              <a:t>№6</a:t>
            </a:r>
            <a:endParaRPr lang="ru-RU" sz="18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ru-RU" sz="1800" b="1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ru-RU" sz="1800" b="1" dirty="0">
                <a:solidFill>
                  <a:schemeClr val="tx1"/>
                </a:solidFill>
                <a:latin typeface="Calibri" pitchFamily="34" charset="0"/>
              </a:rPr>
              <a:t>«Послеродовый период и его </a:t>
            </a: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</a:rPr>
              <a:t>осложнения»</a:t>
            </a:r>
          </a:p>
          <a:p>
            <a:pPr algn="ctr"/>
            <a:endParaRPr lang="ru-RU" sz="1800" b="1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ru-RU" sz="1800" b="1" dirty="0">
                <a:solidFill>
                  <a:schemeClr val="tx1"/>
                </a:solidFill>
                <a:latin typeface="Calibri" pitchFamily="34" charset="0"/>
              </a:rPr>
              <a:t>для обучающихся по специальности</a:t>
            </a:r>
          </a:p>
          <a:p>
            <a:pPr algn="ctr"/>
            <a:r>
              <a:rPr lang="ru-RU" sz="1800" b="1" dirty="0">
                <a:solidFill>
                  <a:schemeClr val="tx1"/>
                </a:solidFill>
                <a:latin typeface="Calibri" pitchFamily="34" charset="0"/>
              </a:rPr>
              <a:t>34.02.01– Сестринское </a:t>
            </a: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</a:rPr>
              <a:t>дело</a:t>
            </a:r>
          </a:p>
          <a:p>
            <a:endParaRPr lang="ru-RU" sz="1800" b="1" dirty="0">
              <a:solidFill>
                <a:schemeClr val="tx1"/>
              </a:solidFill>
              <a:latin typeface="Calibri" pitchFamily="34" charset="0"/>
            </a:endParaRPr>
          </a:p>
          <a:p>
            <a:endParaRPr lang="ru-RU" sz="18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ru-RU" sz="1800" b="1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ru-RU" sz="1800" b="1" dirty="0" err="1" smtClean="0">
                <a:solidFill>
                  <a:schemeClr val="tx1"/>
                </a:solidFill>
                <a:latin typeface="Calibri" pitchFamily="34" charset="0"/>
              </a:rPr>
              <a:t>Ерушина</a:t>
            </a: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</a:rPr>
              <a:t> Т.Е.</a:t>
            </a:r>
            <a:endParaRPr lang="ru-RU" sz="1800" b="1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</a:rPr>
              <a:t>Красноярск 2022</a:t>
            </a:r>
            <a:endParaRPr lang="ru-RU" sz="18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752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Состояние </a:t>
            </a:r>
            <a:r>
              <a:rPr lang="ru-RU" b="1" dirty="0"/>
              <a:t>гормонального </a:t>
            </a:r>
            <a:br>
              <a:rPr lang="ru-RU" b="1" dirty="0"/>
            </a:br>
            <a:r>
              <a:rPr lang="ru-RU" b="1" dirty="0"/>
              <a:t> гомеостаза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Резкое понижение плацентарных гормонов</a:t>
            </a:r>
          </a:p>
          <a:p>
            <a:pPr marL="114300" indent="0">
              <a:buNone/>
            </a:pPr>
            <a:r>
              <a:rPr lang="ru-RU" dirty="0"/>
              <a:t>• Восстановление функции желез </a:t>
            </a:r>
            <a:r>
              <a:rPr lang="ru-RU" dirty="0" smtClean="0"/>
              <a:t>внутренней </a:t>
            </a:r>
            <a:r>
              <a:rPr lang="ru-RU" dirty="0"/>
              <a:t>секреции</a:t>
            </a:r>
          </a:p>
          <a:p>
            <a:pPr marL="114300" indent="0">
              <a:buNone/>
            </a:pPr>
            <a:r>
              <a:rPr lang="ru-RU" dirty="0"/>
              <a:t>• Возобновление гипоталамо-</a:t>
            </a:r>
            <a:r>
              <a:rPr lang="ru-RU" dirty="0" err="1"/>
              <a:t>гипофизарнояичниковых</a:t>
            </a:r>
            <a:r>
              <a:rPr lang="ru-RU" dirty="0"/>
              <a:t> связей (Зависит от лактации)</a:t>
            </a:r>
          </a:p>
          <a:p>
            <a:pPr marL="114300" indent="0">
              <a:buNone/>
            </a:pPr>
            <a:r>
              <a:rPr lang="ru-RU" dirty="0" smtClean="0"/>
              <a:t>Интервал </a:t>
            </a:r>
            <a:r>
              <a:rPr lang="ru-RU" dirty="0"/>
              <a:t>между родами и появлением </a:t>
            </a:r>
            <a:r>
              <a:rPr lang="ru-RU" dirty="0" smtClean="0"/>
              <a:t>овуляторных </a:t>
            </a:r>
            <a:r>
              <a:rPr lang="ru-RU" dirty="0"/>
              <a:t>циклов зависят от лактации:</a:t>
            </a:r>
          </a:p>
          <a:p>
            <a:pPr marL="114300" indent="0">
              <a:buNone/>
            </a:pPr>
            <a:r>
              <a:rPr lang="ru-RU" dirty="0"/>
              <a:t>• У </a:t>
            </a:r>
            <a:r>
              <a:rPr lang="ru-RU" dirty="0" err="1"/>
              <a:t>некормящих</a:t>
            </a:r>
            <a:r>
              <a:rPr lang="ru-RU" dirty="0"/>
              <a:t> – через 42 дня</a:t>
            </a:r>
          </a:p>
          <a:p>
            <a:pPr marL="114300" indent="0">
              <a:buNone/>
            </a:pPr>
            <a:r>
              <a:rPr lang="ru-RU" dirty="0"/>
              <a:t>• У кормящих – через 112 дней</a:t>
            </a:r>
          </a:p>
        </p:txBody>
      </p:sp>
    </p:spTree>
    <p:extLst>
      <p:ext uri="{BB962C8B-B14F-4D97-AF65-F5344CB8AC3E}">
        <p14:creationId xmlns:p14="http://schemas.microsoft.com/office/powerpoint/2010/main" val="3474796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Матка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После рождения последа матка </a:t>
            </a:r>
            <a:r>
              <a:rPr lang="ru-RU" dirty="0" smtClean="0"/>
              <a:t>значительно </a:t>
            </a:r>
            <a:r>
              <a:rPr lang="ru-RU" dirty="0"/>
              <a:t>уменьшается в размерах </a:t>
            </a:r>
            <a:r>
              <a:rPr lang="ru-RU" dirty="0" smtClean="0"/>
              <a:t>из-за </a:t>
            </a:r>
            <a:r>
              <a:rPr lang="ru-RU" dirty="0"/>
              <a:t>резкого сокращения её мускулатуры. </a:t>
            </a:r>
          </a:p>
          <a:p>
            <a:pPr marL="114300" indent="0">
              <a:buNone/>
            </a:pPr>
            <a:r>
              <a:rPr lang="ru-RU" dirty="0"/>
              <a:t>• Тело матки имеет почти шаровидную </a:t>
            </a:r>
            <a:r>
              <a:rPr lang="ru-RU" dirty="0" smtClean="0"/>
              <a:t>форму</a:t>
            </a:r>
            <a:r>
              <a:rPr lang="ru-RU" dirty="0"/>
              <a:t>, сохраняет большую подвижность </a:t>
            </a:r>
            <a:r>
              <a:rPr lang="ru-RU" dirty="0" smtClean="0"/>
              <a:t>за </a:t>
            </a:r>
            <a:r>
              <a:rPr lang="ru-RU" dirty="0"/>
              <a:t>счёт понижения тонуса растянутого </a:t>
            </a:r>
            <a:r>
              <a:rPr lang="ru-RU" dirty="0" smtClean="0"/>
              <a:t>связочного </a:t>
            </a:r>
            <a:r>
              <a:rPr lang="ru-RU" dirty="0"/>
              <a:t>аппарата. </a:t>
            </a:r>
          </a:p>
          <a:p>
            <a:pPr marL="114300" indent="0">
              <a:buNone/>
            </a:pPr>
            <a:r>
              <a:rPr lang="ru-RU" dirty="0"/>
              <a:t>• На 2–3 </a:t>
            </a:r>
            <a:r>
              <a:rPr lang="ru-RU" dirty="0" err="1" smtClean="0"/>
              <a:t>сут</a:t>
            </a:r>
            <a:r>
              <a:rPr lang="ru-RU" dirty="0" smtClean="0"/>
              <a:t>. </a:t>
            </a:r>
            <a:r>
              <a:rPr lang="ru-RU" dirty="0" err="1"/>
              <a:t>пуэрперия</a:t>
            </a:r>
            <a:r>
              <a:rPr lang="ru-RU" dirty="0"/>
              <a:t> тело матки обычно </a:t>
            </a:r>
            <a:r>
              <a:rPr lang="ru-RU" dirty="0" smtClean="0"/>
              <a:t>находится </a:t>
            </a:r>
            <a:r>
              <a:rPr lang="ru-RU" dirty="0"/>
              <a:t>в состоянии перегиба кпереди </a:t>
            </a:r>
            <a:r>
              <a:rPr lang="ru-RU" dirty="0" smtClean="0"/>
              <a:t>(</a:t>
            </a:r>
            <a:r>
              <a:rPr lang="ru-RU" dirty="0" err="1"/>
              <a:t>anteversioflexio</a:t>
            </a:r>
            <a:r>
              <a:rPr lang="ru-RU" dirty="0"/>
              <a:t>). На положение матки в </a:t>
            </a:r>
            <a:r>
              <a:rPr lang="ru-RU" dirty="0" smtClean="0"/>
              <a:t>малом </a:t>
            </a:r>
            <a:r>
              <a:rPr lang="ru-RU" dirty="0"/>
              <a:t>тазу влияет и состояние соседних </a:t>
            </a:r>
          </a:p>
          <a:p>
            <a:pPr marL="114300" indent="0">
              <a:buNone/>
            </a:pPr>
            <a:r>
              <a:rPr lang="ru-RU" dirty="0"/>
              <a:t>органов (мочевого пузыря, кишечника).</a:t>
            </a:r>
          </a:p>
        </p:txBody>
      </p:sp>
    </p:spTree>
    <p:extLst>
      <p:ext uri="{BB962C8B-B14F-4D97-AF65-F5344CB8AC3E}">
        <p14:creationId xmlns:p14="http://schemas.microsoft.com/office/powerpoint/2010/main" val="524557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Темпы </a:t>
            </a:r>
            <a:r>
              <a:rPr lang="ru-RU" dirty="0"/>
              <a:t>инволюции матки зависят </a:t>
            </a:r>
            <a:r>
              <a:rPr lang="ru-RU" dirty="0" smtClean="0"/>
              <a:t>от многих </a:t>
            </a:r>
            <a:r>
              <a:rPr lang="ru-RU" dirty="0"/>
              <a:t>факторов. Наибольшее влияние </a:t>
            </a:r>
            <a:r>
              <a:rPr lang="ru-RU" dirty="0" smtClean="0"/>
              <a:t>на </a:t>
            </a:r>
            <a:r>
              <a:rPr lang="ru-RU" dirty="0" err="1" smtClean="0"/>
              <a:t>контрактильность</a:t>
            </a:r>
            <a:r>
              <a:rPr lang="ru-RU" dirty="0" smtClean="0"/>
              <a:t> </a:t>
            </a:r>
            <a:r>
              <a:rPr lang="ru-RU" dirty="0"/>
              <a:t>матки </a:t>
            </a:r>
            <a:r>
              <a:rPr lang="ru-RU" dirty="0" smtClean="0"/>
              <a:t>оказывают паритет</a:t>
            </a:r>
            <a:r>
              <a:rPr lang="ru-RU" dirty="0"/>
              <a:t>, степень растяжения во </a:t>
            </a:r>
            <a:r>
              <a:rPr lang="ru-RU" dirty="0" smtClean="0"/>
              <a:t>время беременности </a:t>
            </a:r>
            <a:r>
              <a:rPr lang="ru-RU" dirty="0"/>
              <a:t>(масса плода, </a:t>
            </a:r>
            <a:r>
              <a:rPr lang="ru-RU" dirty="0" smtClean="0"/>
              <a:t>многоводие, многоплодие</a:t>
            </a:r>
            <a:r>
              <a:rPr lang="ru-RU" dirty="0"/>
              <a:t>), грудное вскармливание </a:t>
            </a:r>
            <a:r>
              <a:rPr lang="ru-RU" dirty="0" smtClean="0"/>
              <a:t>с первых </a:t>
            </a:r>
            <a:r>
              <a:rPr lang="ru-RU" dirty="0"/>
              <a:t>часов.</a:t>
            </a:r>
          </a:p>
          <a:p>
            <a:pPr marL="114300" indent="0">
              <a:buNone/>
            </a:pPr>
            <a:r>
              <a:rPr lang="ru-RU" dirty="0"/>
              <a:t>• Реальные размеры матки и скорость </a:t>
            </a:r>
            <a:r>
              <a:rPr lang="ru-RU" dirty="0" smtClean="0"/>
              <a:t>её инволюции </a:t>
            </a:r>
            <a:r>
              <a:rPr lang="ru-RU" dirty="0"/>
              <a:t>можно определить при УЗИ.</a:t>
            </a:r>
          </a:p>
          <a:p>
            <a:pPr marL="114300" indent="0">
              <a:buNone/>
            </a:pPr>
            <a:r>
              <a:rPr lang="ru-RU" dirty="0"/>
              <a:t>• В процесс инволюции матки </a:t>
            </a:r>
            <a:r>
              <a:rPr lang="ru-RU" dirty="0" smtClean="0"/>
              <a:t>вовлечены мышечные </a:t>
            </a:r>
            <a:r>
              <a:rPr lang="ru-RU" dirty="0"/>
              <a:t>клетки, </a:t>
            </a:r>
            <a:r>
              <a:rPr lang="ru-RU" dirty="0" smtClean="0"/>
              <a:t>межмышечная соединительная </a:t>
            </a:r>
            <a:r>
              <a:rPr lang="ru-RU" dirty="0"/>
              <a:t>ткань и </a:t>
            </a:r>
            <a:r>
              <a:rPr lang="ru-RU" dirty="0" smtClean="0"/>
              <a:t>сосуды </a:t>
            </a:r>
            <a:r>
              <a:rPr lang="ru-RU" dirty="0" err="1" smtClean="0"/>
              <a:t>миометрия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18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7620000" cy="4800600"/>
          </a:xfrm>
        </p:spPr>
        <p:txBody>
          <a:bodyPr/>
          <a:lstStyle/>
          <a:p>
            <a:pPr marL="114300" indent="0" algn="ctr">
              <a:buNone/>
            </a:pPr>
            <a:r>
              <a:rPr lang="ru-RU" b="1" dirty="0"/>
              <a:t>Шейка матки </a:t>
            </a:r>
          </a:p>
          <a:p>
            <a:pPr algn="ctr"/>
            <a:endParaRPr lang="ru-RU" dirty="0"/>
          </a:p>
          <a:p>
            <a:pPr marL="114300" indent="0">
              <a:buNone/>
            </a:pPr>
            <a:r>
              <a:rPr lang="ru-RU" dirty="0"/>
              <a:t>имеет вид тонкостенного мешка с широко </a:t>
            </a:r>
            <a:r>
              <a:rPr lang="ru-RU" dirty="0" smtClean="0"/>
              <a:t>зияющим </a:t>
            </a:r>
            <a:r>
              <a:rPr lang="ru-RU" dirty="0"/>
              <a:t>наружным зевом с </a:t>
            </a:r>
            <a:r>
              <a:rPr lang="ru-RU" dirty="0" smtClean="0"/>
              <a:t>надорванными </a:t>
            </a:r>
            <a:r>
              <a:rPr lang="ru-RU" dirty="0"/>
              <a:t>краями и свисающего во </a:t>
            </a:r>
          </a:p>
          <a:p>
            <a:pPr marL="114300" indent="0">
              <a:buNone/>
            </a:pPr>
            <a:r>
              <a:rPr lang="ru-RU" dirty="0" smtClean="0"/>
              <a:t>влагалище</a:t>
            </a:r>
            <a:r>
              <a:rPr lang="ru-RU" dirty="0"/>
              <a:t>. Шеечный канал свободно </a:t>
            </a:r>
            <a:r>
              <a:rPr lang="ru-RU" dirty="0" smtClean="0"/>
              <a:t>пропускает </a:t>
            </a:r>
            <a:r>
              <a:rPr lang="ru-RU" dirty="0"/>
              <a:t>в полость матки кисть руки. </a:t>
            </a:r>
          </a:p>
        </p:txBody>
      </p:sp>
    </p:spTree>
    <p:extLst>
      <p:ext uri="{BB962C8B-B14F-4D97-AF65-F5344CB8AC3E}">
        <p14:creationId xmlns:p14="http://schemas.microsoft.com/office/powerpoint/2010/main" val="690653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Формирование </a:t>
            </a:r>
            <a:r>
              <a:rPr lang="ru-RU" b="1" dirty="0"/>
              <a:t>шейки матки: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Инволюция </a:t>
            </a:r>
            <a:r>
              <a:rPr lang="ru-RU" dirty="0" err="1" smtClean="0"/>
              <a:t>ш.м</a:t>
            </a:r>
            <a:r>
              <a:rPr lang="ru-RU" dirty="0"/>
              <a:t>. происходит </a:t>
            </a:r>
            <a:r>
              <a:rPr lang="ru-RU" dirty="0" smtClean="0"/>
              <a:t>медленнее </a:t>
            </a:r>
            <a:r>
              <a:rPr lang="ru-RU" dirty="0"/>
              <a:t>чем тела</a:t>
            </a:r>
          </a:p>
          <a:p>
            <a:pPr marL="114300" indent="0">
              <a:buNone/>
            </a:pPr>
            <a:r>
              <a:rPr lang="ru-RU" dirty="0"/>
              <a:t>• Начинается с внутреннего зева: ч\з </a:t>
            </a:r>
            <a:r>
              <a:rPr lang="ru-RU" dirty="0" smtClean="0"/>
              <a:t>10-12 </a:t>
            </a:r>
            <a:r>
              <a:rPr lang="ru-RU" dirty="0"/>
              <a:t>ч. уменьшаясь до 5-6 см в d</a:t>
            </a:r>
          </a:p>
          <a:p>
            <a:pPr marL="114300" indent="0">
              <a:buNone/>
            </a:pPr>
            <a:r>
              <a:rPr lang="ru-RU" dirty="0"/>
              <a:t>• через 3 суток пропускает один палец</a:t>
            </a:r>
          </a:p>
          <a:p>
            <a:pPr marL="114300" indent="0">
              <a:buNone/>
            </a:pPr>
            <a:r>
              <a:rPr lang="ru-RU" dirty="0"/>
              <a:t>• Формирование шеечного канала </a:t>
            </a:r>
            <a:r>
              <a:rPr lang="ru-RU" dirty="0" smtClean="0"/>
              <a:t>заканчивается </a:t>
            </a:r>
            <a:r>
              <a:rPr lang="ru-RU" dirty="0"/>
              <a:t>к 10 дню, внутренний </a:t>
            </a:r>
            <a:r>
              <a:rPr lang="ru-RU" dirty="0" smtClean="0"/>
              <a:t>зев </a:t>
            </a:r>
            <a:r>
              <a:rPr lang="ru-RU" dirty="0"/>
              <a:t>закрывается полностью</a:t>
            </a:r>
          </a:p>
          <a:p>
            <a:pPr marL="114300" indent="0">
              <a:buNone/>
            </a:pPr>
            <a:r>
              <a:rPr lang="ru-RU" dirty="0"/>
              <a:t>• Наружный зев смыкается к 3 </a:t>
            </a:r>
            <a:r>
              <a:rPr lang="ru-RU" dirty="0" smtClean="0"/>
              <a:t>неделе.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504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Влагалище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Стенки влагалища приобретают </a:t>
            </a:r>
            <a:r>
              <a:rPr lang="ru-RU" dirty="0" smtClean="0"/>
              <a:t>прежний </a:t>
            </a:r>
            <a:r>
              <a:rPr lang="ru-RU" dirty="0"/>
              <a:t>тонус через 3 недели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Слизистая </a:t>
            </a:r>
            <a:r>
              <a:rPr lang="ru-RU" dirty="0"/>
              <a:t>влагалища становится </a:t>
            </a:r>
            <a:r>
              <a:rPr lang="ru-RU" dirty="0" smtClean="0"/>
              <a:t>тонкой</a:t>
            </a:r>
            <a:r>
              <a:rPr lang="ru-RU" dirty="0"/>
              <a:t>, понижается секреция </a:t>
            </a:r>
            <a:r>
              <a:rPr lang="ru-RU" dirty="0" smtClean="0"/>
              <a:t>желёз </a:t>
            </a:r>
            <a:r>
              <a:rPr lang="ru-RU" dirty="0"/>
              <a:t>(</a:t>
            </a:r>
            <a:r>
              <a:rPr lang="ru-RU" dirty="0" err="1"/>
              <a:t>гипоэстрогения</a:t>
            </a:r>
            <a:r>
              <a:rPr lang="ru-RU" dirty="0"/>
              <a:t>)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Тонус </a:t>
            </a:r>
            <a:r>
              <a:rPr lang="ru-RU" dirty="0"/>
              <a:t>мышц промежности </a:t>
            </a:r>
            <a:r>
              <a:rPr lang="ru-RU" dirty="0" smtClean="0"/>
              <a:t>восстанавливается </a:t>
            </a:r>
            <a:r>
              <a:rPr lang="ru-RU" dirty="0"/>
              <a:t>к 10-12 дню</a:t>
            </a:r>
          </a:p>
        </p:txBody>
      </p:sp>
    </p:spTree>
    <p:extLst>
      <p:ext uri="{BB962C8B-B14F-4D97-AF65-F5344CB8AC3E}">
        <p14:creationId xmlns:p14="http://schemas.microsoft.com/office/powerpoint/2010/main" val="339052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7620000" cy="554461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ЗАЖИВЛЕНИЕ ВНУТРЕННЕЙ ПОВЕРХНОСТИ МАТКИ </a:t>
            </a:r>
          </a:p>
          <a:p>
            <a:pPr marL="114300" indent="0">
              <a:buNone/>
            </a:pPr>
            <a:r>
              <a:rPr lang="ru-RU" dirty="0"/>
              <a:t>НАЧИНАЕТСЯ С РАСПАДА И ОТТОРЖЕНИЯ ОБРЫВКОВ </a:t>
            </a:r>
          </a:p>
          <a:p>
            <a:pPr marL="114300" indent="0">
              <a:buNone/>
            </a:pPr>
            <a:r>
              <a:rPr lang="ru-RU" dirty="0"/>
              <a:t>ГУБЧАТОГО СЛОЯ ДЕЦИДУАЛЬНОЙ ОБОЛОЧКИ, </a:t>
            </a:r>
          </a:p>
          <a:p>
            <a:pPr marL="114300" indent="0">
              <a:buNone/>
            </a:pPr>
            <a:r>
              <a:rPr lang="ru-RU" dirty="0"/>
              <a:t>СГУСТКОВ КРОВИ. </a:t>
            </a: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 smtClean="0"/>
              <a:t>В </a:t>
            </a:r>
            <a:r>
              <a:rPr lang="ru-RU" dirty="0"/>
              <a:t>ТЕЧЕНИЕ ПЕРВЫХ 3–4 ДНЕЙ ПОЛОСТЬ МАТКИ </a:t>
            </a:r>
            <a:r>
              <a:rPr lang="ru-RU" dirty="0" smtClean="0"/>
              <a:t>ОСТАЁТСЯ СТЕРИЛЬНОЙ. ЭТОМУ </a:t>
            </a:r>
            <a:r>
              <a:rPr lang="ru-RU" dirty="0"/>
              <a:t>СПОСОБСТВУЕТ ФАГОЦИТОЗ И ВНЕКЛЕТОЧНЫЙ </a:t>
            </a:r>
            <a:r>
              <a:rPr lang="ru-RU" dirty="0" smtClean="0"/>
              <a:t>ПРОТЕОЛИЗ</a:t>
            </a:r>
            <a:r>
              <a:rPr lang="ru-RU" dirty="0"/>
              <a:t>. </a:t>
            </a: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/>
              <a:t>РАСПАДАЮЩИЕСЯ ЧАСТИЦЫ ДЕЦИДУАЛЬНОЙ</a:t>
            </a:r>
          </a:p>
          <a:p>
            <a:pPr marL="114300" indent="0">
              <a:buNone/>
            </a:pPr>
            <a:r>
              <a:rPr lang="ru-RU" dirty="0"/>
              <a:t>ОБОЛОЧКИ, СГУСТКИ КРОВИ И ДРУГИЕ </a:t>
            </a:r>
          </a:p>
          <a:p>
            <a:pPr marL="114300" indent="0">
              <a:buNone/>
            </a:pPr>
            <a:r>
              <a:rPr lang="ru-RU" dirty="0"/>
              <a:t>ОТТОРГАЮЩИЕСЯ ТКАНЕВЫЕ ЭЛЕМЕНТЫ ОБРАЗУЮТ </a:t>
            </a:r>
          </a:p>
          <a:p>
            <a:pPr marL="114300" indent="0">
              <a:buNone/>
            </a:pPr>
            <a:r>
              <a:rPr lang="ru-RU" dirty="0"/>
              <a:t>ЛОХИИ.</a:t>
            </a:r>
          </a:p>
        </p:txBody>
      </p:sp>
    </p:spTree>
    <p:extLst>
      <p:ext uri="{BB962C8B-B14F-4D97-AF65-F5344CB8AC3E}">
        <p14:creationId xmlns:p14="http://schemas.microsoft.com/office/powerpoint/2010/main" val="3005130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b="1" dirty="0" err="1"/>
              <a:t>Лохии</a:t>
            </a:r>
            <a:r>
              <a:rPr lang="ru-RU" dirty="0"/>
              <a:t> (греч. </a:t>
            </a:r>
            <a:r>
              <a:rPr lang="ru-RU" dirty="0" err="1"/>
              <a:t>Lochia</a:t>
            </a:r>
            <a:r>
              <a:rPr lang="ru-RU" dirty="0"/>
              <a:t> — </a:t>
            </a:r>
            <a:r>
              <a:rPr lang="ru-RU" dirty="0" smtClean="0"/>
              <a:t>послеродовые </a:t>
            </a:r>
            <a:r>
              <a:rPr lang="ru-RU" dirty="0" err="1" smtClean="0"/>
              <a:t>отчищения</a:t>
            </a:r>
            <a:r>
              <a:rPr lang="ru-RU" dirty="0"/>
              <a:t>) — послеродовые </a:t>
            </a:r>
            <a:r>
              <a:rPr lang="ru-RU" dirty="0" smtClean="0"/>
              <a:t>выделения (кровь</a:t>
            </a:r>
            <a:r>
              <a:rPr lang="ru-RU" dirty="0"/>
              <a:t>, слизь, продукты распада </a:t>
            </a:r>
            <a:r>
              <a:rPr lang="ru-RU" dirty="0" smtClean="0"/>
              <a:t>мышечных клеток </a:t>
            </a:r>
            <a:r>
              <a:rPr lang="ru-RU" dirty="0"/>
              <a:t>и </a:t>
            </a:r>
            <a:r>
              <a:rPr lang="ru-RU" dirty="0" err="1"/>
              <a:t>децидуальная</a:t>
            </a:r>
            <a:r>
              <a:rPr lang="ru-RU" dirty="0"/>
              <a:t> ткань).</a:t>
            </a:r>
          </a:p>
          <a:p>
            <a:pPr marL="114300" indent="0">
              <a:buNone/>
            </a:pPr>
            <a:r>
              <a:rPr lang="ru-RU" dirty="0"/>
              <a:t>В течение 6 </a:t>
            </a:r>
            <a:r>
              <a:rPr lang="ru-RU" dirty="0" err="1"/>
              <a:t>нед</a:t>
            </a:r>
            <a:r>
              <a:rPr lang="ru-RU" dirty="0"/>
              <a:t> выделяется около 500–1500 </a:t>
            </a:r>
            <a:r>
              <a:rPr lang="ru-RU" dirty="0" smtClean="0"/>
              <a:t>мл </a:t>
            </a:r>
            <a:r>
              <a:rPr lang="ru-RU" dirty="0" err="1" smtClean="0"/>
              <a:t>лохий</a:t>
            </a:r>
            <a:r>
              <a:rPr lang="ru-RU" dirty="0"/>
              <a:t>, </a:t>
            </a:r>
            <a:r>
              <a:rPr lang="ru-RU" dirty="0" err="1"/>
              <a:t>pH</a:t>
            </a:r>
            <a:r>
              <a:rPr lang="ru-RU" dirty="0"/>
              <a:t> их нейтральный или щелочной.</a:t>
            </a:r>
          </a:p>
          <a:p>
            <a:pPr marL="114300" indent="0">
              <a:buNone/>
            </a:pPr>
            <a:r>
              <a:rPr lang="ru-RU" dirty="0"/>
              <a:t>В первые 2–3 дня </a:t>
            </a:r>
            <a:r>
              <a:rPr lang="ru-RU" dirty="0" err="1"/>
              <a:t>лохии</a:t>
            </a:r>
            <a:r>
              <a:rPr lang="ru-RU" dirty="0"/>
              <a:t> кровянистые, в </a:t>
            </a:r>
            <a:r>
              <a:rPr lang="ru-RU" dirty="0" smtClean="0"/>
              <a:t>их составе </a:t>
            </a:r>
            <a:r>
              <a:rPr lang="ru-RU" dirty="0"/>
              <a:t>преобладают эритроциты (</a:t>
            </a:r>
            <a:r>
              <a:rPr lang="ru-RU" dirty="0" err="1"/>
              <a:t>lochia</a:t>
            </a:r>
            <a:r>
              <a:rPr lang="ru-RU" dirty="0"/>
              <a:t> </a:t>
            </a:r>
            <a:r>
              <a:rPr lang="ru-RU" dirty="0" err="1"/>
              <a:t>rubra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57194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На 3–4 </a:t>
            </a:r>
            <a:r>
              <a:rPr lang="ru-RU" dirty="0" err="1" smtClean="0"/>
              <a:t>сут</a:t>
            </a:r>
            <a:r>
              <a:rPr lang="ru-RU" dirty="0" smtClean="0"/>
              <a:t>. </a:t>
            </a:r>
            <a:r>
              <a:rPr lang="ru-RU" dirty="0" err="1"/>
              <a:t>лохии</a:t>
            </a:r>
            <a:r>
              <a:rPr lang="ru-RU" dirty="0"/>
              <a:t> принимают </a:t>
            </a:r>
            <a:r>
              <a:rPr lang="ru-RU" dirty="0" err="1"/>
              <a:t>кровянистосерозный</a:t>
            </a:r>
            <a:r>
              <a:rPr lang="ru-RU" dirty="0"/>
              <a:t> вид. </a:t>
            </a:r>
          </a:p>
          <a:p>
            <a:pPr marL="114300" indent="0">
              <a:buNone/>
            </a:pPr>
            <a:r>
              <a:rPr lang="ru-RU" dirty="0"/>
              <a:t>В их составе преобладают лейкоциты 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lochia</a:t>
            </a:r>
            <a:r>
              <a:rPr lang="ru-RU" dirty="0"/>
              <a:t> </a:t>
            </a:r>
            <a:r>
              <a:rPr lang="ru-RU" dirty="0" err="1"/>
              <a:t>serosa</a:t>
            </a:r>
            <a:r>
              <a:rPr lang="ru-RU" dirty="0"/>
              <a:t>).</a:t>
            </a:r>
          </a:p>
          <a:p>
            <a:pPr marL="114300" indent="0">
              <a:buNone/>
            </a:pPr>
            <a:r>
              <a:rPr lang="ru-RU" dirty="0"/>
              <a:t>Спустя неделю после родов в маточном </a:t>
            </a:r>
            <a:r>
              <a:rPr lang="ru-RU" dirty="0" smtClean="0"/>
              <a:t>отделяемом </a:t>
            </a:r>
            <a:r>
              <a:rPr lang="ru-RU" dirty="0"/>
              <a:t>появляются слизь, </a:t>
            </a:r>
            <a:r>
              <a:rPr lang="ru-RU" dirty="0" err="1" smtClean="0"/>
              <a:t>децидуальные</a:t>
            </a:r>
            <a:r>
              <a:rPr lang="ru-RU" dirty="0" smtClean="0"/>
              <a:t> </a:t>
            </a:r>
            <a:r>
              <a:rPr lang="ru-RU" dirty="0"/>
              <a:t>клетки и клетки плоского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эпителия, а эритроциты почти исчезают  </a:t>
            </a:r>
            <a:r>
              <a:rPr lang="ru-RU" dirty="0"/>
              <a:t>(</a:t>
            </a:r>
            <a:r>
              <a:rPr lang="ru-RU" dirty="0" err="1"/>
              <a:t>lochia</a:t>
            </a:r>
            <a:r>
              <a:rPr lang="ru-RU" dirty="0"/>
              <a:t> </a:t>
            </a:r>
            <a:r>
              <a:rPr lang="ru-RU" dirty="0" err="1"/>
              <a:t>alba</a:t>
            </a:r>
            <a:r>
              <a:rPr lang="ru-RU" dirty="0"/>
              <a:t>). </a:t>
            </a:r>
          </a:p>
          <a:p>
            <a:pPr marL="114300" indent="0">
              <a:buNone/>
            </a:pPr>
            <a:r>
              <a:rPr lang="ru-RU" dirty="0"/>
              <a:t>При физиологическом течении послеродового </a:t>
            </a:r>
            <a:r>
              <a:rPr lang="ru-RU" dirty="0" smtClean="0"/>
              <a:t>периода </a:t>
            </a:r>
            <a:r>
              <a:rPr lang="ru-RU" dirty="0" err="1"/>
              <a:t>лохии</a:t>
            </a:r>
            <a:r>
              <a:rPr lang="ru-RU" dirty="0"/>
              <a:t> имеют своеобразный прелый </a:t>
            </a:r>
            <a:r>
              <a:rPr lang="ru-RU" dirty="0" smtClean="0"/>
              <a:t>запах</a:t>
            </a:r>
            <a:r>
              <a:rPr lang="ru-RU" dirty="0"/>
              <a:t>, их выделение обычно прекращается через 5–6 </a:t>
            </a:r>
            <a:r>
              <a:rPr lang="ru-RU" dirty="0" err="1"/>
              <a:t>нед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1110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Инволюция матки по УЗИ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1-й </a:t>
            </a:r>
            <a:r>
              <a:rPr lang="ru-RU" dirty="0"/>
              <a:t>-----</a:t>
            </a:r>
          </a:p>
          <a:p>
            <a:r>
              <a:rPr lang="ru-RU" dirty="0" smtClean="0"/>
              <a:t>2-й </a:t>
            </a:r>
            <a:r>
              <a:rPr lang="ru-RU" dirty="0"/>
              <a:t>134*71 мм</a:t>
            </a:r>
          </a:p>
          <a:p>
            <a:r>
              <a:rPr lang="ru-RU" dirty="0" smtClean="0"/>
              <a:t>3-й </a:t>
            </a:r>
            <a:r>
              <a:rPr lang="ru-RU" dirty="0"/>
              <a:t>124*71 мм</a:t>
            </a:r>
          </a:p>
          <a:p>
            <a:r>
              <a:rPr lang="ru-RU" dirty="0" smtClean="0"/>
              <a:t>4-й </a:t>
            </a:r>
            <a:r>
              <a:rPr lang="ru-RU" dirty="0"/>
              <a:t>117*69 мм</a:t>
            </a:r>
          </a:p>
          <a:p>
            <a:r>
              <a:rPr lang="ru-RU" dirty="0" smtClean="0"/>
              <a:t>5-й </a:t>
            </a:r>
            <a:r>
              <a:rPr lang="ru-RU" dirty="0"/>
              <a:t>113*66 мм</a:t>
            </a:r>
          </a:p>
          <a:p>
            <a:r>
              <a:rPr lang="ru-RU" dirty="0" smtClean="0"/>
              <a:t>6-й </a:t>
            </a:r>
            <a:r>
              <a:rPr lang="ru-RU" dirty="0"/>
              <a:t>109*64 мм</a:t>
            </a:r>
          </a:p>
          <a:p>
            <a:r>
              <a:rPr lang="ru-RU" dirty="0" smtClean="0"/>
              <a:t>7-й </a:t>
            </a:r>
            <a:r>
              <a:rPr lang="ru-RU" dirty="0"/>
              <a:t>106*64 мм</a:t>
            </a:r>
          </a:p>
          <a:p>
            <a:r>
              <a:rPr lang="ru-RU" dirty="0" smtClean="0"/>
              <a:t>8-й </a:t>
            </a:r>
            <a:r>
              <a:rPr lang="ru-RU" dirty="0"/>
              <a:t>103*63 мм</a:t>
            </a:r>
          </a:p>
        </p:txBody>
      </p:sp>
    </p:spTree>
    <p:extLst>
      <p:ext uri="{BB962C8B-B14F-4D97-AF65-F5344CB8AC3E}">
        <p14:creationId xmlns:p14="http://schemas.microsoft.com/office/powerpoint/2010/main" val="630741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План лекции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114300" indent="0">
              <a:buNone/>
            </a:pPr>
            <a:r>
              <a:rPr lang="ru-RU" dirty="0" smtClean="0"/>
              <a:t>1. Процессы</a:t>
            </a:r>
            <a:r>
              <a:rPr lang="ru-RU" dirty="0"/>
              <a:t>, происходящие в послеродовом </a:t>
            </a:r>
            <a:r>
              <a:rPr lang="ru-RU" dirty="0" smtClean="0"/>
              <a:t>периоде</a:t>
            </a:r>
            <a:r>
              <a:rPr lang="ru-RU" dirty="0"/>
              <a:t>.</a:t>
            </a:r>
          </a:p>
          <a:p>
            <a:pPr marL="114300" indent="0">
              <a:buNone/>
            </a:pPr>
            <a:r>
              <a:rPr lang="ru-RU" dirty="0" smtClean="0"/>
              <a:t>2. Работа </a:t>
            </a:r>
            <a:r>
              <a:rPr lang="ru-RU" dirty="0"/>
              <a:t>физиологического отделении.</a:t>
            </a:r>
          </a:p>
          <a:p>
            <a:pPr marL="114300" indent="0">
              <a:buNone/>
            </a:pPr>
            <a:r>
              <a:rPr lang="ru-RU" dirty="0" smtClean="0"/>
              <a:t>3. Сестринский </a:t>
            </a:r>
            <a:r>
              <a:rPr lang="ru-RU" dirty="0"/>
              <a:t>процесс при уходе за </a:t>
            </a:r>
            <a:r>
              <a:rPr lang="ru-RU" dirty="0" smtClean="0"/>
              <a:t>родильницами </a:t>
            </a:r>
            <a:r>
              <a:rPr lang="ru-RU" dirty="0"/>
              <a:t>в послеродовом периоде, </a:t>
            </a:r>
          </a:p>
          <a:p>
            <a:pPr marL="114300" indent="0">
              <a:buNone/>
            </a:pPr>
            <a:r>
              <a:rPr lang="ru-RU" dirty="0" smtClean="0"/>
              <a:t>4. Патология </a:t>
            </a:r>
            <a:r>
              <a:rPr lang="ru-RU" dirty="0"/>
              <a:t>послеродового периода</a:t>
            </a:r>
            <a:r>
              <a:rPr lang="ru-RU" dirty="0" smtClean="0"/>
              <a:t>.</a:t>
            </a:r>
            <a:endParaRPr lang="ru-RU" dirty="0"/>
          </a:p>
          <a:p>
            <a:pPr marL="114300" indent="0">
              <a:buNone/>
            </a:pPr>
            <a:r>
              <a:rPr lang="ru-RU" dirty="0" smtClean="0"/>
              <a:t>5. Структура </a:t>
            </a:r>
            <a:r>
              <a:rPr lang="ru-RU" dirty="0"/>
              <a:t>и работа обсервационного </a:t>
            </a:r>
            <a:r>
              <a:rPr lang="ru-RU" dirty="0" smtClean="0"/>
              <a:t>отделения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1978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Под </a:t>
            </a:r>
            <a:r>
              <a:rPr lang="ru-RU" dirty="0"/>
              <a:t>влиянием пролактина происходит </a:t>
            </a:r>
            <a:r>
              <a:rPr lang="ru-RU" dirty="0" smtClean="0"/>
              <a:t>усиленный </a:t>
            </a:r>
            <a:r>
              <a:rPr lang="ru-RU" dirty="0"/>
              <a:t>приток крови к молочным </a:t>
            </a:r>
            <a:r>
              <a:rPr lang="ru-RU" dirty="0" smtClean="0"/>
              <a:t>железам</a:t>
            </a:r>
            <a:r>
              <a:rPr lang="ru-RU" dirty="0"/>
              <a:t>. </a:t>
            </a:r>
          </a:p>
          <a:p>
            <a:pPr marL="114300" indent="0">
              <a:buNone/>
            </a:pPr>
            <a:r>
              <a:rPr lang="ru-RU" dirty="0"/>
              <a:t>• Секреция молока происходит в результате </a:t>
            </a:r>
            <a:r>
              <a:rPr lang="ru-RU" dirty="0" smtClean="0"/>
              <a:t>сложных </a:t>
            </a:r>
            <a:r>
              <a:rPr lang="ru-RU" dirty="0"/>
              <a:t>рефлекторных и гормональных </a:t>
            </a:r>
            <a:r>
              <a:rPr lang="ru-RU" dirty="0" smtClean="0"/>
              <a:t>воздействий </a:t>
            </a:r>
            <a:r>
              <a:rPr lang="ru-RU" dirty="0"/>
              <a:t>и регулируется нервной </a:t>
            </a:r>
            <a:r>
              <a:rPr lang="ru-RU" dirty="0" smtClean="0"/>
              <a:t>системой </a:t>
            </a:r>
            <a:r>
              <a:rPr lang="ru-RU" dirty="0"/>
              <a:t>и </a:t>
            </a:r>
            <a:r>
              <a:rPr lang="ru-RU" dirty="0" err="1"/>
              <a:t>лактогенным</a:t>
            </a:r>
            <a:r>
              <a:rPr lang="ru-RU" dirty="0"/>
              <a:t> (пролактин) </a:t>
            </a:r>
            <a:r>
              <a:rPr lang="ru-RU" dirty="0" smtClean="0"/>
              <a:t>гормоном </a:t>
            </a:r>
            <a:r>
              <a:rPr lang="ru-RU" dirty="0" err="1"/>
              <a:t>аденогипофиза</a:t>
            </a:r>
            <a:r>
              <a:rPr lang="ru-RU" dirty="0"/>
              <a:t>.</a:t>
            </a:r>
          </a:p>
          <a:p>
            <a:pPr marL="114300" indent="0">
              <a:buNone/>
            </a:pPr>
            <a:r>
              <a:rPr lang="ru-RU" dirty="0"/>
              <a:t>• Стимулирующее действие оказывают </a:t>
            </a:r>
            <a:r>
              <a:rPr lang="ru-RU" dirty="0" smtClean="0"/>
              <a:t>гормоны </a:t>
            </a:r>
            <a:r>
              <a:rPr lang="ru-RU" dirty="0"/>
              <a:t>щитовидной железы и </a:t>
            </a:r>
            <a:r>
              <a:rPr lang="ru-RU" dirty="0" smtClean="0"/>
              <a:t>надпочечников</a:t>
            </a:r>
            <a:r>
              <a:rPr lang="ru-RU" dirty="0"/>
              <a:t>. </a:t>
            </a:r>
          </a:p>
          <a:p>
            <a:pPr marL="114300" indent="0">
              <a:buNone/>
            </a:pPr>
            <a:r>
              <a:rPr lang="ru-RU" dirty="0"/>
              <a:t>• Мощный рефлекс реализуется при акте </a:t>
            </a:r>
            <a:r>
              <a:rPr lang="ru-RU" dirty="0" smtClean="0"/>
              <a:t>сосания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37053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Сердечно-сосудистая </a:t>
            </a:r>
            <a:r>
              <a:rPr lang="ru-RU" b="1" dirty="0"/>
              <a:t>система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• Физиологическая </a:t>
            </a:r>
            <a:r>
              <a:rPr lang="ru-RU" dirty="0"/>
              <a:t>кровопотеря во время </a:t>
            </a:r>
            <a:r>
              <a:rPr lang="ru-RU" dirty="0" smtClean="0"/>
              <a:t>родов </a:t>
            </a:r>
            <a:r>
              <a:rPr lang="ru-RU" dirty="0"/>
              <a:t>не должна превышать 0,5% (300-400 </a:t>
            </a:r>
            <a:r>
              <a:rPr lang="ru-RU" dirty="0" smtClean="0"/>
              <a:t>мл</a:t>
            </a:r>
            <a:r>
              <a:rPr lang="ru-RU" dirty="0"/>
              <a:t>) от массы </a:t>
            </a:r>
            <a:r>
              <a:rPr lang="ru-RU" dirty="0" smtClean="0"/>
              <a:t>тела</a:t>
            </a:r>
          </a:p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Минутный объем сердца сразу же </a:t>
            </a:r>
            <a:r>
              <a:rPr lang="ru-RU" dirty="0" smtClean="0"/>
              <a:t>возрастает </a:t>
            </a:r>
            <a:r>
              <a:rPr lang="ru-RU" dirty="0"/>
              <a:t>на 80% </a:t>
            </a:r>
          </a:p>
          <a:p>
            <a:pPr marL="114300" indent="0">
              <a:buNone/>
            </a:pPr>
            <a:r>
              <a:rPr lang="ru-RU" dirty="0"/>
              <a:t>Это связано с:</a:t>
            </a:r>
          </a:p>
          <a:p>
            <a:pPr marL="114300" indent="0">
              <a:buNone/>
            </a:pPr>
            <a:r>
              <a:rPr lang="ru-RU" dirty="0"/>
              <a:t>• выключением плацентарного кровотока</a:t>
            </a:r>
          </a:p>
          <a:p>
            <a:pPr marL="114300" indent="0">
              <a:buNone/>
            </a:pPr>
            <a:r>
              <a:rPr lang="ru-RU" dirty="0"/>
              <a:t>• возврата внесосудистой жидкости в </a:t>
            </a:r>
            <a:r>
              <a:rPr lang="ru-RU" dirty="0" smtClean="0"/>
              <a:t>кровоток </a:t>
            </a:r>
            <a:endParaRPr lang="ru-RU" dirty="0"/>
          </a:p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увеличением венозного возврата</a:t>
            </a:r>
          </a:p>
        </p:txBody>
      </p:sp>
    </p:spTree>
    <p:extLst>
      <p:ext uri="{BB962C8B-B14F-4D97-AF65-F5344CB8AC3E}">
        <p14:creationId xmlns:p14="http://schemas.microsoft.com/office/powerpoint/2010/main" val="381051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Мочевыводящая </a:t>
            </a:r>
            <a:r>
              <a:rPr lang="ru-RU" b="1" dirty="0"/>
              <a:t>система (особенности):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• За </a:t>
            </a:r>
            <a:r>
              <a:rPr lang="ru-RU" dirty="0"/>
              <a:t>счет длительного сдавливания мочевого </a:t>
            </a:r>
            <a:r>
              <a:rPr lang="ru-RU" dirty="0" smtClean="0"/>
              <a:t>пузыря </a:t>
            </a:r>
            <a:r>
              <a:rPr lang="ru-RU" dirty="0"/>
              <a:t>головкой плода- слизистая </a:t>
            </a:r>
            <a:r>
              <a:rPr lang="ru-RU" dirty="0" smtClean="0"/>
              <a:t>мочевого </a:t>
            </a:r>
            <a:r>
              <a:rPr lang="ru-RU" dirty="0"/>
              <a:t>пузыря отечна</a:t>
            </a:r>
          </a:p>
          <a:p>
            <a:pPr marL="114300" indent="0">
              <a:buNone/>
            </a:pPr>
            <a:r>
              <a:rPr lang="ru-RU" dirty="0"/>
              <a:t>• Сниженный тонус за счет неполного </a:t>
            </a:r>
            <a:r>
              <a:rPr lang="ru-RU" dirty="0" smtClean="0"/>
              <a:t>опорожнения </a:t>
            </a:r>
            <a:r>
              <a:rPr lang="ru-RU" dirty="0"/>
              <a:t>во время беременности, в 1-е </a:t>
            </a:r>
            <a:r>
              <a:rPr lang="ru-RU" dirty="0" smtClean="0"/>
              <a:t>сутки </a:t>
            </a:r>
            <a:r>
              <a:rPr lang="ru-RU" dirty="0"/>
              <a:t>может наблюдаться задержка мочи.</a:t>
            </a:r>
          </a:p>
          <a:p>
            <a:pPr marL="114300" indent="0">
              <a:buNone/>
            </a:pPr>
            <a:r>
              <a:rPr lang="ru-RU" dirty="0"/>
              <a:t>• Расширение мочеточников, почечных </a:t>
            </a:r>
            <a:r>
              <a:rPr lang="ru-RU" dirty="0" smtClean="0"/>
              <a:t>лоханок </a:t>
            </a:r>
            <a:r>
              <a:rPr lang="ru-RU" dirty="0"/>
              <a:t>(риск)</a:t>
            </a:r>
          </a:p>
          <a:p>
            <a:pPr marL="114300" indent="0">
              <a:buNone/>
            </a:pPr>
            <a:r>
              <a:rPr lang="ru-RU" dirty="0"/>
              <a:t>• Восстановление морфофункциональных взаимоотношений к 6 неделе после родов</a:t>
            </a:r>
          </a:p>
        </p:txBody>
      </p:sp>
    </p:spTree>
    <p:extLst>
      <p:ext uri="{BB962C8B-B14F-4D97-AF65-F5344CB8AC3E}">
        <p14:creationId xmlns:p14="http://schemas.microsoft.com/office/powerpoint/2010/main" val="13304442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Пищеварительная система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Восстановление </a:t>
            </a:r>
            <a:r>
              <a:rPr lang="ru-RU" dirty="0"/>
              <a:t>к 6 неделе после родов: 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сниженная моторика ЖКТ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возвращается </a:t>
            </a:r>
            <a:r>
              <a:rPr lang="ru-RU" dirty="0"/>
              <a:t>к исходному уровню синтез белков </a:t>
            </a:r>
            <a:r>
              <a:rPr lang="ru-RU" dirty="0" smtClean="0"/>
              <a:t>в </a:t>
            </a:r>
            <a:r>
              <a:rPr lang="ru-RU" dirty="0"/>
              <a:t>печени</a:t>
            </a:r>
          </a:p>
        </p:txBody>
      </p:sp>
    </p:spTree>
    <p:extLst>
      <p:ext uri="{BB962C8B-B14F-4D97-AF65-F5344CB8AC3E}">
        <p14:creationId xmlns:p14="http://schemas.microsoft.com/office/powerpoint/2010/main" val="666885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Обмен веществ: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На 2-3 день снижается концентрация глюкозы </a:t>
            </a:r>
            <a:r>
              <a:rPr lang="ru-RU" dirty="0" smtClean="0"/>
              <a:t>–снижается </a:t>
            </a:r>
            <a:r>
              <a:rPr lang="ru-RU" dirty="0"/>
              <a:t>потребность в инсулине у больных </a:t>
            </a:r>
            <a:r>
              <a:rPr lang="ru-RU" dirty="0" smtClean="0"/>
              <a:t>СД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• Снижение массы тела за счет уменьшения </a:t>
            </a:r>
            <a:r>
              <a:rPr lang="ru-RU" dirty="0" smtClean="0"/>
              <a:t>жидкости </a:t>
            </a:r>
            <a:r>
              <a:rPr lang="ru-RU" dirty="0"/>
              <a:t>и электролитов, накопленных во </a:t>
            </a:r>
            <a:r>
              <a:rPr lang="ru-RU" dirty="0" smtClean="0"/>
              <a:t>время </a:t>
            </a:r>
            <a:r>
              <a:rPr lang="ru-RU" dirty="0"/>
              <a:t>беременности (в среднем 4 кг в </a:t>
            </a:r>
            <a:r>
              <a:rPr lang="ru-RU" dirty="0" smtClean="0"/>
              <a:t>послеродовом </a:t>
            </a:r>
            <a:r>
              <a:rPr lang="ru-RU" dirty="0"/>
              <a:t>периоде)</a:t>
            </a:r>
          </a:p>
          <a:p>
            <a:pPr marL="114300" indent="0">
              <a:buNone/>
            </a:pPr>
            <a:r>
              <a:rPr lang="ru-RU" dirty="0"/>
              <a:t>• Потеря жидкости в первые 7 дней – 2л, в </a:t>
            </a:r>
            <a:r>
              <a:rPr lang="ru-RU" dirty="0" smtClean="0"/>
              <a:t>последующие </a:t>
            </a:r>
            <a:r>
              <a:rPr lang="ru-RU" dirty="0"/>
              <a:t>5 недель – 1,5л</a:t>
            </a:r>
          </a:p>
          <a:p>
            <a:pPr marL="114300" indent="0">
              <a:buNone/>
            </a:pPr>
            <a:r>
              <a:rPr lang="ru-RU" dirty="0"/>
              <a:t>• Экскреция жидкости происходит за счет </a:t>
            </a:r>
            <a:r>
              <a:rPr lang="ru-RU" dirty="0" smtClean="0"/>
              <a:t>межклеточной </a:t>
            </a:r>
            <a:r>
              <a:rPr lang="ru-RU" dirty="0"/>
              <a:t>жидкости.</a:t>
            </a:r>
          </a:p>
          <a:p>
            <a:pPr marL="114300" indent="0">
              <a:buNone/>
            </a:pPr>
            <a:r>
              <a:rPr lang="ru-RU" dirty="0"/>
              <a:t>• Также происходят различные изменения в </a:t>
            </a:r>
            <a:r>
              <a:rPr lang="ru-RU" dirty="0" smtClean="0"/>
              <a:t>содержании </a:t>
            </a:r>
            <a:r>
              <a:rPr lang="ru-RU" dirty="0"/>
              <a:t>гормонов альдостерона и </a:t>
            </a:r>
            <a:r>
              <a:rPr lang="ru-RU" dirty="0" smtClean="0"/>
              <a:t>прогестерона.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7743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7620000" cy="4800600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err="1" smtClean="0"/>
              <a:t>Маммогенез</a:t>
            </a:r>
            <a:r>
              <a:rPr lang="ru-RU" dirty="0" smtClean="0"/>
              <a:t> </a:t>
            </a:r>
            <a:r>
              <a:rPr lang="ru-RU" dirty="0"/>
              <a:t>- развитие молочной </a:t>
            </a:r>
            <a:r>
              <a:rPr lang="ru-RU" dirty="0" smtClean="0"/>
              <a:t>железы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 Лактогенез </a:t>
            </a:r>
            <a:r>
              <a:rPr lang="ru-RU" dirty="0"/>
              <a:t>– инициация секреции </a:t>
            </a:r>
            <a:r>
              <a:rPr lang="ru-RU" dirty="0" smtClean="0"/>
              <a:t>молока</a:t>
            </a:r>
            <a:endParaRPr lang="ru-RU" dirty="0"/>
          </a:p>
          <a:p>
            <a:endParaRPr lang="ru-RU" dirty="0"/>
          </a:p>
          <a:p>
            <a:r>
              <a:rPr lang="ru-RU" dirty="0" err="1" smtClean="0"/>
              <a:t>Галактопаэз</a:t>
            </a:r>
            <a:r>
              <a:rPr lang="ru-RU" dirty="0" smtClean="0"/>
              <a:t>—поддержание </a:t>
            </a:r>
            <a:r>
              <a:rPr lang="ru-RU" dirty="0"/>
              <a:t>секреции </a:t>
            </a:r>
            <a:r>
              <a:rPr lang="ru-RU" dirty="0" smtClean="0"/>
              <a:t>молока</a:t>
            </a:r>
            <a:endParaRPr lang="ru-RU" dirty="0"/>
          </a:p>
          <a:p>
            <a:endParaRPr lang="ru-RU" dirty="0"/>
          </a:p>
          <a:p>
            <a:r>
              <a:rPr lang="ru-RU" dirty="0" err="1" smtClean="0"/>
              <a:t>Галактокинез</a:t>
            </a:r>
            <a:r>
              <a:rPr lang="ru-RU" dirty="0" smtClean="0"/>
              <a:t> </a:t>
            </a:r>
            <a:r>
              <a:rPr lang="ru-RU" dirty="0"/>
              <a:t>– удаление молока из железы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92416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Лактация </a:t>
            </a:r>
            <a:r>
              <a:rPr lang="ru-RU" b="1" dirty="0"/>
              <a:t>обеспечивается </a:t>
            </a:r>
            <a:br>
              <a:rPr lang="ru-RU" b="1" dirty="0"/>
            </a:br>
            <a:r>
              <a:rPr lang="ru-RU" b="1" dirty="0"/>
              <a:t>двумя процессами: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• Секрецией </a:t>
            </a:r>
            <a:r>
              <a:rPr lang="ru-RU" dirty="0"/>
              <a:t>молока под влиянием </a:t>
            </a:r>
            <a:r>
              <a:rPr lang="ru-RU" dirty="0" smtClean="0"/>
              <a:t>пролактина</a:t>
            </a:r>
            <a:endParaRPr lang="ru-RU" dirty="0"/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Опорожнением </a:t>
            </a:r>
            <a:r>
              <a:rPr lang="ru-RU" dirty="0"/>
              <a:t>железы под </a:t>
            </a:r>
            <a:r>
              <a:rPr lang="ru-RU" dirty="0" smtClean="0"/>
              <a:t>влиянием </a:t>
            </a:r>
            <a:r>
              <a:rPr lang="ru-RU" dirty="0"/>
              <a:t>окситоцина</a:t>
            </a:r>
          </a:p>
        </p:txBody>
      </p:sp>
    </p:spTree>
    <p:extLst>
      <p:ext uri="{BB962C8B-B14F-4D97-AF65-F5344CB8AC3E}">
        <p14:creationId xmlns:p14="http://schemas.microsoft.com/office/powerpoint/2010/main" val="2727519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Характеристика </a:t>
            </a:r>
            <a:r>
              <a:rPr lang="ru-RU" b="1" dirty="0"/>
              <a:t>нормального </a:t>
            </a:r>
            <a:br>
              <a:rPr lang="ru-RU" b="1" dirty="0"/>
            </a:br>
            <a:r>
              <a:rPr lang="ru-RU" b="1" dirty="0"/>
              <a:t>послеродового периода: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7620000" cy="4032448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Удовлетворительное </a:t>
            </a:r>
            <a:r>
              <a:rPr lang="ru-RU" dirty="0"/>
              <a:t>состояние</a:t>
            </a:r>
          </a:p>
          <a:p>
            <a:pPr marL="114300" indent="0">
              <a:buNone/>
            </a:pPr>
            <a:r>
              <a:rPr lang="ru-RU" dirty="0" smtClean="0"/>
              <a:t>• Нормальная </a:t>
            </a:r>
            <a:r>
              <a:rPr lang="ru-RU" dirty="0"/>
              <a:t>температура тела</a:t>
            </a:r>
          </a:p>
          <a:p>
            <a:pPr marL="114300" indent="0">
              <a:buNone/>
            </a:pPr>
            <a:r>
              <a:rPr lang="ru-RU" dirty="0" smtClean="0"/>
              <a:t>• Нормальная </a:t>
            </a:r>
            <a:r>
              <a:rPr lang="ru-RU" dirty="0"/>
              <a:t>частота пульса, АД</a:t>
            </a:r>
          </a:p>
          <a:p>
            <a:pPr marL="114300" indent="0">
              <a:buNone/>
            </a:pPr>
            <a:r>
              <a:rPr lang="ru-RU" dirty="0" smtClean="0"/>
              <a:t>• Правильная </a:t>
            </a:r>
            <a:r>
              <a:rPr lang="ru-RU" dirty="0"/>
              <a:t>инволюция матки</a:t>
            </a:r>
          </a:p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Нормальное количество и </a:t>
            </a:r>
            <a:r>
              <a:rPr lang="ru-RU" dirty="0" smtClean="0"/>
              <a:t>состав </a:t>
            </a:r>
            <a:r>
              <a:rPr lang="ru-RU" dirty="0" err="1" smtClean="0"/>
              <a:t>лохий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097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7620000" cy="4800600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Сразу </a:t>
            </a:r>
            <a:r>
              <a:rPr lang="ru-RU" dirty="0"/>
              <a:t>после родов у родильницы </a:t>
            </a:r>
            <a:r>
              <a:rPr lang="ru-RU" dirty="0" smtClean="0"/>
              <a:t>может </a:t>
            </a:r>
            <a:r>
              <a:rPr lang="ru-RU" dirty="0"/>
              <a:t>быть озноб в течении 5-10 </a:t>
            </a:r>
            <a:r>
              <a:rPr lang="ru-RU" dirty="0" smtClean="0"/>
              <a:t>мин</a:t>
            </a:r>
            <a:r>
              <a:rPr lang="ru-RU" dirty="0"/>
              <a:t>. </a:t>
            </a: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endParaRPr lang="ru-RU" dirty="0"/>
          </a:p>
          <a:p>
            <a:r>
              <a:rPr lang="ru-RU" dirty="0"/>
              <a:t>Это связано с резким выбросом в </a:t>
            </a:r>
            <a:r>
              <a:rPr lang="ru-RU" dirty="0" smtClean="0"/>
              <a:t>кровь </a:t>
            </a:r>
            <a:r>
              <a:rPr lang="ru-RU" dirty="0"/>
              <a:t>регрессивных продуктов </a:t>
            </a:r>
            <a:r>
              <a:rPr lang="ru-RU" dirty="0" smtClean="0"/>
              <a:t>обмена </a:t>
            </a:r>
            <a:r>
              <a:rPr lang="ru-RU" dirty="0"/>
              <a:t>веществ в мышечных </a:t>
            </a:r>
            <a:r>
              <a:rPr lang="ru-RU" dirty="0" smtClean="0"/>
              <a:t>клетках</a:t>
            </a:r>
            <a:r>
              <a:rPr lang="ru-RU" dirty="0"/>
              <a:t>, а также </a:t>
            </a:r>
            <a:r>
              <a:rPr lang="ru-RU" dirty="0" err="1" smtClean="0"/>
              <a:t>микроэмболией</a:t>
            </a:r>
            <a:r>
              <a:rPr lang="ru-RU" dirty="0" smtClean="0"/>
              <a:t> ОВ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81645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Температура тела может быть до </a:t>
            </a:r>
            <a:r>
              <a:rPr lang="ru-RU" dirty="0" smtClean="0"/>
              <a:t>субфебрильной </a:t>
            </a:r>
            <a:r>
              <a:rPr lang="ru-RU" dirty="0"/>
              <a:t>в двух случаях</a:t>
            </a:r>
            <a:r>
              <a:rPr lang="ru-RU" dirty="0" smtClean="0"/>
              <a:t>: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 smtClean="0"/>
              <a:t>• при </a:t>
            </a:r>
            <a:r>
              <a:rPr lang="ru-RU" dirty="0"/>
              <a:t>нагрузке всей мускулатуры во </a:t>
            </a:r>
            <a:r>
              <a:rPr lang="ru-RU" dirty="0" smtClean="0"/>
              <a:t>время родов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/>
              <a:t>• при массивном восходящим </a:t>
            </a:r>
            <a:r>
              <a:rPr lang="ru-RU" dirty="0" smtClean="0"/>
              <a:t>проникновением </a:t>
            </a:r>
          </a:p>
          <a:p>
            <a:pPr marL="114300" indent="0">
              <a:buNone/>
            </a:pPr>
            <a:r>
              <a:rPr lang="ru-RU" dirty="0" smtClean="0"/>
              <a:t>микроорганизмов </a:t>
            </a:r>
            <a:r>
              <a:rPr lang="ru-RU" dirty="0"/>
              <a:t>из </a:t>
            </a:r>
            <a:r>
              <a:rPr lang="ru-RU" dirty="0" smtClean="0"/>
              <a:t>влагалища </a:t>
            </a:r>
            <a:r>
              <a:rPr lang="ru-RU" dirty="0"/>
              <a:t>в матку (2-3 день)</a:t>
            </a:r>
          </a:p>
        </p:txBody>
      </p:sp>
    </p:spTree>
    <p:extLst>
      <p:ext uri="{BB962C8B-B14F-4D97-AF65-F5344CB8AC3E}">
        <p14:creationId xmlns:p14="http://schemas.microsoft.com/office/powerpoint/2010/main" val="2130672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4000" b="1" dirty="0"/>
              <a:t>Послеродовый период, </a:t>
            </a:r>
            <a:r>
              <a:rPr lang="ru-RU" sz="4000" b="1" dirty="0" smtClean="0"/>
              <a:t>начинается </a:t>
            </a:r>
            <a:r>
              <a:rPr lang="ru-RU" sz="4000" b="1" dirty="0"/>
              <a:t>сразу после </a:t>
            </a:r>
            <a:r>
              <a:rPr lang="ru-RU" sz="4000" b="1" dirty="0" smtClean="0"/>
              <a:t>отделения </a:t>
            </a:r>
            <a:r>
              <a:rPr lang="ru-RU" sz="4000" b="1" dirty="0"/>
              <a:t>плаценты и </a:t>
            </a:r>
            <a:r>
              <a:rPr lang="ru-RU" sz="4000" b="1" dirty="0" smtClean="0"/>
              <a:t>выделения </a:t>
            </a:r>
            <a:r>
              <a:rPr lang="ru-RU" sz="4000" b="1" dirty="0"/>
              <a:t>последа и </a:t>
            </a:r>
            <a:r>
              <a:rPr lang="ru-RU" sz="4000" b="1" dirty="0" smtClean="0"/>
              <a:t>продолжается </a:t>
            </a:r>
            <a:r>
              <a:rPr lang="ru-RU" sz="4000" b="1" dirty="0"/>
              <a:t>6-8 недель.</a:t>
            </a:r>
          </a:p>
        </p:txBody>
      </p:sp>
    </p:spTree>
    <p:extLst>
      <p:ext uri="{BB962C8B-B14F-4D97-AF65-F5344CB8AC3E}">
        <p14:creationId xmlns:p14="http://schemas.microsoft.com/office/powerpoint/2010/main" val="5887396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7620000" cy="4800600"/>
          </a:xfrm>
        </p:spPr>
        <p:txBody>
          <a:bodyPr/>
          <a:lstStyle/>
          <a:p>
            <a:pPr marL="114300" indent="0" algn="ctr">
              <a:buNone/>
            </a:pPr>
            <a:endParaRPr lang="ru-RU" dirty="0" smtClean="0"/>
          </a:p>
          <a:p>
            <a:pPr marL="114300" indent="0" algn="ctr">
              <a:buNone/>
            </a:pPr>
            <a:endParaRPr lang="ru-RU" dirty="0"/>
          </a:p>
          <a:p>
            <a:pPr marL="114300" indent="0" algn="ctr">
              <a:buNone/>
            </a:pPr>
            <a:r>
              <a:rPr lang="ru-RU" dirty="0" smtClean="0"/>
              <a:t>В </a:t>
            </a:r>
            <a:r>
              <a:rPr lang="ru-RU" dirty="0"/>
              <a:t>случае повышенной температуры в </a:t>
            </a:r>
            <a:endParaRPr lang="ru-RU" dirty="0" smtClean="0"/>
          </a:p>
          <a:p>
            <a:pPr marL="114300" indent="0" algn="ctr">
              <a:buNone/>
            </a:pPr>
            <a:r>
              <a:rPr lang="ru-RU" dirty="0" smtClean="0"/>
              <a:t>течении </a:t>
            </a:r>
            <a:r>
              <a:rPr lang="ru-RU" dirty="0"/>
              <a:t>нескольких дней, тахикардии</a:t>
            </a:r>
            <a:r>
              <a:rPr lang="ru-RU" dirty="0" smtClean="0"/>
              <a:t>,</a:t>
            </a:r>
          </a:p>
          <a:p>
            <a:pPr marL="114300" indent="0" algn="ctr">
              <a:buNone/>
            </a:pPr>
            <a:r>
              <a:rPr lang="ru-RU" dirty="0" smtClean="0"/>
              <a:t>изменения </a:t>
            </a:r>
            <a:r>
              <a:rPr lang="ru-RU" dirty="0"/>
              <a:t>в анализах крови и мочи </a:t>
            </a:r>
          </a:p>
          <a:p>
            <a:pPr marL="114300" indent="0" algn="ctr">
              <a:buNone/>
            </a:pPr>
            <a:r>
              <a:rPr lang="ru-RU" dirty="0" smtClean="0"/>
              <a:t>следует </a:t>
            </a:r>
            <a:r>
              <a:rPr lang="ru-RU" dirty="0"/>
              <a:t>насторожиться.</a:t>
            </a:r>
          </a:p>
        </p:txBody>
      </p:sp>
    </p:spTree>
    <p:extLst>
      <p:ext uri="{BB962C8B-B14F-4D97-AF65-F5344CB8AC3E}">
        <p14:creationId xmlns:p14="http://schemas.microsoft.com/office/powerpoint/2010/main" val="7348623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7620000" cy="4800600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первые часы может сохранятся </a:t>
            </a:r>
            <a:r>
              <a:rPr lang="ru-RU" dirty="0" smtClean="0"/>
              <a:t>слабость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Усталость, ощущение </a:t>
            </a:r>
            <a:r>
              <a:rPr lang="ru-RU" dirty="0" err="1"/>
              <a:t>ссаднения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растяжения вульвы и влагалища, но </a:t>
            </a:r>
            <a:r>
              <a:rPr lang="ru-RU" dirty="0" smtClean="0"/>
              <a:t>исчезают </a:t>
            </a:r>
            <a:r>
              <a:rPr lang="ru-RU" dirty="0"/>
              <a:t>в первые дни послеродового </a:t>
            </a:r>
            <a:r>
              <a:rPr lang="ru-RU" dirty="0" smtClean="0"/>
              <a:t>периода.</a:t>
            </a:r>
          </a:p>
          <a:p>
            <a:pPr marL="114300" indent="0">
              <a:buNone/>
            </a:pPr>
            <a:endParaRPr lang="ru-RU" dirty="0"/>
          </a:p>
          <a:p>
            <a:endParaRPr lang="ru-RU" dirty="0"/>
          </a:p>
          <a:p>
            <a:r>
              <a:rPr lang="ru-RU" dirty="0" smtClean="0"/>
              <a:t> Родильница </a:t>
            </a:r>
            <a:r>
              <a:rPr lang="ru-RU" dirty="0"/>
              <a:t>нуждается в отдыхе, покое, </a:t>
            </a:r>
            <a:r>
              <a:rPr lang="ru-RU" dirty="0" smtClean="0"/>
              <a:t>глубоком сне.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8344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7620000" cy="4800600"/>
          </a:xfrm>
        </p:spPr>
        <p:txBody>
          <a:bodyPr/>
          <a:lstStyle/>
          <a:p>
            <a:r>
              <a:rPr lang="ru-RU" dirty="0"/>
              <a:t>У многих родильниц усиленное </a:t>
            </a:r>
            <a:r>
              <a:rPr lang="ru-RU" dirty="0" smtClean="0"/>
              <a:t>потоотделение</a:t>
            </a:r>
            <a:r>
              <a:rPr lang="ru-RU" dirty="0"/>
              <a:t>, </a:t>
            </a:r>
            <a:r>
              <a:rPr lang="ru-RU" dirty="0" smtClean="0"/>
              <a:t>следовательно усиление </a:t>
            </a:r>
            <a:r>
              <a:rPr lang="ru-RU" dirty="0"/>
              <a:t>жажды.</a:t>
            </a:r>
          </a:p>
          <a:p>
            <a:r>
              <a:rPr lang="ru-RU" dirty="0"/>
              <a:t>Расслабление и растяжение передней </a:t>
            </a:r>
            <a:r>
              <a:rPr lang="ru-RU" dirty="0" smtClean="0"/>
              <a:t>брюшной </a:t>
            </a:r>
            <a:r>
              <a:rPr lang="ru-RU" dirty="0"/>
              <a:t>стенки ведет к гипотонии </a:t>
            </a:r>
            <a:r>
              <a:rPr lang="ru-RU" dirty="0" smtClean="0"/>
              <a:t>кишечника </a:t>
            </a:r>
            <a:r>
              <a:rPr lang="ru-RU" dirty="0"/>
              <a:t>- задержка стула в первые </a:t>
            </a:r>
            <a:r>
              <a:rPr lang="ru-RU" dirty="0" smtClean="0"/>
              <a:t>дни </a:t>
            </a:r>
            <a:r>
              <a:rPr lang="ru-RU" dirty="0"/>
              <a:t>послеродового периода</a:t>
            </a:r>
          </a:p>
          <a:p>
            <a:r>
              <a:rPr lang="ru-RU" dirty="0"/>
              <a:t>Длительное сдавление головкой мочевого </a:t>
            </a:r>
            <a:r>
              <a:rPr lang="ru-RU" dirty="0" smtClean="0"/>
              <a:t>пузыря </a:t>
            </a:r>
            <a:r>
              <a:rPr lang="ru-RU" dirty="0"/>
              <a:t>приводит к его атонии </a:t>
            </a:r>
            <a:r>
              <a:rPr lang="ru-RU" dirty="0" smtClean="0"/>
              <a:t>-задержка </a:t>
            </a:r>
            <a:r>
              <a:rPr lang="ru-RU" dirty="0"/>
              <a:t>мочи, отсутствие позывов, </a:t>
            </a:r>
            <a:r>
              <a:rPr lang="ru-RU" dirty="0" smtClean="0"/>
              <a:t>даже </a:t>
            </a:r>
            <a:r>
              <a:rPr lang="ru-RU" dirty="0"/>
              <a:t>при его переполнении.</a:t>
            </a:r>
          </a:p>
        </p:txBody>
      </p:sp>
    </p:spTree>
    <p:extLst>
      <p:ext uri="{BB962C8B-B14F-4D97-AF65-F5344CB8AC3E}">
        <p14:creationId xmlns:p14="http://schemas.microsoft.com/office/powerpoint/2010/main" val="14795606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620000" cy="1728192"/>
          </a:xfrm>
        </p:spPr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Ведение </a:t>
            </a:r>
            <a:r>
              <a:rPr lang="ru-RU" b="1" dirty="0"/>
              <a:t>послеродового </a:t>
            </a:r>
            <a:br>
              <a:rPr lang="ru-RU" b="1" dirty="0"/>
            </a:br>
            <a:r>
              <a:rPr lang="ru-RU" b="1" dirty="0"/>
              <a:t>периода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029350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Цели </a:t>
            </a:r>
            <a:r>
              <a:rPr lang="ru-RU" b="1" dirty="0"/>
              <a:t>послеродового наблюдения: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Максимально быстрое возвращение </a:t>
            </a:r>
            <a:r>
              <a:rPr lang="ru-RU" dirty="0" smtClean="0"/>
              <a:t>родильницы </a:t>
            </a:r>
            <a:r>
              <a:rPr lang="ru-RU" dirty="0"/>
              <a:t>к нормальной жизни, </a:t>
            </a:r>
            <a:r>
              <a:rPr lang="ru-RU" dirty="0" smtClean="0"/>
              <a:t>формирование </a:t>
            </a:r>
            <a:r>
              <a:rPr lang="ru-RU" dirty="0"/>
              <a:t>навыков исключительно </a:t>
            </a:r>
          </a:p>
          <a:p>
            <a:pPr marL="114300" indent="0">
              <a:buNone/>
            </a:pPr>
            <a:r>
              <a:rPr lang="ru-RU" dirty="0"/>
              <a:t>грудного вскармливания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Профилактика </a:t>
            </a:r>
            <a:r>
              <a:rPr lang="ru-RU" dirty="0"/>
              <a:t>послеродовых осложнений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Сохранение </a:t>
            </a:r>
            <a:r>
              <a:rPr lang="ru-RU" dirty="0"/>
              <a:t>здоровья новорождённого и </a:t>
            </a:r>
            <a:r>
              <a:rPr lang="ru-RU" dirty="0" smtClean="0"/>
              <a:t>предотвращение </a:t>
            </a:r>
            <a:r>
              <a:rPr lang="ru-RU" dirty="0"/>
              <a:t>его </a:t>
            </a:r>
            <a:r>
              <a:rPr lang="ru-RU" dirty="0" smtClean="0"/>
              <a:t>заболеваний.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0793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7620000" cy="4800600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Нахождение </a:t>
            </a:r>
            <a:r>
              <a:rPr lang="ru-RU" dirty="0"/>
              <a:t>в </a:t>
            </a:r>
            <a:r>
              <a:rPr lang="ru-RU" dirty="0" err="1"/>
              <a:t>родзале</a:t>
            </a:r>
            <a:r>
              <a:rPr lang="ru-RU" dirty="0"/>
              <a:t> после родов 2-4ч.</a:t>
            </a:r>
          </a:p>
          <a:p>
            <a:endParaRPr lang="ru-RU" dirty="0"/>
          </a:p>
          <a:p>
            <a:r>
              <a:rPr lang="ru-RU" dirty="0" smtClean="0"/>
              <a:t>Соблюдение </a:t>
            </a:r>
            <a:r>
              <a:rPr lang="ru-RU" dirty="0"/>
              <a:t>принципа цикличности </a:t>
            </a:r>
            <a:r>
              <a:rPr lang="ru-RU" dirty="0" smtClean="0"/>
              <a:t>заполнения </a:t>
            </a:r>
            <a:r>
              <a:rPr lang="ru-RU" dirty="0"/>
              <a:t>палат</a:t>
            </a:r>
          </a:p>
          <a:p>
            <a:endParaRPr lang="ru-RU" dirty="0"/>
          </a:p>
          <a:p>
            <a:r>
              <a:rPr lang="ru-RU" dirty="0" smtClean="0"/>
              <a:t>Активное </a:t>
            </a:r>
            <a:r>
              <a:rPr lang="ru-RU" dirty="0"/>
              <a:t>ведение послеродового </a:t>
            </a:r>
            <a:r>
              <a:rPr lang="ru-RU" dirty="0" smtClean="0"/>
              <a:t>периода </a:t>
            </a:r>
            <a:r>
              <a:rPr lang="ru-RU" dirty="0"/>
              <a:t>(раннее вставание – через 4-6ч)</a:t>
            </a:r>
          </a:p>
        </p:txBody>
      </p:sp>
    </p:spTree>
    <p:extLst>
      <p:ext uri="{BB962C8B-B14F-4D97-AF65-F5344CB8AC3E}">
        <p14:creationId xmlns:p14="http://schemas.microsoft.com/office/powerpoint/2010/main" val="1788880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7620000" cy="4800600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Строго </a:t>
            </a:r>
            <a:r>
              <a:rPr lang="ru-RU" dirty="0"/>
              <a:t>следить за соблюдением гигиены, </a:t>
            </a:r>
            <a:r>
              <a:rPr lang="ru-RU" dirty="0" smtClean="0"/>
              <a:t>половых </a:t>
            </a:r>
            <a:r>
              <a:rPr lang="ru-RU" dirty="0"/>
              <a:t>органов и молочных </a:t>
            </a:r>
            <a:r>
              <a:rPr lang="ru-RU" dirty="0" smtClean="0"/>
              <a:t>желез</a:t>
            </a:r>
            <a:r>
              <a:rPr lang="ru-RU" dirty="0" smtClean="0"/>
              <a:t>. </a:t>
            </a:r>
            <a:r>
              <a:rPr lang="ru-RU" dirty="0" err="1" smtClean="0"/>
              <a:t>Омывание</a:t>
            </a:r>
            <a:r>
              <a:rPr lang="ru-RU" dirty="0" smtClean="0"/>
              <a:t> </a:t>
            </a:r>
            <a:r>
              <a:rPr lang="ru-RU" dirty="0"/>
              <a:t>молочных желез начиная от соска, </a:t>
            </a:r>
            <a:r>
              <a:rPr lang="ru-RU" dirty="0" smtClean="0"/>
              <a:t>заканчивая </a:t>
            </a:r>
            <a:r>
              <a:rPr lang="ru-RU" dirty="0"/>
              <a:t>подмышечной впадиной.</a:t>
            </a:r>
          </a:p>
          <a:p>
            <a:endParaRPr lang="ru-RU" dirty="0"/>
          </a:p>
          <a:p>
            <a:r>
              <a:rPr lang="ru-RU" dirty="0" smtClean="0"/>
              <a:t>Уход </a:t>
            </a:r>
            <a:r>
              <a:rPr lang="ru-RU" dirty="0"/>
              <a:t>за промежностью, особенно со швами.</a:t>
            </a:r>
          </a:p>
          <a:p>
            <a:endParaRPr lang="ru-RU" dirty="0"/>
          </a:p>
          <a:p>
            <a:r>
              <a:rPr lang="ru-RU" dirty="0" smtClean="0"/>
              <a:t>Обработка </a:t>
            </a:r>
            <a:r>
              <a:rPr lang="ru-RU" dirty="0"/>
              <a:t>швов</a:t>
            </a:r>
          </a:p>
        </p:txBody>
      </p:sp>
    </p:spTree>
    <p:extLst>
      <p:ext uri="{BB962C8B-B14F-4D97-AF65-F5344CB8AC3E}">
        <p14:creationId xmlns:p14="http://schemas.microsoft.com/office/powerpoint/2010/main" val="39617339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Для профилактики генитального пролапса </a:t>
            </a:r>
            <a:r>
              <a:rPr lang="ru-RU" dirty="0" smtClean="0"/>
              <a:t>назначается </a:t>
            </a:r>
            <a:r>
              <a:rPr lang="ru-RU" dirty="0"/>
              <a:t>комплекс упражнений</a:t>
            </a:r>
            <a:r>
              <a:rPr lang="ru-RU" dirty="0" smtClean="0"/>
              <a:t>: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/>
              <a:t>• Медленное сжатие</a:t>
            </a:r>
          </a:p>
          <a:p>
            <a:pPr marL="114300" indent="0">
              <a:buNone/>
            </a:pPr>
            <a:r>
              <a:rPr lang="ru-RU" dirty="0"/>
              <a:t>• Сокращения</a:t>
            </a:r>
          </a:p>
          <a:p>
            <a:pPr marL="114300" indent="0">
              <a:buNone/>
            </a:pPr>
            <a:r>
              <a:rPr lang="ru-RU" dirty="0"/>
              <a:t>• Выталкивание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После </a:t>
            </a:r>
            <a:r>
              <a:rPr lang="ru-RU" dirty="0"/>
              <a:t>восстановления тонуса мышц </a:t>
            </a:r>
            <a:r>
              <a:rPr lang="ru-RU" dirty="0" smtClean="0"/>
              <a:t>промежности </a:t>
            </a:r>
            <a:r>
              <a:rPr lang="ru-RU" dirty="0"/>
              <a:t>нужно начинать </a:t>
            </a:r>
            <a:r>
              <a:rPr lang="ru-RU" dirty="0" smtClean="0"/>
              <a:t>восстанавливать </a:t>
            </a:r>
            <a:r>
              <a:rPr lang="ru-RU" dirty="0"/>
              <a:t>тонус мышц брюшного </a:t>
            </a:r>
            <a:r>
              <a:rPr lang="ru-RU" dirty="0" smtClean="0"/>
              <a:t>пресса.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4011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Питание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dirty="0" smtClean="0"/>
              <a:t>Здоровая </a:t>
            </a:r>
            <a:r>
              <a:rPr lang="ru-RU" dirty="0"/>
              <a:t>родильница возвращается к </a:t>
            </a:r>
            <a:r>
              <a:rPr lang="ru-RU" dirty="0" smtClean="0"/>
              <a:t>привычному </a:t>
            </a:r>
            <a:r>
              <a:rPr lang="ru-RU" dirty="0"/>
              <a:t>для неё рациону питания.</a:t>
            </a:r>
          </a:p>
          <a:p>
            <a:pPr marL="114300" indent="0">
              <a:buNone/>
            </a:pPr>
            <a:r>
              <a:rPr lang="ru-RU" b="1" dirty="0"/>
              <a:t>Для восстановления тонуса </a:t>
            </a:r>
            <a:r>
              <a:rPr lang="ru-RU" b="1" dirty="0" smtClean="0"/>
              <a:t>кишечника:</a:t>
            </a:r>
            <a:endParaRPr lang="ru-RU" b="1" dirty="0"/>
          </a:p>
          <a:p>
            <a:pPr marL="114300" indent="0">
              <a:buNone/>
            </a:pPr>
            <a:r>
              <a:rPr lang="ru-RU" dirty="0"/>
              <a:t>• Продукты, богатые клетчаткой</a:t>
            </a:r>
          </a:p>
          <a:p>
            <a:pPr marL="114300" indent="0">
              <a:buNone/>
            </a:pPr>
            <a:r>
              <a:rPr lang="ru-RU" dirty="0"/>
              <a:t>• Кисло-молочные продукты</a:t>
            </a:r>
          </a:p>
          <a:p>
            <a:pPr marL="114300" indent="0">
              <a:buNone/>
            </a:pPr>
            <a:r>
              <a:rPr lang="ru-RU" dirty="0"/>
              <a:t>• Кислородные коктейли</a:t>
            </a:r>
          </a:p>
          <a:p>
            <a:pPr marL="114300" indent="0">
              <a:buNone/>
            </a:pPr>
            <a:r>
              <a:rPr lang="ru-RU" b="1" dirty="0" smtClean="0"/>
              <a:t>Исключить:</a:t>
            </a:r>
            <a:endParaRPr lang="ru-RU" b="1" dirty="0"/>
          </a:p>
          <a:p>
            <a:pPr marL="114300" indent="0">
              <a:buNone/>
            </a:pPr>
            <a:r>
              <a:rPr lang="ru-RU" dirty="0"/>
              <a:t>• Сахар, </a:t>
            </a:r>
            <a:r>
              <a:rPr lang="ru-RU" dirty="0" smtClean="0"/>
              <a:t>кондитерские изделия</a:t>
            </a:r>
            <a:r>
              <a:rPr lang="ru-RU" dirty="0"/>
              <a:t>, крупы</a:t>
            </a:r>
          </a:p>
          <a:p>
            <a:pPr marL="114300" indent="0">
              <a:buNone/>
            </a:pPr>
            <a:r>
              <a:rPr lang="ru-RU" dirty="0"/>
              <a:t>• Облигатные аллергены (</a:t>
            </a:r>
            <a:r>
              <a:rPr lang="ru-RU" dirty="0" smtClean="0"/>
              <a:t>цитрусовые, </a:t>
            </a:r>
            <a:r>
              <a:rPr lang="ru-RU" dirty="0"/>
              <a:t>шоколад, </a:t>
            </a:r>
            <a:r>
              <a:rPr lang="ru-RU" dirty="0" smtClean="0"/>
              <a:t>мед</a:t>
            </a:r>
            <a:r>
              <a:rPr lang="ru-RU" dirty="0"/>
              <a:t>, грибы, ягоды, морепродукты)</a:t>
            </a:r>
          </a:p>
        </p:txBody>
      </p:sp>
    </p:spTree>
    <p:extLst>
      <p:ext uri="{BB962C8B-B14F-4D97-AF65-F5344CB8AC3E}">
        <p14:creationId xmlns:p14="http://schemas.microsoft.com/office/powerpoint/2010/main" val="13395404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Для </a:t>
            </a:r>
            <a:r>
              <a:rPr lang="ru-RU" b="1" dirty="0"/>
              <a:t>реализации грудного вскармливания необходимо: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7620000" cy="446449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Немедленное прикладывание ребёнка </a:t>
            </a:r>
            <a:r>
              <a:rPr lang="ru-RU" dirty="0" smtClean="0"/>
              <a:t>после </a:t>
            </a:r>
            <a:r>
              <a:rPr lang="ru-RU" dirty="0"/>
              <a:t>рождения к груди матери</a:t>
            </a:r>
          </a:p>
          <a:p>
            <a:pPr marL="114300" indent="0">
              <a:buNone/>
            </a:pPr>
            <a:r>
              <a:rPr lang="ru-RU" dirty="0"/>
              <a:t>• Совместное пребывание матери и </a:t>
            </a:r>
            <a:r>
              <a:rPr lang="ru-RU" dirty="0" smtClean="0"/>
              <a:t>ребёнка </a:t>
            </a:r>
            <a:r>
              <a:rPr lang="ru-RU" dirty="0"/>
              <a:t>в родильном доме</a:t>
            </a:r>
          </a:p>
          <a:p>
            <a:pPr marL="114300" indent="0">
              <a:buNone/>
            </a:pPr>
            <a:r>
              <a:rPr lang="ru-RU" dirty="0"/>
              <a:t>• Исключение всех видов питья и </a:t>
            </a:r>
            <a:r>
              <a:rPr lang="ru-RU" dirty="0" smtClean="0"/>
              <a:t>кормления</a:t>
            </a:r>
            <a:r>
              <a:rPr lang="ru-RU" dirty="0"/>
              <a:t>, кроме грудного молока</a:t>
            </a:r>
          </a:p>
          <a:p>
            <a:pPr marL="114300" indent="0">
              <a:buNone/>
            </a:pPr>
            <a:r>
              <a:rPr lang="ru-RU" dirty="0"/>
              <a:t>• Недопустимость применение сосок, </a:t>
            </a:r>
            <a:r>
              <a:rPr lang="ru-RU" dirty="0" smtClean="0"/>
              <a:t>рожков </a:t>
            </a:r>
            <a:r>
              <a:rPr lang="ru-RU" dirty="0"/>
              <a:t>и пустышек, ослабляющих </a:t>
            </a:r>
            <a:r>
              <a:rPr lang="ru-RU" dirty="0" smtClean="0"/>
              <a:t>оральную </a:t>
            </a:r>
            <a:r>
              <a:rPr lang="ru-RU" dirty="0"/>
              <a:t>моторику новорожденного </a:t>
            </a:r>
          </a:p>
          <a:p>
            <a:pPr marL="114300" indent="0">
              <a:buNone/>
            </a:pPr>
            <a:r>
              <a:rPr lang="ru-RU" dirty="0"/>
              <a:t>• Кормление ребёнка грудью по первому </a:t>
            </a:r>
            <a:r>
              <a:rPr lang="ru-RU" dirty="0" smtClean="0"/>
              <a:t>требованию</a:t>
            </a:r>
            <a:r>
              <a:rPr lang="ru-RU" dirty="0"/>
              <a:t>, без ночных </a:t>
            </a:r>
            <a:r>
              <a:rPr lang="ru-RU" dirty="0" smtClean="0"/>
              <a:t>интервалов</a:t>
            </a:r>
            <a:endParaRPr lang="ru-RU" dirty="0"/>
          </a:p>
          <a:p>
            <a:pPr marL="114300" indent="0">
              <a:buNone/>
            </a:pPr>
            <a:r>
              <a:rPr lang="ru-RU" dirty="0" smtClean="0"/>
              <a:t>• Максимально </a:t>
            </a:r>
            <a:r>
              <a:rPr lang="ru-RU" dirty="0"/>
              <a:t>ранняя выписка из </a:t>
            </a:r>
            <a:r>
              <a:rPr lang="ru-RU" dirty="0" smtClean="0"/>
              <a:t>родильного </a:t>
            </a:r>
            <a:r>
              <a:rPr lang="ru-RU" dirty="0"/>
              <a:t>дома</a:t>
            </a:r>
          </a:p>
        </p:txBody>
      </p:sp>
    </p:spTree>
    <p:extLst>
      <p:ext uri="{BB962C8B-B14F-4D97-AF65-F5344CB8AC3E}">
        <p14:creationId xmlns:p14="http://schemas.microsoft.com/office/powerpoint/2010/main" val="43674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этот момент начинается инволюция тех </a:t>
            </a:r>
            <a:r>
              <a:rPr lang="ru-RU" dirty="0" smtClean="0"/>
              <a:t>органов </a:t>
            </a:r>
            <a:r>
              <a:rPr lang="ru-RU" dirty="0"/>
              <a:t>и систем, которые подверглись </a:t>
            </a:r>
            <a:r>
              <a:rPr lang="ru-RU" dirty="0" smtClean="0"/>
              <a:t>изменениями </a:t>
            </a:r>
            <a:r>
              <a:rPr lang="ru-RU" dirty="0"/>
              <a:t>в связи с </a:t>
            </a:r>
            <a:r>
              <a:rPr lang="ru-RU" dirty="0" smtClean="0"/>
              <a:t>беременностью. Исключением являются:  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• МОЛОЧНЫЕ ЖЕЛЕЗЫ </a:t>
            </a:r>
          </a:p>
          <a:p>
            <a:pPr marL="114300" indent="0">
              <a:buNone/>
            </a:pPr>
            <a:r>
              <a:rPr lang="ru-RU" dirty="0"/>
              <a:t>• ГОРМОНАЛЬНАЯ СИСТЕМА</a:t>
            </a:r>
          </a:p>
          <a:p>
            <a:pPr marL="114300" indent="0">
              <a:buNone/>
            </a:pPr>
            <a:r>
              <a:rPr lang="ru-RU" dirty="0"/>
              <a:t>Функции которых достигает в первые </a:t>
            </a:r>
            <a:r>
              <a:rPr lang="ru-RU" dirty="0" smtClean="0"/>
              <a:t>нескольких </a:t>
            </a:r>
            <a:r>
              <a:rPr lang="ru-RU" dirty="0"/>
              <a:t>дней послеродового периода </a:t>
            </a:r>
            <a:r>
              <a:rPr lang="ru-RU" dirty="0" smtClean="0"/>
              <a:t>своего </a:t>
            </a:r>
            <a:r>
              <a:rPr lang="ru-RU" dirty="0"/>
              <a:t>максимального развития и </a:t>
            </a:r>
          </a:p>
          <a:p>
            <a:pPr marL="114300" indent="0">
              <a:buNone/>
            </a:pPr>
            <a:r>
              <a:rPr lang="ru-RU" dirty="0"/>
              <a:t>продолжается в течении периода </a:t>
            </a:r>
            <a:r>
              <a:rPr lang="ru-RU" dirty="0" smtClean="0"/>
              <a:t>лактации.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3024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Абсолютные </a:t>
            </a:r>
            <a:r>
              <a:rPr lang="ru-RU" b="1" dirty="0"/>
              <a:t>противопоказания к </a:t>
            </a:r>
            <a:br>
              <a:rPr lang="ru-RU" b="1" dirty="0"/>
            </a:br>
            <a:r>
              <a:rPr lang="ru-RU" b="1" dirty="0"/>
              <a:t>грудному вскармливанию: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57400"/>
            <a:ext cx="7620000" cy="46119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• Употребление </a:t>
            </a:r>
            <a:r>
              <a:rPr lang="ru-RU" dirty="0"/>
              <a:t>наркотиков и алкоголя</a:t>
            </a:r>
          </a:p>
          <a:p>
            <a:pPr marL="114300" indent="0">
              <a:buNone/>
            </a:pPr>
            <a:r>
              <a:rPr lang="ru-RU" dirty="0"/>
              <a:t>• Т- клеточная лейкемия</a:t>
            </a:r>
          </a:p>
          <a:p>
            <a:pPr marL="114300" indent="0">
              <a:buNone/>
            </a:pPr>
            <a:r>
              <a:rPr lang="ru-RU" dirty="0"/>
              <a:t>• Рак молочной железы</a:t>
            </a:r>
          </a:p>
          <a:p>
            <a:pPr marL="114300" indent="0">
              <a:buNone/>
            </a:pPr>
            <a:r>
              <a:rPr lang="ru-RU" dirty="0"/>
              <a:t>• Герпетическая сыпь на сосках</a:t>
            </a:r>
          </a:p>
          <a:p>
            <a:pPr marL="114300" indent="0">
              <a:buNone/>
            </a:pPr>
            <a:r>
              <a:rPr lang="ru-RU" dirty="0"/>
              <a:t>• Активная форма туберкулёза лёгких</a:t>
            </a:r>
          </a:p>
          <a:p>
            <a:pPr marL="114300" indent="0">
              <a:buNone/>
            </a:pPr>
            <a:r>
              <a:rPr lang="ru-RU" dirty="0"/>
              <a:t>• Приём химиотерапевтических средств при </a:t>
            </a:r>
            <a:r>
              <a:rPr lang="ru-RU" dirty="0" smtClean="0"/>
              <a:t>онкологических </a:t>
            </a:r>
            <a:r>
              <a:rPr lang="ru-RU" dirty="0"/>
              <a:t>заболеваниях</a:t>
            </a:r>
          </a:p>
          <a:p>
            <a:pPr marL="114300" indent="0">
              <a:buNone/>
            </a:pPr>
            <a:r>
              <a:rPr lang="ru-RU" dirty="0"/>
              <a:t>• ВИЧ –инфекция</a:t>
            </a:r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err="1"/>
              <a:t>Галактоземия</a:t>
            </a:r>
            <a:r>
              <a:rPr lang="ru-RU" dirty="0"/>
              <a:t> у ребёнка</a:t>
            </a:r>
          </a:p>
        </p:txBody>
      </p:sp>
    </p:spTree>
    <p:extLst>
      <p:ext uri="{BB962C8B-B14F-4D97-AF65-F5344CB8AC3E}">
        <p14:creationId xmlns:p14="http://schemas.microsoft.com/office/powerpoint/2010/main" val="4411353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dirty="0" smtClean="0"/>
              <a:t>При </a:t>
            </a:r>
            <a:r>
              <a:rPr lang="ru-RU" dirty="0"/>
              <a:t>благоприятном течении </a:t>
            </a:r>
            <a:r>
              <a:rPr lang="ru-RU" dirty="0" smtClean="0"/>
              <a:t>послеродового </a:t>
            </a:r>
            <a:r>
              <a:rPr lang="ru-RU" dirty="0"/>
              <a:t>периода в роддоме </a:t>
            </a:r>
            <a:r>
              <a:rPr lang="ru-RU" dirty="0" smtClean="0"/>
              <a:t>родильницу </a:t>
            </a:r>
            <a:r>
              <a:rPr lang="ru-RU" dirty="0"/>
              <a:t>выписывают на 4-6 сутки </a:t>
            </a:r>
            <a:r>
              <a:rPr lang="ru-RU" dirty="0" smtClean="0"/>
              <a:t>с рекомендациями</a:t>
            </a:r>
            <a:r>
              <a:rPr lang="ru-RU" dirty="0"/>
              <a:t>: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Половой </a:t>
            </a:r>
            <a:r>
              <a:rPr lang="ru-RU" dirty="0"/>
              <a:t>покой 1,5 мес.</a:t>
            </a:r>
          </a:p>
          <a:p>
            <a:pPr marL="114300" indent="0">
              <a:buNone/>
            </a:pPr>
            <a:r>
              <a:rPr lang="ru-RU" dirty="0"/>
              <a:t>• Явка в ЖК через 1 </a:t>
            </a:r>
            <a:r>
              <a:rPr lang="ru-RU" dirty="0" err="1"/>
              <a:t>мес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• Грудное вскармливание</a:t>
            </a:r>
          </a:p>
          <a:p>
            <a:pPr marL="114300" indent="0">
              <a:buNone/>
            </a:pPr>
            <a:r>
              <a:rPr lang="ru-RU" dirty="0"/>
              <a:t>• Личная гигиена, сцеживание</a:t>
            </a:r>
          </a:p>
        </p:txBody>
      </p:sp>
    </p:spTree>
    <p:extLst>
      <p:ext uri="{BB962C8B-B14F-4D97-AF65-F5344CB8AC3E}">
        <p14:creationId xmlns:p14="http://schemas.microsoft.com/office/powerpoint/2010/main" val="13934571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dirty="0" smtClean="0"/>
              <a:t>Контрацепция: </a:t>
            </a:r>
            <a:r>
              <a:rPr lang="ru-RU" dirty="0" err="1" smtClean="0"/>
              <a:t>эксклютон</a:t>
            </a:r>
            <a:r>
              <a:rPr lang="ru-RU" dirty="0"/>
              <a:t>, </a:t>
            </a:r>
            <a:r>
              <a:rPr lang="ru-RU" dirty="0" err="1"/>
              <a:t>чарозетте</a:t>
            </a:r>
            <a:r>
              <a:rPr lang="ru-RU" dirty="0"/>
              <a:t>, </a:t>
            </a:r>
            <a:r>
              <a:rPr lang="ru-RU" dirty="0" err="1" smtClean="0"/>
              <a:t>микролют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прогестины</a:t>
            </a:r>
            <a:r>
              <a:rPr lang="ru-RU" dirty="0"/>
              <a:t>) по 1 т х 1 р\д </a:t>
            </a:r>
            <a:r>
              <a:rPr lang="ru-RU" dirty="0" smtClean="0"/>
              <a:t>ежедневно </a:t>
            </a:r>
            <a:r>
              <a:rPr lang="ru-RU" dirty="0"/>
              <a:t>без перерыва при кормлении </a:t>
            </a:r>
            <a:r>
              <a:rPr lang="ru-RU" dirty="0" smtClean="0"/>
              <a:t>грудью 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• при прекращении грудного вскармливания </a:t>
            </a:r>
            <a:r>
              <a:rPr lang="ru-RU" dirty="0" smtClean="0"/>
              <a:t>обратиться </a:t>
            </a:r>
            <a:r>
              <a:rPr lang="ru-RU" dirty="0"/>
              <a:t>к гинекологу для назначения КОК</a:t>
            </a:r>
          </a:p>
          <a:p>
            <a:pPr marL="114300" indent="0">
              <a:buNone/>
            </a:pPr>
            <a:r>
              <a:rPr lang="ru-RU" b="1" dirty="0"/>
              <a:t>• При повышении температуры тела, появлении </a:t>
            </a:r>
            <a:r>
              <a:rPr lang="ru-RU" b="1" dirty="0" smtClean="0"/>
              <a:t>неприятных </a:t>
            </a:r>
            <a:r>
              <a:rPr lang="ru-RU" b="1" dirty="0"/>
              <a:t>выделений из половых путей, </a:t>
            </a:r>
            <a:r>
              <a:rPr lang="ru-RU" b="1" dirty="0" smtClean="0"/>
              <a:t>болях </a:t>
            </a:r>
            <a:r>
              <a:rPr lang="ru-RU" b="1" dirty="0"/>
              <a:t>внизу живота, ухудшении общего </a:t>
            </a:r>
            <a:r>
              <a:rPr lang="ru-RU" b="1" dirty="0" smtClean="0"/>
              <a:t>самочувствия </a:t>
            </a:r>
            <a:r>
              <a:rPr lang="ru-RU" b="1" dirty="0"/>
              <a:t>срочно обратиться к гинекологу</a:t>
            </a:r>
          </a:p>
        </p:txBody>
      </p:sp>
    </p:spTree>
    <p:extLst>
      <p:ext uri="{BB962C8B-B14F-4D97-AF65-F5344CB8AC3E}">
        <p14:creationId xmlns:p14="http://schemas.microsoft.com/office/powerpoint/2010/main" val="37846300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Патология </a:t>
            </a:r>
            <a:r>
              <a:rPr lang="ru-RU" b="1" dirty="0"/>
              <a:t>послеродового </a:t>
            </a:r>
            <a:r>
              <a:rPr lang="ru-RU" b="1" dirty="0" smtClean="0"/>
              <a:t>периода: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1</a:t>
            </a:r>
            <a:r>
              <a:rPr lang="ru-RU" dirty="0"/>
              <a:t>. Кровотечение в раннем послеродовом периоде.</a:t>
            </a:r>
          </a:p>
          <a:p>
            <a:pPr marL="114300" indent="0">
              <a:buNone/>
            </a:pPr>
            <a:r>
              <a:rPr lang="ru-RU" dirty="0"/>
              <a:t>2. Не воспалительного характера (</a:t>
            </a:r>
            <a:r>
              <a:rPr lang="ru-RU" dirty="0" err="1"/>
              <a:t>гипогалактия</a:t>
            </a:r>
            <a:r>
              <a:rPr lang="ru-RU" dirty="0"/>
              <a:t> и </a:t>
            </a:r>
            <a:r>
              <a:rPr lang="ru-RU" dirty="0" err="1" smtClean="0"/>
              <a:t>агалактия</a:t>
            </a:r>
            <a:r>
              <a:rPr lang="ru-RU" dirty="0"/>
              <a:t>)</a:t>
            </a:r>
          </a:p>
          <a:p>
            <a:pPr marL="114300" indent="0">
              <a:buNone/>
            </a:pPr>
            <a:r>
              <a:rPr lang="ru-RU" dirty="0"/>
              <a:t>3. Послеродовые инфекционные осложнения</a:t>
            </a:r>
          </a:p>
          <a:p>
            <a:pPr marL="114300" indent="0">
              <a:buNone/>
            </a:pPr>
            <a:r>
              <a:rPr lang="ru-RU" dirty="0"/>
              <a:t>• Мастит О 91</a:t>
            </a:r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err="1"/>
              <a:t>Эндомиометрит</a:t>
            </a:r>
            <a:r>
              <a:rPr lang="ru-RU" dirty="0"/>
              <a:t> N71.0</a:t>
            </a:r>
          </a:p>
          <a:p>
            <a:pPr marL="114300" indent="0">
              <a:buNone/>
            </a:pPr>
            <a:r>
              <a:rPr lang="ru-RU" dirty="0"/>
              <a:t>• Перитонит О 85</a:t>
            </a:r>
          </a:p>
          <a:p>
            <a:pPr marL="114300" indent="0">
              <a:buNone/>
            </a:pPr>
            <a:r>
              <a:rPr lang="ru-RU" dirty="0"/>
              <a:t>• Сепсис О 85</a:t>
            </a:r>
          </a:p>
          <a:p>
            <a:pPr marL="114300" indent="0">
              <a:buNone/>
            </a:pPr>
            <a:r>
              <a:rPr lang="ru-RU" dirty="0"/>
              <a:t>• Послеродовый </a:t>
            </a:r>
            <a:r>
              <a:rPr lang="ru-RU" dirty="0" err="1"/>
              <a:t>гипопитуитаризм</a:t>
            </a:r>
            <a:r>
              <a:rPr lang="ru-RU" dirty="0"/>
              <a:t> (синдром Шихана)</a:t>
            </a:r>
          </a:p>
        </p:txBody>
      </p:sp>
    </p:spTree>
    <p:extLst>
      <p:ext uri="{BB962C8B-B14F-4D97-AF65-F5344CB8AC3E}">
        <p14:creationId xmlns:p14="http://schemas.microsoft.com/office/powerpoint/2010/main" val="22315676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Кровотечение </a:t>
            </a:r>
            <a:r>
              <a:rPr lang="ru-RU" b="1" dirty="0"/>
              <a:t>в раннем послеродовом </a:t>
            </a:r>
            <a:br>
              <a:rPr lang="ru-RU" b="1" dirty="0"/>
            </a:br>
            <a:r>
              <a:rPr lang="ru-RU" b="1" dirty="0"/>
              <a:t>периоде м\б обусловлено: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852936"/>
            <a:ext cx="7620000" cy="4296544"/>
          </a:xfrm>
        </p:spPr>
        <p:txBody>
          <a:bodyPr/>
          <a:lstStyle/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Гипотонией и атонией матки</a:t>
            </a:r>
          </a:p>
          <a:p>
            <a:pPr marL="114300" indent="0">
              <a:buNone/>
            </a:pPr>
            <a:r>
              <a:rPr lang="ru-RU" dirty="0"/>
              <a:t>• Задержкой части последа в полости </a:t>
            </a:r>
            <a:r>
              <a:rPr lang="ru-RU" dirty="0" smtClean="0"/>
              <a:t>матки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• Наследственными или приобретенными </a:t>
            </a:r>
            <a:r>
              <a:rPr lang="ru-RU" dirty="0" smtClean="0"/>
              <a:t>дефектами </a:t>
            </a:r>
            <a:r>
              <a:rPr lang="ru-RU" dirty="0"/>
              <a:t>гемостаза</a:t>
            </a:r>
          </a:p>
          <a:p>
            <a:pPr marL="114300" indent="0">
              <a:buNone/>
            </a:pPr>
            <a:r>
              <a:rPr lang="ru-RU" dirty="0"/>
              <a:t>• Разрывом матки и мягких тканей </a:t>
            </a:r>
            <a:r>
              <a:rPr lang="ru-RU" dirty="0" smtClean="0"/>
              <a:t>родовых путей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6537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Гипогалактия</a:t>
            </a:r>
            <a:r>
              <a:rPr lang="ru-RU" b="1" dirty="0"/>
              <a:t> и </a:t>
            </a:r>
            <a:r>
              <a:rPr lang="ru-RU" b="1" dirty="0" err="1"/>
              <a:t>агалактия</a:t>
            </a:r>
            <a:r>
              <a:rPr lang="ru-RU" b="1" dirty="0"/>
              <a:t>. 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7620000" cy="554461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b="1" dirty="0" smtClean="0"/>
              <a:t>Причины</a:t>
            </a:r>
            <a:r>
              <a:rPr lang="ru-RU" b="1" dirty="0"/>
              <a:t>:</a:t>
            </a:r>
          </a:p>
          <a:p>
            <a:pPr marL="114300" indent="0">
              <a:buNone/>
            </a:pPr>
            <a:r>
              <a:rPr lang="ru-RU" dirty="0" smtClean="0"/>
              <a:t>• Заболевания </a:t>
            </a:r>
            <a:r>
              <a:rPr lang="ru-RU" dirty="0"/>
              <a:t>органов внутренней секреции</a:t>
            </a:r>
          </a:p>
          <a:p>
            <a:pPr marL="114300" indent="0">
              <a:buNone/>
            </a:pPr>
            <a:r>
              <a:rPr lang="ru-RU" dirty="0"/>
              <a:t>• Возрастные первородящие</a:t>
            </a:r>
          </a:p>
          <a:p>
            <a:pPr marL="114300" indent="0">
              <a:buNone/>
            </a:pPr>
            <a:r>
              <a:rPr lang="ru-RU" dirty="0"/>
              <a:t>• Инфантилизм</a:t>
            </a:r>
          </a:p>
          <a:p>
            <a:pPr marL="114300" indent="0">
              <a:buNone/>
            </a:pPr>
            <a:r>
              <a:rPr lang="ru-RU" dirty="0"/>
              <a:t>• Заболевания ССС</a:t>
            </a:r>
          </a:p>
          <a:p>
            <a:pPr marL="114300" indent="0">
              <a:buNone/>
            </a:pPr>
            <a:r>
              <a:rPr lang="ru-RU" dirty="0"/>
              <a:t>• Поздние </a:t>
            </a:r>
            <a:r>
              <a:rPr lang="ru-RU" dirty="0" err="1"/>
              <a:t>гестозы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• Массивные кровопотери в родах и раннем послеродовом </a:t>
            </a:r>
            <a:r>
              <a:rPr lang="ru-RU" dirty="0" smtClean="0"/>
              <a:t>периодах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• Травматические акушерские операции</a:t>
            </a:r>
          </a:p>
          <a:p>
            <a:pPr marL="114300" indent="0">
              <a:buNone/>
            </a:pPr>
            <a:r>
              <a:rPr lang="ru-RU" dirty="0"/>
              <a:t>• Послеродовые инфекции</a:t>
            </a:r>
          </a:p>
          <a:p>
            <a:pPr marL="114300" indent="0">
              <a:buNone/>
            </a:pPr>
            <a:r>
              <a:rPr lang="ru-RU" dirty="0"/>
              <a:t>• Трещины сосков, маститы</a:t>
            </a:r>
          </a:p>
          <a:p>
            <a:pPr marL="114300" indent="0">
              <a:buNone/>
            </a:pPr>
            <a:r>
              <a:rPr lang="ru-RU" dirty="0"/>
              <a:t>• Нерациональный режим и диета кормящей матери</a:t>
            </a:r>
          </a:p>
          <a:p>
            <a:pPr marL="114300" indent="0">
              <a:buNone/>
            </a:pPr>
            <a:r>
              <a:rPr lang="ru-RU" dirty="0"/>
              <a:t>• Физическое и психическое  </a:t>
            </a:r>
            <a:r>
              <a:rPr lang="ru-RU" dirty="0" smtClean="0"/>
              <a:t>переутомление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• Позднее прикладывание ребёнка к груди </a:t>
            </a:r>
          </a:p>
          <a:p>
            <a:pPr marL="114300" indent="0">
              <a:buNone/>
            </a:pPr>
            <a:r>
              <a:rPr lang="ru-RU" dirty="0"/>
              <a:t>• Недостаточность сосательного рефлекса у новорождённого </a:t>
            </a:r>
          </a:p>
        </p:txBody>
      </p:sp>
    </p:spTree>
    <p:extLst>
      <p:ext uri="{BB962C8B-B14F-4D97-AF65-F5344CB8AC3E}">
        <p14:creationId xmlns:p14="http://schemas.microsoft.com/office/powerpoint/2010/main" val="15013831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7620000" cy="525658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dirty="0" smtClean="0"/>
              <a:t>Профилактика</a:t>
            </a:r>
            <a:r>
              <a:rPr lang="ru-RU" b="1" dirty="0"/>
              <a:t>: </a:t>
            </a:r>
            <a:r>
              <a:rPr lang="ru-RU" dirty="0"/>
              <a:t>массаж молочных желёз, при </a:t>
            </a:r>
            <a:r>
              <a:rPr lang="ru-RU" dirty="0" smtClean="0"/>
              <a:t>втянутых </a:t>
            </a:r>
            <a:r>
              <a:rPr lang="ru-RU" dirty="0"/>
              <a:t>и плоских сосках — их вытягивание по 4—5 </a:t>
            </a:r>
            <a:r>
              <a:rPr lang="ru-RU" dirty="0" smtClean="0"/>
              <a:t>раз </a:t>
            </a:r>
            <a:r>
              <a:rPr lang="ru-RU" dirty="0"/>
              <a:t>в день через марлю; после родов </a:t>
            </a:r>
            <a:r>
              <a:rPr lang="ru-RU" dirty="0" smtClean="0"/>
              <a:t>—прикладывание </a:t>
            </a:r>
            <a:r>
              <a:rPr lang="ru-RU" dirty="0"/>
              <a:t>ребёнка к груди. В последующем </a:t>
            </a:r>
            <a:r>
              <a:rPr lang="ru-RU" dirty="0" smtClean="0"/>
              <a:t>— кормление </a:t>
            </a:r>
            <a:r>
              <a:rPr lang="ru-RU" dirty="0"/>
              <a:t>с равными промежутками в течение </a:t>
            </a:r>
            <a:r>
              <a:rPr lang="ru-RU" dirty="0" smtClean="0"/>
              <a:t>15—20 </a:t>
            </a:r>
            <a:r>
              <a:rPr lang="ru-RU" dirty="0"/>
              <a:t>мин в определенное время суток с обязательным </a:t>
            </a:r>
            <a:r>
              <a:rPr lang="ru-RU" dirty="0" smtClean="0"/>
              <a:t>6-часовым </a:t>
            </a:r>
            <a:r>
              <a:rPr lang="ru-RU" dirty="0"/>
              <a:t>ночным перерывом; сцеживание молока </a:t>
            </a:r>
            <a:r>
              <a:rPr lang="ru-RU" dirty="0" smtClean="0"/>
              <a:t>после </a:t>
            </a:r>
            <a:r>
              <a:rPr lang="ru-RU" dirty="0"/>
              <a:t>кормления.</a:t>
            </a:r>
          </a:p>
          <a:p>
            <a:pPr marL="114300" indent="0">
              <a:buNone/>
            </a:pPr>
            <a:r>
              <a:rPr lang="ru-RU" b="1" dirty="0" smtClean="0"/>
              <a:t>Лечение</a:t>
            </a:r>
            <a:r>
              <a:rPr lang="ru-RU" b="1" dirty="0"/>
              <a:t>: </a:t>
            </a:r>
            <a:r>
              <a:rPr lang="ru-RU" dirty="0"/>
              <a:t>при первичной Г. — стимулирующие </a:t>
            </a:r>
            <a:r>
              <a:rPr lang="ru-RU" dirty="0" smtClean="0"/>
              <a:t>лактацию </a:t>
            </a:r>
            <a:r>
              <a:rPr lang="ru-RU" dirty="0"/>
              <a:t>и общеукрепляющие препараты; при </a:t>
            </a:r>
            <a:r>
              <a:rPr lang="ru-RU" dirty="0" smtClean="0"/>
              <a:t>вторичной — правильный </a:t>
            </a:r>
            <a:r>
              <a:rPr lang="ru-RU" dirty="0"/>
              <a:t>режим, рациональное </a:t>
            </a:r>
            <a:r>
              <a:rPr lang="ru-RU" dirty="0" smtClean="0"/>
              <a:t>питание</a:t>
            </a:r>
            <a:r>
              <a:rPr lang="ru-RU" dirty="0"/>
              <a:t>, витаминотерапия, </a:t>
            </a:r>
            <a:r>
              <a:rPr lang="ru-RU" dirty="0" err="1"/>
              <a:t>физио</a:t>
            </a:r>
            <a:r>
              <a:rPr lang="ru-RU" dirty="0"/>
              <a:t>- и психотерапия.</a:t>
            </a:r>
          </a:p>
        </p:txBody>
      </p:sp>
    </p:spTree>
    <p:extLst>
      <p:ext uri="{BB962C8B-B14F-4D97-AF65-F5344CB8AC3E}">
        <p14:creationId xmlns:p14="http://schemas.microsoft.com/office/powerpoint/2010/main" val="624063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Трещины сосков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114300" indent="0">
              <a:buNone/>
            </a:pPr>
            <a:r>
              <a:rPr lang="ru-RU" b="1" dirty="0"/>
              <a:t>Трещины сосков </a:t>
            </a:r>
            <a:r>
              <a:rPr lang="ru-RU" dirty="0"/>
              <a:t>– это мелкие разрывы на </a:t>
            </a:r>
            <a:r>
              <a:rPr lang="ru-RU" dirty="0" smtClean="0"/>
              <a:t>коже </a:t>
            </a:r>
            <a:r>
              <a:rPr lang="ru-RU" dirty="0"/>
              <a:t>груди и сосках, которые </a:t>
            </a:r>
            <a:r>
              <a:rPr lang="ru-RU" dirty="0" smtClean="0"/>
              <a:t>появляются</a:t>
            </a:r>
            <a:r>
              <a:rPr lang="ru-RU" dirty="0"/>
              <a:t>, как правило, у кормящих </a:t>
            </a:r>
            <a:r>
              <a:rPr lang="ru-RU" dirty="0" smtClean="0"/>
              <a:t>матерей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998223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Существует </a:t>
            </a:r>
            <a:r>
              <a:rPr lang="ru-RU" sz="3200" b="1" dirty="0"/>
              <a:t>несколько причин появления </a:t>
            </a:r>
            <a:br>
              <a:rPr lang="ru-RU" sz="3200" b="1" dirty="0"/>
            </a:br>
            <a:r>
              <a:rPr lang="ru-RU" sz="3200" b="1" dirty="0"/>
              <a:t>трещин сосков, вот некоторые из них: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Несоблюдение правил гигиены: </a:t>
            </a:r>
            <a:r>
              <a:rPr lang="ru-RU" dirty="0" smtClean="0"/>
              <a:t>недостаточный </a:t>
            </a:r>
            <a:r>
              <a:rPr lang="ru-RU" dirty="0"/>
              <a:t>уход за кожей сосков</a:t>
            </a:r>
          </a:p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Использование в уходе за кожей груди </a:t>
            </a:r>
            <a:r>
              <a:rPr lang="ru-RU" dirty="0" smtClean="0"/>
              <a:t>средств</a:t>
            </a:r>
            <a:r>
              <a:rPr lang="ru-RU" dirty="0"/>
              <a:t>, которые сушат кожу и снижают </a:t>
            </a:r>
            <a:r>
              <a:rPr lang="ru-RU" dirty="0" smtClean="0"/>
              <a:t>ее </a:t>
            </a:r>
            <a:r>
              <a:rPr lang="ru-RU" dirty="0"/>
              <a:t>эластичность (например спирт, </a:t>
            </a:r>
            <a:r>
              <a:rPr lang="ru-RU" dirty="0" smtClean="0"/>
              <a:t>зеленка</a:t>
            </a:r>
            <a:r>
              <a:rPr lang="ru-RU" dirty="0"/>
              <a:t>). </a:t>
            </a:r>
          </a:p>
          <a:p>
            <a:pPr marL="114300" indent="0">
              <a:buNone/>
            </a:pPr>
            <a:r>
              <a:rPr lang="ru-RU" dirty="0"/>
              <a:t>• Неправильное прикладывание ребенка к </a:t>
            </a:r>
            <a:r>
              <a:rPr lang="ru-RU" dirty="0" smtClean="0"/>
              <a:t>груди</a:t>
            </a:r>
            <a:r>
              <a:rPr lang="ru-RU" dirty="0"/>
              <a:t>, когда во рту малыша оказывается </a:t>
            </a:r>
            <a:r>
              <a:rPr lang="ru-RU" dirty="0" smtClean="0"/>
              <a:t>только </a:t>
            </a:r>
            <a:r>
              <a:rPr lang="ru-RU" dirty="0"/>
              <a:t>сосок.</a:t>
            </a:r>
          </a:p>
          <a:p>
            <a:pPr marL="114300" indent="0">
              <a:buNone/>
            </a:pPr>
            <a:r>
              <a:rPr lang="ru-RU" dirty="0"/>
              <a:t>• Насильственное отнятие груди, когда </a:t>
            </a:r>
            <a:r>
              <a:rPr lang="ru-RU" dirty="0" smtClean="0"/>
              <a:t>малыш </a:t>
            </a:r>
            <a:r>
              <a:rPr lang="ru-RU" dirty="0"/>
              <a:t>не открыл ротик, также способствует появлению трещин на груди. </a:t>
            </a:r>
          </a:p>
          <a:p>
            <a:pPr marL="114300" indent="0">
              <a:buNone/>
            </a:pPr>
            <a:r>
              <a:rPr lang="ru-RU" dirty="0"/>
              <a:t>• Гиповитаминоз </a:t>
            </a:r>
          </a:p>
        </p:txBody>
      </p:sp>
    </p:spTree>
    <p:extLst>
      <p:ext uri="{BB962C8B-B14F-4D97-AF65-F5344CB8AC3E}">
        <p14:creationId xmlns:p14="http://schemas.microsoft.com/office/powerpoint/2010/main" val="27733994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Профилактика </a:t>
            </a:r>
            <a:r>
              <a:rPr lang="ru-RU" b="1" dirty="0"/>
              <a:t>трещин сосков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Профилактику трещин сосков </a:t>
            </a:r>
            <a:r>
              <a:rPr lang="ru-RU" dirty="0" smtClean="0"/>
              <a:t>рекомендуется </a:t>
            </a:r>
            <a:r>
              <a:rPr lang="ru-RU" dirty="0"/>
              <a:t>начинать еще во время </a:t>
            </a:r>
            <a:r>
              <a:rPr lang="ru-RU" dirty="0" smtClean="0"/>
              <a:t>беременности</a:t>
            </a:r>
            <a:r>
              <a:rPr lang="ru-RU" dirty="0"/>
              <a:t>.</a:t>
            </a:r>
          </a:p>
          <a:p>
            <a:pPr marL="114300" indent="0">
              <a:buNone/>
            </a:pPr>
            <a:r>
              <a:rPr lang="ru-RU" dirty="0"/>
              <a:t>• рекомендуется носить хлопчатобумажные </a:t>
            </a:r>
            <a:r>
              <a:rPr lang="ru-RU" dirty="0" smtClean="0"/>
              <a:t>бюстгальтеры</a:t>
            </a:r>
            <a:r>
              <a:rPr lang="ru-RU" dirty="0"/>
              <a:t>, которые подходят по </a:t>
            </a:r>
            <a:r>
              <a:rPr lang="ru-RU" dirty="0" smtClean="0"/>
              <a:t>размеру </a:t>
            </a:r>
            <a:r>
              <a:rPr lang="ru-RU" dirty="0"/>
              <a:t>и не натирают кожу. </a:t>
            </a:r>
          </a:p>
          <a:p>
            <a:pPr marL="114300" indent="0">
              <a:buNone/>
            </a:pPr>
            <a:r>
              <a:rPr lang="ru-RU" dirty="0"/>
              <a:t>• После ежедневного душа рекомендуется в </a:t>
            </a:r>
            <a:r>
              <a:rPr lang="ru-RU" dirty="0" smtClean="0"/>
              <a:t>течение </a:t>
            </a:r>
            <a:r>
              <a:rPr lang="ru-RU" dirty="0"/>
              <a:t>минуты осторожно массировать </a:t>
            </a:r>
            <a:r>
              <a:rPr lang="ru-RU" dirty="0" smtClean="0"/>
              <a:t>кожу </a:t>
            </a:r>
            <a:r>
              <a:rPr lang="ru-RU" dirty="0"/>
              <a:t>вокруг сосков мягким махровым </a:t>
            </a:r>
            <a:r>
              <a:rPr lang="ru-RU" dirty="0" smtClean="0"/>
              <a:t>полотенцем </a:t>
            </a:r>
            <a:r>
              <a:rPr lang="ru-RU" dirty="0"/>
              <a:t>и смазывать детским кремом</a:t>
            </a:r>
          </a:p>
        </p:txBody>
      </p:sp>
    </p:spTree>
    <p:extLst>
      <p:ext uri="{BB962C8B-B14F-4D97-AF65-F5344CB8AC3E}">
        <p14:creationId xmlns:p14="http://schemas.microsoft.com/office/powerpoint/2010/main" val="1209155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Характеристика </a:t>
            </a:r>
            <a:r>
              <a:rPr lang="ru-RU" b="1" dirty="0"/>
              <a:t>послеродового периода: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Продолжается в течение 6 недель (42 </a:t>
            </a:r>
            <a:r>
              <a:rPr lang="ru-RU" dirty="0" smtClean="0"/>
              <a:t>дня</a:t>
            </a:r>
            <a:r>
              <a:rPr lang="ru-RU" dirty="0"/>
              <a:t>)</a:t>
            </a:r>
          </a:p>
          <a:p>
            <a:pPr marL="114300" indent="0">
              <a:buNone/>
            </a:pPr>
            <a:r>
              <a:rPr lang="ru-RU" dirty="0"/>
              <a:t>• Максимально выраженные изменения </a:t>
            </a:r>
            <a:r>
              <a:rPr lang="ru-RU" dirty="0" smtClean="0"/>
              <a:t>в </a:t>
            </a:r>
            <a:r>
              <a:rPr lang="ru-RU" dirty="0"/>
              <a:t>органах и системах подвергшихся </a:t>
            </a:r>
            <a:r>
              <a:rPr lang="ru-RU" dirty="0" smtClean="0"/>
              <a:t>изменению </a:t>
            </a:r>
            <a:r>
              <a:rPr lang="ru-RU" dirty="0"/>
              <a:t>в связи с беременностью и </a:t>
            </a:r>
            <a:r>
              <a:rPr lang="ru-RU" dirty="0" smtClean="0"/>
              <a:t>родами </a:t>
            </a:r>
            <a:r>
              <a:rPr lang="ru-RU" dirty="0"/>
              <a:t>происходят в первые 8-12 </a:t>
            </a:r>
            <a:r>
              <a:rPr lang="ru-RU" dirty="0" smtClean="0"/>
              <a:t>суток </a:t>
            </a:r>
            <a:r>
              <a:rPr lang="ru-RU" dirty="0"/>
              <a:t>после родов</a:t>
            </a:r>
          </a:p>
          <a:p>
            <a:pPr marL="114300" indent="0">
              <a:buNone/>
            </a:pPr>
            <a:r>
              <a:rPr lang="ru-RU" dirty="0"/>
              <a:t>• Происходит расцвет функции </a:t>
            </a:r>
            <a:r>
              <a:rPr lang="ru-RU" dirty="0" smtClean="0"/>
              <a:t>молочных </a:t>
            </a:r>
            <a:r>
              <a:rPr lang="ru-RU" dirty="0"/>
              <a:t>желёз в связи с лактацией</a:t>
            </a:r>
          </a:p>
        </p:txBody>
      </p:sp>
    </p:spTree>
    <p:extLst>
      <p:ext uri="{BB962C8B-B14F-4D97-AF65-F5344CB8AC3E}">
        <p14:creationId xmlns:p14="http://schemas.microsoft.com/office/powerpoint/2010/main" val="17019715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7620000" cy="4800600"/>
          </a:xfrm>
        </p:spPr>
        <p:txBody>
          <a:bodyPr>
            <a:normAutofit/>
          </a:bodyPr>
          <a:lstStyle/>
          <a:p>
            <a:r>
              <a:rPr lang="ru-RU" dirty="0"/>
              <a:t>Основным средством профилактики образования </a:t>
            </a:r>
            <a:r>
              <a:rPr lang="ru-RU" dirty="0" smtClean="0"/>
              <a:t>трещин </a:t>
            </a:r>
            <a:r>
              <a:rPr lang="ru-RU" dirty="0"/>
              <a:t>сосков является правильное прикладывание </a:t>
            </a:r>
            <a:r>
              <a:rPr lang="ru-RU" dirty="0" smtClean="0"/>
              <a:t>ребенка </a:t>
            </a:r>
            <a:r>
              <a:rPr lang="ru-RU" dirty="0"/>
              <a:t>к груди. Кормящая мама должна следить за </a:t>
            </a:r>
            <a:r>
              <a:rPr lang="ru-RU" dirty="0" smtClean="0"/>
              <a:t>тем</a:t>
            </a:r>
            <a:r>
              <a:rPr lang="ru-RU" dirty="0"/>
              <a:t>, чтобы ребенок правильно сосал грудь, захватывая </a:t>
            </a:r>
            <a:r>
              <a:rPr lang="ru-RU" dirty="0" smtClean="0"/>
              <a:t>не </a:t>
            </a:r>
            <a:r>
              <a:rPr lang="ru-RU" dirty="0"/>
              <a:t>только сосок, но и ареолу. Когда ребенок приложен </a:t>
            </a:r>
            <a:r>
              <a:rPr lang="ru-RU" dirty="0" smtClean="0"/>
              <a:t>к </a:t>
            </a:r>
            <a:r>
              <a:rPr lang="ru-RU" dirty="0"/>
              <a:t>груди правильно его подбородок касается груди, а </a:t>
            </a:r>
            <a:r>
              <a:rPr lang="ru-RU" dirty="0" smtClean="0"/>
              <a:t>верхняя </a:t>
            </a:r>
            <a:r>
              <a:rPr lang="ru-RU" dirty="0"/>
              <a:t>губа практически полностью скрывает ареолу. </a:t>
            </a:r>
            <a:r>
              <a:rPr lang="ru-RU" dirty="0" smtClean="0"/>
              <a:t>Не </a:t>
            </a:r>
            <a:r>
              <a:rPr lang="ru-RU" dirty="0"/>
              <a:t>рекомендуется вынимать сосок изо рта младенца, </a:t>
            </a:r>
            <a:r>
              <a:rPr lang="ru-RU" dirty="0" smtClean="0"/>
              <a:t>если </a:t>
            </a:r>
            <a:r>
              <a:rPr lang="ru-RU" dirty="0"/>
              <a:t>ребенок его не отпускает.</a:t>
            </a:r>
          </a:p>
          <a:p>
            <a:r>
              <a:rPr lang="ru-RU" dirty="0"/>
              <a:t>Для того чтобы он разжал ротик достаточно вставить в </a:t>
            </a:r>
            <a:r>
              <a:rPr lang="ru-RU" dirty="0" smtClean="0"/>
              <a:t>уголок </a:t>
            </a:r>
            <a:r>
              <a:rPr lang="ru-RU" dirty="0"/>
              <a:t>рта малыша </a:t>
            </a:r>
            <a:r>
              <a:rPr lang="ru-RU" dirty="0" smtClean="0"/>
              <a:t>мизинец. Также </a:t>
            </a:r>
            <a:r>
              <a:rPr lang="ru-RU" dirty="0"/>
              <a:t>после кормления рекомендуется смазать кожу в </a:t>
            </a:r>
            <a:r>
              <a:rPr lang="ru-RU" dirty="0" smtClean="0"/>
              <a:t>области </a:t>
            </a:r>
            <a:r>
              <a:rPr lang="ru-RU" dirty="0"/>
              <a:t>соска ланолиновым маслом </a:t>
            </a:r>
          </a:p>
        </p:txBody>
      </p:sp>
    </p:spTree>
    <p:extLst>
      <p:ext uri="{BB962C8B-B14F-4D97-AF65-F5344CB8AC3E}">
        <p14:creationId xmlns:p14="http://schemas.microsoft.com/office/powerpoint/2010/main" val="31365179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Основные средства, применяемые в лечении </a:t>
            </a:r>
            <a:r>
              <a:rPr lang="ru-RU" dirty="0" smtClean="0"/>
              <a:t>трещин </a:t>
            </a:r>
            <a:r>
              <a:rPr lang="ru-RU" dirty="0"/>
              <a:t>сосков преимущественно состоят из </a:t>
            </a:r>
            <a:r>
              <a:rPr lang="ru-RU" dirty="0" smtClean="0"/>
              <a:t>витамина </a:t>
            </a:r>
            <a:r>
              <a:rPr lang="ru-RU" dirty="0"/>
              <a:t>группы В – </a:t>
            </a:r>
            <a:r>
              <a:rPr lang="ru-RU" dirty="0" err="1"/>
              <a:t>дексапантенола</a:t>
            </a:r>
            <a:r>
              <a:rPr lang="ru-RU" dirty="0"/>
              <a:t>, </a:t>
            </a:r>
            <a:r>
              <a:rPr lang="ru-RU" dirty="0" smtClean="0"/>
              <a:t>который </a:t>
            </a:r>
            <a:r>
              <a:rPr lang="ru-RU" dirty="0"/>
              <a:t>обладает ранозаживляющим </a:t>
            </a:r>
            <a:r>
              <a:rPr lang="ru-RU" dirty="0" smtClean="0"/>
              <a:t>действием </a:t>
            </a:r>
            <a:r>
              <a:rPr lang="ru-RU" dirty="0"/>
              <a:t>на кожу. </a:t>
            </a:r>
            <a:endParaRPr lang="ru-RU" dirty="0" smtClean="0"/>
          </a:p>
          <a:p>
            <a:endParaRPr lang="ru-RU" dirty="0"/>
          </a:p>
          <a:p>
            <a:pPr marL="114300" indent="0">
              <a:buNone/>
            </a:pPr>
            <a:r>
              <a:rPr lang="ru-RU" dirty="0" smtClean="0"/>
              <a:t> </a:t>
            </a:r>
            <a:r>
              <a:rPr lang="ru-RU" b="1" dirty="0"/>
              <a:t>Мазь и крем от трещин сосков </a:t>
            </a:r>
            <a:r>
              <a:rPr lang="ru-RU" b="1" dirty="0" err="1"/>
              <a:t>Бепантен</a:t>
            </a:r>
            <a:r>
              <a:rPr lang="ru-RU" b="1" dirty="0"/>
              <a:t> </a:t>
            </a:r>
            <a:r>
              <a:rPr lang="ru-RU" dirty="0" smtClean="0"/>
              <a:t>–содержит </a:t>
            </a:r>
            <a:r>
              <a:rPr lang="ru-RU" dirty="0"/>
              <a:t>витамин группы В, который </a:t>
            </a:r>
            <a:r>
              <a:rPr lang="ru-RU" dirty="0" smtClean="0"/>
              <a:t>способствует </a:t>
            </a:r>
            <a:r>
              <a:rPr lang="ru-RU" dirty="0"/>
              <a:t>быстрому заживлению </a:t>
            </a:r>
            <a:r>
              <a:rPr lang="ru-RU" dirty="0" smtClean="0"/>
              <a:t>трещин </a:t>
            </a:r>
            <a:r>
              <a:rPr lang="ru-RU" dirty="0"/>
              <a:t>на коже груди. Мазь от трещин </a:t>
            </a:r>
            <a:r>
              <a:rPr lang="ru-RU" dirty="0" err="1" smtClean="0"/>
              <a:t>Бепантен</a:t>
            </a:r>
            <a:r>
              <a:rPr lang="ru-RU" dirty="0" smtClean="0"/>
              <a:t> </a:t>
            </a:r>
            <a:r>
              <a:rPr lang="ru-RU" dirty="0"/>
              <a:t>наносят на кожу в области </a:t>
            </a:r>
            <a:r>
              <a:rPr lang="ru-RU" dirty="0" smtClean="0"/>
              <a:t>трещин </a:t>
            </a:r>
            <a:r>
              <a:rPr lang="ru-RU" dirty="0"/>
              <a:t>после каждого кормления грудью. </a:t>
            </a:r>
          </a:p>
        </p:txBody>
      </p:sp>
    </p:spTree>
    <p:extLst>
      <p:ext uri="{BB962C8B-B14F-4D97-AF65-F5344CB8AC3E}">
        <p14:creationId xmlns:p14="http://schemas.microsoft.com/office/powerpoint/2010/main" val="13346338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7620000" cy="48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b="1" dirty="0" smtClean="0"/>
              <a:t>Спрей </a:t>
            </a:r>
            <a:r>
              <a:rPr lang="ru-RU" b="1" dirty="0" err="1"/>
              <a:t>Пантенол</a:t>
            </a:r>
            <a:r>
              <a:rPr lang="ru-RU" b="1" dirty="0"/>
              <a:t> </a:t>
            </a:r>
            <a:r>
              <a:rPr lang="ru-RU" dirty="0"/>
              <a:t>также содержит витамин </a:t>
            </a:r>
            <a:r>
              <a:rPr lang="ru-RU" dirty="0" smtClean="0"/>
              <a:t>группы </a:t>
            </a:r>
            <a:r>
              <a:rPr lang="ru-RU" dirty="0"/>
              <a:t>В. Спрей распыляют на кожу в </a:t>
            </a:r>
            <a:r>
              <a:rPr lang="ru-RU" dirty="0" smtClean="0"/>
              <a:t>области </a:t>
            </a:r>
            <a:r>
              <a:rPr lang="ru-RU" dirty="0"/>
              <a:t>тещин с расстояния 10-20см после </a:t>
            </a:r>
            <a:r>
              <a:rPr lang="ru-RU" dirty="0" smtClean="0"/>
              <a:t>каждого </a:t>
            </a:r>
            <a:r>
              <a:rPr lang="ru-RU" dirty="0"/>
              <a:t>кормления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b="1" dirty="0" err="1" smtClean="0"/>
              <a:t>Корнегрегель</a:t>
            </a:r>
            <a:r>
              <a:rPr lang="ru-RU" dirty="0" smtClean="0"/>
              <a:t> </a:t>
            </a:r>
            <a:r>
              <a:rPr lang="ru-RU" dirty="0"/>
              <a:t>это лекарственное средство, </a:t>
            </a:r>
            <a:r>
              <a:rPr lang="ru-RU" dirty="0" smtClean="0"/>
              <a:t>применяемое </a:t>
            </a:r>
            <a:r>
              <a:rPr lang="ru-RU" dirty="0"/>
              <a:t>в лечении трещин сосков в </a:t>
            </a:r>
            <a:r>
              <a:rPr lang="ru-RU" dirty="0" smtClean="0"/>
              <a:t>виде </a:t>
            </a:r>
            <a:r>
              <a:rPr lang="ru-RU" dirty="0"/>
              <a:t>геля. Гель от трещин сосков наносят </a:t>
            </a:r>
            <a:r>
              <a:rPr lang="ru-RU" dirty="0" smtClean="0"/>
              <a:t>на </a:t>
            </a:r>
            <a:r>
              <a:rPr lang="ru-RU" dirty="0"/>
              <a:t>кожу после каждого кормления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b="1" dirty="0" err="1" smtClean="0"/>
              <a:t>Ланодерм</a:t>
            </a:r>
            <a:r>
              <a:rPr lang="ru-RU" b="1" dirty="0" smtClean="0"/>
              <a:t> </a:t>
            </a:r>
            <a:r>
              <a:rPr lang="ru-RU" dirty="0"/>
              <a:t>- средство содержащее чистый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Ланолин</a:t>
            </a:r>
            <a:r>
              <a:rPr lang="ru-RU" dirty="0"/>
              <a:t>, защищают кожу от высыхания, </a:t>
            </a:r>
            <a:r>
              <a:rPr lang="ru-RU" dirty="0" smtClean="0"/>
              <a:t>делает </a:t>
            </a:r>
            <a:r>
              <a:rPr lang="ru-RU" dirty="0"/>
              <a:t>ее более эластичной и прочной. </a:t>
            </a:r>
          </a:p>
          <a:p>
            <a:pPr marL="114300" indent="0">
              <a:buNone/>
            </a:pPr>
            <a:r>
              <a:rPr lang="ru-RU" dirty="0"/>
              <a:t>Кремы содержащие ланолин наносят на кожу сосков легкими массирующими </a:t>
            </a:r>
            <a:r>
              <a:rPr lang="ru-RU" dirty="0" smtClean="0"/>
              <a:t>движениями </a:t>
            </a:r>
            <a:r>
              <a:rPr lang="ru-RU" dirty="0"/>
              <a:t>после каждого кормления. </a:t>
            </a:r>
          </a:p>
        </p:txBody>
      </p:sp>
    </p:spTree>
    <p:extLst>
      <p:ext uri="{BB962C8B-B14F-4D97-AF65-F5344CB8AC3E}">
        <p14:creationId xmlns:p14="http://schemas.microsoft.com/office/powerpoint/2010/main" val="38967997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Лактостаз</a:t>
            </a:r>
            <a:endParaRPr lang="ru-RU" b="1" dirty="0"/>
          </a:p>
        </p:txBody>
      </p:sp>
      <p:pic>
        <p:nvPicPr>
          <p:cNvPr id="1026" name="Picture 2" descr="C:\Users\gigiena4-55\Desktop\ultrazvukovoe_issledovanie-1024x40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97336"/>
            <a:ext cx="7620000" cy="300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4933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Определение </a:t>
            </a:r>
            <a:r>
              <a:rPr lang="ru-RU" b="1" dirty="0" err="1"/>
              <a:t>лактостаза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застой </a:t>
            </a:r>
            <a:r>
              <a:rPr lang="ru-RU" dirty="0"/>
              <a:t>молока в протоках молочных желез. Молочная </a:t>
            </a:r>
            <a:r>
              <a:rPr lang="ru-RU" dirty="0" smtClean="0"/>
              <a:t>железа </a:t>
            </a:r>
            <a:r>
              <a:rPr lang="ru-RU" dirty="0"/>
              <a:t>женщины среднем состоит из 15-25 </a:t>
            </a:r>
            <a:r>
              <a:rPr lang="ru-RU" dirty="0" err="1"/>
              <a:t>ацинусов</a:t>
            </a:r>
            <a:r>
              <a:rPr lang="ru-RU" dirty="0"/>
              <a:t>, в </a:t>
            </a:r>
            <a:r>
              <a:rPr lang="ru-RU" dirty="0" smtClean="0"/>
              <a:t>которых </a:t>
            </a:r>
            <a:r>
              <a:rPr lang="ru-RU" dirty="0"/>
              <a:t>синтезируется молоко. </a:t>
            </a:r>
            <a:r>
              <a:rPr lang="ru-RU" dirty="0" err="1"/>
              <a:t>Ацинусы</a:t>
            </a:r>
            <a:r>
              <a:rPr lang="ru-RU" dirty="0"/>
              <a:t> соединены с </a:t>
            </a:r>
            <a:r>
              <a:rPr lang="ru-RU" dirty="0" smtClean="0"/>
              <a:t>соском </a:t>
            </a:r>
            <a:r>
              <a:rPr lang="ru-RU" dirty="0"/>
              <a:t>протоками. Если какой либо </a:t>
            </a:r>
            <a:r>
              <a:rPr lang="ru-RU" dirty="0" err="1"/>
              <a:t>ацинус</a:t>
            </a:r>
            <a:r>
              <a:rPr lang="ru-RU" dirty="0"/>
              <a:t> в течение </a:t>
            </a:r>
            <a:r>
              <a:rPr lang="ru-RU" dirty="0" smtClean="0"/>
              <a:t>нескольких </a:t>
            </a:r>
            <a:r>
              <a:rPr lang="ru-RU" dirty="0"/>
              <a:t>дней не освобождается своей продукции или </a:t>
            </a:r>
            <a:r>
              <a:rPr lang="ru-RU" dirty="0" smtClean="0"/>
              <a:t>один </a:t>
            </a:r>
            <a:r>
              <a:rPr lang="ru-RU" dirty="0"/>
              <a:t>из протоков как бы пережимается — образуется </a:t>
            </a:r>
            <a:r>
              <a:rPr lang="ru-RU" dirty="0" smtClean="0"/>
              <a:t>молочная </a:t>
            </a:r>
            <a:r>
              <a:rPr lang="ru-RU" dirty="0"/>
              <a:t>пробка, которая препятствует выделению </a:t>
            </a:r>
            <a:r>
              <a:rPr lang="ru-RU" dirty="0" smtClean="0"/>
              <a:t>секрета </a:t>
            </a:r>
            <a:r>
              <a:rPr lang="ru-RU" dirty="0"/>
              <a:t>железы во внешнюю среду. Таким образом, </a:t>
            </a:r>
            <a:r>
              <a:rPr lang="ru-RU" dirty="0" smtClean="0"/>
              <a:t>возникает </a:t>
            </a:r>
            <a:r>
              <a:rPr lang="ru-RU" dirty="0"/>
              <a:t>застой молока в одной или нескольких </a:t>
            </a:r>
            <a:r>
              <a:rPr lang="ru-RU" dirty="0" smtClean="0"/>
              <a:t>сегментах </a:t>
            </a:r>
            <a:r>
              <a:rPr lang="ru-RU" dirty="0"/>
              <a:t>молочной железы. Длительно сохраняющийся </a:t>
            </a:r>
            <a:r>
              <a:rPr lang="ru-RU" dirty="0" err="1" smtClean="0"/>
              <a:t>лактостаз</a:t>
            </a:r>
            <a:r>
              <a:rPr lang="ru-RU" dirty="0" smtClean="0"/>
              <a:t> </a:t>
            </a:r>
            <a:r>
              <a:rPr lang="ru-RU" dirty="0"/>
              <a:t>заканчивается неинфицированным маститом.</a:t>
            </a:r>
          </a:p>
        </p:txBody>
      </p:sp>
    </p:spTree>
    <p:extLst>
      <p:ext uri="{BB962C8B-B14F-4D97-AF65-F5344CB8AC3E}">
        <p14:creationId xmlns:p14="http://schemas.microsoft.com/office/powerpoint/2010/main" val="31421548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Причины возникновения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Недостаточное опорожнение молочных </a:t>
            </a:r>
            <a:r>
              <a:rPr lang="ru-RU" dirty="0" smtClean="0"/>
              <a:t>желез</a:t>
            </a:r>
            <a:r>
              <a:rPr lang="ru-RU" dirty="0"/>
              <a:t>, вследствие неправильного </a:t>
            </a:r>
            <a:r>
              <a:rPr lang="ru-RU" dirty="0" smtClean="0"/>
              <a:t>прикладывания </a:t>
            </a:r>
            <a:r>
              <a:rPr lang="ru-RU" dirty="0"/>
              <a:t>ребёнка, как результат не </a:t>
            </a:r>
            <a:r>
              <a:rPr lang="ru-RU" dirty="0" smtClean="0"/>
              <a:t>все </a:t>
            </a:r>
            <a:r>
              <a:rPr lang="ru-RU" dirty="0"/>
              <a:t>грудные доли опорожняются</a:t>
            </a:r>
          </a:p>
          <a:p>
            <a:r>
              <a:rPr lang="ru-RU" dirty="0" err="1" smtClean="0"/>
              <a:t>Придерживание</a:t>
            </a:r>
            <a:r>
              <a:rPr lang="ru-RU" dirty="0" smtClean="0"/>
              <a:t> </a:t>
            </a:r>
            <a:r>
              <a:rPr lang="ru-RU" dirty="0"/>
              <a:t>молочной железы при </a:t>
            </a:r>
            <a:r>
              <a:rPr lang="ru-RU" dirty="0" smtClean="0"/>
              <a:t>кормлении «ножницами</a:t>
            </a:r>
            <a:r>
              <a:rPr lang="ru-RU" dirty="0"/>
              <a:t>», то есть двумя </a:t>
            </a:r>
            <a:r>
              <a:rPr lang="ru-RU" dirty="0" smtClean="0"/>
              <a:t>пальцами</a:t>
            </a:r>
            <a:r>
              <a:rPr lang="ru-RU" dirty="0"/>
              <a:t>, при этом указательный палец </a:t>
            </a:r>
            <a:r>
              <a:rPr lang="ru-RU" dirty="0" smtClean="0"/>
              <a:t>может </a:t>
            </a:r>
            <a:r>
              <a:rPr lang="ru-RU" dirty="0" err="1"/>
              <a:t>передавливать</a:t>
            </a:r>
            <a:r>
              <a:rPr lang="ru-RU" dirty="0"/>
              <a:t> некоторые протоки</a:t>
            </a:r>
          </a:p>
          <a:p>
            <a:r>
              <a:rPr lang="ru-RU" dirty="0" smtClean="0"/>
              <a:t>Нерегулярное </a:t>
            </a:r>
            <a:r>
              <a:rPr lang="ru-RU" dirty="0"/>
              <a:t>и недостаточное </a:t>
            </a:r>
            <a:r>
              <a:rPr lang="ru-RU" dirty="0" smtClean="0"/>
              <a:t>опорожнение </a:t>
            </a:r>
            <a:r>
              <a:rPr lang="ru-RU" dirty="0"/>
              <a:t>груди </a:t>
            </a:r>
          </a:p>
          <a:p>
            <a:r>
              <a:rPr lang="ru-RU" dirty="0" smtClean="0"/>
              <a:t>Тесный </a:t>
            </a:r>
            <a:r>
              <a:rPr lang="ru-RU" dirty="0"/>
              <a:t>бюстгальтер, </a:t>
            </a:r>
          </a:p>
          <a:p>
            <a:r>
              <a:rPr lang="ru-RU" dirty="0" smtClean="0"/>
              <a:t>Сон </a:t>
            </a:r>
            <a:r>
              <a:rPr lang="ru-RU" dirty="0"/>
              <a:t>на животе </a:t>
            </a:r>
          </a:p>
        </p:txBody>
      </p:sp>
    </p:spTree>
    <p:extLst>
      <p:ext uri="{BB962C8B-B14F-4D97-AF65-F5344CB8AC3E}">
        <p14:creationId xmlns:p14="http://schemas.microsoft.com/office/powerpoint/2010/main" val="23076132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Кормление </a:t>
            </a:r>
            <a:r>
              <a:rPr lang="ru-RU" dirty="0"/>
              <a:t>ребенка из бутылочки.</a:t>
            </a:r>
          </a:p>
          <a:p>
            <a:r>
              <a:rPr lang="ru-RU" dirty="0" smtClean="0"/>
              <a:t>Узкие </a:t>
            </a:r>
            <a:r>
              <a:rPr lang="ru-RU" dirty="0"/>
              <a:t>протоки молочных желез</a:t>
            </a:r>
          </a:p>
          <a:p>
            <a:r>
              <a:rPr lang="ru-RU" dirty="0" smtClean="0"/>
              <a:t>Чрезмерная </a:t>
            </a:r>
            <a:r>
              <a:rPr lang="ru-RU" dirty="0"/>
              <a:t>выработка грудного </a:t>
            </a:r>
            <a:r>
              <a:rPr lang="ru-RU" dirty="0" smtClean="0"/>
              <a:t>молока </a:t>
            </a:r>
            <a:r>
              <a:rPr lang="ru-RU" dirty="0"/>
              <a:t>молочной железой </a:t>
            </a:r>
            <a:r>
              <a:rPr lang="ru-RU" dirty="0" smtClean="0"/>
              <a:t>- </a:t>
            </a:r>
            <a:r>
              <a:rPr lang="ru-RU" dirty="0" err="1" smtClean="0"/>
              <a:t>гиперлактация</a:t>
            </a:r>
            <a:endParaRPr lang="ru-RU" dirty="0"/>
          </a:p>
          <a:p>
            <a:r>
              <a:rPr lang="ru-RU" dirty="0" smtClean="0"/>
              <a:t>Обезвоживание</a:t>
            </a:r>
            <a:endParaRPr lang="ru-RU" dirty="0"/>
          </a:p>
          <a:p>
            <a:r>
              <a:rPr lang="ru-RU" dirty="0" smtClean="0"/>
              <a:t>Стрессы</a:t>
            </a:r>
            <a:r>
              <a:rPr lang="ru-RU" dirty="0"/>
              <a:t>, переутомление и </a:t>
            </a:r>
            <a:r>
              <a:rPr lang="ru-RU" dirty="0" smtClean="0"/>
              <a:t>недосыпание</a:t>
            </a:r>
            <a:endParaRPr lang="ru-RU" dirty="0"/>
          </a:p>
          <a:p>
            <a:r>
              <a:rPr lang="ru-RU" dirty="0" smtClean="0"/>
              <a:t>Травмы </a:t>
            </a:r>
            <a:r>
              <a:rPr lang="ru-RU" dirty="0"/>
              <a:t>и ушибы </a:t>
            </a:r>
            <a:r>
              <a:rPr lang="ru-RU" dirty="0" smtClean="0"/>
              <a:t>груди</a:t>
            </a:r>
          </a:p>
          <a:p>
            <a:r>
              <a:rPr lang="ru-RU" dirty="0" smtClean="0"/>
              <a:t>Переохлаждение </a:t>
            </a:r>
            <a:r>
              <a:rPr lang="ru-RU" dirty="0"/>
              <a:t>груди.</a:t>
            </a:r>
          </a:p>
        </p:txBody>
      </p:sp>
    </p:spTree>
    <p:extLst>
      <p:ext uri="{BB962C8B-B14F-4D97-AF65-F5344CB8AC3E}">
        <p14:creationId xmlns:p14="http://schemas.microsoft.com/office/powerpoint/2010/main" val="23547882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Симптомы </a:t>
            </a:r>
            <a:r>
              <a:rPr lang="ru-RU" b="1" dirty="0" err="1"/>
              <a:t>лактостаза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Болезненные ощущения в молочной </a:t>
            </a:r>
            <a:r>
              <a:rPr lang="ru-RU" dirty="0" smtClean="0"/>
              <a:t> железе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• Можно прощупать уплотнения (плотные </a:t>
            </a:r>
            <a:r>
              <a:rPr lang="ru-RU" dirty="0" smtClean="0"/>
              <a:t>комочки</a:t>
            </a:r>
            <a:r>
              <a:rPr lang="ru-RU" dirty="0"/>
              <a:t>) в груди в некоторых местах</a:t>
            </a:r>
          </a:p>
          <a:p>
            <a:pPr marL="114300" indent="0">
              <a:buNone/>
            </a:pPr>
            <a:r>
              <a:rPr lang="ru-RU" dirty="0"/>
              <a:t>• Иногда покраснение участков кожи на </a:t>
            </a:r>
            <a:r>
              <a:rPr lang="ru-RU" dirty="0" smtClean="0"/>
              <a:t>молочной </a:t>
            </a:r>
            <a:r>
              <a:rPr lang="ru-RU" dirty="0"/>
              <a:t>железе</a:t>
            </a:r>
          </a:p>
          <a:p>
            <a:pPr marL="114300" indent="0">
              <a:buNone/>
            </a:pPr>
            <a:r>
              <a:rPr lang="ru-RU" dirty="0"/>
              <a:t>• После или в процессе опорожнения </a:t>
            </a:r>
            <a:r>
              <a:rPr lang="ru-RU" dirty="0" smtClean="0"/>
              <a:t>груди </a:t>
            </a:r>
            <a:r>
              <a:rPr lang="ru-RU" dirty="0"/>
              <a:t>возникают болезненные </a:t>
            </a:r>
            <a:r>
              <a:rPr lang="ru-RU" dirty="0" smtClean="0"/>
              <a:t>ощущения</a:t>
            </a:r>
            <a:r>
              <a:rPr lang="ru-RU" dirty="0"/>
              <a:t>, дискомфорт</a:t>
            </a:r>
          </a:p>
        </p:txBody>
      </p:sp>
    </p:spTree>
    <p:extLst>
      <p:ext uri="{BB962C8B-B14F-4D97-AF65-F5344CB8AC3E}">
        <p14:creationId xmlns:p14="http://schemas.microsoft.com/office/powerpoint/2010/main" val="21582627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Послеродовый мастит</a:t>
            </a:r>
          </a:p>
        </p:txBody>
      </p:sp>
      <p:pic>
        <p:nvPicPr>
          <p:cNvPr id="2050" name="Picture 2" descr="C:\Users\gigiena4-55\Desktop\mastiti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04392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0928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Эпидемиология: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2-11</a:t>
            </a:r>
            <a:r>
              <a:rPr lang="ru-RU" dirty="0"/>
              <a:t>% </a:t>
            </a:r>
            <a:r>
              <a:rPr lang="ru-RU" dirty="0" err="1"/>
              <a:t>лактирующих</a:t>
            </a:r>
            <a:r>
              <a:rPr lang="ru-RU" dirty="0"/>
              <a:t> женщин</a:t>
            </a:r>
          </a:p>
        </p:txBody>
      </p:sp>
    </p:spTree>
    <p:extLst>
      <p:ext uri="{BB962C8B-B14F-4D97-AF65-F5344CB8AC3E}">
        <p14:creationId xmlns:p14="http://schemas.microsoft.com/office/powerpoint/2010/main" val="135646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Классификация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послеродового периода: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Первые 2-4 часа – ранний послеродовый </a:t>
            </a:r>
            <a:r>
              <a:rPr lang="ru-RU" dirty="0" smtClean="0"/>
              <a:t>период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• Далее начинается поздний послеродовый </a:t>
            </a:r>
            <a:r>
              <a:rPr lang="ru-RU" dirty="0" smtClean="0"/>
              <a:t>период</a:t>
            </a:r>
            <a:endParaRPr lang="ru-RU" dirty="0"/>
          </a:p>
          <a:p>
            <a:pPr marL="114300" indent="0">
              <a:buNone/>
            </a:pPr>
            <a:r>
              <a:rPr lang="ru-RU" dirty="0" smtClean="0"/>
              <a:t>• В </a:t>
            </a:r>
            <a:r>
              <a:rPr lang="ru-RU" dirty="0"/>
              <a:t>англоязычной литературе послеродовый </a:t>
            </a:r>
          </a:p>
          <a:p>
            <a:pPr marL="114300" indent="0">
              <a:buNone/>
            </a:pPr>
            <a:r>
              <a:rPr lang="ru-RU" dirty="0"/>
              <a:t>период делят на:</a:t>
            </a:r>
          </a:p>
          <a:p>
            <a:pPr marL="114300" indent="0">
              <a:buNone/>
            </a:pPr>
            <a:r>
              <a:rPr lang="ru-RU" dirty="0"/>
              <a:t>- немедленный (первые 24 часа после родов) </a:t>
            </a:r>
          </a:p>
          <a:p>
            <a:pPr marL="114300" indent="0">
              <a:buNone/>
            </a:pPr>
            <a:r>
              <a:rPr lang="ru-RU" dirty="0" smtClean="0"/>
              <a:t>- ранний </a:t>
            </a:r>
            <a:r>
              <a:rPr lang="ru-RU" dirty="0"/>
              <a:t>(первые 7 дней после родов)</a:t>
            </a:r>
          </a:p>
          <a:p>
            <a:pPr marL="114300" indent="0">
              <a:buNone/>
            </a:pPr>
            <a:r>
              <a:rPr lang="ru-RU" dirty="0"/>
              <a:t>- поздний (до 6 недель после родов)</a:t>
            </a:r>
          </a:p>
        </p:txBody>
      </p:sp>
    </p:spTree>
    <p:extLst>
      <p:ext uri="{BB962C8B-B14F-4D97-AF65-F5344CB8AC3E}">
        <p14:creationId xmlns:p14="http://schemas.microsoft.com/office/powerpoint/2010/main" val="10854986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Классификация: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  <a:p>
            <a:pPr marL="114300" indent="0">
              <a:buNone/>
            </a:pPr>
            <a:r>
              <a:rPr lang="ru-RU" b="1" dirty="0"/>
              <a:t>По характеру поражения:</a:t>
            </a:r>
          </a:p>
          <a:p>
            <a:r>
              <a:rPr lang="ru-RU" dirty="0" smtClean="0"/>
              <a:t>патологический </a:t>
            </a:r>
            <a:r>
              <a:rPr lang="ru-RU" dirty="0" err="1"/>
              <a:t>лактостаз</a:t>
            </a:r>
            <a:r>
              <a:rPr lang="ru-RU" dirty="0"/>
              <a:t> (латентная стадия мастита)</a:t>
            </a:r>
          </a:p>
          <a:p>
            <a:r>
              <a:rPr lang="ru-RU" dirty="0" smtClean="0"/>
              <a:t>серозный</a:t>
            </a:r>
            <a:endParaRPr lang="ru-RU" dirty="0"/>
          </a:p>
          <a:p>
            <a:r>
              <a:rPr lang="ru-RU" dirty="0" smtClean="0"/>
              <a:t>инфильтративный</a:t>
            </a:r>
            <a:endParaRPr lang="ru-RU" dirty="0"/>
          </a:p>
          <a:p>
            <a:r>
              <a:rPr lang="ru-RU" dirty="0" smtClean="0"/>
              <a:t>гнойный</a:t>
            </a:r>
            <a:r>
              <a:rPr lang="ru-RU" dirty="0"/>
              <a:t>:</a:t>
            </a:r>
          </a:p>
          <a:p>
            <a:r>
              <a:rPr lang="ru-RU" dirty="0"/>
              <a:t> *инфильтративно – гнойный (диффузный, узловой)</a:t>
            </a:r>
          </a:p>
          <a:p>
            <a:r>
              <a:rPr lang="ru-RU" dirty="0"/>
              <a:t> *</a:t>
            </a:r>
            <a:r>
              <a:rPr lang="ru-RU" dirty="0" err="1"/>
              <a:t>абсцедирующий</a:t>
            </a:r>
            <a:r>
              <a:rPr lang="ru-RU" dirty="0"/>
              <a:t> – (фурункулёз ореолы, абсцесс ореолы, абсцесс в </a:t>
            </a:r>
          </a:p>
          <a:p>
            <a:pPr marL="114300" indent="0">
              <a:buNone/>
            </a:pPr>
            <a:r>
              <a:rPr lang="ru-RU" dirty="0"/>
              <a:t>толще железы, </a:t>
            </a:r>
            <a:r>
              <a:rPr lang="ru-RU" dirty="0" err="1"/>
              <a:t>ретромаммарный</a:t>
            </a:r>
            <a:r>
              <a:rPr lang="ru-RU" dirty="0"/>
              <a:t> абсцесс)</a:t>
            </a:r>
          </a:p>
          <a:p>
            <a:r>
              <a:rPr lang="ru-RU" dirty="0"/>
              <a:t> *флегмонозный (гнойно-некротический)</a:t>
            </a:r>
          </a:p>
          <a:p>
            <a:r>
              <a:rPr lang="ru-RU" dirty="0"/>
              <a:t> *гангренозный</a:t>
            </a:r>
          </a:p>
          <a:p>
            <a:pPr marL="114300" indent="0">
              <a:buNone/>
            </a:pPr>
            <a:r>
              <a:rPr lang="ru-RU" b="1" dirty="0"/>
              <a:t>По распространению</a:t>
            </a:r>
            <a:r>
              <a:rPr lang="ru-RU" dirty="0"/>
              <a:t>:</a:t>
            </a:r>
          </a:p>
          <a:p>
            <a:r>
              <a:rPr lang="ru-RU" dirty="0" smtClean="0"/>
              <a:t>интерстициальный</a:t>
            </a:r>
            <a:endParaRPr lang="ru-RU" dirty="0"/>
          </a:p>
          <a:p>
            <a:r>
              <a:rPr lang="ru-RU" dirty="0" smtClean="0"/>
              <a:t>паренхиматозный</a:t>
            </a:r>
          </a:p>
          <a:p>
            <a:r>
              <a:rPr lang="ru-RU" dirty="0" err="1" smtClean="0"/>
              <a:t>ретромаммарный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4253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Этиология: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S</a:t>
            </a:r>
            <a:r>
              <a:rPr lang="ru-RU" dirty="0"/>
              <a:t>. </a:t>
            </a:r>
            <a:r>
              <a:rPr lang="ru-RU" dirty="0" err="1"/>
              <a:t>aureus</a:t>
            </a:r>
            <a:r>
              <a:rPr lang="ru-RU" dirty="0"/>
              <a:t> (в 60-80%)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Реже</a:t>
            </a:r>
            <a:r>
              <a:rPr lang="ru-RU" dirty="0"/>
              <a:t>: стрептококки групп А и В, E. </a:t>
            </a:r>
            <a:r>
              <a:rPr lang="ru-RU" dirty="0" err="1"/>
              <a:t>coli</a:t>
            </a:r>
            <a:r>
              <a:rPr lang="ru-RU" dirty="0"/>
              <a:t>, </a:t>
            </a:r>
          </a:p>
          <a:p>
            <a:pPr marL="114300" indent="0">
              <a:buNone/>
            </a:pPr>
            <a:r>
              <a:rPr lang="ru-RU" dirty="0" err="1"/>
              <a:t>Bacteroides</a:t>
            </a:r>
            <a:r>
              <a:rPr lang="ru-RU" dirty="0"/>
              <a:t> </a:t>
            </a:r>
            <a:r>
              <a:rPr lang="ru-RU" dirty="0" err="1"/>
              <a:t>spp</a:t>
            </a:r>
            <a:endParaRPr lang="ru-RU" dirty="0"/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При </a:t>
            </a:r>
            <a:r>
              <a:rPr lang="ru-RU" dirty="0" err="1"/>
              <a:t>абсцедировании</a:t>
            </a:r>
            <a:r>
              <a:rPr lang="ru-RU" dirty="0"/>
              <a:t> наряду с </a:t>
            </a:r>
            <a:r>
              <a:rPr lang="ru-RU" dirty="0" smtClean="0"/>
              <a:t>золотистым </a:t>
            </a:r>
            <a:r>
              <a:rPr lang="ru-RU" dirty="0"/>
              <a:t>стафилококком чаще </a:t>
            </a:r>
            <a:r>
              <a:rPr lang="ru-RU" dirty="0" smtClean="0"/>
              <a:t>выделяют </a:t>
            </a:r>
            <a:r>
              <a:rPr lang="ru-RU" dirty="0"/>
              <a:t>анаэробную флору</a:t>
            </a:r>
          </a:p>
        </p:txBody>
      </p:sp>
    </p:spTree>
    <p:extLst>
      <p:ext uri="{BB962C8B-B14F-4D97-AF65-F5344CB8AC3E}">
        <p14:creationId xmlns:p14="http://schemas.microsoft.com/office/powerpoint/2010/main" val="8266012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Патогенез: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• Входные </a:t>
            </a:r>
            <a:r>
              <a:rPr lang="ru-RU" dirty="0"/>
              <a:t>ворота: трещины соска</a:t>
            </a:r>
          </a:p>
          <a:p>
            <a:pPr marL="114300" indent="0">
              <a:buNone/>
            </a:pPr>
            <a:r>
              <a:rPr lang="ru-RU" dirty="0" smtClean="0"/>
              <a:t>• Возможно </a:t>
            </a:r>
            <a:r>
              <a:rPr lang="ru-RU" dirty="0" err="1" smtClean="0"/>
              <a:t>интраканаликулярное</a:t>
            </a:r>
            <a:r>
              <a:rPr lang="ru-RU" dirty="0" smtClean="0"/>
              <a:t> проникновение </a:t>
            </a:r>
            <a:r>
              <a:rPr lang="ru-RU" dirty="0"/>
              <a:t>микрофлоры при кормлении </a:t>
            </a:r>
            <a:r>
              <a:rPr lang="ru-RU" dirty="0" smtClean="0"/>
              <a:t>или </a:t>
            </a:r>
            <a:r>
              <a:rPr lang="ru-RU" dirty="0"/>
              <a:t>сцеживании молока</a:t>
            </a:r>
          </a:p>
          <a:p>
            <a:pPr marL="114300" indent="0">
              <a:buNone/>
            </a:pPr>
            <a:r>
              <a:rPr lang="ru-RU" dirty="0" smtClean="0"/>
              <a:t>• Предрасполагающие </a:t>
            </a:r>
            <a:r>
              <a:rPr lang="ru-RU" dirty="0"/>
              <a:t>факторы</a:t>
            </a:r>
            <a:r>
              <a:rPr lang="ru-RU" dirty="0" smtClean="0"/>
              <a:t>: </a:t>
            </a:r>
          </a:p>
          <a:p>
            <a:pPr marL="114300" indent="0">
              <a:buNone/>
            </a:pPr>
            <a:r>
              <a:rPr lang="ru-RU" dirty="0" smtClean="0"/>
              <a:t>-</a:t>
            </a:r>
            <a:r>
              <a:rPr lang="ru-RU" dirty="0" err="1"/>
              <a:t>лактостаз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-структурные изменения молочных желёз </a:t>
            </a:r>
          </a:p>
          <a:p>
            <a:pPr marL="114300" indent="0">
              <a:buNone/>
            </a:pPr>
            <a:r>
              <a:rPr lang="ru-RU" dirty="0"/>
              <a:t>(мастопатия, рубцовые изменения и др.) </a:t>
            </a:r>
            <a:r>
              <a:rPr lang="ru-RU" dirty="0" smtClean="0"/>
              <a:t>нарушение </a:t>
            </a:r>
            <a:r>
              <a:rPr lang="ru-RU" dirty="0"/>
              <a:t>гигиены и правил грудного </a:t>
            </a:r>
            <a:r>
              <a:rPr lang="ru-RU" dirty="0" smtClean="0"/>
              <a:t>вскармливания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81441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Клиническая картина: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Локальная </a:t>
            </a:r>
            <a:r>
              <a:rPr lang="ru-RU" dirty="0"/>
              <a:t>болезненность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Гиперемия</a:t>
            </a:r>
            <a:endParaRPr lang="ru-RU" dirty="0"/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Уплотнение </a:t>
            </a:r>
            <a:r>
              <a:rPr lang="ru-RU" dirty="0"/>
              <a:t>молочных желёз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Повышение </a:t>
            </a:r>
            <a:r>
              <a:rPr lang="ru-RU" dirty="0"/>
              <a:t>температуры тела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• Отделяемое из соска (серозное, гнойное)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9214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Диагностика: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Клиническая </a:t>
            </a:r>
            <a:r>
              <a:rPr lang="ru-RU" dirty="0"/>
              <a:t>картина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Лабораторные </a:t>
            </a:r>
            <a:r>
              <a:rPr lang="ru-RU" dirty="0"/>
              <a:t>методы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Данные осмотра</a:t>
            </a:r>
          </a:p>
        </p:txBody>
      </p:sp>
    </p:spTree>
    <p:extLst>
      <p:ext uri="{BB962C8B-B14F-4D97-AF65-F5344CB8AC3E}">
        <p14:creationId xmlns:p14="http://schemas.microsoft.com/office/powerpoint/2010/main" val="358902848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Критерии диагноза: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Лихорадка, температура выше 37,8 С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Локальная </a:t>
            </a:r>
            <a:r>
              <a:rPr lang="ru-RU" dirty="0"/>
              <a:t>болезненность, гиперемия, </a:t>
            </a:r>
            <a:r>
              <a:rPr lang="ru-RU" dirty="0" smtClean="0"/>
              <a:t>уплотнение </a:t>
            </a:r>
            <a:r>
              <a:rPr lang="ru-RU" dirty="0"/>
              <a:t>и отёк молочных желёз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Гнойное </a:t>
            </a:r>
            <a:r>
              <a:rPr lang="ru-RU" dirty="0"/>
              <a:t>отделяемое из соска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Лейкоциты </a:t>
            </a:r>
            <a:r>
              <a:rPr lang="ru-RU" dirty="0"/>
              <a:t>в молоке более 106/мл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Бактерии </a:t>
            </a:r>
            <a:r>
              <a:rPr lang="ru-RU" dirty="0"/>
              <a:t>в молоке более 103 КОЕ/мл</a:t>
            </a:r>
          </a:p>
        </p:txBody>
      </p:sp>
    </p:spTree>
    <p:extLst>
      <p:ext uri="{BB962C8B-B14F-4D97-AF65-F5344CB8AC3E}">
        <p14:creationId xmlns:p14="http://schemas.microsoft.com/office/powerpoint/2010/main" val="5606277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Лечение: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Немедикаментозное лечение </a:t>
            </a:r>
            <a:r>
              <a:rPr lang="ru-RU" dirty="0" smtClean="0"/>
              <a:t>(</a:t>
            </a:r>
            <a:r>
              <a:rPr lang="ru-RU" dirty="0"/>
              <a:t>дополнительные сцеживания молочных </a:t>
            </a:r>
            <a:r>
              <a:rPr lang="ru-RU" dirty="0" smtClean="0"/>
              <a:t>желёз</a:t>
            </a:r>
            <a:r>
              <a:rPr lang="ru-RU" dirty="0"/>
              <a:t>, компрессы)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 smtClean="0"/>
              <a:t>• Медикаментозное </a:t>
            </a:r>
            <a:r>
              <a:rPr lang="ru-RU" dirty="0"/>
              <a:t>лечение: </a:t>
            </a:r>
            <a:r>
              <a:rPr lang="ru-RU" dirty="0" smtClean="0"/>
              <a:t>антибактериальная </a:t>
            </a:r>
            <a:r>
              <a:rPr lang="ru-RU" dirty="0"/>
              <a:t>терапия </a:t>
            </a:r>
          </a:p>
          <a:p>
            <a:pPr marL="114300" indent="0">
              <a:buNone/>
            </a:pPr>
            <a:r>
              <a:rPr lang="ru-RU" dirty="0"/>
              <a:t>(пенициллиновый ряд, цефалоспорины)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Хирургическое </a:t>
            </a:r>
            <a:r>
              <a:rPr lang="ru-RU" dirty="0"/>
              <a:t>лечение (при </a:t>
            </a:r>
            <a:r>
              <a:rPr lang="ru-RU" dirty="0" err="1" smtClean="0"/>
              <a:t>абсцедировании</a:t>
            </a:r>
            <a:r>
              <a:rPr lang="ru-RU" dirty="0" smtClean="0"/>
              <a:t> процесса</a:t>
            </a:r>
            <a:r>
              <a:rPr lang="ru-RU" dirty="0"/>
              <a:t>). Частота – 4-10%. Для подавления </a:t>
            </a:r>
            <a:r>
              <a:rPr lang="ru-RU" dirty="0" smtClean="0"/>
              <a:t>лактации </a:t>
            </a:r>
            <a:r>
              <a:rPr lang="ru-RU" dirty="0"/>
              <a:t>используют </a:t>
            </a:r>
            <a:r>
              <a:rPr lang="ru-RU" dirty="0" err="1"/>
              <a:t>Каберголин</a:t>
            </a:r>
            <a:r>
              <a:rPr lang="ru-RU" dirty="0"/>
              <a:t> (0,5мг </a:t>
            </a:r>
            <a:r>
              <a:rPr lang="ru-RU" dirty="0" smtClean="0"/>
              <a:t>внутрь </a:t>
            </a:r>
            <a:r>
              <a:rPr lang="ru-RU" dirty="0"/>
              <a:t>2 раза в сутки 1-2 дня), </a:t>
            </a:r>
            <a:r>
              <a:rPr lang="ru-RU" dirty="0" err="1"/>
              <a:t>Бромкриптин</a:t>
            </a:r>
            <a:r>
              <a:rPr lang="ru-RU" dirty="0"/>
              <a:t>(по 2,5мг внутрь 2 раза в сутки 14 дней)</a:t>
            </a:r>
          </a:p>
        </p:txBody>
      </p:sp>
    </p:spTree>
    <p:extLst>
      <p:ext uri="{BB962C8B-B14F-4D97-AF65-F5344CB8AC3E}">
        <p14:creationId xmlns:p14="http://schemas.microsoft.com/office/powerpoint/2010/main" val="14241743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b="1" dirty="0" err="1"/>
              <a:t>Эндомиометрит</a:t>
            </a:r>
            <a:r>
              <a:rPr lang="ru-RU" b="1" dirty="0"/>
              <a:t> </a:t>
            </a:r>
            <a:r>
              <a:rPr lang="ru-RU" dirty="0"/>
              <a:t>—инфекционное воспаление </a:t>
            </a:r>
            <a:r>
              <a:rPr lang="ru-RU" dirty="0" smtClean="0"/>
              <a:t>внутренней </a:t>
            </a:r>
            <a:r>
              <a:rPr lang="ru-RU" dirty="0"/>
              <a:t>поверхности матки и </a:t>
            </a:r>
            <a:r>
              <a:rPr lang="ru-RU" dirty="0" err="1" smtClean="0"/>
              <a:t>миометрия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Острая </a:t>
            </a:r>
            <a:r>
              <a:rPr lang="ru-RU" dirty="0"/>
              <a:t>воспалительная болезнь матки.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Он </a:t>
            </a:r>
            <a:r>
              <a:rPr lang="ru-RU" dirty="0"/>
              <a:t>встречается после естественных родов в </a:t>
            </a:r>
            <a:r>
              <a:rPr lang="ru-RU" dirty="0" smtClean="0"/>
              <a:t>2–5</a:t>
            </a:r>
            <a:r>
              <a:rPr lang="ru-RU" dirty="0"/>
              <a:t>% случаев, а после КС — в 10–15%</a:t>
            </a:r>
          </a:p>
        </p:txBody>
      </p:sp>
    </p:spTree>
    <p:extLst>
      <p:ext uri="{BB962C8B-B14F-4D97-AF65-F5344CB8AC3E}">
        <p14:creationId xmlns:p14="http://schemas.microsoft.com/office/powerpoint/2010/main" val="307139114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КЛАССИФИКАЦИЯ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• По </a:t>
            </a:r>
            <a:r>
              <a:rPr lang="ru-RU" dirty="0"/>
              <a:t>клиническому течению послеродовый </a:t>
            </a:r>
            <a:r>
              <a:rPr lang="ru-RU" dirty="0" err="1" smtClean="0"/>
              <a:t>эндомиометрит</a:t>
            </a:r>
            <a:r>
              <a:rPr lang="ru-RU" dirty="0" smtClean="0"/>
              <a:t> </a:t>
            </a:r>
            <a:r>
              <a:rPr lang="ru-RU" dirty="0"/>
              <a:t>делят на лёгкую, </a:t>
            </a:r>
            <a:r>
              <a:rPr lang="ru-RU" dirty="0" smtClean="0"/>
              <a:t>среднюю</a:t>
            </a:r>
            <a:r>
              <a:rPr lang="ru-RU" dirty="0"/>
              <a:t>, тяжёлую, а также классическую </a:t>
            </a:r>
          </a:p>
          <a:p>
            <a:pPr marL="114300" indent="0">
              <a:buNone/>
            </a:pPr>
            <a:r>
              <a:rPr lang="ru-RU" dirty="0"/>
              <a:t>и стёртую формы заболевания. 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К </a:t>
            </a:r>
            <a:r>
              <a:rPr lang="ru-RU" dirty="0"/>
              <a:t>сожалению, диагностические критерии </a:t>
            </a:r>
            <a:r>
              <a:rPr lang="ru-RU" dirty="0" smtClean="0"/>
              <a:t>перечисленных </a:t>
            </a:r>
            <a:r>
              <a:rPr lang="ru-RU" dirty="0"/>
              <a:t>клинических форм не </a:t>
            </a:r>
            <a:r>
              <a:rPr lang="ru-RU" dirty="0" smtClean="0"/>
              <a:t>стандартизированы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79243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ЭТИОЛОГИЯ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В 80–90% наблюдений этиологическим </a:t>
            </a:r>
            <a:r>
              <a:rPr lang="ru-RU" dirty="0" smtClean="0"/>
              <a:t>фактором </a:t>
            </a:r>
            <a:r>
              <a:rPr lang="ru-RU" dirty="0"/>
              <a:t>служат ассоциации аэробных и </a:t>
            </a:r>
            <a:r>
              <a:rPr lang="ru-RU" dirty="0" smtClean="0"/>
              <a:t>анаэробных </a:t>
            </a:r>
            <a:r>
              <a:rPr lang="ru-RU" dirty="0" err="1" smtClean="0"/>
              <a:t>условнопатогенных</a:t>
            </a:r>
            <a:r>
              <a:rPr lang="ru-RU" dirty="0" smtClean="0"/>
              <a:t> микроорганизмов</a:t>
            </a:r>
            <a:r>
              <a:rPr lang="ru-RU" dirty="0"/>
              <a:t>, входящих в состав </a:t>
            </a:r>
            <a:r>
              <a:rPr lang="ru-RU" dirty="0" smtClean="0"/>
              <a:t>нормальной </a:t>
            </a:r>
            <a:r>
              <a:rPr lang="ru-RU" dirty="0"/>
              <a:t>микрофлоры половых путей у </a:t>
            </a:r>
            <a:r>
              <a:rPr lang="ru-RU" dirty="0" smtClean="0"/>
              <a:t>женщин</a:t>
            </a:r>
            <a:r>
              <a:rPr lang="ru-RU" dirty="0"/>
              <a:t>: </a:t>
            </a:r>
            <a:r>
              <a:rPr lang="en-US" dirty="0"/>
              <a:t>Escherichia coli (17–37%), </a:t>
            </a:r>
            <a:r>
              <a:rPr lang="en-US" dirty="0" smtClean="0"/>
              <a:t>Enterococcus </a:t>
            </a:r>
            <a:r>
              <a:rPr lang="en-US" dirty="0" err="1"/>
              <a:t>faecalis</a:t>
            </a:r>
            <a:r>
              <a:rPr lang="en-US" dirty="0"/>
              <a:t> (37–52%), </a:t>
            </a:r>
            <a:r>
              <a:rPr lang="en-US" dirty="0" err="1" smtClean="0"/>
              <a:t>Bacteroidesfragilis</a:t>
            </a:r>
            <a:r>
              <a:rPr lang="en-US" dirty="0" smtClean="0"/>
              <a:t> </a:t>
            </a:r>
            <a:r>
              <a:rPr lang="en-US" dirty="0"/>
              <a:t>(40–96%). </a:t>
            </a:r>
            <a:r>
              <a:rPr lang="ru-RU" dirty="0"/>
              <a:t>Реже возбудителями </a:t>
            </a:r>
            <a:r>
              <a:rPr lang="ru-RU" dirty="0" smtClean="0"/>
              <a:t>служат </a:t>
            </a:r>
            <a:r>
              <a:rPr lang="ru-RU" dirty="0"/>
              <a:t>бактерии родов </a:t>
            </a:r>
            <a:r>
              <a:rPr lang="en-US" dirty="0"/>
              <a:t>Proteus, </a:t>
            </a:r>
            <a:r>
              <a:rPr lang="en-US" dirty="0" err="1"/>
              <a:t>Klebsiella</a:t>
            </a:r>
            <a:r>
              <a:rPr lang="en-US" dirty="0"/>
              <a:t>, </a:t>
            </a:r>
            <a:r>
              <a:rPr lang="en-US" dirty="0" err="1" smtClean="0"/>
              <a:t>Enterobacter</a:t>
            </a:r>
            <a:r>
              <a:rPr lang="en-US" dirty="0"/>
              <a:t>, </a:t>
            </a:r>
            <a:r>
              <a:rPr lang="en-US" dirty="0" err="1"/>
              <a:t>Fusobacterium</a:t>
            </a:r>
            <a:r>
              <a:rPr lang="en-US" dirty="0"/>
              <a:t>, </a:t>
            </a:r>
            <a:r>
              <a:rPr lang="en-US" dirty="0" err="1"/>
              <a:t>Peptococcus</a:t>
            </a:r>
            <a:r>
              <a:rPr lang="en-US" dirty="0"/>
              <a:t>, </a:t>
            </a:r>
            <a:r>
              <a:rPr lang="en-US" dirty="0" err="1" smtClean="0"/>
              <a:t>Peptostreptococcus</a:t>
            </a:r>
            <a:r>
              <a:rPr lang="en-US" dirty="0"/>
              <a:t>, Streptococcus, Staphylococcus </a:t>
            </a:r>
            <a:r>
              <a:rPr lang="en-US" dirty="0" smtClean="0"/>
              <a:t>(</a:t>
            </a:r>
            <a:r>
              <a:rPr lang="en-US" dirty="0"/>
              <a:t>S. </a:t>
            </a:r>
            <a:r>
              <a:rPr lang="en-US" dirty="0" err="1"/>
              <a:t>aureus</a:t>
            </a:r>
            <a:r>
              <a:rPr lang="en-US" dirty="0"/>
              <a:t> — 3–7%) </a:t>
            </a:r>
            <a:r>
              <a:rPr lang="ru-RU" dirty="0"/>
              <a:t>и </a:t>
            </a:r>
            <a:r>
              <a:rPr lang="ru-RU" dirty="0" smtClean="0"/>
              <a:t>др..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221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Хронологическое деление на </a:t>
            </a:r>
            <a:r>
              <a:rPr lang="ru-RU" dirty="0" smtClean="0"/>
              <a:t>периоды </a:t>
            </a:r>
            <a:r>
              <a:rPr lang="ru-RU" dirty="0"/>
              <a:t>весьма условно. </a:t>
            </a:r>
          </a:p>
          <a:p>
            <a:pPr marL="114300" indent="0">
              <a:buNone/>
            </a:pPr>
            <a:r>
              <a:rPr lang="ru-RU" dirty="0" smtClean="0"/>
              <a:t>Оно </a:t>
            </a:r>
            <a:r>
              <a:rPr lang="ru-RU" dirty="0"/>
              <a:t>связано с тем, что осложнения, </a:t>
            </a:r>
            <a:r>
              <a:rPr lang="ru-RU" dirty="0" smtClean="0"/>
              <a:t>вызванные </a:t>
            </a:r>
            <a:r>
              <a:rPr lang="ru-RU" dirty="0"/>
              <a:t>нарушением </a:t>
            </a:r>
            <a:r>
              <a:rPr lang="ru-RU" dirty="0" smtClean="0"/>
              <a:t>сократительной </a:t>
            </a:r>
            <a:r>
              <a:rPr lang="ru-RU" dirty="0"/>
              <a:t>функции матки </a:t>
            </a:r>
            <a:r>
              <a:rPr lang="ru-RU" dirty="0" smtClean="0"/>
              <a:t>после </a:t>
            </a:r>
            <a:r>
              <a:rPr lang="ru-RU" dirty="0"/>
              <a:t>родов и сопровождающиеся </a:t>
            </a:r>
            <a:r>
              <a:rPr lang="ru-RU" dirty="0" smtClean="0"/>
              <a:t>кровотечением</a:t>
            </a:r>
            <a:r>
              <a:rPr lang="ru-RU" dirty="0"/>
              <a:t>, обычно </a:t>
            </a:r>
            <a:r>
              <a:rPr lang="ru-RU" dirty="0" smtClean="0"/>
              <a:t>развиваются </a:t>
            </a:r>
            <a:r>
              <a:rPr lang="ru-RU" dirty="0"/>
              <a:t>в первые часы. </a:t>
            </a:r>
          </a:p>
        </p:txBody>
      </p:sp>
    </p:spTree>
    <p:extLst>
      <p:ext uri="{BB962C8B-B14F-4D97-AF65-F5344CB8AC3E}">
        <p14:creationId xmlns:p14="http://schemas.microsoft.com/office/powerpoint/2010/main" val="136266631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ПАТОГЕНЕЗ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7825680" cy="5256584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Предпосылки для развития послеродового </a:t>
            </a:r>
            <a:r>
              <a:rPr lang="ru-RU" dirty="0" err="1"/>
              <a:t>эндомиометрита</a:t>
            </a:r>
            <a:r>
              <a:rPr lang="ru-RU" dirty="0"/>
              <a:t>:</a:t>
            </a:r>
          </a:p>
          <a:p>
            <a:pPr marL="114300" indent="0">
              <a:buNone/>
            </a:pPr>
            <a:r>
              <a:rPr lang="ru-RU" dirty="0" smtClean="0"/>
              <a:t>наличие </a:t>
            </a:r>
            <a:r>
              <a:rPr lang="ru-RU" dirty="0"/>
              <a:t>раневой поверхности в матке после отделения последа</a:t>
            </a:r>
            <a:r>
              <a:rPr lang="ru-RU" dirty="0" smtClean="0"/>
              <a:t>;</a:t>
            </a:r>
          </a:p>
          <a:p>
            <a:pPr marL="114300" indent="0">
              <a:buNone/>
            </a:pPr>
            <a:r>
              <a:rPr lang="ru-RU" dirty="0" smtClean="0"/>
              <a:t>·</a:t>
            </a:r>
            <a:r>
              <a:rPr lang="ru-RU" dirty="0"/>
              <a:t>скопление в полости матки крови — питательной среды для </a:t>
            </a:r>
          </a:p>
          <a:p>
            <a:pPr marL="114300" indent="0">
              <a:buNone/>
            </a:pPr>
            <a:r>
              <a:rPr lang="ru-RU" dirty="0"/>
              <a:t>бактерий;</a:t>
            </a:r>
          </a:p>
          <a:p>
            <a:pPr marL="114300" indent="0">
              <a:buNone/>
            </a:pPr>
            <a:r>
              <a:rPr lang="ru-RU" dirty="0"/>
              <a:t>·</a:t>
            </a:r>
            <a:r>
              <a:rPr lang="ru-RU" dirty="0" err="1"/>
              <a:t>дисбиотические</a:t>
            </a:r>
            <a:r>
              <a:rPr lang="ru-RU" dirty="0"/>
              <a:t> и воспалительные заболевания нижних отделов </a:t>
            </a:r>
          </a:p>
          <a:p>
            <a:pPr marL="114300" indent="0">
              <a:buNone/>
            </a:pPr>
            <a:r>
              <a:rPr lang="ru-RU" dirty="0"/>
              <a:t>родовых путей;</a:t>
            </a:r>
          </a:p>
          <a:p>
            <a:pPr marL="114300" indent="0">
              <a:buNone/>
            </a:pPr>
            <a:r>
              <a:rPr lang="ru-RU" dirty="0"/>
              <a:t>·снижение иммунитета родильницы, усугублённое кровопотерей в </a:t>
            </a:r>
          </a:p>
          <a:p>
            <a:pPr marL="114300" indent="0">
              <a:buNone/>
            </a:pPr>
            <a:r>
              <a:rPr lang="ru-RU" dirty="0"/>
              <a:t>родах</a:t>
            </a:r>
            <a:r>
              <a:rPr lang="ru-RU" dirty="0" smtClean="0"/>
              <a:t>;</a:t>
            </a:r>
          </a:p>
          <a:p>
            <a:pPr marL="114300" indent="0">
              <a:buNone/>
            </a:pPr>
            <a:r>
              <a:rPr lang="ru-RU" dirty="0" smtClean="0"/>
              <a:t>·</a:t>
            </a:r>
            <a:r>
              <a:rPr lang="ru-RU" dirty="0"/>
              <a:t>снижение сократительной способности матки при отказе от </a:t>
            </a:r>
            <a:r>
              <a:rPr lang="ru-RU" dirty="0" smtClean="0"/>
              <a:t>исключительно </a:t>
            </a:r>
            <a:r>
              <a:rPr lang="ru-RU" dirty="0"/>
              <a:t>грудного вскармливания.</a:t>
            </a:r>
          </a:p>
          <a:p>
            <a:pPr marL="114300" indent="0">
              <a:buNone/>
            </a:pPr>
            <a:r>
              <a:rPr lang="ru-RU" dirty="0"/>
              <a:t>• Немаловажную роль играют также травмы родовых путей и </a:t>
            </a:r>
            <a:r>
              <a:rPr lang="ru-RU" dirty="0" smtClean="0"/>
              <a:t>фрагменты </a:t>
            </a:r>
            <a:r>
              <a:rPr lang="ru-RU" dirty="0"/>
              <a:t>последа, задержавшиеся в полости матки.</a:t>
            </a:r>
          </a:p>
          <a:p>
            <a:pPr marL="114300" indent="0">
              <a:buNone/>
            </a:pPr>
            <a:r>
              <a:rPr lang="ru-RU" dirty="0"/>
              <a:t>• Преобладает восходящий путь инфицирования. Источниками инфекции служат влагалище и шейка матки.</a:t>
            </a:r>
          </a:p>
        </p:txBody>
      </p:sp>
    </p:spTree>
    <p:extLst>
      <p:ext uri="{BB962C8B-B14F-4D97-AF65-F5344CB8AC3E}">
        <p14:creationId xmlns:p14="http://schemas.microsoft.com/office/powerpoint/2010/main" val="283402764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Клиническая картина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 Заболевание манифестирует, как </a:t>
            </a:r>
            <a:r>
              <a:rPr lang="ru-RU" dirty="0" smtClean="0"/>
              <a:t>правило</a:t>
            </a:r>
            <a:r>
              <a:rPr lang="ru-RU" dirty="0"/>
              <a:t>, на 3–4-е сутки после родов. </a:t>
            </a:r>
          </a:p>
          <a:p>
            <a:r>
              <a:rPr lang="ru-RU" dirty="0"/>
              <a:t> Больные жалуются на лихорадку до 38 °</a:t>
            </a:r>
            <a:r>
              <a:rPr lang="ru-RU" dirty="0" smtClean="0"/>
              <a:t>С, боли </a:t>
            </a:r>
            <a:r>
              <a:rPr lang="ru-RU" dirty="0"/>
              <a:t>в </a:t>
            </a:r>
            <a:r>
              <a:rPr lang="ru-RU" dirty="0" err="1"/>
              <a:t>гипогастральной</a:t>
            </a:r>
            <a:r>
              <a:rPr lang="ru-RU" dirty="0"/>
              <a:t> области, </a:t>
            </a:r>
            <a:r>
              <a:rPr lang="ru-RU" dirty="0" smtClean="0"/>
              <a:t>гнойные </a:t>
            </a:r>
            <a:r>
              <a:rPr lang="ru-RU" dirty="0" err="1"/>
              <a:t>лохии</a:t>
            </a:r>
            <a:r>
              <a:rPr lang="ru-RU" dirty="0"/>
              <a:t> с ихорозным запахом.</a:t>
            </a:r>
          </a:p>
        </p:txBody>
      </p:sp>
    </p:spTree>
    <p:extLst>
      <p:ext uri="{BB962C8B-B14F-4D97-AF65-F5344CB8AC3E}">
        <p14:creationId xmlns:p14="http://schemas.microsoft.com/office/powerpoint/2010/main" val="59125322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ДИАГНОСТИКА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 Патогномоничных признаков </a:t>
            </a:r>
            <a:r>
              <a:rPr lang="ru-RU" dirty="0" smtClean="0"/>
              <a:t>послеродового </a:t>
            </a:r>
            <a:r>
              <a:rPr lang="ru-RU" dirty="0" err="1"/>
              <a:t>эндомиометрита</a:t>
            </a:r>
            <a:r>
              <a:rPr lang="ru-RU" dirty="0"/>
              <a:t> нет. </a:t>
            </a:r>
          </a:p>
          <a:p>
            <a:endParaRPr lang="ru-RU" dirty="0"/>
          </a:p>
          <a:p>
            <a:r>
              <a:rPr lang="ru-RU" dirty="0"/>
              <a:t> Диагноз послеродового </a:t>
            </a:r>
            <a:r>
              <a:rPr lang="ru-RU" dirty="0" err="1" smtClean="0"/>
              <a:t>эндомиометрита</a:t>
            </a:r>
            <a:r>
              <a:rPr lang="ru-RU" dirty="0" smtClean="0"/>
              <a:t> ставят </a:t>
            </a:r>
            <a:r>
              <a:rPr lang="ru-RU" dirty="0"/>
              <a:t>на основании клинической </a:t>
            </a:r>
            <a:r>
              <a:rPr lang="ru-RU" dirty="0" smtClean="0"/>
              <a:t>симптоматики </a:t>
            </a:r>
            <a:r>
              <a:rPr lang="ru-RU" dirty="0"/>
              <a:t>и лабораторных методов </a:t>
            </a:r>
            <a:r>
              <a:rPr lang="ru-RU" dirty="0" smtClean="0"/>
              <a:t>обследования </a:t>
            </a:r>
            <a:r>
              <a:rPr lang="ru-RU" dirty="0"/>
              <a:t>(клинический анализ </a:t>
            </a:r>
            <a:r>
              <a:rPr lang="ru-RU" dirty="0" smtClean="0"/>
              <a:t>крови, бактериологическое </a:t>
            </a:r>
            <a:r>
              <a:rPr lang="ru-RU" dirty="0"/>
              <a:t>исследование аспирата матки)</a:t>
            </a:r>
          </a:p>
        </p:txBody>
      </p:sp>
    </p:spTree>
    <p:extLst>
      <p:ext uri="{BB962C8B-B14F-4D97-AF65-F5344CB8AC3E}">
        <p14:creationId xmlns:p14="http://schemas.microsoft.com/office/powerpoint/2010/main" val="382682729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Факторы </a:t>
            </a:r>
            <a:r>
              <a:rPr lang="ru-RU" b="1" dirty="0"/>
              <a:t>риска </a:t>
            </a:r>
            <a:r>
              <a:rPr lang="ru-RU" b="1" dirty="0" smtClean="0"/>
              <a:t>послеродового </a:t>
            </a:r>
            <a:r>
              <a:rPr lang="ru-RU" b="1" dirty="0" err="1" smtClean="0"/>
              <a:t>эндомиометрита</a:t>
            </a:r>
            <a:r>
              <a:rPr lang="ru-RU" b="1" dirty="0"/>
              <a:t>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20888"/>
            <a:ext cx="7620000" cy="4080520"/>
          </a:xfrm>
        </p:spPr>
        <p:txBody>
          <a:bodyPr/>
          <a:lstStyle/>
          <a:p>
            <a:pPr marL="114300" indent="0">
              <a:buNone/>
            </a:pPr>
            <a:r>
              <a:rPr lang="ru-RU" dirty="0" smtClean="0"/>
              <a:t>·</a:t>
            </a:r>
            <a:r>
              <a:rPr lang="ru-RU" dirty="0"/>
              <a:t>оперативное </a:t>
            </a:r>
            <a:r>
              <a:rPr lang="ru-RU" dirty="0" err="1"/>
              <a:t>родоразрешение</a:t>
            </a:r>
            <a:r>
              <a:rPr lang="ru-RU" dirty="0"/>
              <a:t> (КС);</a:t>
            </a:r>
          </a:p>
          <a:p>
            <a:pPr marL="114300" indent="0">
              <a:buNone/>
            </a:pPr>
            <a:r>
              <a:rPr lang="ru-RU" dirty="0"/>
              <a:t>·большая продолжительность родов (в том </a:t>
            </a:r>
            <a:r>
              <a:rPr lang="ru-RU" dirty="0" smtClean="0"/>
              <a:t>числе</a:t>
            </a:r>
            <a:r>
              <a:rPr lang="ru-RU" dirty="0"/>
              <a:t>, продолжительность безводного </a:t>
            </a:r>
            <a:r>
              <a:rPr lang="ru-RU" dirty="0" smtClean="0"/>
              <a:t>промежутка </a:t>
            </a:r>
            <a:r>
              <a:rPr lang="ru-RU" dirty="0"/>
              <a:t>более 12 ч);</a:t>
            </a:r>
          </a:p>
          <a:p>
            <a:pPr marL="114300" indent="0">
              <a:buNone/>
            </a:pPr>
            <a:r>
              <a:rPr lang="ru-RU" dirty="0"/>
              <a:t>·низкий </a:t>
            </a:r>
            <a:r>
              <a:rPr lang="ru-RU" dirty="0" smtClean="0"/>
              <a:t>социально-экономический </a:t>
            </a:r>
            <a:r>
              <a:rPr lang="ru-RU" dirty="0"/>
              <a:t>статус </a:t>
            </a:r>
            <a:r>
              <a:rPr lang="ru-RU" dirty="0" smtClean="0"/>
              <a:t>пациенток</a:t>
            </a:r>
            <a:r>
              <a:rPr lang="ru-RU" dirty="0"/>
              <a:t>;</a:t>
            </a:r>
          </a:p>
          <a:p>
            <a:pPr marL="114300" indent="0">
              <a:buNone/>
            </a:pPr>
            <a:r>
              <a:rPr lang="ru-RU" dirty="0"/>
              <a:t>·заболевания, вызывающие </a:t>
            </a:r>
            <a:r>
              <a:rPr lang="ru-RU" dirty="0" err="1" smtClean="0"/>
              <a:t>иммуносупрессию</a:t>
            </a:r>
            <a:r>
              <a:rPr lang="ru-RU" dirty="0" smtClean="0"/>
              <a:t> </a:t>
            </a:r>
            <a:r>
              <a:rPr lang="ru-RU" dirty="0"/>
              <a:t>(ВИЧ, активные </a:t>
            </a:r>
            <a:r>
              <a:rPr lang="ru-RU" dirty="0" smtClean="0"/>
              <a:t>формы </a:t>
            </a:r>
            <a:r>
              <a:rPr lang="ru-RU" dirty="0"/>
              <a:t>гепатита).</a:t>
            </a:r>
          </a:p>
        </p:txBody>
      </p:sp>
    </p:spTree>
    <p:extLst>
      <p:ext uri="{BB962C8B-B14F-4D97-AF65-F5344CB8AC3E}">
        <p14:creationId xmlns:p14="http://schemas.microsoft.com/office/powerpoint/2010/main" val="370568674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Физикальное</a:t>
            </a:r>
            <a:r>
              <a:rPr lang="ru-RU" b="1" dirty="0" smtClean="0"/>
              <a:t> </a:t>
            </a:r>
            <a:r>
              <a:rPr lang="ru-RU" b="1" dirty="0"/>
              <a:t>исследование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Необходимо </a:t>
            </a:r>
            <a:r>
              <a:rPr lang="ru-RU" dirty="0"/>
              <a:t>провести влагалищное </a:t>
            </a:r>
            <a:r>
              <a:rPr lang="ru-RU" dirty="0" smtClean="0"/>
              <a:t>исследование </a:t>
            </a:r>
            <a:r>
              <a:rPr lang="ru-RU" dirty="0"/>
              <a:t>и оценить состояние матки (её </a:t>
            </a:r>
            <a:r>
              <a:rPr lang="ru-RU" dirty="0" smtClean="0"/>
              <a:t>размеры</a:t>
            </a:r>
            <a:r>
              <a:rPr lang="ru-RU" dirty="0"/>
              <a:t>, подвижность, болезненность, а </a:t>
            </a:r>
            <a:r>
              <a:rPr lang="ru-RU" dirty="0" smtClean="0"/>
              <a:t>также </a:t>
            </a:r>
            <a:r>
              <a:rPr lang="ru-RU" dirty="0"/>
              <a:t>характер маточных выделений).</a:t>
            </a:r>
          </a:p>
          <a:p>
            <a:r>
              <a:rPr lang="ru-RU" dirty="0"/>
              <a:t>С помощью </a:t>
            </a:r>
            <a:r>
              <a:rPr lang="ru-RU" dirty="0" err="1"/>
              <a:t>физикального</a:t>
            </a:r>
            <a:r>
              <a:rPr lang="ru-RU" dirty="0"/>
              <a:t> обследования </a:t>
            </a:r>
            <a:r>
              <a:rPr lang="ru-RU" dirty="0" smtClean="0"/>
              <a:t>обнаруживают</a:t>
            </a:r>
            <a:r>
              <a:rPr lang="ru-RU" dirty="0"/>
              <a:t>:</a:t>
            </a:r>
          </a:p>
          <a:p>
            <a:pPr marL="114300" indent="0">
              <a:buNone/>
            </a:pPr>
            <a:r>
              <a:rPr lang="ru-RU" dirty="0"/>
              <a:t>·болезненность и пастозность слегка </a:t>
            </a:r>
            <a:r>
              <a:rPr lang="ru-RU" dirty="0" smtClean="0"/>
              <a:t>увеличенной </a:t>
            </a:r>
            <a:r>
              <a:rPr lang="ru-RU" dirty="0"/>
              <a:t>матки;</a:t>
            </a:r>
          </a:p>
          <a:p>
            <a:pPr marL="114300" indent="0">
              <a:buNone/>
            </a:pPr>
            <a:r>
              <a:rPr lang="ru-RU" dirty="0"/>
              <a:t>·гнойные </a:t>
            </a:r>
            <a:r>
              <a:rPr lang="ru-RU" dirty="0" err="1"/>
              <a:t>лохии</a:t>
            </a:r>
            <a:r>
              <a:rPr lang="ru-RU" dirty="0"/>
              <a:t>;</a:t>
            </a:r>
          </a:p>
          <a:p>
            <a:pPr marL="114300" indent="0">
              <a:buNone/>
            </a:pPr>
            <a:r>
              <a:rPr lang="ru-RU" dirty="0"/>
              <a:t>·гиперемированную, утолщённую, иногда обложенную налётом фибрина шейку матки;</a:t>
            </a:r>
          </a:p>
          <a:p>
            <a:pPr marL="114300" indent="0">
              <a:buNone/>
            </a:pPr>
            <a:r>
              <a:rPr lang="ru-RU" dirty="0"/>
              <a:t>·экссудацию из маточного зева.</a:t>
            </a:r>
          </a:p>
        </p:txBody>
      </p:sp>
    </p:spTree>
    <p:extLst>
      <p:ext uri="{BB962C8B-B14F-4D97-AF65-F5344CB8AC3E}">
        <p14:creationId xmlns:p14="http://schemas.microsoft.com/office/powerpoint/2010/main" val="194947629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ЛАБОРАТОРНЫЕ </a:t>
            </a:r>
            <a:r>
              <a:rPr lang="ru-RU" b="1" dirty="0"/>
              <a:t>ИССЛЕДОВАНИЯ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 smtClean="0"/>
              <a:t>·</a:t>
            </a:r>
            <a:r>
              <a:rPr lang="ru-RU" dirty="0"/>
              <a:t>Клинический анализ крови при послеродовом </a:t>
            </a:r>
            <a:r>
              <a:rPr lang="ru-RU" dirty="0" err="1" smtClean="0"/>
              <a:t>эндомиометрите</a:t>
            </a:r>
            <a:r>
              <a:rPr lang="ru-RU" dirty="0" smtClean="0"/>
              <a:t> </a:t>
            </a:r>
            <a:r>
              <a:rPr lang="ru-RU" dirty="0"/>
              <a:t>позволяет выявить лейкоцитоз </a:t>
            </a:r>
            <a:r>
              <a:rPr lang="ru-RU" dirty="0" smtClean="0"/>
              <a:t>12*109/л </a:t>
            </a:r>
            <a:r>
              <a:rPr lang="ru-RU" dirty="0"/>
              <a:t>со сдвигом лейкоцитарной формулы </a:t>
            </a:r>
            <a:r>
              <a:rPr lang="ru-RU" dirty="0" smtClean="0"/>
              <a:t>влево </a:t>
            </a:r>
            <a:r>
              <a:rPr lang="ru-RU" dirty="0"/>
              <a:t>(до 10% и более незрелых форм).</a:t>
            </a:r>
          </a:p>
          <a:p>
            <a:pPr marL="114300" indent="0">
              <a:buNone/>
            </a:pPr>
            <a:r>
              <a:rPr lang="ru-RU" dirty="0"/>
              <a:t>·Бактериологическое исследование выделений не </a:t>
            </a:r>
            <a:r>
              <a:rPr lang="ru-RU" dirty="0" smtClean="0"/>
              <a:t>играет </a:t>
            </a:r>
            <a:r>
              <a:rPr lang="ru-RU" dirty="0"/>
              <a:t>решающей роли в диагностике (нет </a:t>
            </a:r>
            <a:r>
              <a:rPr lang="ru-RU" dirty="0" err="1" smtClean="0"/>
              <a:t>экспрессметодов</a:t>
            </a:r>
            <a:r>
              <a:rPr lang="ru-RU" dirty="0" smtClean="0"/>
              <a:t>, </a:t>
            </a:r>
            <a:r>
              <a:rPr lang="ru-RU" dirty="0"/>
              <a:t>результат исследования обычно готов к 3–4-м </a:t>
            </a:r>
            <a:r>
              <a:rPr lang="ru-RU" dirty="0" smtClean="0"/>
              <a:t>суткам</a:t>
            </a:r>
            <a:r>
              <a:rPr lang="ru-RU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85735864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Показания </a:t>
            </a:r>
            <a:r>
              <a:rPr lang="ru-RU" b="1" dirty="0"/>
              <a:t>к госпитализации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Послеродовый </a:t>
            </a:r>
            <a:r>
              <a:rPr lang="ru-RU" dirty="0" err="1"/>
              <a:t>эндомиометрит</a:t>
            </a:r>
            <a:r>
              <a:rPr lang="ru-RU" dirty="0"/>
              <a:t> —</a:t>
            </a:r>
          </a:p>
          <a:p>
            <a:pPr marL="114300" indent="0">
              <a:buNone/>
            </a:pPr>
            <a:r>
              <a:rPr lang="ru-RU" dirty="0"/>
              <a:t>показание к экстренной госпитализации.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60872553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Рекомендуемые </a:t>
            </a:r>
            <a:r>
              <a:rPr lang="ru-RU" b="1" dirty="0"/>
              <a:t>схемы антибактериальной </a:t>
            </a:r>
            <a:br>
              <a:rPr lang="ru-RU" b="1" dirty="0"/>
            </a:br>
            <a:r>
              <a:rPr lang="ru-RU" b="1" dirty="0"/>
              <a:t>терапии: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34774"/>
            <a:ext cx="7620000" cy="48006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амоксициллин+клавулановая</a:t>
            </a:r>
            <a:r>
              <a:rPr lang="ru-RU" dirty="0" smtClean="0"/>
              <a:t> </a:t>
            </a:r>
            <a:r>
              <a:rPr lang="ru-RU" dirty="0"/>
              <a:t>кислота (по 1,2 </a:t>
            </a:r>
            <a:r>
              <a:rPr lang="ru-RU" dirty="0" smtClean="0"/>
              <a:t>г </a:t>
            </a:r>
            <a:r>
              <a:rPr lang="ru-RU" dirty="0"/>
              <a:t>внутривенно 3–4 раза в сутки);</a:t>
            </a:r>
          </a:p>
          <a:p>
            <a:r>
              <a:rPr lang="ru-RU" dirty="0" smtClean="0"/>
              <a:t>цефалоспорины </a:t>
            </a:r>
            <a:r>
              <a:rPr lang="ru-RU" dirty="0"/>
              <a:t>II–III поколения [</a:t>
            </a:r>
            <a:r>
              <a:rPr lang="ru-RU" dirty="0" err="1" smtClean="0"/>
              <a:t>цефуроксим</a:t>
            </a:r>
            <a:r>
              <a:rPr lang="ru-RU" dirty="0" smtClean="0"/>
              <a:t>(по </a:t>
            </a:r>
            <a:r>
              <a:rPr lang="ru-RU" dirty="0"/>
              <a:t>1,5 г внутривенно 3 раза в сутки) или </a:t>
            </a:r>
          </a:p>
          <a:p>
            <a:r>
              <a:rPr lang="ru-RU" dirty="0" err="1"/>
              <a:t>цефтриаксон</a:t>
            </a:r>
            <a:r>
              <a:rPr lang="ru-RU" dirty="0"/>
              <a:t> (по 2,0 г внутривенно 1 раз в </a:t>
            </a:r>
            <a:r>
              <a:rPr lang="ru-RU" dirty="0" smtClean="0"/>
              <a:t>сутки</a:t>
            </a:r>
            <a:r>
              <a:rPr lang="ru-RU" dirty="0"/>
              <a:t>)] в сочетании с </a:t>
            </a:r>
            <a:r>
              <a:rPr lang="ru-RU" dirty="0" err="1"/>
              <a:t>метронидазолом</a:t>
            </a:r>
            <a:r>
              <a:rPr lang="ru-RU" dirty="0"/>
              <a:t> (по </a:t>
            </a:r>
            <a:r>
              <a:rPr lang="ru-RU" dirty="0" smtClean="0"/>
              <a:t>500 </a:t>
            </a:r>
            <a:r>
              <a:rPr lang="ru-RU" dirty="0"/>
              <a:t>мг внутривенно </a:t>
            </a:r>
            <a:r>
              <a:rPr lang="ru-RU" dirty="0" smtClean="0"/>
              <a:t>3 раза </a:t>
            </a:r>
            <a:r>
              <a:rPr lang="ru-RU" dirty="0"/>
              <a:t>в сутки).</a:t>
            </a:r>
          </a:p>
          <a:p>
            <a:r>
              <a:rPr lang="ru-RU" dirty="0" err="1" smtClean="0"/>
              <a:t>клиндамицин</a:t>
            </a:r>
            <a:r>
              <a:rPr lang="ru-RU" dirty="0" smtClean="0"/>
              <a:t> </a:t>
            </a:r>
            <a:r>
              <a:rPr lang="ru-RU" dirty="0"/>
              <a:t>(по 900 мг внутривенно 3 раза </a:t>
            </a:r>
            <a:r>
              <a:rPr lang="ru-RU" dirty="0" smtClean="0"/>
              <a:t>в </a:t>
            </a:r>
            <a:r>
              <a:rPr lang="ru-RU" dirty="0"/>
              <a:t>сутки) в сочетании с гентамицином (по 56 мг/кг на </a:t>
            </a:r>
            <a:r>
              <a:rPr lang="ru-RU" dirty="0" smtClean="0"/>
              <a:t>одно внутривенное </a:t>
            </a:r>
            <a:r>
              <a:rPr lang="ru-RU" dirty="0"/>
              <a:t>или </a:t>
            </a:r>
            <a:r>
              <a:rPr lang="ru-RU" dirty="0" smtClean="0"/>
              <a:t>внутримышечное </a:t>
            </a:r>
            <a:r>
              <a:rPr lang="ru-RU" dirty="0"/>
              <a:t>введение).</a:t>
            </a:r>
          </a:p>
        </p:txBody>
      </p:sp>
    </p:spTree>
    <p:extLst>
      <p:ext uri="{BB962C8B-B14F-4D97-AF65-F5344CB8AC3E}">
        <p14:creationId xmlns:p14="http://schemas.microsoft.com/office/powerpoint/2010/main" val="315470695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Немедикаментозное </a:t>
            </a:r>
            <a:r>
              <a:rPr lang="ru-RU" b="1" dirty="0"/>
              <a:t>лечение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Применяют локальную гипотермию (лёд на низ живота).</a:t>
            </a:r>
          </a:p>
          <a:p>
            <a:pPr marL="114300" indent="0">
              <a:buNone/>
            </a:pPr>
            <a:r>
              <a:rPr lang="ru-RU" dirty="0"/>
              <a:t>• По мере стихания воспалительного процесса обязательно </a:t>
            </a:r>
            <a:r>
              <a:rPr lang="ru-RU" dirty="0" smtClean="0"/>
              <a:t>используют </a:t>
            </a:r>
            <a:r>
              <a:rPr lang="ru-RU" dirty="0"/>
              <a:t>физиотерапию для профилактики осложнений, </a:t>
            </a:r>
            <a:r>
              <a:rPr lang="ru-RU" dirty="0" smtClean="0"/>
              <a:t>активации </a:t>
            </a:r>
            <a:r>
              <a:rPr lang="ru-RU" dirty="0"/>
              <a:t>иммунитета (ультрафиолетовое облучение крови, </a:t>
            </a:r>
            <a:r>
              <a:rPr lang="ru-RU" dirty="0" smtClean="0"/>
              <a:t>лазерное </a:t>
            </a:r>
            <a:r>
              <a:rPr lang="ru-RU" dirty="0"/>
              <a:t>облучение крови, </a:t>
            </a:r>
            <a:r>
              <a:rPr lang="ru-RU" dirty="0" err="1"/>
              <a:t>озонотерапия</a:t>
            </a:r>
            <a:r>
              <a:rPr lang="ru-RU" dirty="0"/>
              <a:t>) и подавления спаечного </a:t>
            </a:r>
            <a:r>
              <a:rPr lang="ru-RU" dirty="0" smtClean="0"/>
              <a:t>процесса </a:t>
            </a:r>
            <a:r>
              <a:rPr lang="ru-RU" dirty="0"/>
              <a:t>в малом тазу (</a:t>
            </a:r>
            <a:r>
              <a:rPr lang="ru-RU" dirty="0" err="1"/>
              <a:t>диадинамотерапия</a:t>
            </a:r>
            <a:r>
              <a:rPr lang="ru-RU" dirty="0"/>
              <a:t>, </a:t>
            </a:r>
            <a:r>
              <a:rPr lang="ru-RU" dirty="0" err="1"/>
              <a:t>диадинамофорез</a:t>
            </a:r>
            <a:r>
              <a:rPr lang="ru-RU" dirty="0"/>
              <a:t> йода, </a:t>
            </a:r>
            <a:r>
              <a:rPr lang="ru-RU" dirty="0" smtClean="0"/>
              <a:t>лечение </a:t>
            </a:r>
            <a:r>
              <a:rPr lang="ru-RU" dirty="0"/>
              <a:t>синусоидальным модулированным током, </a:t>
            </a:r>
            <a:r>
              <a:rPr lang="ru-RU" dirty="0" err="1" smtClean="0"/>
              <a:t>флюктуоризация</a:t>
            </a:r>
            <a:r>
              <a:rPr lang="ru-RU" dirty="0"/>
              <a:t>, электрофорез йода). </a:t>
            </a:r>
          </a:p>
          <a:p>
            <a:pPr marL="114300" indent="0">
              <a:buNone/>
            </a:pPr>
            <a:r>
              <a:rPr lang="ru-RU" dirty="0"/>
              <a:t>• Оказывая благоприятное воздействие на регионарную </a:t>
            </a:r>
            <a:r>
              <a:rPr lang="ru-RU" dirty="0" smtClean="0"/>
              <a:t>гемодинамику</a:t>
            </a:r>
            <a:r>
              <a:rPr lang="ru-RU" dirty="0"/>
              <a:t>, процессы клеточного деления и рецепторную </a:t>
            </a:r>
            <a:r>
              <a:rPr lang="ru-RU" dirty="0" smtClean="0"/>
              <a:t>активность </a:t>
            </a:r>
            <a:r>
              <a:rPr lang="ru-RU" dirty="0"/>
              <a:t>эндометрия, электротерапия способствует </a:t>
            </a:r>
            <a:r>
              <a:rPr lang="ru-RU" dirty="0" smtClean="0"/>
              <a:t>купированию </a:t>
            </a:r>
            <a:r>
              <a:rPr lang="ru-RU" dirty="0"/>
              <a:t>клинических симптомов заболевания и </a:t>
            </a:r>
            <a:r>
              <a:rPr lang="ru-RU" dirty="0" smtClean="0"/>
              <a:t>восстановлению </a:t>
            </a:r>
            <a:r>
              <a:rPr lang="ru-RU" dirty="0"/>
              <a:t>структуры тканей.</a:t>
            </a:r>
          </a:p>
        </p:txBody>
      </p:sp>
    </p:spTree>
    <p:extLst>
      <p:ext uri="{BB962C8B-B14F-4D97-AF65-F5344CB8AC3E}">
        <p14:creationId xmlns:p14="http://schemas.microsoft.com/office/powerpoint/2010/main" val="343629005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Контрольные </a:t>
            </a:r>
            <a:r>
              <a:rPr lang="ru-RU" b="1" dirty="0"/>
              <a:t>вопросы для </a:t>
            </a:r>
            <a:br>
              <a:rPr lang="ru-RU" b="1" dirty="0"/>
            </a:br>
            <a:r>
              <a:rPr lang="ru-RU" b="1" dirty="0"/>
              <a:t>закрепления: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114300" indent="0">
              <a:buNone/>
            </a:pPr>
            <a:r>
              <a:rPr lang="ru-RU" dirty="0" smtClean="0"/>
              <a:t>1</a:t>
            </a:r>
            <a:r>
              <a:rPr lang="ru-RU" dirty="0"/>
              <a:t>. Сестринский процесс при уходе за </a:t>
            </a:r>
            <a:r>
              <a:rPr lang="ru-RU" dirty="0" smtClean="0"/>
              <a:t>родильницами </a:t>
            </a:r>
            <a:r>
              <a:rPr lang="ru-RU" dirty="0"/>
              <a:t>в послеродовом периоде, </a:t>
            </a:r>
            <a:r>
              <a:rPr lang="ru-RU" dirty="0" smtClean="0"/>
              <a:t>осложнения </a:t>
            </a:r>
            <a:r>
              <a:rPr lang="ru-RU" dirty="0"/>
              <a:t>и их профилактика</a:t>
            </a:r>
          </a:p>
          <a:p>
            <a:pPr marL="114300" indent="0">
              <a:buNone/>
            </a:pPr>
            <a:r>
              <a:rPr lang="ru-RU" dirty="0" smtClean="0"/>
              <a:t>2</a:t>
            </a:r>
            <a:r>
              <a:rPr lang="ru-RU" dirty="0"/>
              <a:t>. Признаки и методы профилактики </a:t>
            </a:r>
            <a:r>
              <a:rPr lang="ru-RU" dirty="0" smtClean="0"/>
              <a:t>мастита</a:t>
            </a:r>
            <a:endParaRPr lang="ru-RU" dirty="0"/>
          </a:p>
          <a:p>
            <a:pPr marL="114300" indent="0">
              <a:buNone/>
            </a:pPr>
            <a:r>
              <a:rPr lang="ru-RU" dirty="0" smtClean="0"/>
              <a:t>3</a:t>
            </a:r>
            <a:r>
              <a:rPr lang="ru-RU" dirty="0"/>
              <a:t>. Схема наблюдения за </a:t>
            </a:r>
            <a:r>
              <a:rPr lang="ru-RU" dirty="0" smtClean="0"/>
              <a:t>родильницей </a:t>
            </a:r>
          </a:p>
          <a:p>
            <a:pPr marL="114300" indent="0">
              <a:buNone/>
            </a:pPr>
            <a:r>
              <a:rPr lang="ru-RU" dirty="0" smtClean="0"/>
              <a:t>4</a:t>
            </a:r>
            <a:r>
              <a:rPr lang="ru-RU" dirty="0"/>
              <a:t>. Гигиена родильницы</a:t>
            </a:r>
          </a:p>
        </p:txBody>
      </p:sp>
    </p:spTree>
    <p:extLst>
      <p:ext uri="{BB962C8B-B14F-4D97-AF65-F5344CB8AC3E}">
        <p14:creationId xmlns:p14="http://schemas.microsoft.com/office/powerpoint/2010/main" val="4253120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3200" b="1" dirty="0"/>
              <a:t>Анатомические и </a:t>
            </a:r>
            <a:r>
              <a:rPr lang="ru-RU" sz="3200" b="1" dirty="0" smtClean="0"/>
              <a:t>физиологические </a:t>
            </a:r>
            <a:r>
              <a:rPr lang="ru-RU" sz="3200" b="1" dirty="0"/>
              <a:t>изменения </a:t>
            </a:r>
            <a:r>
              <a:rPr lang="ru-RU" sz="3200" b="1" dirty="0" smtClean="0"/>
              <a:t>в организме </a:t>
            </a:r>
            <a:r>
              <a:rPr lang="ru-RU" sz="3200" b="1" dirty="0"/>
              <a:t>родильницы</a:t>
            </a:r>
          </a:p>
        </p:txBody>
      </p:sp>
    </p:spTree>
    <p:extLst>
      <p:ext uri="{BB962C8B-B14F-4D97-AF65-F5344CB8AC3E}">
        <p14:creationId xmlns:p14="http://schemas.microsoft.com/office/powerpoint/2010/main" val="60872356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620000" cy="1143000"/>
          </a:xfrm>
        </p:spPr>
        <p:txBody>
          <a:bodyPr/>
          <a:lstStyle/>
          <a:p>
            <a:pPr algn="ctr"/>
            <a:r>
              <a:rPr lang="ru-RU" b="1" dirty="0"/>
              <a:t>Спасибо за внимание!</a:t>
            </a:r>
            <a:br>
              <a:rPr lang="ru-RU" b="1" dirty="0"/>
            </a:br>
            <a:endParaRPr lang="ru-RU" b="1" dirty="0"/>
          </a:p>
        </p:txBody>
      </p:sp>
      <p:pic>
        <p:nvPicPr>
          <p:cNvPr id="3074" name="Picture 2" descr="C:\Users\gigiena4-55\Desktop\57563467567aa8b6df5287a075050a004cad7a09f87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8880"/>
            <a:ext cx="5688632" cy="382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058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послеродовом периоде происходят </a:t>
            </a:r>
            <a:r>
              <a:rPr lang="ru-RU" dirty="0" smtClean="0"/>
              <a:t>изменения </a:t>
            </a:r>
            <a:r>
              <a:rPr lang="ru-RU" dirty="0"/>
              <a:t>в половых органах (матке, </a:t>
            </a:r>
            <a:r>
              <a:rPr lang="ru-RU" dirty="0" smtClean="0"/>
              <a:t>влагалище</a:t>
            </a:r>
            <a:r>
              <a:rPr lang="ru-RU" dirty="0"/>
              <a:t>, яичниках, маточных </a:t>
            </a:r>
            <a:r>
              <a:rPr lang="ru-RU" dirty="0" smtClean="0"/>
              <a:t>трубах</a:t>
            </a:r>
            <a:r>
              <a:rPr lang="ru-RU" dirty="0"/>
              <a:t>),на тазовом дне и в молочных </a:t>
            </a:r>
            <a:r>
              <a:rPr lang="ru-RU" dirty="0" smtClean="0"/>
              <a:t>железах</a:t>
            </a:r>
            <a:r>
              <a:rPr lang="ru-RU" dirty="0"/>
              <a:t>, а также во всех системах </a:t>
            </a:r>
            <a:r>
              <a:rPr lang="ru-RU" dirty="0" smtClean="0"/>
              <a:t>организма </a:t>
            </a:r>
            <a:r>
              <a:rPr lang="ru-RU" dirty="0"/>
              <a:t>(эндокринной, </a:t>
            </a:r>
            <a:r>
              <a:rPr lang="ru-RU" dirty="0" smtClean="0"/>
              <a:t>пищеварительной</a:t>
            </a:r>
            <a:r>
              <a:rPr lang="ru-RU" dirty="0"/>
              <a:t>, </a:t>
            </a:r>
            <a:r>
              <a:rPr lang="ru-RU" dirty="0" smtClean="0"/>
              <a:t>кровообращения, мочеотделения</a:t>
            </a:r>
            <a:r>
              <a:rPr lang="ru-RU" dirty="0"/>
              <a:t>, и т.д.)</a:t>
            </a:r>
          </a:p>
        </p:txBody>
      </p:sp>
    </p:spTree>
    <p:extLst>
      <p:ext uri="{BB962C8B-B14F-4D97-AF65-F5344CB8AC3E}">
        <p14:creationId xmlns:p14="http://schemas.microsoft.com/office/powerpoint/2010/main" val="218103624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3364</Words>
  <Application>Microsoft Office PowerPoint</Application>
  <PresentationFormat>Экран (4:3)</PresentationFormat>
  <Paragraphs>457</Paragraphs>
  <Slides>80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80</vt:i4>
      </vt:variant>
    </vt:vector>
  </HeadingPairs>
  <TitlesOfParts>
    <vt:vector size="82" baseType="lpstr">
      <vt:lpstr>Тема Office</vt:lpstr>
      <vt:lpstr>Соседство</vt:lpstr>
      <vt:lpstr>  ФЕДЕРАЛЬНОЕ ГОСУДАРСТВЕННОЕ БЮДЖЕТНОЕ ОБРАЗОВАТЕЛЬНОЕ УЧРЕЖДЕНИЕ ВЫСШЕГО  ОБРАЗОВАНИЯ «КРАСНОЯРСКИЙ ГОСУДАРСТВЕННЫЙ МЕДИЦИНСКИЙ УНИВЕРСИТЕТ  ИМЕНИ ПРОФЕССОРА В.Ф. ВОЙНО-ЯСЕНЕЦКОГО»  МИНИСТЕРСТВА ЗДРАВООХРАНЕНИЯ РОССИЙСКОЙ ФЕДЕРАЦИИ ФАРМАЦЕВТИЧЕСКИЙ КОЛЛЕДЖ </vt:lpstr>
      <vt:lpstr>План лекции </vt:lpstr>
      <vt:lpstr>Презентация PowerPoint</vt:lpstr>
      <vt:lpstr>Презентация PowerPoint</vt:lpstr>
      <vt:lpstr> Характеристика послеродового периода: </vt:lpstr>
      <vt:lpstr> Классификация  послеродового периода: </vt:lpstr>
      <vt:lpstr>Презентация PowerPoint</vt:lpstr>
      <vt:lpstr>Презентация PowerPoint</vt:lpstr>
      <vt:lpstr>Презентация PowerPoint</vt:lpstr>
      <vt:lpstr> Состояние гормонального   гомеостаза </vt:lpstr>
      <vt:lpstr>Матка </vt:lpstr>
      <vt:lpstr>Презентация PowerPoint</vt:lpstr>
      <vt:lpstr>Презентация PowerPoint</vt:lpstr>
      <vt:lpstr> Формирование шейки матки: </vt:lpstr>
      <vt:lpstr>Влагалище </vt:lpstr>
      <vt:lpstr>Презентация PowerPoint</vt:lpstr>
      <vt:lpstr>Презентация PowerPoint</vt:lpstr>
      <vt:lpstr>Презентация PowerPoint</vt:lpstr>
      <vt:lpstr>Инволюция матки по УЗИ </vt:lpstr>
      <vt:lpstr>Презентация PowerPoint</vt:lpstr>
      <vt:lpstr> Сердечно-сосудистая система </vt:lpstr>
      <vt:lpstr> Мочевыводящая система (особенности): </vt:lpstr>
      <vt:lpstr>Пищеварительная система </vt:lpstr>
      <vt:lpstr>Обмен веществ: </vt:lpstr>
      <vt:lpstr>Презентация PowerPoint</vt:lpstr>
      <vt:lpstr> Лактация обеспечивается  двумя процессами: </vt:lpstr>
      <vt:lpstr>  Характеристика нормального  послеродового периода: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Ведение послеродового  периода </vt:lpstr>
      <vt:lpstr> Цели послеродового наблюдения: </vt:lpstr>
      <vt:lpstr>Презентация PowerPoint</vt:lpstr>
      <vt:lpstr>Презентация PowerPoint</vt:lpstr>
      <vt:lpstr>Презентация PowerPoint</vt:lpstr>
      <vt:lpstr>Питание </vt:lpstr>
      <vt:lpstr>  Для реализации грудного вскармливания необходимо: </vt:lpstr>
      <vt:lpstr>  Абсолютные противопоказания к  грудному вскармливанию: </vt:lpstr>
      <vt:lpstr>Презентация PowerPoint</vt:lpstr>
      <vt:lpstr>Презентация PowerPoint</vt:lpstr>
      <vt:lpstr> Патология послеродового периода: </vt:lpstr>
      <vt:lpstr>  Кровотечение в раннем послеродовом  периоде м\б обусловлено: </vt:lpstr>
      <vt:lpstr>Гипогалактия и агалактия.  </vt:lpstr>
      <vt:lpstr>Презентация PowerPoint</vt:lpstr>
      <vt:lpstr>Трещины сосков </vt:lpstr>
      <vt:lpstr> Существует несколько причин появления  трещин сосков, вот некоторые из них: </vt:lpstr>
      <vt:lpstr> Профилактика трещин сосков </vt:lpstr>
      <vt:lpstr>Презентация PowerPoint</vt:lpstr>
      <vt:lpstr>Лечение</vt:lpstr>
      <vt:lpstr>Презентация PowerPoint</vt:lpstr>
      <vt:lpstr>Лактостаз</vt:lpstr>
      <vt:lpstr>Определение лактостаза</vt:lpstr>
      <vt:lpstr>Причины возникновения </vt:lpstr>
      <vt:lpstr>Презентация PowerPoint</vt:lpstr>
      <vt:lpstr>Симптомы лактостаза </vt:lpstr>
      <vt:lpstr>Послеродовый мастит</vt:lpstr>
      <vt:lpstr>Эпидемиология: </vt:lpstr>
      <vt:lpstr>Классификация: </vt:lpstr>
      <vt:lpstr>Этиология: </vt:lpstr>
      <vt:lpstr>Патогенез: </vt:lpstr>
      <vt:lpstr>Клиническая картина: </vt:lpstr>
      <vt:lpstr>Диагностика: </vt:lpstr>
      <vt:lpstr>Критерии диагноза: </vt:lpstr>
      <vt:lpstr>Лечение: </vt:lpstr>
      <vt:lpstr>Презентация PowerPoint</vt:lpstr>
      <vt:lpstr> КЛАССИФИКАЦИЯ </vt:lpstr>
      <vt:lpstr>ЭТИОЛОГИЯ </vt:lpstr>
      <vt:lpstr>ПАТОГЕНЕЗ </vt:lpstr>
      <vt:lpstr>Клиническая картина </vt:lpstr>
      <vt:lpstr>ДИАГНОСТИКА </vt:lpstr>
      <vt:lpstr>  Факторы риска послеродового эндомиометрита: </vt:lpstr>
      <vt:lpstr> Физикальное исследование </vt:lpstr>
      <vt:lpstr> ЛАБОРАТОРНЫЕ ИССЛЕДОВАНИЯ </vt:lpstr>
      <vt:lpstr> Показания к госпитализации </vt:lpstr>
      <vt:lpstr>  Рекомендуемые схемы антибактериальной  терапии: </vt:lpstr>
      <vt:lpstr> Немедикаментозное лечение </vt:lpstr>
      <vt:lpstr> Контрольные вопросы для  закрепления: 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 ОБРАЗОВАНИЯ «КРАСНОЯРСКИЙ ГОСУДАРСТВЕННЫЙ МЕДИЦИНСКИЙ УНИВЕРСИТЕТ  ИМЕНИ ПРОФЕССОРА В.Ф. ВОЙНО-ЯСЕНЕЦКОГО»  МИНИСТЕРСТВА ЗДРАВООХРАНЕНИЯ РОССИЙСКОЙ ФЕДЕРАЦИИ ФАРМАЦЕВТИЧЕСКИЙ КОЛЛЕДЖ</dc:title>
  <dc:creator>gigiena4-55</dc:creator>
  <cp:lastModifiedBy>Татьяна Е. Ерушина</cp:lastModifiedBy>
  <cp:revision>83</cp:revision>
  <dcterms:created xsi:type="dcterms:W3CDTF">2021-12-29T03:51:22Z</dcterms:created>
  <dcterms:modified xsi:type="dcterms:W3CDTF">2022-01-20T05:24:14Z</dcterms:modified>
</cp:coreProperties>
</file>