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5" r:id="rId4"/>
    <p:sldId id="258" r:id="rId5"/>
    <p:sldId id="270" r:id="rId6"/>
    <p:sldId id="259" r:id="rId7"/>
    <p:sldId id="260" r:id="rId8"/>
    <p:sldId id="261" r:id="rId9"/>
    <p:sldId id="262" r:id="rId10"/>
    <p:sldId id="286" r:id="rId11"/>
    <p:sldId id="266" r:id="rId12"/>
    <p:sldId id="267" r:id="rId13"/>
    <p:sldId id="268" r:id="rId14"/>
    <p:sldId id="274" r:id="rId15"/>
    <p:sldId id="276" r:id="rId16"/>
    <p:sldId id="277" r:id="rId17"/>
    <p:sldId id="280" r:id="rId18"/>
    <p:sldId id="278" r:id="rId19"/>
    <p:sldId id="279" r:id="rId20"/>
    <p:sldId id="282" r:id="rId21"/>
    <p:sldId id="283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42959"/>
            <a:ext cx="3486151" cy="329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9816" y="230215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Профессиональные болезни, обусловленные воздействием     химических факторов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6938"/>
            <a:ext cx="1656184" cy="167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4910" y="421662"/>
            <a:ext cx="6696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dirty="0"/>
              <a:t>ГБОУ ВПО «Красноярский Государственный медицинский</a:t>
            </a:r>
          </a:p>
          <a:p>
            <a:pPr algn="ctr">
              <a:defRPr/>
            </a:pPr>
            <a:r>
              <a:rPr lang="ru-RU" dirty="0"/>
              <a:t>университет им. проф. В.Ф. </a:t>
            </a:r>
            <a:r>
              <a:rPr lang="ru-RU" dirty="0" err="1"/>
              <a:t>Войно-Ясенецкого</a:t>
            </a:r>
            <a:r>
              <a:rPr lang="ru-RU" dirty="0"/>
              <a:t>»</a:t>
            </a:r>
          </a:p>
          <a:p>
            <a:pPr algn="ctr">
              <a:defRPr/>
            </a:pPr>
            <a:r>
              <a:rPr lang="ru-RU" dirty="0"/>
              <a:t>Министерства здравоохранения Российской Федерации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5932" y="1484784"/>
            <a:ext cx="6605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/>
              <a:t>Кафедра пропедевтики внутренних болезней и терапии</a:t>
            </a: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4149080"/>
            <a:ext cx="2729395" cy="1440160"/>
          </a:xfrm>
        </p:spPr>
        <p:txBody>
          <a:bodyPr>
            <a:noAutofit/>
          </a:bodyPr>
          <a:lstStyle/>
          <a:p>
            <a:pPr algn="l"/>
            <a:r>
              <a:rPr lang="ru-RU" sz="2000" i="1" dirty="0">
                <a:solidFill>
                  <a:schemeClr val="tx1"/>
                </a:solidFill>
              </a:rPr>
              <a:t>Работу </a:t>
            </a:r>
            <a:r>
              <a:rPr lang="ru-RU" sz="2000" i="1" dirty="0" smtClean="0">
                <a:solidFill>
                  <a:schemeClr val="tx1"/>
                </a:solidFill>
              </a:rPr>
              <a:t>выполнила</a:t>
            </a:r>
            <a:endParaRPr lang="ru-RU" sz="2000" i="1" dirty="0">
              <a:solidFill>
                <a:schemeClr val="tx1"/>
              </a:solidFill>
            </a:endParaRPr>
          </a:p>
          <a:p>
            <a:pPr algn="l"/>
            <a:r>
              <a:rPr lang="ru-RU" sz="2000" i="1" dirty="0" smtClean="0">
                <a:solidFill>
                  <a:schemeClr val="tx1"/>
                </a:solidFill>
              </a:rPr>
              <a:t>студентка </a:t>
            </a:r>
            <a:r>
              <a:rPr lang="ru-RU" sz="2000" i="1" dirty="0">
                <a:solidFill>
                  <a:schemeClr val="tx1"/>
                </a:solidFill>
              </a:rPr>
              <a:t>410 группы</a:t>
            </a:r>
          </a:p>
          <a:p>
            <a:pPr algn="l"/>
            <a:r>
              <a:rPr lang="ru-RU" sz="2000" i="1" dirty="0">
                <a:solidFill>
                  <a:schemeClr val="tx1"/>
                </a:solidFill>
              </a:rPr>
              <a:t>специальность «педиатрия»</a:t>
            </a:r>
          </a:p>
          <a:p>
            <a:pPr algn="l"/>
            <a:r>
              <a:rPr lang="ru-RU" sz="2000" i="1" dirty="0">
                <a:solidFill>
                  <a:schemeClr val="tx1"/>
                </a:solidFill>
              </a:rPr>
              <a:t>Иванова </a:t>
            </a:r>
            <a:r>
              <a:rPr lang="ru-RU" sz="2000" i="1" dirty="0" smtClean="0">
                <a:solidFill>
                  <a:schemeClr val="tx1"/>
                </a:solidFill>
              </a:rPr>
              <a:t>Л.С.</a:t>
            </a:r>
            <a:endParaRPr lang="ru-RU" sz="2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347864" y="635780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Красноярск, 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07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820" y="2492896"/>
            <a:ext cx="1719943" cy="240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215" y="116632"/>
            <a:ext cx="2284785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Клиника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7211144" cy="485313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легких случаях: затрудненное </a:t>
            </a:r>
            <a:r>
              <a:rPr lang="ru-RU" dirty="0"/>
              <a:t>носовое дыхание, першение и ощущение царапания в горле, жжение за грудиной, сухой кашель, осиплость голоса. </a:t>
            </a:r>
            <a:endParaRPr lang="ru-RU" dirty="0" smtClean="0"/>
          </a:p>
          <a:p>
            <a:r>
              <a:rPr lang="ru-RU" dirty="0"/>
              <a:t>При воздействии высоких концентраций раздражающих </a:t>
            </a:r>
            <a:r>
              <a:rPr lang="ru-RU" dirty="0" smtClean="0"/>
              <a:t>веществ: на </a:t>
            </a:r>
            <a:r>
              <a:rPr lang="ru-RU" dirty="0"/>
              <a:t>фоне резкой гиперемии слизистой оболочки верхних дыхательных путей обнаруживаются участки некроза на месте ожогов, обилие </a:t>
            </a:r>
            <a:r>
              <a:rPr lang="ru-RU" dirty="0" err="1" smtClean="0"/>
              <a:t>слизисто</a:t>
            </a:r>
            <a:r>
              <a:rPr lang="ru-RU" dirty="0" smtClean="0"/>
              <a:t>-гнойного </a:t>
            </a:r>
            <a:r>
              <a:rPr lang="ru-RU" dirty="0"/>
              <a:t>отделяемого в полости носа и </a:t>
            </a:r>
            <a:r>
              <a:rPr lang="ru-RU" dirty="0" smtClean="0"/>
              <a:t>трахее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464" y="5261766"/>
            <a:ext cx="1825929" cy="146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06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Лечение, первая помощь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256584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При раздражении слизистых оболочек верхних дыхательных </a:t>
            </a:r>
            <a:r>
              <a:rPr lang="ru-RU" b="1" dirty="0" smtClean="0"/>
              <a:t>путей</a:t>
            </a:r>
            <a:r>
              <a:rPr lang="ru-RU" dirty="0" smtClean="0"/>
              <a:t>: полоскание 2% раствором </a:t>
            </a:r>
            <a:r>
              <a:rPr lang="ru-RU" dirty="0"/>
              <a:t>гидрокарбоната натрия </a:t>
            </a:r>
            <a:r>
              <a:rPr lang="ru-RU" dirty="0" smtClean="0"/>
              <a:t>или ингаляции </a:t>
            </a:r>
            <a:r>
              <a:rPr lang="ru-RU" dirty="0"/>
              <a:t>этого раствора. При затруднении носового дыхания закапывают в нос </a:t>
            </a:r>
            <a:r>
              <a:rPr lang="ru-RU" dirty="0" smtClean="0"/>
              <a:t>2% раствор </a:t>
            </a:r>
            <a:r>
              <a:rPr lang="ru-RU" dirty="0"/>
              <a:t>эфедрина с добавлением адреналина (1: 1000</a:t>
            </a:r>
            <a:r>
              <a:rPr lang="ru-RU" dirty="0" smtClean="0"/>
              <a:t>).</a:t>
            </a:r>
          </a:p>
          <a:p>
            <a:r>
              <a:rPr lang="ru-RU" b="1" dirty="0"/>
              <a:t>При бронхите и </a:t>
            </a:r>
            <a:r>
              <a:rPr lang="ru-RU" b="1" dirty="0" err="1" smtClean="0"/>
              <a:t>бронхиолите</a:t>
            </a:r>
            <a:r>
              <a:rPr lang="ru-RU" b="1" dirty="0" smtClean="0"/>
              <a:t>: </a:t>
            </a:r>
            <a:r>
              <a:rPr lang="ru-RU" dirty="0" smtClean="0"/>
              <a:t>полный </a:t>
            </a:r>
            <a:r>
              <a:rPr lang="ru-RU" dirty="0"/>
              <a:t>покой, длительное вдыхание кислорода, противокашлевые препараты, ингаляции кортикостероидных препаратов. В целях профилактики инфекции применяют </a:t>
            </a:r>
            <a:r>
              <a:rPr lang="ru-RU" dirty="0" smtClean="0"/>
              <a:t>антибиотики. </a:t>
            </a:r>
            <a:r>
              <a:rPr lang="ru-RU" dirty="0"/>
              <a:t>При астматических состояниях </a:t>
            </a:r>
            <a:r>
              <a:rPr lang="ru-RU" dirty="0" smtClean="0"/>
              <a:t>- </a:t>
            </a:r>
            <a:r>
              <a:rPr lang="ru-RU" dirty="0" err="1" smtClean="0"/>
              <a:t>бронходилататоры</a:t>
            </a:r>
            <a:r>
              <a:rPr lang="ru-RU" dirty="0" smtClean="0"/>
              <a:t> </a:t>
            </a:r>
            <a:r>
              <a:rPr lang="ru-RU" dirty="0"/>
              <a:t>(бета-</a:t>
            </a:r>
            <a:r>
              <a:rPr lang="ru-RU" dirty="0" err="1"/>
              <a:t>адреномиметики</a:t>
            </a:r>
            <a:r>
              <a:rPr lang="ru-RU" dirty="0"/>
              <a:t>, эуфиллин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816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Лечение, первая помощь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70000" lnSpcReduction="20000"/>
          </a:bodyPr>
          <a:lstStyle/>
          <a:p>
            <a:r>
              <a:rPr lang="ru-RU" b="1" u="sng" dirty="0"/>
              <a:t>При раздражении слизистой оболочки </a:t>
            </a:r>
            <a:r>
              <a:rPr lang="ru-RU" b="1" u="sng" dirty="0" smtClean="0"/>
              <a:t>глаз</a:t>
            </a:r>
            <a:r>
              <a:rPr lang="ru-RU" dirty="0" smtClean="0"/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промывают </a:t>
            </a:r>
            <a:r>
              <a:rPr lang="ru-RU" dirty="0"/>
              <a:t>водой или </a:t>
            </a:r>
            <a:r>
              <a:rPr lang="ru-RU" dirty="0" smtClean="0"/>
              <a:t>2% раствором </a:t>
            </a:r>
            <a:r>
              <a:rPr lang="ru-RU" dirty="0"/>
              <a:t>гидрокарбоната натрия,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 </a:t>
            </a:r>
            <a:r>
              <a:rPr lang="ru-RU" dirty="0"/>
              <a:t>резких болях в глазах закапывают 0,1-0,2%-</a:t>
            </a:r>
            <a:r>
              <a:rPr lang="ru-RU" dirty="0" err="1"/>
              <a:t>ный</a:t>
            </a:r>
            <a:r>
              <a:rPr lang="ru-RU" dirty="0"/>
              <a:t> раствор </a:t>
            </a:r>
            <a:r>
              <a:rPr lang="ru-RU" dirty="0" smtClean="0"/>
              <a:t>дикаина,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для </a:t>
            </a:r>
            <a:r>
              <a:rPr lang="ru-RU" dirty="0"/>
              <a:t>профилактики инфицирования за веки закладывают глазную мазь (</a:t>
            </a:r>
            <a:r>
              <a:rPr lang="ru-RU" dirty="0" smtClean="0"/>
              <a:t>0,5% </a:t>
            </a:r>
            <a:r>
              <a:rPr lang="ru-RU" dirty="0" err="1"/>
              <a:t>синтомициновая</a:t>
            </a:r>
            <a:r>
              <a:rPr lang="ru-RU" dirty="0"/>
              <a:t>, </a:t>
            </a:r>
            <a:r>
              <a:rPr lang="ru-RU" dirty="0" smtClean="0"/>
              <a:t>10% </a:t>
            </a:r>
            <a:r>
              <a:rPr lang="ru-RU" dirty="0"/>
              <a:t>сульфаниловая) или закапывают 30</a:t>
            </a:r>
            <a:r>
              <a:rPr lang="ru-RU" dirty="0" smtClean="0"/>
              <a:t>% </a:t>
            </a:r>
            <a:r>
              <a:rPr lang="ru-RU" dirty="0"/>
              <a:t>раствор </a:t>
            </a:r>
            <a:r>
              <a:rPr lang="ru-RU" dirty="0" err="1"/>
              <a:t>сульфацилнатрия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r>
              <a:rPr lang="ru-RU" b="1" u="sng" dirty="0" smtClean="0"/>
              <a:t>При </a:t>
            </a:r>
            <a:r>
              <a:rPr lang="ru-RU" b="1" u="sng" dirty="0"/>
              <a:t>рефлекторных расстройствах дыхания и сердечной деятельности </a:t>
            </a:r>
            <a:r>
              <a:rPr lang="ru-RU" dirty="0"/>
              <a:t>можно использовать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вдыхание </a:t>
            </a:r>
            <a:r>
              <a:rPr lang="ru-RU" dirty="0" err="1" smtClean="0"/>
              <a:t>противодымной</a:t>
            </a:r>
            <a:r>
              <a:rPr lang="ru-RU" dirty="0" smtClean="0"/>
              <a:t> смеси (хлороформа </a:t>
            </a:r>
            <a:r>
              <a:rPr lang="ru-RU" dirty="0"/>
              <a:t>40 мл, этилового спирта 40 мл, эфира серного 20 мл, нашатырного спирта 5 капель), которая уменьшает рефлекторную возбудимость </a:t>
            </a:r>
            <a:r>
              <a:rPr lang="ru-RU" dirty="0" smtClean="0"/>
              <a:t>рецепторов.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Проведение </a:t>
            </a:r>
            <a:r>
              <a:rPr lang="ru-RU" dirty="0"/>
              <a:t>искусственного дыхания показано только при остановке дыхания, так как в других случаях оно чревато опасностью развития отека легких.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17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Заболевания, вызываемые воздействием </a:t>
            </a:r>
            <a:r>
              <a:rPr lang="ru-RU" sz="3600" b="1" dirty="0" err="1">
                <a:solidFill>
                  <a:srgbClr val="C00000"/>
                </a:solidFill>
              </a:rPr>
              <a:t>нейротропных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веществ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589697"/>
              </p:ext>
            </p:extLst>
          </p:nvPr>
        </p:nvGraphicFramePr>
        <p:xfrm>
          <a:off x="1187624" y="1484784"/>
          <a:ext cx="7200800" cy="523646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600400"/>
                <a:gridCol w="3600400"/>
              </a:tblGrid>
              <a:tr h="46805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2800" u="sng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Острые отравления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Легкие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острые отравления: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общая слабость,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головная боль, головокружение,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тошнота и др.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80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Тяжелые 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острые отравления: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резкое возбуждение или угнетение,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обморок, коллапс,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коматозное состояние,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судороги,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психотических нарушений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токсическая кома, острый интоксикационный психоз.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2800" u="sng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Хроническое отравление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вегетативная дистония,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полиневропатии</a:t>
                      </a:r>
                      <a:r>
                        <a:rPr kumimoji="0" lang="ru-RU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;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токсическая энцефалопатия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303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Заболевания крови, вызываемые воздействием </a:t>
            </a:r>
            <a:r>
              <a:rPr lang="ru-RU" sz="3600" b="1" dirty="0" smtClean="0">
                <a:solidFill>
                  <a:srgbClr val="C00000"/>
                </a:solidFill>
              </a:rPr>
              <a:t>ядов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Выделяют 4 </a:t>
            </a:r>
            <a:r>
              <a:rPr lang="ru-RU" dirty="0"/>
              <a:t>группы профессиональных заболеваний </a:t>
            </a:r>
            <a:r>
              <a:rPr lang="ru-RU" dirty="0" smtClean="0"/>
              <a:t>крови: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Первая </a:t>
            </a:r>
            <a:r>
              <a:rPr lang="ru-RU" b="1" u="sng" dirty="0">
                <a:solidFill>
                  <a:srgbClr val="C00000"/>
                </a:solidFill>
              </a:rPr>
              <a:t>группа </a:t>
            </a:r>
            <a:r>
              <a:rPr lang="ru-RU" dirty="0"/>
              <a:t>характеризуется угнетением </a:t>
            </a:r>
            <a:r>
              <a:rPr lang="ru-RU" dirty="0" err="1"/>
              <a:t>гемопоэза</a:t>
            </a:r>
            <a:r>
              <a:rPr lang="ru-RU" dirty="0"/>
              <a:t> и реже — </a:t>
            </a:r>
            <a:r>
              <a:rPr lang="ru-RU" dirty="0" err="1"/>
              <a:t>миелопролиферативным</a:t>
            </a:r>
            <a:r>
              <a:rPr lang="ru-RU" dirty="0"/>
              <a:t> процессом. В основе заболевания — интоксикация </a:t>
            </a:r>
            <a:r>
              <a:rPr lang="ru-RU" u="sng" dirty="0"/>
              <a:t>бензолом </a:t>
            </a:r>
            <a:r>
              <a:rPr lang="ru-RU" dirty="0"/>
              <a:t>и его </a:t>
            </a:r>
            <a:r>
              <a:rPr lang="ru-RU" dirty="0" smtClean="0"/>
              <a:t>гомологами.</a:t>
            </a:r>
          </a:p>
          <a:p>
            <a:r>
              <a:rPr lang="ru-RU" dirty="0" smtClean="0"/>
              <a:t>Поражается </a:t>
            </a:r>
            <a:r>
              <a:rPr lang="ru-RU" dirty="0" err="1"/>
              <a:t>гемопоэз</a:t>
            </a:r>
            <a:r>
              <a:rPr lang="ru-RU" dirty="0"/>
              <a:t> на уровне полипотентных стволовых клеток, что ведет к уменьшению их содержания в костном мозге и селезенке, а также нарушению способности этих клеток к дифференциации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455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Заболевания крови, вызываемые воздействием ядов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rgbClr val="C00000"/>
                </a:solidFill>
              </a:rPr>
              <a:t>Вторая группа </a:t>
            </a:r>
            <a:r>
              <a:rPr lang="ru-RU" dirty="0"/>
              <a:t>характеризуется развитием гипохромной </a:t>
            </a:r>
            <a:r>
              <a:rPr lang="ru-RU" dirty="0" err="1"/>
              <a:t>гиперсидеремической</a:t>
            </a:r>
            <a:r>
              <a:rPr lang="ru-RU" dirty="0"/>
              <a:t> </a:t>
            </a:r>
            <a:r>
              <a:rPr lang="ru-RU" dirty="0" err="1"/>
              <a:t>сидеробластной</a:t>
            </a:r>
            <a:r>
              <a:rPr lang="ru-RU" dirty="0"/>
              <a:t> анемии. В основе заболевания — интоксикация свинцом и его неорганическими </a:t>
            </a:r>
            <a:r>
              <a:rPr lang="ru-RU" dirty="0" smtClean="0"/>
              <a:t>соединениями.</a:t>
            </a:r>
          </a:p>
          <a:p>
            <a:pPr marL="0" indent="0">
              <a:buNone/>
            </a:pPr>
            <a:r>
              <a:rPr lang="ru-RU" u="sng" dirty="0" smtClean="0"/>
              <a:t>Клиника: </a:t>
            </a:r>
            <a:r>
              <a:rPr lang="ru-RU" dirty="0"/>
              <a:t>развитие анемии, кишечной колики, выраженных неврологических синдромов (астеновегетативного, </a:t>
            </a:r>
            <a:r>
              <a:rPr lang="ru-RU" dirty="0" err="1"/>
              <a:t>полиневропатии</a:t>
            </a:r>
            <a:r>
              <a:rPr lang="ru-RU" dirty="0"/>
              <a:t>, энцефалопатии), признаков токсического гепатита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425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Лечение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Применяют: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тетацин</a:t>
            </a:r>
            <a:r>
              <a:rPr lang="ru-RU" dirty="0" smtClean="0"/>
              <a:t>-кальция</a:t>
            </a:r>
            <a:r>
              <a:rPr lang="ru-RU" dirty="0"/>
              <a:t>, </a:t>
            </a:r>
            <a:r>
              <a:rPr lang="ru-RU" dirty="0" err="1"/>
              <a:t>пентацина</a:t>
            </a:r>
            <a:r>
              <a:rPr lang="ru-RU" dirty="0"/>
              <a:t>, D-</a:t>
            </a:r>
            <a:r>
              <a:rPr lang="ru-RU" dirty="0" err="1"/>
              <a:t>пеницилламина</a:t>
            </a:r>
            <a:r>
              <a:rPr lang="ru-RU" dirty="0"/>
              <a:t>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</a:t>
            </a:r>
            <a:r>
              <a:rPr lang="ru-RU" dirty="0" smtClean="0"/>
              <a:t>олика купируется </a:t>
            </a:r>
            <a:r>
              <a:rPr lang="ru-RU" dirty="0"/>
              <a:t>в/в введением 20 мл </a:t>
            </a:r>
            <a:r>
              <a:rPr lang="ru-RU" dirty="0" smtClean="0"/>
              <a:t>10% раствора </a:t>
            </a:r>
            <a:r>
              <a:rPr lang="ru-RU" dirty="0" err="1"/>
              <a:t>тетацин</a:t>
            </a:r>
            <a:r>
              <a:rPr lang="ru-RU" dirty="0"/>
              <a:t>-кальция (до 2 раз в первый день лечения).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</a:t>
            </a:r>
            <a:r>
              <a:rPr lang="ru-RU" dirty="0" smtClean="0"/>
              <a:t>ри </a:t>
            </a:r>
            <a:r>
              <a:rPr lang="ru-RU" dirty="0" err="1" smtClean="0"/>
              <a:t>полиневропатии</a:t>
            </a:r>
            <a:r>
              <a:rPr lang="ru-RU" dirty="0" smtClean="0"/>
              <a:t> </a:t>
            </a:r>
            <a:r>
              <a:rPr lang="ru-RU" dirty="0"/>
              <a:t>и других синдромов лечение симптоматическое.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питание </a:t>
            </a:r>
            <a:r>
              <a:rPr lang="ru-RU" dirty="0"/>
              <a:t>с высоким содержанием белка, кальция, железа, серы; в рацион вводят овощи, фрукты, соки (пектины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72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Заболевания крови, вызываемые воздействием ядов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80920" cy="50405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rgbClr val="C00000"/>
                </a:solidFill>
              </a:rPr>
              <a:t>Третью группу </a:t>
            </a:r>
            <a:r>
              <a:rPr lang="ru-RU" b="1" u="sng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заболеваний </a:t>
            </a:r>
            <a:r>
              <a:rPr lang="ru-RU" dirty="0"/>
              <a:t>крови составляют гемолитические анемии. В основе заболевания — интоксикация мышьяковистым водородом, </a:t>
            </a:r>
            <a:r>
              <a:rPr lang="ru-RU" dirty="0" smtClean="0"/>
              <a:t>фенилгидразином.</a:t>
            </a:r>
          </a:p>
          <a:p>
            <a:pPr marL="0" indent="0">
              <a:buNone/>
            </a:pPr>
            <a:r>
              <a:rPr lang="ru-RU" u="sng" dirty="0" smtClean="0"/>
              <a:t>Клиника: </a:t>
            </a:r>
            <a:r>
              <a:rPr lang="ru-RU" dirty="0"/>
              <a:t>слабость, головная боль, тошнота, озноб, </a:t>
            </a:r>
            <a:r>
              <a:rPr lang="ru-RU" dirty="0" err="1"/>
              <a:t>иктеричность</a:t>
            </a:r>
            <a:r>
              <a:rPr lang="ru-RU" dirty="0"/>
              <a:t> </a:t>
            </a:r>
            <a:r>
              <a:rPr lang="ru-RU" dirty="0" smtClean="0"/>
              <a:t>склер, боль </a:t>
            </a:r>
            <a:r>
              <a:rPr lang="ru-RU" dirty="0"/>
              <a:t>в </a:t>
            </a:r>
            <a:r>
              <a:rPr lang="ru-RU" dirty="0" err="1" smtClean="0"/>
              <a:t>эпигастрии</a:t>
            </a:r>
            <a:r>
              <a:rPr lang="ru-RU" dirty="0" smtClean="0"/>
              <a:t> и </a:t>
            </a:r>
            <a:r>
              <a:rPr lang="ru-RU" dirty="0"/>
              <a:t>правом подреберье, пояснице, </a:t>
            </a:r>
            <a:r>
              <a:rPr lang="ru-RU" dirty="0" smtClean="0"/>
              <a:t>тошнота, рвота, лихорадка. </a:t>
            </a:r>
          </a:p>
          <a:p>
            <a:pPr marL="0" indent="0">
              <a:buNone/>
            </a:pPr>
            <a:r>
              <a:rPr lang="ru-RU" u="sng" dirty="0" smtClean="0"/>
              <a:t>В </a:t>
            </a:r>
            <a:r>
              <a:rPr lang="ru-RU" u="sng" dirty="0"/>
              <a:t>крови </a:t>
            </a:r>
            <a:r>
              <a:rPr lang="ru-RU" dirty="0"/>
              <a:t>— снижение гемоглобина, </a:t>
            </a:r>
            <a:r>
              <a:rPr lang="ru-RU" dirty="0" err="1"/>
              <a:t>эритроцитопения</a:t>
            </a:r>
            <a:r>
              <a:rPr lang="ru-RU" dirty="0"/>
              <a:t>, </a:t>
            </a:r>
            <a:r>
              <a:rPr lang="ru-RU" dirty="0" err="1"/>
              <a:t>ретикулоцитоз</a:t>
            </a:r>
            <a:r>
              <a:rPr lang="ru-RU" dirty="0"/>
              <a:t> </a:t>
            </a:r>
            <a:r>
              <a:rPr lang="ru-RU" dirty="0" smtClean="0"/>
              <a:t>, лейкоцитоз </a:t>
            </a:r>
            <a:r>
              <a:rPr lang="ru-RU" dirty="0"/>
              <a:t>со сдвигом влево. </a:t>
            </a:r>
            <a:endParaRPr lang="ru-RU" dirty="0" smtClean="0"/>
          </a:p>
          <a:p>
            <a:pPr marL="0" indent="0">
              <a:buNone/>
            </a:pPr>
            <a:r>
              <a:rPr lang="ru-RU" u="sng" dirty="0" smtClean="0"/>
              <a:t>В </a:t>
            </a:r>
            <a:r>
              <a:rPr lang="ru-RU" u="sng" dirty="0"/>
              <a:t>моче </a:t>
            </a:r>
            <a:r>
              <a:rPr lang="ru-RU" dirty="0"/>
              <a:t>— гемоглобинурия, протеинурия. Моча приобретает темно-красный, иногда черный цвет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390384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Заболевания крови, вызываемые воздействием ядов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rgbClr val="C00000"/>
                </a:solidFill>
              </a:rPr>
              <a:t>Четвертая группа </a:t>
            </a:r>
            <a:r>
              <a:rPr lang="ru-RU" dirty="0"/>
              <a:t>характеризуется образованием патологических пигментов крови — карбоксигемоглобина (НЬСО) и метгемоглобина (</a:t>
            </a:r>
            <a:r>
              <a:rPr lang="ru-RU" dirty="0" err="1"/>
              <a:t>MtHb</a:t>
            </a:r>
            <a:r>
              <a:rPr lang="ru-RU" dirty="0"/>
              <a:t>). В основе заболевания — интоксикация окисью </a:t>
            </a:r>
            <a:r>
              <a:rPr lang="ru-RU" dirty="0" smtClean="0"/>
              <a:t>углерода.</a:t>
            </a:r>
          </a:p>
          <a:p>
            <a:pPr marL="0" indent="0">
              <a:buNone/>
            </a:pPr>
            <a:r>
              <a:rPr lang="ru-RU" u="sng" dirty="0"/>
              <a:t>Лечение. </a:t>
            </a:r>
            <a:r>
              <a:rPr lang="ru-RU" dirty="0"/>
              <a:t>Оксигенотерапия. При гипокапнии кратковременное вдыхание карбогена; в/в введение 1%-</a:t>
            </a:r>
            <a:r>
              <a:rPr lang="ru-RU" dirty="0" err="1"/>
              <a:t>ного</a:t>
            </a:r>
            <a:r>
              <a:rPr lang="ru-RU" dirty="0"/>
              <a:t> раствора метиленового синего (1- 2 мл/кг в 5%-ном растворе глюкозы</a:t>
            </a:r>
            <a:r>
              <a:rPr lang="ru-RU" dirty="0" smtClean="0"/>
              <a:t>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81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Заболевания, вызываемые воздействием почечных </a:t>
            </a:r>
            <a:r>
              <a:rPr lang="ru-RU" sz="3600" b="1" dirty="0" smtClean="0">
                <a:solidFill>
                  <a:srgbClr val="C00000"/>
                </a:solidFill>
              </a:rPr>
              <a:t>ядов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/>
              <a:t>Патогенез: </a:t>
            </a:r>
            <a:r>
              <a:rPr lang="ru-RU" dirty="0"/>
              <a:t>прямое токсическое воздействие на ткань почки и расстройство почечного кровотока на фоне нарушения общего кровообращения. Возможен и иммунологический (</a:t>
            </a:r>
            <a:r>
              <a:rPr lang="ru-RU" dirty="0" err="1"/>
              <a:t>токсикоаллергический</a:t>
            </a:r>
            <a:r>
              <a:rPr lang="ru-RU" dirty="0"/>
              <a:t>) механизм повреждения </a:t>
            </a:r>
            <a:r>
              <a:rPr lang="ru-RU" dirty="0" smtClean="0"/>
              <a:t>почек.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935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687" y="4171394"/>
            <a:ext cx="4661246" cy="268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Химические факторы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352928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Химический фактор </a:t>
            </a:r>
            <a:r>
              <a:rPr lang="ru-RU" dirty="0" smtClean="0"/>
              <a:t>- </a:t>
            </a:r>
            <a:r>
              <a:rPr lang="ru-RU" dirty="0"/>
              <a:t>это разнообразные </a:t>
            </a:r>
            <a:r>
              <a:rPr lang="ru-RU" u="sng" dirty="0"/>
              <a:t>вредные вещества</a:t>
            </a:r>
            <a:r>
              <a:rPr lang="ru-RU" dirty="0"/>
              <a:t>: пары, газы, жидкости, аэрозоли, </a:t>
            </a:r>
            <a:r>
              <a:rPr lang="ru-RU" dirty="0" smtClean="0"/>
              <a:t>которые </a:t>
            </a:r>
            <a:r>
              <a:rPr lang="ru-RU" dirty="0"/>
              <a:t>при контакте с организмом человека могут вызывать </a:t>
            </a:r>
            <a:r>
              <a:rPr lang="ru-RU" dirty="0" smtClean="0"/>
              <a:t>различные </a:t>
            </a:r>
            <a:r>
              <a:rPr lang="ru-RU" i="1" dirty="0" smtClean="0"/>
              <a:t>заболевания</a:t>
            </a:r>
            <a:r>
              <a:rPr lang="ru-RU" dirty="0" smtClean="0"/>
              <a:t> </a:t>
            </a:r>
            <a:r>
              <a:rPr lang="ru-RU" dirty="0"/>
              <a:t>или </a:t>
            </a:r>
            <a:r>
              <a:rPr lang="ru-RU" i="1" dirty="0"/>
              <a:t>отклонения</a:t>
            </a:r>
            <a:r>
              <a:rPr lang="ru-RU" dirty="0"/>
              <a:t> в </a:t>
            </a:r>
            <a:r>
              <a:rPr lang="ru-RU" i="1" dirty="0"/>
              <a:t>состоянии здоровья</a:t>
            </a:r>
            <a:r>
              <a:rPr lang="ru-RU" dirty="0"/>
              <a:t>, обна­руживаемые </a:t>
            </a:r>
            <a:r>
              <a:rPr lang="ru-RU" dirty="0" smtClean="0"/>
              <a:t>как </a:t>
            </a:r>
            <a:r>
              <a:rPr lang="ru-RU" dirty="0"/>
              <a:t>в про­цессе контакта с ним, так и в отдаленные сроки жизни </a:t>
            </a:r>
            <a:r>
              <a:rPr lang="ru-RU" dirty="0" smtClean="0"/>
              <a:t>человека.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73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Клиника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Для </a:t>
            </a:r>
            <a:r>
              <a:rPr lang="ru-RU" u="sng" dirty="0" err="1" smtClean="0"/>
              <a:t>нефронекроза</a:t>
            </a:r>
            <a:r>
              <a:rPr lang="ru-RU" dirty="0" smtClean="0"/>
              <a:t>, вызываемого </a:t>
            </a:r>
            <a:r>
              <a:rPr lang="ru-RU" dirty="0"/>
              <a:t>соединениями тяжелых металлов, характерны выраженная </a:t>
            </a:r>
            <a:r>
              <a:rPr lang="ru-RU" dirty="0" err="1"/>
              <a:t>олигурия</a:t>
            </a:r>
            <a:r>
              <a:rPr lang="ru-RU" dirty="0"/>
              <a:t>, умеренная протеинурия, микрогематурия, быстро нарастающая уремия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u="sng" dirty="0" smtClean="0"/>
              <a:t>Хроническая </a:t>
            </a:r>
            <a:r>
              <a:rPr lang="ru-RU" u="sng" dirty="0" err="1"/>
              <a:t>тубулоинтерстициальная</a:t>
            </a:r>
            <a:r>
              <a:rPr lang="ru-RU" u="sng" dirty="0"/>
              <a:t> нефропатия </a:t>
            </a:r>
            <a:r>
              <a:rPr lang="ru-RU" dirty="0"/>
              <a:t>развивается при хронических интоксикациях солями тяжелых металлов и прежде всего кадмия. Кадмиевая нефропатия проявляется протеинурией с выделением низкомолекулярных </a:t>
            </a:r>
            <a:r>
              <a:rPr lang="ru-RU" dirty="0" smtClean="0"/>
              <a:t>белков,  медленно прогрессирующая анемия.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25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Лечение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Основной </a:t>
            </a:r>
            <a:r>
              <a:rPr lang="ru-RU" dirty="0"/>
              <a:t>принцип </a:t>
            </a:r>
            <a:r>
              <a:rPr lang="ru-RU" dirty="0" smtClean="0"/>
              <a:t>лечения:</a:t>
            </a:r>
          </a:p>
          <a:p>
            <a:r>
              <a:rPr lang="ru-RU" dirty="0" smtClean="0"/>
              <a:t>борьба </a:t>
            </a:r>
            <a:r>
              <a:rPr lang="ru-RU" dirty="0"/>
              <a:t>с шоком и нарушением гемодинамики, </a:t>
            </a:r>
            <a:endParaRPr lang="ru-RU" dirty="0" smtClean="0"/>
          </a:p>
          <a:p>
            <a:r>
              <a:rPr lang="ru-RU" dirty="0" smtClean="0"/>
              <a:t>удаление </a:t>
            </a:r>
            <a:r>
              <a:rPr lang="ru-RU" dirty="0"/>
              <a:t>нефротоксического агента из организма </a:t>
            </a:r>
            <a:endParaRPr lang="ru-RU" dirty="0" smtClean="0"/>
          </a:p>
          <a:p>
            <a:r>
              <a:rPr lang="ru-RU" dirty="0"/>
              <a:t>т</a:t>
            </a:r>
            <a:r>
              <a:rPr lang="ru-RU" dirty="0" smtClean="0"/>
              <a:t>оксическая </a:t>
            </a:r>
            <a:r>
              <a:rPr lang="ru-RU" dirty="0"/>
              <a:t>нефропатия при хронических профессиональных интоксикациях не требует специальных лечебных мероприятий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2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242" y="2420888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2496" y="1857598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994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«Химические» профессии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Технические профессии (</a:t>
            </a:r>
            <a:r>
              <a:rPr lang="ru-RU" dirty="0" err="1" smtClean="0"/>
              <a:t>нефте</a:t>
            </a:r>
            <a:r>
              <a:rPr lang="ru-RU" dirty="0" smtClean="0"/>
              <a:t>- добывающая, перерабатывающая, военная, пищевая, химическая, черная и цветная металлургия, машиностроение, сельское хозяйство);</a:t>
            </a:r>
          </a:p>
          <a:p>
            <a:r>
              <a:rPr lang="ru-RU" dirty="0" smtClean="0"/>
              <a:t>Химик-технолог, инженер-химик;</a:t>
            </a:r>
          </a:p>
          <a:p>
            <a:r>
              <a:rPr lang="ru-RU" dirty="0" smtClean="0"/>
              <a:t>Эколог;</a:t>
            </a:r>
          </a:p>
          <a:p>
            <a:r>
              <a:rPr lang="ru-RU" dirty="0" smtClean="0"/>
              <a:t>Фармацевтика, производство косметики.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91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670897"/>
            <a:ext cx="2474457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5" t="8076" r="21166" b="15073"/>
          <a:stretch/>
        </p:blipFill>
        <p:spPr bwMode="auto">
          <a:xfrm>
            <a:off x="6948264" y="2420888"/>
            <a:ext cx="207367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Пути воздействия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производственных условиях </a:t>
            </a:r>
            <a:r>
              <a:rPr lang="ru-RU" dirty="0" smtClean="0"/>
              <a:t>химические </a:t>
            </a:r>
            <a:r>
              <a:rPr lang="ru-RU" dirty="0"/>
              <a:t>вещества поступают в организм человека </a:t>
            </a:r>
            <a:r>
              <a:rPr lang="ru-RU" dirty="0" smtClean="0"/>
              <a:t>через: </a:t>
            </a:r>
          </a:p>
          <a:p>
            <a:r>
              <a:rPr lang="ru-RU" dirty="0" smtClean="0"/>
              <a:t>дыхательные </a:t>
            </a:r>
            <a:r>
              <a:rPr lang="ru-RU" dirty="0"/>
              <a:t>пути, </a:t>
            </a:r>
            <a:endParaRPr lang="ru-RU" dirty="0" smtClean="0"/>
          </a:p>
          <a:p>
            <a:r>
              <a:rPr lang="ru-RU" dirty="0" smtClean="0"/>
              <a:t>кожу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желудочно-кишечный </a:t>
            </a:r>
            <a:r>
              <a:rPr lang="ru-RU" dirty="0"/>
              <a:t>тракт. </a:t>
            </a:r>
            <a:endParaRPr lang="ru-RU" dirty="0" smtClean="0"/>
          </a:p>
          <a:p>
            <a:endParaRPr lang="ru-RU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91038"/>
            <a:ext cx="3810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59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Метаболизм химического фактора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84784"/>
            <a:ext cx="7355160" cy="504056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резорбции в </a:t>
            </a:r>
            <a:r>
              <a:rPr lang="ru-RU" dirty="0" smtClean="0"/>
              <a:t>кровь;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распределения по </a:t>
            </a:r>
            <a:r>
              <a:rPr lang="ru-RU" dirty="0" smtClean="0"/>
              <a:t>органам;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депонированию </a:t>
            </a:r>
            <a:r>
              <a:rPr lang="ru-RU" dirty="0"/>
              <a:t>в различных органах и тканях (легкие, головной мозг, кости, паренхиматозные органы и др</a:t>
            </a:r>
            <a:r>
              <a:rPr lang="ru-RU" dirty="0" smtClean="0"/>
              <a:t>.); 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выделение токсических </a:t>
            </a:r>
            <a:r>
              <a:rPr lang="ru-RU" dirty="0"/>
              <a:t>веществ производится легкими, почками, через желудочно- кишечный тракт, кожей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49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Классификация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зависимости от </a:t>
            </a:r>
            <a:r>
              <a:rPr lang="ru-RU" u="sng" dirty="0" smtClean="0"/>
              <a:t>проявлений </a:t>
            </a:r>
            <a:r>
              <a:rPr lang="ru-RU" u="sng" dirty="0"/>
              <a:t>действия </a:t>
            </a:r>
            <a:r>
              <a:rPr lang="ru-RU" dirty="0"/>
              <a:t>химического вещества и от </a:t>
            </a:r>
            <a:r>
              <a:rPr lang="ru-RU" u="sng" dirty="0" smtClean="0"/>
              <a:t>поражаемых </a:t>
            </a:r>
            <a:r>
              <a:rPr lang="ru-RU" u="sng" dirty="0"/>
              <a:t>им органов</a:t>
            </a:r>
            <a:r>
              <a:rPr lang="ru-RU" dirty="0"/>
              <a:t>  </a:t>
            </a:r>
            <a:r>
              <a:rPr lang="ru-RU" dirty="0" smtClean="0"/>
              <a:t>химические факторы можно </a:t>
            </a:r>
            <a:r>
              <a:rPr lang="ru-RU" dirty="0"/>
              <a:t>объединить в следующие группы</a:t>
            </a:r>
            <a:r>
              <a:rPr lang="ru-RU" dirty="0" smtClean="0"/>
              <a:t>:</a:t>
            </a:r>
          </a:p>
          <a:p>
            <a:r>
              <a:rPr lang="ru-RU" dirty="0"/>
              <a:t>раздражающего действия; </a:t>
            </a:r>
            <a:endParaRPr lang="ru-RU" dirty="0" smtClean="0"/>
          </a:p>
          <a:p>
            <a:r>
              <a:rPr lang="ru-RU" dirty="0" err="1" smtClean="0"/>
              <a:t>нейротропного</a:t>
            </a:r>
            <a:r>
              <a:rPr lang="ru-RU" dirty="0" smtClean="0"/>
              <a:t> </a:t>
            </a:r>
            <a:r>
              <a:rPr lang="ru-RU" dirty="0"/>
              <a:t>действия; </a:t>
            </a:r>
            <a:endParaRPr lang="ru-RU" dirty="0" smtClean="0"/>
          </a:p>
          <a:p>
            <a:r>
              <a:rPr lang="ru-RU" dirty="0" err="1" smtClean="0"/>
              <a:t>гепатотропного</a:t>
            </a:r>
            <a:r>
              <a:rPr lang="ru-RU" dirty="0" smtClean="0"/>
              <a:t> </a:t>
            </a:r>
            <a:r>
              <a:rPr lang="ru-RU" dirty="0"/>
              <a:t>действия; </a:t>
            </a:r>
            <a:endParaRPr lang="ru-RU" dirty="0" smtClean="0"/>
          </a:p>
          <a:p>
            <a:r>
              <a:rPr lang="ru-RU" dirty="0" smtClean="0"/>
              <a:t>яды </a:t>
            </a:r>
            <a:r>
              <a:rPr lang="ru-RU" dirty="0"/>
              <a:t>крови; </a:t>
            </a:r>
            <a:endParaRPr lang="ru-RU" dirty="0" smtClean="0"/>
          </a:p>
          <a:p>
            <a:r>
              <a:rPr lang="ru-RU" dirty="0" smtClean="0"/>
              <a:t>почечные яды</a:t>
            </a:r>
            <a:r>
              <a:rPr lang="ru-RU" dirty="0"/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812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405776"/>
              </p:ext>
            </p:extLst>
          </p:nvPr>
        </p:nvGraphicFramePr>
        <p:xfrm>
          <a:off x="467544" y="260649"/>
          <a:ext cx="8229600" cy="643614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458616"/>
                <a:gridCol w="5770984"/>
              </a:tblGrid>
              <a:tr h="1435605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Раздражающего</a:t>
                      </a:r>
                      <a:r>
                        <a:rPr lang="ru-RU" sz="2400" b="1" baseline="0" dirty="0" smtClean="0"/>
                        <a:t> действия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хлор и его соединения ,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соединения серы (сернистый газ, серный газ, сероводород,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диметилсульфат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серная кислота); соединения азота ,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соединения фтора ,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хрома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карбонил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никеля,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пентакарбонил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железа, фтористый бериллий,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фторокись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бериллия.</a:t>
                      </a:r>
                      <a:endParaRPr lang="ru-RU" dirty="0"/>
                    </a:p>
                  </a:txBody>
                  <a:tcPr/>
                </a:tc>
              </a:tr>
              <a:tr h="1128782"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Нейротропного</a:t>
                      </a:r>
                      <a:r>
                        <a:rPr lang="ru-RU" sz="2400" b="1" dirty="0" smtClean="0"/>
                        <a:t> действия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ртуть, марганец, соединения мышьяка, сероуглерод, тетраэтилсвинец, многие наркотические вещества</a:t>
                      </a:r>
                      <a:endParaRPr lang="ru-RU" dirty="0"/>
                    </a:p>
                  </a:txBody>
                  <a:tcPr/>
                </a:tc>
              </a:tr>
              <a:tr h="1630463"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Гепатотропного</a:t>
                      </a:r>
                      <a:r>
                        <a:rPr lang="ru-RU" sz="2400" b="1" baseline="0" dirty="0" smtClean="0"/>
                        <a:t> действия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дихлорэтан,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тетрахлорэтан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,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бензол и его производные, пестициды (ртуть, хлор- и фосфорорганические соединения), свинец, мышьяк, фтор,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нитрил акриловой кислоты,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диметилформамид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др.</a:t>
                      </a:r>
                      <a:endParaRPr lang="ru-RU" dirty="0"/>
                    </a:p>
                  </a:txBody>
                  <a:tcPr/>
                </a:tc>
              </a:tr>
              <a:tr h="95966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Яды крови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бензол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его гомологи, хлорпроизводные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бензола,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гексаметилендиамин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хлорорганические пестициды</a:t>
                      </a:r>
                      <a:endParaRPr lang="ru-RU" dirty="0"/>
                    </a:p>
                  </a:txBody>
                  <a:tcPr/>
                </a:tc>
              </a:tr>
              <a:tr h="1254202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Почечные яды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ртуть, свинец, кадмий, литий, висмут,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четыреххлористый углерод, дихлорэтан, этиленгликоль, мышьяковистый водород, фенилгидразин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51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Заболевания, вызываемые воздействием раздражающих </a:t>
            </a:r>
            <a:r>
              <a:rPr lang="ru-RU" sz="3200" b="1" dirty="0" smtClean="0">
                <a:solidFill>
                  <a:srgbClr val="C00000"/>
                </a:solidFill>
              </a:rPr>
              <a:t>веществ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11256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Проникают </a:t>
            </a:r>
            <a:r>
              <a:rPr lang="ru-RU" dirty="0"/>
              <a:t>в организм ингаляционным </a:t>
            </a:r>
            <a:r>
              <a:rPr lang="ru-RU" dirty="0" smtClean="0"/>
              <a:t>путем.</a:t>
            </a:r>
          </a:p>
          <a:p>
            <a:r>
              <a:rPr lang="ru-RU" dirty="0" smtClean="0"/>
              <a:t>Тяжесть </a:t>
            </a:r>
            <a:r>
              <a:rPr lang="ru-RU" dirty="0"/>
              <a:t>поражения дыхательных путей определяется </a:t>
            </a:r>
            <a:r>
              <a:rPr lang="ru-RU" dirty="0" smtClean="0"/>
              <a:t>концентрацией </a:t>
            </a:r>
            <a:r>
              <a:rPr lang="ru-RU" dirty="0"/>
              <a:t>химического вещества в воздухе и продолжительностью его </a:t>
            </a:r>
            <a:r>
              <a:rPr lang="ru-RU" dirty="0" smtClean="0"/>
              <a:t>воздействия.</a:t>
            </a:r>
          </a:p>
          <a:p>
            <a:r>
              <a:rPr lang="ru-RU" dirty="0" smtClean="0"/>
              <a:t>Вещества</a:t>
            </a:r>
            <a:r>
              <a:rPr lang="ru-RU" dirty="0"/>
              <a:t>, </a:t>
            </a:r>
            <a:r>
              <a:rPr lang="ru-RU" i="1" dirty="0"/>
              <a:t>легко растворимые </a:t>
            </a:r>
            <a:r>
              <a:rPr lang="ru-RU" dirty="0"/>
              <a:t>в воде (хлор, сернистый газ, аммиак), действуют </a:t>
            </a:r>
            <a:r>
              <a:rPr lang="ru-RU" dirty="0" smtClean="0"/>
              <a:t>на </a:t>
            </a:r>
            <a:r>
              <a:rPr lang="ru-RU" dirty="0"/>
              <a:t>слизистую оболочку </a:t>
            </a:r>
            <a:r>
              <a:rPr lang="ru-RU" b="1" dirty="0"/>
              <a:t>верхних дыхательных путей</a:t>
            </a:r>
            <a:r>
              <a:rPr lang="ru-RU" dirty="0"/>
              <a:t>, трахеи и крупных бронхов. </a:t>
            </a:r>
            <a:r>
              <a:rPr lang="ru-RU" dirty="0" smtClean="0"/>
              <a:t>Действие наступает </a:t>
            </a:r>
            <a:r>
              <a:rPr lang="ru-RU" dirty="0"/>
              <a:t>сразу после контакта с ними. </a:t>
            </a:r>
            <a:endParaRPr lang="ru-RU" dirty="0" smtClean="0"/>
          </a:p>
          <a:p>
            <a:r>
              <a:rPr lang="ru-RU" dirty="0" smtClean="0"/>
              <a:t>Вещества</a:t>
            </a:r>
            <a:r>
              <a:rPr lang="ru-RU" dirty="0"/>
              <a:t>, </a:t>
            </a:r>
            <a:r>
              <a:rPr lang="ru-RU" i="1" dirty="0"/>
              <a:t>трудно или почти нерастворимые </a:t>
            </a:r>
            <a:r>
              <a:rPr lang="ru-RU" dirty="0"/>
              <a:t>в воде </a:t>
            </a:r>
            <a:r>
              <a:rPr lang="ru-RU" dirty="0" smtClean="0"/>
              <a:t>(азот, фосген), </a:t>
            </a:r>
            <a:r>
              <a:rPr lang="ru-RU" dirty="0"/>
              <a:t>поражают </a:t>
            </a:r>
            <a:r>
              <a:rPr lang="ru-RU" b="1" dirty="0" smtClean="0"/>
              <a:t>глубокие </a:t>
            </a:r>
            <a:r>
              <a:rPr lang="ru-RU" b="1" dirty="0"/>
              <a:t>отделы органов дыхания</a:t>
            </a:r>
            <a:r>
              <a:rPr lang="ru-RU" dirty="0"/>
              <a:t>. Клинические признаки </a:t>
            </a:r>
            <a:r>
              <a:rPr lang="ru-RU" dirty="0" smtClean="0"/>
              <a:t>развиваются </a:t>
            </a:r>
            <a:r>
              <a:rPr lang="ru-RU" dirty="0"/>
              <a:t>после латентного периода различной продолжительности.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контакте с </a:t>
            </a:r>
            <a:r>
              <a:rPr lang="ru-RU" dirty="0" smtClean="0"/>
              <a:t>тканями - воспалительную реакцию, разрушение </a:t>
            </a:r>
            <a:r>
              <a:rPr lang="ru-RU" dirty="0"/>
              <a:t>тканей и их некроз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93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853" y="2564904"/>
            <a:ext cx="4008487" cy="400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Заболевания, вызываемые воздействием раздражающих веществ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5770984" cy="4464496"/>
          </a:xfrm>
        </p:spPr>
        <p:txBody>
          <a:bodyPr>
            <a:noAutofit/>
          </a:bodyPr>
          <a:lstStyle/>
          <a:p>
            <a:r>
              <a:rPr lang="ru-RU" dirty="0"/>
              <a:t>острое </a:t>
            </a:r>
            <a:r>
              <a:rPr lang="ru-RU" dirty="0" smtClean="0"/>
              <a:t>токсический </a:t>
            </a:r>
            <a:r>
              <a:rPr lang="ru-RU" dirty="0" err="1" smtClean="0"/>
              <a:t>ларингофаринготрахеит</a:t>
            </a:r>
            <a:r>
              <a:rPr lang="ru-RU" dirty="0" smtClean="0"/>
              <a:t>;</a:t>
            </a:r>
          </a:p>
          <a:p>
            <a:r>
              <a:rPr lang="ru-RU" dirty="0" smtClean="0"/>
              <a:t>острый </a:t>
            </a:r>
            <a:r>
              <a:rPr lang="ru-RU" dirty="0"/>
              <a:t>токсический </a:t>
            </a:r>
            <a:r>
              <a:rPr lang="ru-RU" dirty="0" smtClean="0"/>
              <a:t>бронхит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острый </a:t>
            </a:r>
            <a:r>
              <a:rPr lang="ru-RU" dirty="0"/>
              <a:t>токсический </a:t>
            </a:r>
            <a:r>
              <a:rPr lang="ru-RU" dirty="0" err="1" smtClean="0"/>
              <a:t>бронхиолит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острый </a:t>
            </a:r>
            <a:r>
              <a:rPr lang="ru-RU" dirty="0"/>
              <a:t>токсический отек </a:t>
            </a:r>
            <a:r>
              <a:rPr lang="ru-RU" dirty="0" smtClean="0"/>
              <a:t>легких; </a:t>
            </a:r>
          </a:p>
          <a:p>
            <a:r>
              <a:rPr lang="ru-RU" dirty="0" smtClean="0"/>
              <a:t>острая </a:t>
            </a:r>
            <a:r>
              <a:rPr lang="ru-RU" dirty="0"/>
              <a:t>токсическая пневмония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661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1156</Words>
  <Application>Microsoft Office PowerPoint</Application>
  <PresentationFormat>Экран (4:3)</PresentationFormat>
  <Paragraphs>120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Профессиональные болезни, обусловленные воздействием     химических факторов</vt:lpstr>
      <vt:lpstr>Химические факторы</vt:lpstr>
      <vt:lpstr>«Химические» профессии</vt:lpstr>
      <vt:lpstr>Пути воздействия</vt:lpstr>
      <vt:lpstr>Метаболизм химического фактора</vt:lpstr>
      <vt:lpstr>Классификация</vt:lpstr>
      <vt:lpstr>Презентация PowerPoint</vt:lpstr>
      <vt:lpstr>Заболевания, вызываемые воздействием раздражающих веществ</vt:lpstr>
      <vt:lpstr>Заболевания, вызываемые воздействием раздражающих веществ</vt:lpstr>
      <vt:lpstr>Клиника</vt:lpstr>
      <vt:lpstr>Лечение, первая помощь</vt:lpstr>
      <vt:lpstr>Лечение, первая помощь</vt:lpstr>
      <vt:lpstr>Заболевания, вызываемые воздействием нейротропных веществ</vt:lpstr>
      <vt:lpstr>Заболевания крови, вызываемые воздействием ядов</vt:lpstr>
      <vt:lpstr>Заболевания крови, вызываемые воздействием ядов</vt:lpstr>
      <vt:lpstr>Лечение</vt:lpstr>
      <vt:lpstr>Заболевания крови, вызываемые воздействием ядов</vt:lpstr>
      <vt:lpstr>Заболевания крови, вызываемые воздействием ядов</vt:lpstr>
      <vt:lpstr>Заболевания, вызываемые воздействием почечных ядов</vt:lpstr>
      <vt:lpstr>Клиника</vt:lpstr>
      <vt:lpstr>Лечение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Профессиональные болезни, обусловленные воздействием химических веществ</dc:title>
  <dc:creator>Лиля</dc:creator>
  <cp:lastModifiedBy>Лиля</cp:lastModifiedBy>
  <cp:revision>19</cp:revision>
  <dcterms:created xsi:type="dcterms:W3CDTF">2018-01-12T12:35:06Z</dcterms:created>
  <dcterms:modified xsi:type="dcterms:W3CDTF">2018-01-15T13:08:23Z</dcterms:modified>
</cp:coreProperties>
</file>