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  <p:sldId id="273" r:id="rId18"/>
    <p:sldId id="274" r:id="rId19"/>
    <p:sldId id="275" r:id="rId20"/>
    <p:sldId id="270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B1333-2C80-4FB1-8950-DBFAB01AAD7A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78949B4-4D96-40C2-9650-F925D31E5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898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B1333-2C80-4FB1-8950-DBFAB01AAD7A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78949B4-4D96-40C2-9650-F925D31E5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977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B1333-2C80-4FB1-8950-DBFAB01AAD7A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78949B4-4D96-40C2-9650-F925D31E5CE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5244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B1333-2C80-4FB1-8950-DBFAB01AAD7A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8949B4-4D96-40C2-9650-F925D31E5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247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B1333-2C80-4FB1-8950-DBFAB01AAD7A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8949B4-4D96-40C2-9650-F925D31E5CE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7303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B1333-2C80-4FB1-8950-DBFAB01AAD7A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8949B4-4D96-40C2-9650-F925D31E5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174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B1333-2C80-4FB1-8950-DBFAB01AAD7A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49B4-4D96-40C2-9650-F925D31E5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4572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B1333-2C80-4FB1-8950-DBFAB01AAD7A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49B4-4D96-40C2-9650-F925D31E5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136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B1333-2C80-4FB1-8950-DBFAB01AAD7A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49B4-4D96-40C2-9650-F925D31E5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712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B1333-2C80-4FB1-8950-DBFAB01AAD7A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78949B4-4D96-40C2-9650-F925D31E5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31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B1333-2C80-4FB1-8950-DBFAB01AAD7A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78949B4-4D96-40C2-9650-F925D31E5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92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B1333-2C80-4FB1-8950-DBFAB01AAD7A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78949B4-4D96-40C2-9650-F925D31E5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139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B1333-2C80-4FB1-8950-DBFAB01AAD7A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49B4-4D96-40C2-9650-F925D31E5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816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B1333-2C80-4FB1-8950-DBFAB01AAD7A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49B4-4D96-40C2-9650-F925D31E5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776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B1333-2C80-4FB1-8950-DBFAB01AAD7A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49B4-4D96-40C2-9650-F925D31E5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986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B1333-2C80-4FB1-8950-DBFAB01AAD7A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8949B4-4D96-40C2-9650-F925D31E5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774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B1333-2C80-4FB1-8950-DBFAB01AAD7A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78949B4-4D96-40C2-9650-F925D31E5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509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pubmed.ncbi.nlm.nih.gov/?term=Gatti%20M%5bAuthor%5d" TargetMode="External"/><Relationship Id="rId3" Type="http://schemas.openxmlformats.org/officeDocument/2006/relationships/hyperlink" Target="https://pubmed.ncbi.nlm.nih.gov/?term=Palmisano%20A%5bAuthor%5d" TargetMode="External"/><Relationship Id="rId7" Type="http://schemas.openxmlformats.org/officeDocument/2006/relationships/hyperlink" Target="https://pubmed.ncbi.nlm.nih.gov/?term=Ascione%20R%5bAuthor%5d" TargetMode="External"/><Relationship Id="rId12" Type="http://schemas.openxmlformats.org/officeDocument/2006/relationships/hyperlink" Target="https://pubmed.ncbi.nlm.nih.gov/?term=Esposito%20A%5bAuthor%5d" TargetMode="External"/><Relationship Id="rId2" Type="http://schemas.openxmlformats.org/officeDocument/2006/relationships/hyperlink" Target="https://www.ncbi.nlm.nih.gov/pmc/?term=Elsevier%20Public%20Health%20Emergency%20Collection%5bfilter%5d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ubmed.ncbi.nlm.nih.gov/?term=Vignale%20D%5bAuthor%5d" TargetMode="External"/><Relationship Id="rId11" Type="http://schemas.openxmlformats.org/officeDocument/2006/relationships/hyperlink" Target="https://pubmed.ncbi.nlm.nih.gov/?term=Shah%20A%5bAuthor%5d" TargetMode="External"/><Relationship Id="rId5" Type="http://schemas.openxmlformats.org/officeDocument/2006/relationships/hyperlink" Target="https://pubmed.ncbi.nlm.nih.gov/?term=D'Angelo%20T%5bAuthor%5d" TargetMode="External"/><Relationship Id="rId10" Type="http://schemas.openxmlformats.org/officeDocument/2006/relationships/hyperlink" Target="https://pubmed.ncbi.nlm.nih.gov/?term=Federico%20F%5bAuthor%5d" TargetMode="External"/><Relationship Id="rId4" Type="http://schemas.openxmlformats.org/officeDocument/2006/relationships/hyperlink" Target="https://pubmed.ncbi.nlm.nih.gov/?term=Gambardella%20M%5bAuthor%5d" TargetMode="External"/><Relationship Id="rId9" Type="http://schemas.openxmlformats.org/officeDocument/2006/relationships/hyperlink" Target="https://pubmed.ncbi.nlm.nih.gov/?term=Peretto%20G%5bAuthor%5d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53896" y="2747300"/>
            <a:ext cx="10738104" cy="2262781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chemeClr val="tx1"/>
                </a:solidFill>
              </a:rPr>
              <a:t>Расширенная визуализация </a:t>
            </a:r>
            <a:r>
              <a:rPr lang="ru-RU" sz="4400" b="1" dirty="0" smtClean="0">
                <a:solidFill>
                  <a:schemeClr val="tx1"/>
                </a:solidFill>
              </a:rPr>
              <a:t>осложнений сердечно-сосудистых заболеваний , </a:t>
            </a:r>
            <a:r>
              <a:rPr lang="ru-RU" sz="4400" b="1" dirty="0">
                <a:solidFill>
                  <a:schemeClr val="tx1"/>
                </a:solidFill>
              </a:rPr>
              <a:t>связанных с </a:t>
            </a:r>
            <a:r>
              <a:rPr lang="ru-RU" sz="4400" b="1" dirty="0" smtClean="0">
                <a:solidFill>
                  <a:schemeClr val="tx1"/>
                </a:solidFill>
              </a:rPr>
              <a:t>COVID-19</a:t>
            </a:r>
            <a:br>
              <a:rPr lang="ru-RU" sz="4400" b="1" dirty="0" smtClean="0">
                <a:solidFill>
                  <a:schemeClr val="tx1"/>
                </a:solidFill>
              </a:rPr>
            </a:br>
            <a:r>
              <a:rPr lang="ru-RU" sz="4400" b="1" dirty="0" smtClean="0">
                <a:solidFill>
                  <a:schemeClr val="tx1"/>
                </a:solidFill>
              </a:rPr>
              <a:t>часть 1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775704" y="5376672"/>
            <a:ext cx="54162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2000" b="1" dirty="0"/>
              <a:t>Выполнил: </a:t>
            </a:r>
            <a:endParaRPr lang="ru-RU" sz="2000" b="1" dirty="0" smtClean="0"/>
          </a:p>
          <a:p>
            <a:pPr algn="r" fontAlgn="auto">
              <a:spcAft>
                <a:spcPts val="0"/>
              </a:spcAft>
              <a:defRPr/>
            </a:pPr>
            <a:r>
              <a:rPr lang="ru-RU" sz="2000" b="1" dirty="0" smtClean="0"/>
              <a:t>врач-ординатор 2-го </a:t>
            </a:r>
            <a:r>
              <a:rPr lang="ru-RU" sz="2000" b="1" dirty="0" err="1" smtClean="0"/>
              <a:t>го</a:t>
            </a:r>
            <a:r>
              <a:rPr lang="az-Cyrl-AZ" sz="2000" b="1" dirty="0"/>
              <a:t>д</a:t>
            </a:r>
            <a:r>
              <a:rPr lang="ru-RU" sz="2000" b="1" dirty="0"/>
              <a:t>а </a:t>
            </a:r>
            <a:endParaRPr lang="ru-RU" sz="2000" b="1" dirty="0" smtClean="0"/>
          </a:p>
          <a:p>
            <a:pPr algn="r" fontAlgn="auto">
              <a:spcAft>
                <a:spcPts val="0"/>
              </a:spcAft>
              <a:defRPr/>
            </a:pPr>
            <a:r>
              <a:rPr lang="ru-RU" sz="2000" b="1" dirty="0" smtClean="0"/>
              <a:t>       </a:t>
            </a:r>
            <a:r>
              <a:rPr lang="ru-RU" sz="2000" b="1" dirty="0"/>
              <a:t>кафедры лучевой диагностики ИПО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2000" b="1" dirty="0"/>
              <a:t>                                   Николаев Н.М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7236" y="72385"/>
            <a:ext cx="102473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2400" dirty="0" smtClean="0"/>
              <a:t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В.Ф. </a:t>
            </a:r>
            <a:r>
              <a:rPr lang="ru-RU" altLang="ru-RU" sz="2400" dirty="0" err="1" smtClean="0"/>
              <a:t>Войно-Ясенецкого</a:t>
            </a:r>
            <a:r>
              <a:rPr lang="ru-RU" altLang="ru-RU" sz="2400" dirty="0" smtClean="0"/>
              <a:t>" Министерства здравоохранения Российской Федерации</a:t>
            </a:r>
            <a:br>
              <a:rPr lang="ru-RU" altLang="ru-RU" sz="2400" dirty="0" smtClean="0"/>
            </a:br>
            <a:r>
              <a:rPr lang="ru-RU" altLang="ru-RU" sz="2400" dirty="0" smtClean="0"/>
              <a:t> Кафедра лучевой диагностики ИПО </a:t>
            </a:r>
            <a:endParaRPr lang="ru-RU" alt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96473" y="6394308"/>
            <a:ext cx="6009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i="0" u="sng" dirty="0" smtClean="0">
                <a:solidFill>
                  <a:srgbClr val="376FAA"/>
                </a:solidFill>
                <a:effectLst/>
                <a:latin typeface="Roboto"/>
                <a:hlinkClick r:id="rId2"/>
              </a:rPr>
              <a:t>Elsevier Public Health Emergency Collection</a:t>
            </a:r>
            <a:r>
              <a:rPr lang="en-US" b="0" i="0" u="sng" dirty="0" smtClean="0">
                <a:solidFill>
                  <a:srgbClr val="376FAA"/>
                </a:solidFill>
                <a:effectLst/>
                <a:latin typeface="Roboto"/>
              </a:rPr>
              <a:t> 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Helvetica Neue"/>
              </a:rPr>
              <a:t>2022 Oct</a:t>
            </a:r>
            <a:r>
              <a:rPr lang="ru-RU" b="0" i="0" dirty="0" smtClean="0">
                <a:solidFill>
                  <a:srgbClr val="212121"/>
                </a:solidFill>
                <a:effectLst/>
                <a:latin typeface="Helvetica Neue"/>
              </a:rPr>
              <a:t>.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Helvetica Neue"/>
              </a:rPr>
              <a:t> </a:t>
            </a:r>
            <a:r>
              <a:rPr lang="en-US" b="0" i="0" dirty="0" smtClean="0">
                <a:solidFill>
                  <a:srgbClr val="1B1B1B"/>
                </a:solidFill>
                <a:effectLst/>
                <a:latin typeface="Roboto"/>
              </a:rPr>
              <a:t> </a:t>
            </a:r>
            <a:endParaRPr lang="en-US" b="0" i="0" dirty="0">
              <a:solidFill>
                <a:srgbClr val="1B1B1B"/>
              </a:solidFill>
              <a:effectLst/>
              <a:latin typeface="Roboto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78411" y="5164998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sng" dirty="0" smtClean="0">
                <a:effectLst/>
                <a:latin typeface="Helvetica Neue"/>
                <a:hlinkClick r:id="rId3"/>
              </a:rPr>
              <a:t>Anna </a:t>
            </a:r>
            <a:r>
              <a:rPr lang="en-US" b="0" i="0" u="sng" dirty="0" err="1" smtClean="0">
                <a:effectLst/>
                <a:latin typeface="Helvetica Neue"/>
                <a:hlinkClick r:id="rId3"/>
              </a:rPr>
              <a:t>Palmisano</a:t>
            </a:r>
            <a:r>
              <a:rPr lang="en-US" b="0" i="0" dirty="0" smtClean="0">
                <a:effectLst/>
                <a:latin typeface="Helvetica Neue"/>
              </a:rPr>
              <a:t>, </a:t>
            </a:r>
            <a:r>
              <a:rPr lang="en-US" b="0" i="0" u="sng" dirty="0" smtClean="0">
                <a:effectLst/>
                <a:latin typeface="Helvetica Neue"/>
                <a:hlinkClick r:id="rId4"/>
              </a:rPr>
              <a:t>Michele Gambardella</a:t>
            </a:r>
            <a:r>
              <a:rPr lang="en-US" b="0" i="0" dirty="0" smtClean="0">
                <a:effectLst/>
                <a:latin typeface="Helvetica Neue"/>
              </a:rPr>
              <a:t>, </a:t>
            </a:r>
            <a:r>
              <a:rPr lang="en-US" b="0" i="0" u="sng" dirty="0" err="1" smtClean="0">
                <a:effectLst/>
                <a:latin typeface="Helvetica Neue"/>
                <a:hlinkClick r:id="rId5"/>
              </a:rPr>
              <a:t>Tommaso</a:t>
            </a:r>
            <a:r>
              <a:rPr lang="en-US" b="0" i="0" u="sng" dirty="0" smtClean="0">
                <a:effectLst/>
                <a:latin typeface="Helvetica Neue"/>
                <a:hlinkClick r:id="rId5"/>
              </a:rPr>
              <a:t> </a:t>
            </a:r>
            <a:r>
              <a:rPr lang="en-US" b="0" i="0" u="sng" dirty="0" err="1" smtClean="0">
                <a:effectLst/>
                <a:latin typeface="Helvetica Neue"/>
                <a:hlinkClick r:id="rId5"/>
              </a:rPr>
              <a:t>D'Angelo</a:t>
            </a:r>
            <a:r>
              <a:rPr lang="en-US" b="0" i="0" dirty="0" smtClean="0">
                <a:effectLst/>
                <a:latin typeface="Helvetica Neue"/>
              </a:rPr>
              <a:t>, </a:t>
            </a:r>
            <a:r>
              <a:rPr lang="en-US" b="0" i="0" u="sng" dirty="0" err="1" smtClean="0">
                <a:effectLst/>
                <a:latin typeface="Helvetica Neue"/>
                <a:hlinkClick r:id="rId6"/>
              </a:rPr>
              <a:t>Davide</a:t>
            </a:r>
            <a:r>
              <a:rPr lang="en-US" b="0" i="0" u="sng" dirty="0" smtClean="0">
                <a:effectLst/>
                <a:latin typeface="Helvetica Neue"/>
                <a:hlinkClick r:id="rId6"/>
              </a:rPr>
              <a:t> </a:t>
            </a:r>
            <a:r>
              <a:rPr lang="en-US" b="0" i="0" u="sng" dirty="0" err="1" smtClean="0">
                <a:effectLst/>
                <a:latin typeface="Helvetica Neue"/>
                <a:hlinkClick r:id="rId6"/>
              </a:rPr>
              <a:t>Vignale</a:t>
            </a:r>
            <a:r>
              <a:rPr lang="en-US" b="0" i="0" dirty="0" smtClean="0">
                <a:effectLst/>
                <a:latin typeface="Helvetica Neue"/>
              </a:rPr>
              <a:t>, </a:t>
            </a:r>
            <a:r>
              <a:rPr lang="en-US" b="0" i="0" u="sng" dirty="0" err="1" smtClean="0">
                <a:effectLst/>
                <a:latin typeface="Helvetica Neue"/>
                <a:hlinkClick r:id="rId7"/>
              </a:rPr>
              <a:t>Raffaele</a:t>
            </a:r>
            <a:r>
              <a:rPr lang="en-US" b="0" i="0" u="sng" dirty="0" smtClean="0">
                <a:effectLst/>
                <a:latin typeface="Helvetica Neue"/>
                <a:hlinkClick r:id="rId7"/>
              </a:rPr>
              <a:t> </a:t>
            </a:r>
            <a:r>
              <a:rPr lang="en-US" b="0" i="0" u="sng" dirty="0" err="1" smtClean="0">
                <a:effectLst/>
                <a:latin typeface="Helvetica Neue"/>
                <a:hlinkClick r:id="rId7"/>
              </a:rPr>
              <a:t>Ascione</a:t>
            </a:r>
            <a:r>
              <a:rPr lang="en-US" b="0" i="0" dirty="0" smtClean="0">
                <a:effectLst/>
                <a:latin typeface="Helvetica Neue"/>
              </a:rPr>
              <a:t>, </a:t>
            </a:r>
            <a:r>
              <a:rPr lang="en-US" b="0" i="0" u="sng" dirty="0" smtClean="0">
                <a:effectLst/>
                <a:latin typeface="Helvetica Neue"/>
                <a:hlinkClick r:id="rId8"/>
              </a:rPr>
              <a:t>Marco </a:t>
            </a:r>
            <a:r>
              <a:rPr lang="en-US" b="0" i="0" u="sng" dirty="0" err="1" smtClean="0">
                <a:effectLst/>
                <a:latin typeface="Helvetica Neue"/>
                <a:hlinkClick r:id="rId8"/>
              </a:rPr>
              <a:t>Gatti</a:t>
            </a:r>
            <a:r>
              <a:rPr lang="en-US" b="0" i="0" dirty="0" smtClean="0">
                <a:effectLst/>
                <a:latin typeface="Helvetica Neue"/>
              </a:rPr>
              <a:t>, </a:t>
            </a:r>
            <a:r>
              <a:rPr lang="en-US" b="0" i="0" u="sng" dirty="0" smtClean="0">
                <a:effectLst/>
                <a:latin typeface="Helvetica Neue"/>
                <a:hlinkClick r:id="rId9"/>
              </a:rPr>
              <a:t>Giovanni </a:t>
            </a:r>
            <a:r>
              <a:rPr lang="en-US" b="0" i="0" u="sng" dirty="0" err="1" smtClean="0">
                <a:effectLst/>
                <a:latin typeface="Helvetica Neue"/>
                <a:hlinkClick r:id="rId9"/>
              </a:rPr>
              <a:t>Peretto</a:t>
            </a:r>
            <a:r>
              <a:rPr lang="en-US" b="0" i="0" dirty="0" smtClean="0">
                <a:effectLst/>
                <a:latin typeface="Helvetica Neue"/>
              </a:rPr>
              <a:t>, </a:t>
            </a:r>
            <a:r>
              <a:rPr lang="en-US" b="0" i="0" u="sng" dirty="0" smtClean="0">
                <a:effectLst/>
                <a:latin typeface="Helvetica Neue"/>
                <a:hlinkClick r:id="rId10"/>
              </a:rPr>
              <a:t>Francesco Federico</a:t>
            </a:r>
            <a:r>
              <a:rPr lang="en-US" b="0" i="0" dirty="0" smtClean="0">
                <a:effectLst/>
                <a:latin typeface="Helvetica Neue"/>
              </a:rPr>
              <a:t>, </a:t>
            </a:r>
            <a:r>
              <a:rPr lang="en-US" b="0" i="0" u="sng" dirty="0" smtClean="0">
                <a:effectLst/>
                <a:latin typeface="Helvetica Neue"/>
                <a:hlinkClick r:id="rId11"/>
              </a:rPr>
              <a:t>Amar Shah</a:t>
            </a:r>
            <a:r>
              <a:rPr lang="en-US" b="0" i="0" dirty="0" smtClean="0">
                <a:effectLst/>
                <a:latin typeface="Helvetica Neue"/>
              </a:rPr>
              <a:t>, </a:t>
            </a:r>
            <a:r>
              <a:rPr lang="en-US" b="0" i="0" u="sng" dirty="0" smtClean="0">
                <a:effectLst/>
                <a:latin typeface="Helvetica Neue"/>
                <a:hlinkClick r:id="rId12"/>
              </a:rPr>
              <a:t>Antonio Esposito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4006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16880" y="201416"/>
            <a:ext cx="8911687" cy="128089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Проявления </a:t>
            </a:r>
            <a:r>
              <a:rPr lang="ru-RU" dirty="0">
                <a:solidFill>
                  <a:schemeClr val="tx1"/>
                </a:solidFill>
              </a:rPr>
              <a:t>острого повреждения миокарда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316879" y="1482306"/>
            <a:ext cx="89116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Наиболее часто связанные с COVID-19 проявления острого повреждения миокарда включают </a:t>
            </a:r>
            <a:r>
              <a:rPr lang="ru-RU" sz="2400" dirty="0" smtClean="0"/>
              <a:t>: </a:t>
            </a:r>
          </a:p>
          <a:p>
            <a:endParaRPr lang="ru-R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Д</a:t>
            </a:r>
            <a:r>
              <a:rPr lang="ru-RU" sz="2400" dirty="0" smtClean="0"/>
              <a:t>исфункция </a:t>
            </a:r>
            <a:r>
              <a:rPr lang="ru-RU" sz="2400" dirty="0"/>
              <a:t>правого желудочка из-за связанной с COVID-19 легочной эмболии или легочной </a:t>
            </a:r>
            <a:r>
              <a:rPr lang="ru-RU" sz="2400" dirty="0" smtClean="0"/>
              <a:t>гипертензии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ИБС из-за </a:t>
            </a:r>
            <a:r>
              <a:rPr lang="ru-RU" sz="2400" dirty="0" err="1" smtClean="0"/>
              <a:t>обтурации</a:t>
            </a:r>
            <a:r>
              <a:rPr lang="ru-RU" sz="2400" dirty="0" smtClean="0"/>
              <a:t> просвета коронарных артерий (инфаркт </a:t>
            </a:r>
            <a:r>
              <a:rPr lang="ru-RU" sz="2400" dirty="0"/>
              <a:t>миокарда 1 </a:t>
            </a:r>
            <a:r>
              <a:rPr lang="ru-RU" sz="2400" dirty="0" smtClean="0"/>
              <a:t>типа)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ИБС, </a:t>
            </a:r>
            <a:r>
              <a:rPr lang="ru-RU" sz="2400" dirty="0"/>
              <a:t>вызванная обширной микрососудистой дисфункцией, </a:t>
            </a:r>
            <a:r>
              <a:rPr lang="ru-RU" sz="2400" dirty="0" smtClean="0"/>
              <a:t>гипоксией </a:t>
            </a:r>
            <a:r>
              <a:rPr lang="ru-RU" sz="2400" dirty="0"/>
              <a:t>и </a:t>
            </a:r>
            <a:r>
              <a:rPr lang="ru-RU" sz="2400" dirty="0" err="1"/>
              <a:t>вазоконстрикцией</a:t>
            </a:r>
            <a:r>
              <a:rPr lang="ru-RU" sz="2400" dirty="0"/>
              <a:t> из-за несоответствия потребностей миокарда в кислороде и его </a:t>
            </a:r>
            <a:r>
              <a:rPr lang="ru-RU" sz="2400" dirty="0" smtClean="0"/>
              <a:t>доставке (</a:t>
            </a:r>
            <a:r>
              <a:rPr lang="ru-RU" sz="2400" dirty="0"/>
              <a:t>инфаркт миокарда 2 типа</a:t>
            </a:r>
            <a:r>
              <a:rPr lang="ru-RU" sz="2400" dirty="0" smtClean="0"/>
              <a:t>).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55570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Аритмии при </a:t>
            </a:r>
            <a:r>
              <a:rPr lang="en-US" dirty="0" smtClean="0"/>
              <a:t>Covid-19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98035" y="2096222"/>
            <a:ext cx="891168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/>
              <a:t>Кроме того, пациенты с COVID-19 могут страдать от аритмий, которые обычно варьируются от </a:t>
            </a:r>
            <a:r>
              <a:rPr lang="ru-RU" sz="2600" dirty="0" err="1"/>
              <a:t>наджелудочковых</a:t>
            </a:r>
            <a:r>
              <a:rPr lang="ru-RU" sz="2600" dirty="0"/>
              <a:t> аритмий у клинически стабильных </a:t>
            </a:r>
            <a:r>
              <a:rPr lang="ru-RU" sz="2600" dirty="0" smtClean="0"/>
              <a:t>пациентов, </a:t>
            </a:r>
            <a:r>
              <a:rPr lang="ru-RU" sz="2600" dirty="0"/>
              <a:t>до серьезных </a:t>
            </a:r>
            <a:r>
              <a:rPr lang="ru-RU" sz="2600" dirty="0" err="1"/>
              <a:t>брадиаритмий</a:t>
            </a:r>
            <a:r>
              <a:rPr lang="ru-RU" sz="2600" dirty="0"/>
              <a:t>, таких как полная блокада сердца и желудочковая </a:t>
            </a:r>
            <a:r>
              <a:rPr lang="ru-RU" sz="2600" dirty="0" err="1"/>
              <a:t>тахиаритмия</a:t>
            </a:r>
            <a:r>
              <a:rPr lang="ru-RU" sz="2600" dirty="0"/>
              <a:t> при осложненных </a:t>
            </a:r>
            <a:r>
              <a:rPr lang="ru-RU" sz="2600" dirty="0" smtClean="0"/>
              <a:t>инфекциях, </a:t>
            </a:r>
            <a:r>
              <a:rPr lang="ru-RU" sz="2600" dirty="0"/>
              <a:t>вызванных </a:t>
            </a:r>
            <a:r>
              <a:rPr lang="ru-RU" sz="2600" dirty="0" smtClean="0"/>
              <a:t>гипоксемией, </a:t>
            </a:r>
            <a:r>
              <a:rPr lang="ru-RU" sz="2600" dirty="0"/>
              <a:t>электролитными нарушениями</a:t>
            </a:r>
            <a:r>
              <a:rPr lang="ru-RU" sz="2600" dirty="0" smtClean="0"/>
              <a:t>, и </a:t>
            </a:r>
            <a:r>
              <a:rPr lang="ru-RU" sz="2600" dirty="0"/>
              <a:t>побочными эффектами лекарственных препаратов.</a:t>
            </a:r>
          </a:p>
        </p:txBody>
      </p:sp>
    </p:spTree>
    <p:extLst>
      <p:ext uri="{BB962C8B-B14F-4D97-AF65-F5344CB8AC3E}">
        <p14:creationId xmlns:p14="http://schemas.microsoft.com/office/powerpoint/2010/main" val="931493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исследований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92924" y="2352008"/>
            <a:ext cx="849201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solidFill>
                  <a:srgbClr val="212121"/>
                </a:solidFill>
                <a:latin typeface="+mj-lt"/>
              </a:rPr>
              <a:t>В отличие от других </a:t>
            </a:r>
            <a:r>
              <a:rPr lang="ru-RU" sz="2600" dirty="0" err="1">
                <a:solidFill>
                  <a:srgbClr val="212121"/>
                </a:solidFill>
                <a:latin typeface="+mj-lt"/>
              </a:rPr>
              <a:t>кардиотропных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 вирусов, вирусные 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молекулы 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SARS-CoV-2 были обнаружены внутри эндотелиальных клеток и сердечных макрофагов, но никогда внутри </a:t>
            </a:r>
            <a:r>
              <a:rPr lang="ru-RU" sz="2600" dirty="0" err="1">
                <a:solidFill>
                  <a:srgbClr val="212121"/>
                </a:solidFill>
                <a:latin typeface="+mj-lt"/>
              </a:rPr>
              <a:t>кардиомиоцитов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 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 </a:t>
            </a:r>
            <a:endParaRPr lang="en-US" sz="2600" dirty="0" smtClean="0">
              <a:solidFill>
                <a:srgbClr val="212121"/>
              </a:solidFill>
              <a:latin typeface="+mj-lt"/>
            </a:endParaRPr>
          </a:p>
          <a:p>
            <a:endParaRPr lang="ru-RU" sz="2600" dirty="0" smtClean="0">
              <a:solidFill>
                <a:srgbClr val="212121"/>
              </a:solidFill>
              <a:latin typeface="+mj-lt"/>
            </a:endParaRPr>
          </a:p>
          <a:p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Частая выявления 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при вскрытии 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48%</a:t>
            </a:r>
            <a:endParaRPr lang="ru-RU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95568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И</a:t>
            </a:r>
            <a:r>
              <a:rPr lang="ru-RU" dirty="0" err="1" smtClean="0"/>
              <a:t>ммунно</a:t>
            </a:r>
            <a:r>
              <a:rPr lang="ru-RU" dirty="0" smtClean="0"/>
              <a:t>-опосредованные механизм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784949" y="2635472"/>
            <a:ext cx="8215283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latin typeface="+mj-lt"/>
              </a:rPr>
              <a:t>Считается, что </a:t>
            </a:r>
            <a:r>
              <a:rPr lang="ru-RU" sz="2600" dirty="0" err="1">
                <a:latin typeface="+mj-lt"/>
              </a:rPr>
              <a:t>иммунно</a:t>
            </a:r>
            <a:r>
              <a:rPr lang="ru-RU" sz="2600" dirty="0">
                <a:latin typeface="+mj-lt"/>
              </a:rPr>
              <a:t>-опосредованные механизмы, такие как молекулярная мимикрия, способствуют стойкой сердечной дисфункции из-за хронического и неконтролируемого ответа цитокинов </a:t>
            </a:r>
            <a:r>
              <a:rPr lang="ru-RU" sz="2600" dirty="0" smtClean="0">
                <a:latin typeface="+mj-lt"/>
              </a:rPr>
              <a:t>как </a:t>
            </a:r>
            <a:r>
              <a:rPr lang="ru-RU" sz="2600" dirty="0">
                <a:latin typeface="+mj-lt"/>
              </a:rPr>
              <a:t>в </a:t>
            </a:r>
            <a:r>
              <a:rPr lang="ru-RU" sz="2600" dirty="0" smtClean="0">
                <a:latin typeface="+mj-lt"/>
              </a:rPr>
              <a:t>острой, так и в хронической фазах заболевания </a:t>
            </a:r>
            <a:endParaRPr lang="ru-RU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62052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464" y="139478"/>
            <a:ext cx="11908536" cy="1280890"/>
          </a:xfrm>
        </p:spPr>
        <p:txBody>
          <a:bodyPr>
            <a:normAutofit/>
          </a:bodyPr>
          <a:lstStyle/>
          <a:p>
            <a:pPr algn="r"/>
            <a:r>
              <a:rPr lang="ru-RU" sz="2800" dirty="0"/>
              <a:t>Сердечные осложнения в зависимости от стадии заболевания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946668"/>
              </p:ext>
            </p:extLst>
          </p:nvPr>
        </p:nvGraphicFramePr>
        <p:xfrm>
          <a:off x="1591055" y="712382"/>
          <a:ext cx="10600944" cy="6108648"/>
        </p:xfrm>
        <a:graphic>
          <a:graphicData uri="http://schemas.openxmlformats.org/drawingml/2006/table">
            <a:tbl>
              <a:tblPr/>
              <a:tblGrid>
                <a:gridCol w="1298794"/>
                <a:gridCol w="2372264"/>
                <a:gridCol w="4658264"/>
                <a:gridCol w="2271622"/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endParaRPr lang="ru-RU" sz="1800" b="1" dirty="0">
                        <a:effectLst/>
                      </a:endParaRPr>
                    </a:p>
                  </a:txBody>
                  <a:tcPr marL="32117" marR="32117" marT="16059" marB="160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800" b="1">
                          <a:effectLst/>
                        </a:rPr>
                        <a:t>Сердечные осложнения</a:t>
                      </a:r>
                    </a:p>
                  </a:txBody>
                  <a:tcPr marL="32117" marR="32117" marT="16059" marB="160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800" b="1">
                          <a:effectLst/>
                        </a:rPr>
                        <a:t>Патофизиология</a:t>
                      </a:r>
                    </a:p>
                  </a:txBody>
                  <a:tcPr marL="32117" marR="32117" marT="16059" marB="160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800" b="1" dirty="0" smtClean="0">
                          <a:effectLst/>
                        </a:rPr>
                        <a:t>Временные рамки</a:t>
                      </a:r>
                      <a:endParaRPr lang="ru-RU" sz="1800" b="1" dirty="0">
                        <a:effectLst/>
                      </a:endParaRPr>
                    </a:p>
                  </a:txBody>
                  <a:tcPr marL="32117" marR="32117" marT="16059" marB="160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</a:tr>
              <a:tr h="1564908">
                <a:tc rowSpan="6">
                  <a:txBody>
                    <a:bodyPr/>
                    <a:lstStyle/>
                    <a:p>
                      <a:pPr fontAlgn="auto"/>
                      <a:r>
                        <a:rPr lang="ru-RU" sz="1800" b="1" dirty="0">
                          <a:effectLst/>
                        </a:rPr>
                        <a:t>Острый </a:t>
                      </a:r>
                      <a:r>
                        <a:rPr lang="en-US" sz="1800" b="1" dirty="0">
                          <a:effectLst/>
                        </a:rPr>
                        <a:t>COVID-19</a:t>
                      </a:r>
                    </a:p>
                  </a:txBody>
                  <a:tcPr marL="32117" marR="32117" marT="16059" marB="160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sz="1800" b="1">
                          <a:effectLst/>
                        </a:rPr>
                        <a:t>- Дисфункция правого желудочка</a:t>
                      </a:r>
                    </a:p>
                  </a:txBody>
                  <a:tcPr marL="32117" marR="32117" marT="16059" marB="160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sz="1800" b="1" dirty="0">
                          <a:effectLst/>
                        </a:rPr>
                        <a:t>Легочная эмболия или легочная </a:t>
                      </a:r>
                      <a:r>
                        <a:rPr lang="ru-RU" sz="1800" b="1" dirty="0" smtClean="0">
                          <a:effectLst/>
                        </a:rPr>
                        <a:t>гипертензия, </a:t>
                      </a:r>
                      <a:r>
                        <a:rPr lang="ru-RU" sz="1800" b="1" dirty="0">
                          <a:effectLst/>
                        </a:rPr>
                        <a:t>эндотелиальной дисфункции, </a:t>
                      </a:r>
                      <a:r>
                        <a:rPr lang="ru-RU" sz="1800" b="1" dirty="0" smtClean="0">
                          <a:effectLst/>
                        </a:rPr>
                        <a:t>гипоксемия </a:t>
                      </a:r>
                      <a:r>
                        <a:rPr lang="ru-RU" sz="1800" b="1" dirty="0">
                          <a:effectLst/>
                        </a:rPr>
                        <a:t>и </a:t>
                      </a:r>
                      <a:r>
                        <a:rPr lang="ru-RU" sz="1800" b="1" dirty="0" err="1">
                          <a:effectLst/>
                        </a:rPr>
                        <a:t>вазоконстрикции</a:t>
                      </a:r>
                      <a:endParaRPr lang="ru-RU" sz="1800" b="1" dirty="0">
                        <a:effectLst/>
                      </a:endParaRPr>
                    </a:p>
                  </a:txBody>
                  <a:tcPr marL="32117" marR="32117" marT="16059" marB="160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 rowSpan="6">
                  <a:txBody>
                    <a:bodyPr/>
                    <a:lstStyle/>
                    <a:p>
                      <a:pPr fontAlgn="auto"/>
                      <a:r>
                        <a:rPr lang="ru-RU" sz="1800" b="1" dirty="0">
                          <a:effectLst/>
                        </a:rPr>
                        <a:t>От острого появления симптомов до разрешения </a:t>
                      </a:r>
                      <a:r>
                        <a:rPr lang="ru-RU" sz="1800" b="1" dirty="0" smtClean="0">
                          <a:effectLst/>
                        </a:rPr>
                        <a:t>симптомов (не более 4 недель)</a:t>
                      </a:r>
                      <a:endParaRPr lang="ru-RU" sz="1800" b="1" dirty="0">
                        <a:effectLst/>
                      </a:endParaRPr>
                    </a:p>
                  </a:txBody>
                  <a:tcPr marL="32117" marR="32117" marT="16059" marB="160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</a:tr>
              <a:tr h="6562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sz="1800" b="1">
                          <a:effectLst/>
                        </a:rPr>
                        <a:t>- Инфаркт миокарда </a:t>
                      </a:r>
                      <a:r>
                        <a:rPr lang="en-US" sz="1800" b="1">
                          <a:effectLst/>
                        </a:rPr>
                        <a:t>I </a:t>
                      </a:r>
                      <a:r>
                        <a:rPr lang="ru-RU" sz="1800" b="1">
                          <a:effectLst/>
                        </a:rPr>
                        <a:t>типа</a:t>
                      </a:r>
                    </a:p>
                  </a:txBody>
                  <a:tcPr marL="32117" marR="32117" marT="16059" marB="160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sz="1800" b="1" dirty="0">
                          <a:effectLst/>
                        </a:rPr>
                        <a:t>- Эндотелиальная дисфункция</a:t>
                      </a:r>
                      <a:br>
                        <a:rPr lang="ru-RU" sz="1800" b="1" dirty="0">
                          <a:effectLst/>
                        </a:rPr>
                      </a:br>
                      <a:r>
                        <a:rPr lang="ru-RU" sz="1800" b="1" dirty="0">
                          <a:effectLst/>
                        </a:rPr>
                        <a:t>- </a:t>
                      </a:r>
                      <a:r>
                        <a:rPr lang="ru-RU" sz="1800" b="1" dirty="0" err="1" smtClean="0">
                          <a:effectLst/>
                        </a:rPr>
                        <a:t>Гиперкоагуляция</a:t>
                      </a:r>
                      <a:endParaRPr lang="ru-RU" sz="1800" b="1" dirty="0">
                        <a:effectLst/>
                      </a:endParaRPr>
                    </a:p>
                  </a:txBody>
                  <a:tcPr marL="32117" marR="32117" marT="16059" marB="160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62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sz="1800" b="1">
                          <a:effectLst/>
                        </a:rPr>
                        <a:t>- Инфаркт миокарда </a:t>
                      </a:r>
                      <a:r>
                        <a:rPr lang="en-US" sz="1800" b="1">
                          <a:effectLst/>
                        </a:rPr>
                        <a:t>II </a:t>
                      </a:r>
                      <a:r>
                        <a:rPr lang="ru-RU" sz="1800" b="1">
                          <a:effectLst/>
                        </a:rPr>
                        <a:t>типа</a:t>
                      </a:r>
                    </a:p>
                  </a:txBody>
                  <a:tcPr marL="32117" marR="32117" marT="16059" marB="160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sz="1800" b="1" dirty="0">
                          <a:effectLst/>
                        </a:rPr>
                        <a:t>- Эндотелиальная дисфункция</a:t>
                      </a:r>
                      <a:br>
                        <a:rPr lang="ru-RU" sz="1800" b="1" dirty="0">
                          <a:effectLst/>
                        </a:rPr>
                      </a:br>
                      <a:r>
                        <a:rPr lang="ru-RU" sz="1800" b="1" dirty="0">
                          <a:effectLst/>
                        </a:rPr>
                        <a:t>- Гипоксемия и </a:t>
                      </a:r>
                      <a:r>
                        <a:rPr lang="ru-RU" sz="1800" b="1" dirty="0" err="1">
                          <a:effectLst/>
                        </a:rPr>
                        <a:t>вазоконстрикция</a:t>
                      </a:r>
                      <a:endParaRPr lang="ru-RU" sz="1800" b="1" dirty="0">
                        <a:effectLst/>
                      </a:endParaRPr>
                    </a:p>
                  </a:txBody>
                  <a:tcPr marL="32117" marR="32117" marT="16059" marB="160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620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sz="1800" b="1">
                          <a:effectLst/>
                        </a:rPr>
                        <a:t>- Миокардит, перикардит</a:t>
                      </a:r>
                    </a:p>
                  </a:txBody>
                  <a:tcPr marL="32117" marR="32117" marT="16059" marB="160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sz="1800" b="1">
                          <a:effectLst/>
                        </a:rPr>
                        <a:t>- Прямое вирусное поражение</a:t>
                      </a:r>
                      <a:br>
                        <a:rPr lang="ru-RU" sz="1800" b="1">
                          <a:effectLst/>
                        </a:rPr>
                      </a:br>
                      <a:r>
                        <a:rPr lang="ru-RU" sz="1800" b="1">
                          <a:effectLst/>
                        </a:rPr>
                        <a:t>- Цитотоксическое повреждение из-за цитокинового шторма</a:t>
                      </a:r>
                    </a:p>
                  </a:txBody>
                  <a:tcPr marL="32117" marR="32117" marT="16059" marB="160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76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sz="1800" b="1">
                          <a:effectLst/>
                        </a:rPr>
                        <a:t>- Кардиомиопатия такоцубо</a:t>
                      </a:r>
                    </a:p>
                  </a:txBody>
                  <a:tcPr marL="32117" marR="32117" marT="16059" marB="160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sz="1800" b="1" dirty="0">
                          <a:effectLst/>
                        </a:rPr>
                        <a:t>- несбалансированная симпатическая стимуляция</a:t>
                      </a:r>
                    </a:p>
                  </a:txBody>
                  <a:tcPr marL="32117" marR="32117" marT="16059" marB="160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90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sz="1800" b="1">
                          <a:effectLst/>
                        </a:rPr>
                        <a:t>- Аритмии</a:t>
                      </a:r>
                    </a:p>
                  </a:txBody>
                  <a:tcPr marL="32117" marR="32117" marT="16059" marB="160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sz="1800" b="1" dirty="0">
                          <a:effectLst/>
                        </a:rPr>
                        <a:t>- Гипоксия, электролитные нарушения, воспаление миокарда</a:t>
                      </a:r>
                    </a:p>
                  </a:txBody>
                  <a:tcPr marL="32117" marR="32117" marT="16059" marB="160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3275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072" y="66326"/>
            <a:ext cx="11503152" cy="1280890"/>
          </a:xfrm>
        </p:spPr>
        <p:txBody>
          <a:bodyPr>
            <a:normAutofit/>
          </a:bodyPr>
          <a:lstStyle/>
          <a:p>
            <a:pPr algn="r"/>
            <a:r>
              <a:rPr lang="ru-RU" sz="2800" dirty="0"/>
              <a:t>Сердечные осложнения в зависимости от стадии заболевания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855068"/>
              </p:ext>
            </p:extLst>
          </p:nvPr>
        </p:nvGraphicFramePr>
        <p:xfrm>
          <a:off x="1700783" y="950976"/>
          <a:ext cx="10491216" cy="5907023"/>
        </p:xfrm>
        <a:graphic>
          <a:graphicData uri="http://schemas.openxmlformats.org/drawingml/2006/table">
            <a:tbl>
              <a:tblPr/>
              <a:tblGrid>
                <a:gridCol w="2345006"/>
                <a:gridCol w="2441275"/>
                <a:gridCol w="3217653"/>
                <a:gridCol w="2487282"/>
              </a:tblGrid>
              <a:tr h="2575304">
                <a:tc rowSpan="2">
                  <a:txBody>
                    <a:bodyPr/>
                    <a:lstStyle/>
                    <a:p>
                      <a:pPr fontAlgn="auto"/>
                      <a:r>
                        <a:rPr lang="ru-RU" sz="1800" b="1" dirty="0" err="1" smtClean="0">
                          <a:effectLst/>
                        </a:rPr>
                        <a:t>Постковидный</a:t>
                      </a:r>
                      <a:r>
                        <a:rPr lang="ru-RU" sz="1800" b="1" dirty="0" smtClean="0">
                          <a:effectLst/>
                        </a:rPr>
                        <a:t> синдром </a:t>
                      </a:r>
                      <a:r>
                        <a:rPr lang="en-US" sz="1800" b="1" dirty="0">
                          <a:effectLst/>
                        </a:rPr>
                        <a:t>COVID-19</a:t>
                      </a:r>
                    </a:p>
                  </a:txBody>
                  <a:tcPr marL="49823" marR="49823" marT="24912" marB="249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sz="1800" b="1">
                          <a:effectLst/>
                        </a:rPr>
                        <a:t>- Миокардит</a:t>
                      </a:r>
                      <a:br>
                        <a:rPr lang="ru-RU" sz="1800" b="1">
                          <a:effectLst/>
                        </a:rPr>
                      </a:br>
                      <a:r>
                        <a:rPr lang="ru-RU" sz="1800" b="1">
                          <a:effectLst/>
                        </a:rPr>
                        <a:t>- Перикардит</a:t>
                      </a:r>
                    </a:p>
                  </a:txBody>
                  <a:tcPr marL="49823" marR="49823" marT="24912" marB="249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sz="1800" b="1" dirty="0">
                          <a:effectLst/>
                        </a:rPr>
                        <a:t>- Хронический воспалительный ответ на </a:t>
                      </a:r>
                      <a:r>
                        <a:rPr lang="ru-RU" sz="1800" b="1" dirty="0" err="1">
                          <a:effectLst/>
                        </a:rPr>
                        <a:t>персистирующие</a:t>
                      </a:r>
                      <a:r>
                        <a:rPr lang="ru-RU" sz="1800" b="1" dirty="0">
                          <a:effectLst/>
                        </a:rPr>
                        <a:t> вирусные </a:t>
                      </a:r>
                      <a:r>
                        <a:rPr lang="ru-RU" sz="1800" b="1" dirty="0" smtClean="0">
                          <a:effectLst/>
                        </a:rPr>
                        <a:t>инфекции</a:t>
                      </a:r>
                      <a:r>
                        <a:rPr lang="ru-RU" sz="1800" b="1" dirty="0">
                          <a:effectLst/>
                        </a:rPr>
                        <a:t/>
                      </a:r>
                      <a:br>
                        <a:rPr lang="ru-RU" sz="1800" b="1" dirty="0">
                          <a:effectLst/>
                        </a:rPr>
                      </a:br>
                      <a:r>
                        <a:rPr lang="ru-RU" sz="1800" b="1" dirty="0">
                          <a:effectLst/>
                        </a:rPr>
                        <a:t>- Хроническое аутоиммунное воспаление из-за молекулярной мимикрии</a:t>
                      </a:r>
                    </a:p>
                  </a:txBody>
                  <a:tcPr marL="49823" marR="49823" marT="24912" marB="249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 rowSpan="2">
                  <a:txBody>
                    <a:bodyPr/>
                    <a:lstStyle/>
                    <a:p>
                      <a:pPr fontAlgn="auto"/>
                      <a:r>
                        <a:rPr lang="ru-RU" sz="1800" b="1" dirty="0">
                          <a:effectLst/>
                        </a:rPr>
                        <a:t>через 3–4 недели после начала заболевания COVID-19</a:t>
                      </a:r>
                    </a:p>
                  </a:txBody>
                  <a:tcPr marL="49823" marR="49823" marT="24912" marB="249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</a:tr>
              <a:tr h="12111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sz="1800" b="1">
                          <a:effectLst/>
                        </a:rPr>
                        <a:t>- Микроваскулярная ишемия и инфаркт миокарда</a:t>
                      </a:r>
                    </a:p>
                  </a:txBody>
                  <a:tcPr marL="49823" marR="49823" marT="24912" marB="249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sz="1800" b="1" dirty="0">
                          <a:effectLst/>
                        </a:rPr>
                        <a:t>- Эндотелиальная дисфункция</a:t>
                      </a:r>
                    </a:p>
                  </a:txBody>
                  <a:tcPr marL="49823" marR="49823" marT="24912" marB="249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20582">
                <a:tc>
                  <a:txBody>
                    <a:bodyPr/>
                    <a:lstStyle/>
                    <a:p>
                      <a:pPr fontAlgn="auto"/>
                      <a:r>
                        <a:rPr lang="ru-RU" sz="1800" b="1">
                          <a:effectLst/>
                        </a:rPr>
                        <a:t>Вакцинация против </a:t>
                      </a:r>
                      <a:r>
                        <a:rPr lang="en-US" sz="1800" b="1">
                          <a:effectLst/>
                        </a:rPr>
                        <a:t>SARS-CoV-2</a:t>
                      </a:r>
                    </a:p>
                  </a:txBody>
                  <a:tcPr marL="49823" marR="49823" marT="24912" marB="249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sz="1800" b="1">
                          <a:effectLst/>
                        </a:rPr>
                        <a:t>- Миокардит, перикардит</a:t>
                      </a:r>
                    </a:p>
                  </a:txBody>
                  <a:tcPr marL="49823" marR="49823" marT="24912" marB="249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sz="1800" b="1" dirty="0">
                          <a:effectLst/>
                        </a:rPr>
                        <a:t>- Замедленная реакция гиперчувствительности</a:t>
                      </a:r>
                      <a:br>
                        <a:rPr lang="ru-RU" sz="1800" b="1" dirty="0">
                          <a:effectLst/>
                        </a:rPr>
                      </a:br>
                      <a:r>
                        <a:rPr lang="ru-RU" sz="1800" b="1" dirty="0">
                          <a:effectLst/>
                        </a:rPr>
                        <a:t>- Молекулярная мимикрия</a:t>
                      </a:r>
                      <a:br>
                        <a:rPr lang="ru-RU" sz="1800" b="1" dirty="0">
                          <a:effectLst/>
                        </a:rPr>
                      </a:br>
                      <a:r>
                        <a:rPr lang="ru-RU" sz="1800" b="1" dirty="0">
                          <a:effectLst/>
                        </a:rPr>
                        <a:t>- Системный воспалительный ответ</a:t>
                      </a:r>
                    </a:p>
                  </a:txBody>
                  <a:tcPr marL="49823" marR="49823" marT="24912" marB="249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sz="1800" b="1" dirty="0">
                          <a:effectLst/>
                        </a:rPr>
                        <a:t>В течение 14 дней </a:t>
                      </a:r>
                      <a:r>
                        <a:rPr lang="ru-RU" sz="1800" b="1" dirty="0" smtClean="0">
                          <a:effectLst/>
                        </a:rPr>
                        <a:t>после введения</a:t>
                      </a:r>
                      <a:r>
                        <a:rPr lang="ru-RU" sz="1800" b="1" baseline="0" dirty="0" smtClean="0">
                          <a:effectLst/>
                        </a:rPr>
                        <a:t> второго компонента вакцины </a:t>
                      </a:r>
                      <a:endParaRPr lang="ru-RU" sz="1800" b="1" dirty="0">
                        <a:effectLst/>
                      </a:endParaRPr>
                    </a:p>
                  </a:txBody>
                  <a:tcPr marL="49823" marR="49823" marT="24912" marB="249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075099"/>
              </p:ext>
            </p:extLst>
          </p:nvPr>
        </p:nvGraphicFramePr>
        <p:xfrm>
          <a:off x="1709928" y="569631"/>
          <a:ext cx="10482072" cy="580758"/>
        </p:xfrm>
        <a:graphic>
          <a:graphicData uri="http://schemas.openxmlformats.org/drawingml/2006/table">
            <a:tbl>
              <a:tblPr/>
              <a:tblGrid>
                <a:gridCol w="2331720"/>
                <a:gridCol w="2441448"/>
                <a:gridCol w="3209544"/>
                <a:gridCol w="2499360"/>
              </a:tblGrid>
              <a:tr h="280416">
                <a:tc>
                  <a:txBody>
                    <a:bodyPr/>
                    <a:lstStyle/>
                    <a:p>
                      <a:pPr algn="l" fontAlgn="auto"/>
                      <a:endParaRPr lang="ru-RU" sz="1800" b="1" dirty="0">
                        <a:effectLst/>
                      </a:endParaRPr>
                    </a:p>
                  </a:txBody>
                  <a:tcPr marL="32117" marR="32117" marT="16059" marB="160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800" b="1" dirty="0">
                          <a:effectLst/>
                        </a:rPr>
                        <a:t>Сердечные осложнения</a:t>
                      </a:r>
                    </a:p>
                  </a:txBody>
                  <a:tcPr marL="32117" marR="32117" marT="16059" marB="160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800" b="1" dirty="0">
                          <a:effectLst/>
                        </a:rPr>
                        <a:t>Патофизиология</a:t>
                      </a:r>
                    </a:p>
                  </a:txBody>
                  <a:tcPr marL="32117" marR="32117" marT="16059" marB="160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800" b="1" dirty="0" smtClean="0">
                          <a:effectLst/>
                        </a:rPr>
                        <a:t>Временные рамки</a:t>
                      </a:r>
                      <a:endParaRPr lang="ru-RU" sz="1800" b="1" dirty="0">
                        <a:effectLst/>
                      </a:endParaRPr>
                    </a:p>
                  </a:txBody>
                  <a:tcPr marL="32117" marR="32117" marT="16059" marB="160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1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rgbClr val="212121"/>
                </a:solidFill>
              </a:rPr>
              <a:t>Трансторакальная</a:t>
            </a:r>
            <a:r>
              <a:rPr lang="ru-RU" dirty="0">
                <a:solidFill>
                  <a:srgbClr val="212121"/>
                </a:solidFill>
              </a:rPr>
              <a:t> эхокардиография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92925" y="2690336"/>
            <a:ext cx="8008939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err="1">
                <a:solidFill>
                  <a:srgbClr val="212121"/>
                </a:solidFill>
                <a:latin typeface="+mj-lt"/>
              </a:rPr>
              <a:t>Трансторакальная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 эхокардиография является </a:t>
            </a:r>
            <a:r>
              <a:rPr lang="ru-RU" sz="2600" b="1" dirty="0" smtClean="0">
                <a:solidFill>
                  <a:srgbClr val="212121"/>
                </a:solidFill>
                <a:latin typeface="+mj-lt"/>
              </a:rPr>
              <a:t>первичным методом </a:t>
            </a:r>
            <a:r>
              <a:rPr lang="ru-RU" sz="2600" b="1" dirty="0">
                <a:solidFill>
                  <a:srgbClr val="212121"/>
                </a:solidFill>
                <a:latin typeface="+mj-lt"/>
              </a:rPr>
              <a:t>визуализации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, используемым 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у пациентов с COVID-19 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с подозрением на поражение сердечно-сосудистой 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системы</a:t>
            </a:r>
            <a:endParaRPr lang="ru-RU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891675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rgbClr val="212121"/>
                </a:solidFill>
              </a:rPr>
              <a:t>Трансторакальная</a:t>
            </a:r>
            <a:r>
              <a:rPr lang="ru-RU" dirty="0">
                <a:solidFill>
                  <a:srgbClr val="212121"/>
                </a:solidFill>
              </a:rPr>
              <a:t> эхокардиография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79785" y="2077240"/>
            <a:ext cx="97083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+mj-lt"/>
              </a:rPr>
              <a:t>Ученными была</a:t>
            </a:r>
            <a:r>
              <a:rPr lang="ru-RU" sz="2400" dirty="0">
                <a:solidFill>
                  <a:srgbClr val="212121"/>
                </a:solidFill>
                <a:latin typeface="+mj-lt"/>
              </a:rPr>
              <a:t> </a:t>
            </a:r>
            <a:r>
              <a:rPr lang="ru-RU" sz="2400" dirty="0" smtClean="0">
                <a:solidFill>
                  <a:srgbClr val="212121"/>
                </a:solidFill>
                <a:latin typeface="+mj-lt"/>
              </a:rPr>
              <a:t>рассмотрена </a:t>
            </a:r>
            <a:r>
              <a:rPr lang="ru-RU" sz="2400" dirty="0">
                <a:solidFill>
                  <a:srgbClr val="212121"/>
                </a:solidFill>
                <a:latin typeface="+mj-lt"/>
              </a:rPr>
              <a:t>151 </a:t>
            </a:r>
            <a:r>
              <a:rPr lang="ru-RU" sz="2400" dirty="0" smtClean="0">
                <a:solidFill>
                  <a:srgbClr val="212121"/>
                </a:solidFill>
                <a:latin typeface="+mj-lt"/>
              </a:rPr>
              <a:t>статья </a:t>
            </a:r>
            <a:r>
              <a:rPr lang="ru-RU" sz="2400" dirty="0">
                <a:solidFill>
                  <a:srgbClr val="212121"/>
                </a:solidFill>
                <a:latin typeface="+mj-lt"/>
              </a:rPr>
              <a:t>об </a:t>
            </a:r>
            <a:r>
              <a:rPr lang="ru-RU" sz="2400" dirty="0" smtClean="0">
                <a:solidFill>
                  <a:srgbClr val="212121"/>
                </a:solidFill>
                <a:latin typeface="+mj-lt"/>
              </a:rPr>
              <a:t>эхокардиографии </a:t>
            </a:r>
            <a:r>
              <a:rPr lang="ru-RU" sz="2400" dirty="0">
                <a:solidFill>
                  <a:srgbClr val="212121"/>
                </a:solidFill>
                <a:latin typeface="+mj-lt"/>
              </a:rPr>
              <a:t>у пациентов с COVID-19 и </a:t>
            </a:r>
            <a:r>
              <a:rPr lang="ru-RU" sz="2400" dirty="0" smtClean="0">
                <a:solidFill>
                  <a:srgbClr val="212121"/>
                </a:solidFill>
                <a:latin typeface="+mj-lt"/>
              </a:rPr>
              <a:t>они обнаружили </a:t>
            </a:r>
            <a:r>
              <a:rPr lang="ru-RU" sz="2400" dirty="0">
                <a:solidFill>
                  <a:srgbClr val="212121"/>
                </a:solidFill>
                <a:latin typeface="+mj-lt"/>
              </a:rPr>
              <a:t>изменения правого желудочка (ПЖ) как наиболее частую находку с дилатацией ПЖ у 49% </a:t>
            </a:r>
            <a:r>
              <a:rPr lang="ru-RU" sz="2400" dirty="0" smtClean="0">
                <a:solidFill>
                  <a:srgbClr val="212121"/>
                </a:solidFill>
                <a:latin typeface="+mj-lt"/>
              </a:rPr>
              <a:t>пациентов </a:t>
            </a:r>
          </a:p>
          <a:p>
            <a:r>
              <a:rPr lang="ru-RU" sz="2400" dirty="0" smtClean="0">
                <a:solidFill>
                  <a:srgbClr val="212121"/>
                </a:solidFill>
                <a:latin typeface="+mj-lt"/>
              </a:rPr>
              <a:t>и </a:t>
            </a:r>
            <a:r>
              <a:rPr lang="ru-RU" sz="2400" dirty="0">
                <a:solidFill>
                  <a:srgbClr val="212121"/>
                </a:solidFill>
                <a:latin typeface="+mj-lt"/>
              </a:rPr>
              <a:t>систолической дисфункцией ПЖ у</a:t>
            </a:r>
            <a:r>
              <a:rPr lang="ru-RU" sz="2400" dirty="0" smtClean="0">
                <a:solidFill>
                  <a:srgbClr val="212121"/>
                </a:solidFill>
                <a:latin typeface="+mj-lt"/>
              </a:rPr>
              <a:t> </a:t>
            </a:r>
            <a:r>
              <a:rPr lang="ru-RU" sz="2400" dirty="0">
                <a:solidFill>
                  <a:srgbClr val="212121"/>
                </a:solidFill>
                <a:latin typeface="+mj-lt"/>
              </a:rPr>
              <a:t>40%. </a:t>
            </a:r>
            <a:endParaRPr lang="ru-RU" sz="2400" dirty="0" smtClean="0">
              <a:solidFill>
                <a:srgbClr val="212121"/>
              </a:solidFill>
              <a:latin typeface="+mj-lt"/>
            </a:endParaRPr>
          </a:p>
          <a:p>
            <a:endParaRPr lang="ru-RU" sz="2400" dirty="0" smtClean="0">
              <a:solidFill>
                <a:srgbClr val="212121"/>
              </a:solidFill>
              <a:latin typeface="+mj-lt"/>
            </a:endParaRPr>
          </a:p>
          <a:p>
            <a:r>
              <a:rPr lang="ru-RU" sz="2400" dirty="0" smtClean="0">
                <a:solidFill>
                  <a:srgbClr val="212121"/>
                </a:solidFill>
                <a:latin typeface="+mj-lt"/>
              </a:rPr>
              <a:t>Полученные </a:t>
            </a:r>
            <a:r>
              <a:rPr lang="ru-RU" sz="2400" dirty="0">
                <a:solidFill>
                  <a:srgbClr val="212121"/>
                </a:solidFill>
                <a:latin typeface="+mj-lt"/>
              </a:rPr>
              <a:t>изменения ПЖ коррелировали с тяжестью поражения легких и легочной </a:t>
            </a:r>
            <a:r>
              <a:rPr lang="ru-RU" sz="2400" dirty="0" smtClean="0">
                <a:solidFill>
                  <a:srgbClr val="212121"/>
                </a:solidFill>
                <a:latin typeface="+mj-lt"/>
              </a:rPr>
              <a:t>гипертензией</a:t>
            </a:r>
            <a:r>
              <a:rPr lang="ru-RU" sz="2400" dirty="0">
                <a:solidFill>
                  <a:srgbClr val="212121"/>
                </a:solidFill>
                <a:latin typeface="+mj-lt"/>
              </a:rPr>
              <a:t> </a:t>
            </a:r>
            <a:r>
              <a:rPr lang="ru-RU" sz="2400" dirty="0" smtClean="0">
                <a:solidFill>
                  <a:srgbClr val="212121"/>
                </a:solidFill>
                <a:latin typeface="+mj-lt"/>
              </a:rPr>
              <a:t>и связали </a:t>
            </a:r>
            <a:r>
              <a:rPr lang="ru-RU" sz="2400" dirty="0">
                <a:solidFill>
                  <a:srgbClr val="212121"/>
                </a:solidFill>
                <a:latin typeface="+mj-lt"/>
              </a:rPr>
              <a:t>с повышенным уровнем </a:t>
            </a:r>
            <a:r>
              <a:rPr lang="ru-RU" sz="2400" dirty="0" err="1">
                <a:solidFill>
                  <a:srgbClr val="212121"/>
                </a:solidFill>
                <a:latin typeface="+mj-lt"/>
              </a:rPr>
              <a:t>биомаркеров</a:t>
            </a:r>
            <a:r>
              <a:rPr lang="ru-RU" sz="2400" dirty="0">
                <a:solidFill>
                  <a:srgbClr val="212121"/>
                </a:solidFill>
                <a:latin typeface="+mj-lt"/>
              </a:rPr>
              <a:t> </a:t>
            </a:r>
            <a:r>
              <a:rPr lang="ru-RU" sz="2400" dirty="0" smtClean="0">
                <a:solidFill>
                  <a:srgbClr val="212121"/>
                </a:solidFill>
                <a:latin typeface="+mj-lt"/>
              </a:rPr>
              <a:t>повреждения миокарда </a:t>
            </a:r>
            <a:r>
              <a:rPr lang="ru-RU" sz="2400" dirty="0">
                <a:solidFill>
                  <a:srgbClr val="212121"/>
                </a:solidFill>
                <a:latin typeface="+mj-lt"/>
              </a:rPr>
              <a:t>(</a:t>
            </a:r>
            <a:r>
              <a:rPr lang="ru-RU" sz="2400" dirty="0" err="1">
                <a:solidFill>
                  <a:srgbClr val="212121"/>
                </a:solidFill>
                <a:latin typeface="+mj-lt"/>
              </a:rPr>
              <a:t>тропонин</a:t>
            </a:r>
            <a:r>
              <a:rPr lang="ru-RU" sz="2400" dirty="0">
                <a:solidFill>
                  <a:srgbClr val="212121"/>
                </a:solidFill>
                <a:latin typeface="+mj-lt"/>
              </a:rPr>
              <a:t> и NT-</a:t>
            </a:r>
            <a:r>
              <a:rPr lang="ru-RU" sz="2400" dirty="0" err="1">
                <a:solidFill>
                  <a:srgbClr val="212121"/>
                </a:solidFill>
                <a:latin typeface="+mj-lt"/>
              </a:rPr>
              <a:t>pro</a:t>
            </a:r>
            <a:r>
              <a:rPr lang="ru-RU" sz="2400" dirty="0">
                <a:solidFill>
                  <a:srgbClr val="212121"/>
                </a:solidFill>
                <a:latin typeface="+mj-lt"/>
              </a:rPr>
              <a:t>-BNP), воспаления (С-реактивный белок) и </a:t>
            </a:r>
            <a:r>
              <a:rPr lang="ru-RU" sz="2400" dirty="0" err="1" smtClean="0">
                <a:solidFill>
                  <a:srgbClr val="212121"/>
                </a:solidFill>
                <a:latin typeface="+mj-lt"/>
              </a:rPr>
              <a:t>протромботический</a:t>
            </a:r>
            <a:r>
              <a:rPr lang="ru-RU" sz="2400" dirty="0" smtClean="0">
                <a:solidFill>
                  <a:srgbClr val="212121"/>
                </a:solidFill>
                <a:latin typeface="+mj-lt"/>
              </a:rPr>
              <a:t> </a:t>
            </a:r>
            <a:r>
              <a:rPr lang="ru-RU" sz="2400" dirty="0">
                <a:solidFill>
                  <a:srgbClr val="212121"/>
                </a:solidFill>
                <a:latin typeface="+mj-lt"/>
              </a:rPr>
              <a:t>статус (D-</a:t>
            </a:r>
            <a:r>
              <a:rPr lang="ru-RU" sz="2400" dirty="0" err="1">
                <a:solidFill>
                  <a:srgbClr val="212121"/>
                </a:solidFill>
                <a:latin typeface="+mj-lt"/>
              </a:rPr>
              <a:t>димер</a:t>
            </a:r>
            <a:r>
              <a:rPr lang="ru-RU" sz="2400" dirty="0" smtClean="0">
                <a:solidFill>
                  <a:srgbClr val="212121"/>
                </a:solidFill>
                <a:latin typeface="+mj-lt"/>
              </a:rPr>
              <a:t>)</a:t>
            </a:r>
            <a:endParaRPr lang="ru-R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636238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rgbClr val="212121"/>
                </a:solidFill>
              </a:rPr>
              <a:t>Трансторакальная</a:t>
            </a:r>
            <a:r>
              <a:rPr lang="ru-RU" dirty="0">
                <a:solidFill>
                  <a:srgbClr val="212121"/>
                </a:solidFill>
              </a:rPr>
              <a:t> эхокардиография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738059" y="2362056"/>
            <a:ext cx="8621415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solidFill>
                  <a:srgbClr val="212121"/>
                </a:solidFill>
                <a:latin typeface="+mj-lt"/>
              </a:rPr>
              <a:t>В 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исследовании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, включавшем 1216 госпитализированных пациентов с острым COVID-19, </a:t>
            </a:r>
            <a:endParaRPr lang="ru-RU" sz="2600" dirty="0" smtClean="0">
              <a:solidFill>
                <a:srgbClr val="212121"/>
              </a:solidFill>
              <a:latin typeface="+mj-lt"/>
            </a:endParaRPr>
          </a:p>
          <a:p>
            <a:r>
              <a:rPr lang="ru-RU" sz="2600" b="1" dirty="0">
                <a:solidFill>
                  <a:srgbClr val="212121"/>
                </a:solidFill>
              </a:rPr>
              <a:t>эхокардиограммы </a:t>
            </a:r>
            <a:r>
              <a:rPr lang="ru-RU" sz="2600" b="1" dirty="0" smtClean="0">
                <a:solidFill>
                  <a:srgbClr val="212121"/>
                </a:solidFill>
                <a:latin typeface="+mj-lt"/>
              </a:rPr>
              <a:t>у </a:t>
            </a:r>
            <a:r>
              <a:rPr lang="ru-RU" sz="2600" b="1" dirty="0">
                <a:solidFill>
                  <a:srgbClr val="212121"/>
                </a:solidFill>
                <a:latin typeface="+mj-lt"/>
              </a:rPr>
              <a:t>55% </a:t>
            </a:r>
            <a:r>
              <a:rPr lang="ru-RU" sz="2600" b="1" dirty="0" smtClean="0">
                <a:solidFill>
                  <a:srgbClr val="212121"/>
                </a:solidFill>
                <a:latin typeface="+mj-lt"/>
              </a:rPr>
              <a:t>​​пациентов были с патологией сердца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, 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однако в большинстве случаев основная причина изменений не была 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установлена</a:t>
            </a:r>
            <a:endParaRPr lang="ru-RU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212659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rgbClr val="212121"/>
                </a:solidFill>
              </a:rPr>
              <a:t>Трансторакальная</a:t>
            </a:r>
            <a:r>
              <a:rPr lang="ru-RU" dirty="0">
                <a:solidFill>
                  <a:srgbClr val="212121"/>
                </a:solidFill>
              </a:rPr>
              <a:t> эхокардиография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92924" y="1992074"/>
            <a:ext cx="891168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solidFill>
                  <a:srgbClr val="212121"/>
                </a:solidFill>
                <a:latin typeface="+mj-lt"/>
              </a:rPr>
              <a:t>Э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хокардиография 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играет решающую роль в отборе 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пациентов с </a:t>
            </a:r>
            <a:r>
              <a:rPr lang="en-US" sz="2600" dirty="0" smtClean="0">
                <a:solidFill>
                  <a:srgbClr val="212121"/>
                </a:solidFill>
                <a:latin typeface="+mj-lt"/>
              </a:rPr>
              <a:t>Covid-19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 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для расширенной 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диагностики 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сердца, уменьшая количество ненужных исследований и задержек в 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диагностике пациентов</a:t>
            </a:r>
            <a:endParaRPr lang="en-US" sz="2600" dirty="0" smtClean="0">
              <a:solidFill>
                <a:srgbClr val="212121"/>
              </a:solidFill>
              <a:latin typeface="+mj-lt"/>
            </a:endParaRPr>
          </a:p>
          <a:p>
            <a:endParaRPr lang="en-US" sz="2600" dirty="0" smtClean="0">
              <a:solidFill>
                <a:srgbClr val="212121"/>
              </a:solidFill>
              <a:latin typeface="+mj-lt"/>
            </a:endParaRPr>
          </a:p>
          <a:p>
            <a:r>
              <a:rPr lang="ru-RU" sz="2600" dirty="0">
                <a:solidFill>
                  <a:srgbClr val="212121"/>
                </a:solidFill>
                <a:latin typeface="+mj-lt"/>
              </a:rPr>
              <a:t>Тем не менее, КТ является предпочтительным методом визуализации для оценки </a:t>
            </a:r>
            <a:r>
              <a:rPr lang="ru-RU" sz="2600" dirty="0" err="1">
                <a:solidFill>
                  <a:srgbClr val="212121"/>
                </a:solidFill>
                <a:latin typeface="+mj-lt"/>
              </a:rPr>
              <a:t>кардиоторакальных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 осложнений, связанных с COVID-19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92790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9225" y="450374"/>
            <a:ext cx="5121102" cy="1280890"/>
          </a:xfrm>
        </p:spPr>
        <p:txBody>
          <a:bodyPr>
            <a:noAutofit/>
          </a:bodyPr>
          <a:lstStyle/>
          <a:p>
            <a:r>
              <a:rPr lang="ru-RU" sz="4000" dirty="0"/>
              <a:t>Актуальность темы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70048" y="2057400"/>
            <a:ext cx="896112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>
                <a:solidFill>
                  <a:schemeClr val="tx1"/>
                </a:solidFill>
              </a:rPr>
              <a:t>Поражение сердечно-сосудистой системы является распространенным осложнением COVID-19 </a:t>
            </a:r>
            <a:r>
              <a:rPr lang="ru-RU" sz="2600" dirty="0" smtClean="0"/>
              <a:t>и </a:t>
            </a:r>
            <a:r>
              <a:rPr lang="ru-RU" sz="2600" dirty="0" smtClean="0">
                <a:solidFill>
                  <a:schemeClr val="tx1"/>
                </a:solidFill>
              </a:rPr>
              <a:t>повышает риск неблагоприятного исхода.</a:t>
            </a:r>
          </a:p>
          <a:p>
            <a:endParaRPr lang="ru-RU" sz="2600" dirty="0" smtClean="0">
              <a:solidFill>
                <a:schemeClr val="tx1"/>
              </a:solidFill>
            </a:endParaRPr>
          </a:p>
          <a:p>
            <a:r>
              <a:rPr lang="ru-RU" sz="2600" dirty="0" smtClean="0">
                <a:solidFill>
                  <a:schemeClr val="tx1"/>
                </a:solidFill>
              </a:rPr>
              <a:t>Современные методы визуализации 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(КТ-</a:t>
            </a:r>
            <a:r>
              <a:rPr lang="ru-RU" sz="2600" dirty="0" err="1" smtClean="0">
                <a:solidFill>
                  <a:schemeClr val="tx1"/>
                </a:solidFill>
              </a:rPr>
              <a:t>коронарография</a:t>
            </a:r>
            <a:r>
              <a:rPr lang="ru-RU" sz="2600" dirty="0" smtClean="0">
                <a:solidFill>
                  <a:schemeClr val="tx1"/>
                </a:solidFill>
              </a:rPr>
              <a:t> и магнитно-резонансная томография сердца) играют решающую роль в диагностике, наблюдении и прогнозе возникновений осложнений у пациентов с </a:t>
            </a:r>
            <a:r>
              <a:rPr lang="en-US" sz="2600" dirty="0" smtClean="0">
                <a:solidFill>
                  <a:schemeClr val="tx1"/>
                </a:solidFill>
              </a:rPr>
              <a:t>COVID-19 </a:t>
            </a:r>
            <a:r>
              <a:rPr lang="ru-RU" sz="2600" dirty="0" smtClean="0">
                <a:solidFill>
                  <a:schemeClr val="tx1"/>
                </a:solidFill>
              </a:rPr>
              <a:t>с подозрением на поражение сердечно-сосудистой системы</a:t>
            </a:r>
            <a:endParaRPr lang="ru-RU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893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35129" y="3134397"/>
            <a:ext cx="6309536" cy="128089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Спасибо за внимание!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81845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</a:t>
            </a:r>
            <a:r>
              <a:rPr lang="ru-RU" dirty="0" smtClean="0"/>
              <a:t>ведение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16990" y="1810512"/>
            <a:ext cx="984394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err="1" smtClean="0"/>
              <a:t>Коронавирусная</a:t>
            </a:r>
            <a:r>
              <a:rPr lang="ru-RU" sz="2400" dirty="0" smtClean="0"/>
              <a:t> болезнь (COVID-19) стала всемирной пандемией 2019 года.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COVID-19 в первую очередь проявляется как интерстициальная пневмония и может быстро прогрессировать до тяжелого острого респираторного </a:t>
            </a:r>
            <a:r>
              <a:rPr lang="ru-RU" sz="2400" dirty="0" err="1" smtClean="0"/>
              <a:t>дистресс</a:t>
            </a:r>
            <a:r>
              <a:rPr lang="ru-RU" sz="2400" dirty="0" smtClean="0"/>
              <a:t>-синдрома 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Несмотря на то, что основной мишенью является дыхательная система, часто происходит поражение и других органов.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Поражение сердечно-сосудистой системы при COVID-19 встречается часто, особенно у пациентов с факторами сердечно-сосудистого риска и тяжелым течением болезни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45798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Введение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92924" y="2367748"/>
            <a:ext cx="8456611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solidFill>
                  <a:srgbClr val="212121"/>
                </a:solidFill>
                <a:latin typeface="+mj-lt"/>
              </a:rPr>
              <a:t>Спектр 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проявлений сердечно-сосудистых осложнений при 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SARS-CoV-2 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широк, включая в себя: </a:t>
            </a:r>
            <a:endParaRPr lang="en-US" sz="2600" dirty="0" smtClean="0">
              <a:solidFill>
                <a:srgbClr val="212121"/>
              </a:solidFill>
              <a:latin typeface="+mj-lt"/>
            </a:endParaRPr>
          </a:p>
          <a:p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острый коронарный синдром 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(ОКС), 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сердечную 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недостаточность, миокардит и аритмии 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 </a:t>
            </a:r>
          </a:p>
          <a:p>
            <a:endParaRPr lang="ru-RU" sz="2600" dirty="0" smtClean="0">
              <a:solidFill>
                <a:srgbClr val="212121"/>
              </a:solidFill>
              <a:latin typeface="+mj-lt"/>
            </a:endParaRPr>
          </a:p>
          <a:p>
            <a:r>
              <a:rPr lang="ru-RU" sz="2600" dirty="0">
                <a:solidFill>
                  <a:srgbClr val="212121"/>
                </a:solidFill>
                <a:latin typeface="+mj-lt"/>
              </a:rPr>
              <a:t>Л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ежащий 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в их основе механизм 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до 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сих пор не до конца изучен.</a:t>
            </a:r>
            <a:endParaRPr lang="ru-RU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06532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Введение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92924" y="1768985"/>
            <a:ext cx="81878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212121"/>
                </a:solidFill>
                <a:latin typeface="+mj-lt"/>
              </a:rPr>
              <a:t>Сердечная симптоматика может </a:t>
            </a:r>
            <a:r>
              <a:rPr lang="ru-RU" sz="2400" dirty="0">
                <a:solidFill>
                  <a:srgbClr val="212121"/>
                </a:solidFill>
                <a:latin typeface="+mj-lt"/>
              </a:rPr>
              <a:t>сохраняться </a:t>
            </a:r>
            <a:r>
              <a:rPr lang="ru-RU" sz="2400" dirty="0" smtClean="0">
                <a:solidFill>
                  <a:srgbClr val="212121"/>
                </a:solidFill>
                <a:latin typeface="+mj-lt"/>
              </a:rPr>
              <a:t>на протяжении долгового времени после перенесенной </a:t>
            </a:r>
            <a:r>
              <a:rPr lang="ru-RU" sz="2400" dirty="0" err="1" smtClean="0">
                <a:solidFill>
                  <a:srgbClr val="212121"/>
                </a:solidFill>
                <a:latin typeface="+mj-lt"/>
              </a:rPr>
              <a:t>короновирусной</a:t>
            </a:r>
            <a:r>
              <a:rPr lang="ru-RU" sz="2400" dirty="0" smtClean="0">
                <a:solidFill>
                  <a:srgbClr val="212121"/>
                </a:solidFill>
                <a:latin typeface="+mj-lt"/>
              </a:rPr>
              <a:t> инфекции.</a:t>
            </a:r>
            <a:r>
              <a:rPr lang="ru-RU" sz="2400" dirty="0">
                <a:solidFill>
                  <a:srgbClr val="212121"/>
                </a:solidFill>
                <a:latin typeface="+mj-lt"/>
              </a:rPr>
              <a:t> </a:t>
            </a:r>
            <a:endParaRPr lang="ru-RU" sz="2400" dirty="0" smtClean="0">
              <a:solidFill>
                <a:srgbClr val="212121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srgbClr val="212121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212121"/>
                </a:solidFill>
                <a:latin typeface="+mj-lt"/>
              </a:rPr>
              <a:t>Внедрение </a:t>
            </a:r>
            <a:r>
              <a:rPr lang="ru-RU" sz="2400" dirty="0">
                <a:solidFill>
                  <a:srgbClr val="212121"/>
                </a:solidFill>
                <a:latin typeface="+mj-lt"/>
              </a:rPr>
              <a:t>вакцинации против COVID-19 значительно снизило </a:t>
            </a:r>
            <a:r>
              <a:rPr lang="ru-RU" sz="2400" dirty="0" smtClean="0">
                <a:solidFill>
                  <a:srgbClr val="212121"/>
                </a:solidFill>
                <a:latin typeface="+mj-lt"/>
              </a:rPr>
              <a:t>процент тяжелого течения </a:t>
            </a:r>
            <a:r>
              <a:rPr lang="ru-RU" sz="2400" dirty="0">
                <a:solidFill>
                  <a:srgbClr val="212121"/>
                </a:solidFill>
                <a:latin typeface="+mj-lt"/>
              </a:rPr>
              <a:t>COVID-19. </a:t>
            </a:r>
            <a:endParaRPr lang="ru-RU" sz="2400" dirty="0" smtClean="0">
              <a:solidFill>
                <a:srgbClr val="212121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srgbClr val="212121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212121"/>
                </a:solidFill>
                <a:latin typeface="+mj-lt"/>
              </a:rPr>
              <a:t>Тем </a:t>
            </a:r>
            <a:r>
              <a:rPr lang="ru-RU" sz="2400" dirty="0">
                <a:solidFill>
                  <a:srgbClr val="212121"/>
                </a:solidFill>
                <a:latin typeface="+mj-lt"/>
              </a:rPr>
              <a:t>не менее, в </a:t>
            </a:r>
            <a:r>
              <a:rPr lang="ru-RU" sz="2400" dirty="0" smtClean="0">
                <a:solidFill>
                  <a:srgbClr val="212121"/>
                </a:solidFill>
                <a:latin typeface="+mj-lt"/>
              </a:rPr>
              <a:t>некоторых докладах высказываются </a:t>
            </a:r>
            <a:r>
              <a:rPr lang="ru-RU" sz="2400" dirty="0">
                <a:solidFill>
                  <a:srgbClr val="212121"/>
                </a:solidFill>
                <a:latin typeface="+mj-lt"/>
              </a:rPr>
              <a:t>опасения по поводу возникновения </a:t>
            </a:r>
            <a:r>
              <a:rPr lang="ru-RU" sz="2400" dirty="0" smtClean="0">
                <a:solidFill>
                  <a:srgbClr val="212121"/>
                </a:solidFill>
                <a:latin typeface="+mj-lt"/>
              </a:rPr>
              <a:t>миокардита и  перикардита на фоне вакцинации против COVID-19</a:t>
            </a:r>
            <a:endParaRPr lang="ru-R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2789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Компьютерная томография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83692" y="2113418"/>
            <a:ext cx="91274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+mj-lt"/>
              </a:rPr>
              <a:t>Современная </a:t>
            </a:r>
            <a:r>
              <a:rPr lang="ru-RU" sz="2600" dirty="0">
                <a:latin typeface="+mj-lt"/>
              </a:rPr>
              <a:t>кардиологическая визуализация </a:t>
            </a:r>
            <a:r>
              <a:rPr lang="ru-RU" sz="2600" dirty="0" smtClean="0">
                <a:latin typeface="+mj-lt"/>
              </a:rPr>
              <a:t>играет важную </a:t>
            </a:r>
            <a:r>
              <a:rPr lang="ru-RU" sz="2600" dirty="0">
                <a:latin typeface="+mj-lt"/>
              </a:rPr>
              <a:t>роль в диагностике и стратификации риска у </a:t>
            </a:r>
            <a:r>
              <a:rPr lang="ru-RU" sz="2600" dirty="0" smtClean="0">
                <a:latin typeface="+mj-lt"/>
              </a:rPr>
              <a:t>больных </a:t>
            </a:r>
            <a:r>
              <a:rPr lang="ru-RU" sz="2600" dirty="0" err="1" smtClean="0">
                <a:latin typeface="+mj-lt"/>
              </a:rPr>
              <a:t>короновирусной</a:t>
            </a:r>
            <a:r>
              <a:rPr lang="ru-RU" sz="2600" dirty="0" smtClean="0">
                <a:latin typeface="+mj-lt"/>
              </a:rPr>
              <a:t> инфекцией с </a:t>
            </a:r>
            <a:r>
              <a:rPr lang="ru-RU" sz="2600" dirty="0">
                <a:latin typeface="+mj-lt"/>
              </a:rPr>
              <a:t>сердечно-сосудистыми осложнениями. </a:t>
            </a:r>
            <a:endParaRPr lang="ru-RU" sz="26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6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+mj-lt"/>
              </a:rPr>
              <a:t>КТ </a:t>
            </a:r>
            <a:r>
              <a:rPr lang="ru-RU" sz="2600" dirty="0">
                <a:latin typeface="+mj-lt"/>
              </a:rPr>
              <a:t>играет ключевую роль в исключении </a:t>
            </a:r>
            <a:r>
              <a:rPr lang="ru-RU" sz="2600" b="1" dirty="0">
                <a:latin typeface="+mj-lt"/>
              </a:rPr>
              <a:t>ишемической болезни </a:t>
            </a:r>
            <a:r>
              <a:rPr lang="ru-RU" sz="2600" b="1" dirty="0" smtClean="0">
                <a:latin typeface="+mj-lt"/>
              </a:rPr>
              <a:t>сердца </a:t>
            </a:r>
            <a:r>
              <a:rPr lang="en-US" sz="2600" b="1" dirty="0" smtClean="0">
                <a:latin typeface="+mj-lt"/>
              </a:rPr>
              <a:t> (</a:t>
            </a:r>
            <a:r>
              <a:rPr lang="ru-RU" sz="2600" b="1" dirty="0" smtClean="0">
                <a:latin typeface="+mj-lt"/>
              </a:rPr>
              <a:t>ИБС) </a:t>
            </a:r>
            <a:r>
              <a:rPr lang="ru-RU" sz="2600" dirty="0">
                <a:latin typeface="+mj-lt"/>
              </a:rPr>
              <a:t>и </a:t>
            </a:r>
            <a:r>
              <a:rPr lang="ru-RU" sz="2600" b="1" dirty="0">
                <a:latin typeface="+mj-lt"/>
              </a:rPr>
              <a:t>тромбоэмболии легочной </a:t>
            </a:r>
            <a:r>
              <a:rPr lang="ru-RU" sz="2600" b="1" dirty="0" smtClean="0">
                <a:latin typeface="+mj-lt"/>
              </a:rPr>
              <a:t>артерии  (ТЭЛА) </a:t>
            </a:r>
          </a:p>
        </p:txBody>
      </p:sp>
    </p:spTree>
    <p:extLst>
      <p:ext uri="{BB962C8B-B14F-4D97-AF65-F5344CB8AC3E}">
        <p14:creationId xmlns:p14="http://schemas.microsoft.com/office/powerpoint/2010/main" val="1563162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Компьютерная томография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81445" y="2300931"/>
            <a:ext cx="871820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600" dirty="0"/>
              <a:t>Оценка сосудистой системы может сочетаться с оценкой тяжести пневмонии и характеристикой тканей миокарда, </a:t>
            </a:r>
            <a:endParaRPr lang="ru-RU" sz="2600" dirty="0" smtClean="0"/>
          </a:p>
          <a:p>
            <a:r>
              <a:rPr lang="ru-RU" sz="2600" b="1" dirty="0" smtClean="0"/>
              <a:t>    исключая </a:t>
            </a:r>
            <a:r>
              <a:rPr lang="ru-RU" sz="2600" b="1" dirty="0"/>
              <a:t>рубцы миокарда</a:t>
            </a:r>
            <a:r>
              <a:rPr lang="ru-RU" sz="2600" dirty="0"/>
              <a:t>. </a:t>
            </a:r>
            <a:endParaRPr lang="ru-RU" sz="2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600" dirty="0"/>
              <a:t>Кроме того, КТ может предоставить информацию о сопутствующих заболеваниях или осложнениях, связанных с COVID-19, способную улучшить стратификацию риска у пациентов с COVID-19</a:t>
            </a:r>
          </a:p>
        </p:txBody>
      </p:sp>
    </p:spTree>
    <p:extLst>
      <p:ext uri="{BB962C8B-B14F-4D97-AF65-F5344CB8AC3E}">
        <p14:creationId xmlns:p14="http://schemas.microsoft.com/office/powerpoint/2010/main" val="3073753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Магнитно-резонансная томография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06085" y="2214453"/>
            <a:ext cx="842274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/>
              <a:t>Магнитно-резонансная томография сердца (МРТ) является </a:t>
            </a:r>
            <a:r>
              <a:rPr lang="ru-RU" sz="2600" dirty="0" err="1" smtClean="0"/>
              <a:t>неинвозивным</a:t>
            </a:r>
            <a:r>
              <a:rPr lang="ru-RU" sz="2600" dirty="0" smtClean="0"/>
              <a:t> методом </a:t>
            </a:r>
            <a:r>
              <a:rPr lang="ru-RU" sz="2600" dirty="0"/>
              <a:t>визуализации </a:t>
            </a:r>
            <a:r>
              <a:rPr lang="ru-RU" sz="2600" dirty="0" smtClean="0"/>
              <a:t>характеристики </a:t>
            </a:r>
            <a:r>
              <a:rPr lang="ru-RU" sz="2600" dirty="0"/>
              <a:t>миокарда, позволяющим </a:t>
            </a:r>
            <a:r>
              <a:rPr lang="ru-RU" sz="2600" b="1" dirty="0"/>
              <a:t>точно оценить функцию желудочков, отек миокарда и </a:t>
            </a:r>
            <a:r>
              <a:rPr lang="ru-RU" sz="2600" b="1" dirty="0" smtClean="0"/>
              <a:t>другие повреждения </a:t>
            </a:r>
            <a:r>
              <a:rPr lang="ru-RU" sz="2600" b="1" dirty="0"/>
              <a:t>миокарда</a:t>
            </a:r>
            <a:r>
              <a:rPr lang="ru-RU" sz="2600" dirty="0"/>
              <a:t>. </a:t>
            </a:r>
            <a:endParaRPr lang="ru-RU" sz="26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6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 smtClean="0"/>
              <a:t>МРТ </a:t>
            </a:r>
            <a:r>
              <a:rPr lang="ru-RU" sz="2600" dirty="0"/>
              <a:t>полезна для </a:t>
            </a:r>
            <a:r>
              <a:rPr lang="ru-RU" sz="2600" dirty="0" smtClean="0"/>
              <a:t>выявления </a:t>
            </a:r>
            <a:r>
              <a:rPr lang="ru-RU" sz="2600" b="1" dirty="0"/>
              <a:t>изменений сердца, </a:t>
            </a:r>
            <a:r>
              <a:rPr lang="ru-RU" sz="2600" b="1" dirty="0" smtClean="0"/>
              <a:t>связанных с вакцинацией </a:t>
            </a:r>
            <a:r>
              <a:rPr lang="ru-RU" sz="2600" dirty="0" smtClean="0"/>
              <a:t>против </a:t>
            </a:r>
            <a:r>
              <a:rPr lang="en-US" sz="2600" dirty="0" smtClean="0"/>
              <a:t>Covid-19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751977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07736" y="480059"/>
            <a:ext cx="2734056" cy="65836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Острый </a:t>
            </a:r>
            <a:r>
              <a:rPr lang="en-US" b="1" dirty="0" smtClean="0">
                <a:solidFill>
                  <a:schemeClr val="tx1"/>
                </a:solidFill>
              </a:rPr>
              <a:t>COVID-19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2081784" y="1152147"/>
            <a:ext cx="2048256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072640" y="1152146"/>
            <a:ext cx="9144" cy="256032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134612" y="1161290"/>
            <a:ext cx="9144" cy="256032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828137" y="1252723"/>
            <a:ext cx="2043080" cy="850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ЭКГ с подъёмом </a:t>
            </a:r>
            <a:r>
              <a:rPr lang="en-US" sz="1600" b="1" dirty="0" smtClean="0">
                <a:solidFill>
                  <a:schemeClr val="tx1"/>
                </a:solidFill>
              </a:rPr>
              <a:t>ST</a:t>
            </a:r>
            <a:r>
              <a:rPr lang="ru-RU" sz="1600" b="1" dirty="0" smtClean="0">
                <a:solidFill>
                  <a:schemeClr val="tx1"/>
                </a:solidFill>
              </a:rPr>
              <a:t> или клиника ОКС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193541" y="1280678"/>
            <a:ext cx="2239519" cy="5486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ЭКГ без подъёма </a:t>
            </a:r>
            <a:r>
              <a:rPr lang="en-US" sz="1600" b="1" dirty="0" smtClean="0">
                <a:solidFill>
                  <a:schemeClr val="tx1"/>
                </a:solidFill>
              </a:rPr>
              <a:t>ST</a:t>
            </a:r>
            <a:endParaRPr lang="ru-RU" sz="1600" b="1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32" name="Прямая со стрелкой 31"/>
          <p:cNvCxnSpPr>
            <a:stCxn id="28" idx="2"/>
          </p:cNvCxnSpPr>
          <p:nvPr/>
        </p:nvCxnSpPr>
        <p:spPr>
          <a:xfrm flipH="1">
            <a:off x="4030221" y="1829316"/>
            <a:ext cx="283080" cy="237743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2923155" y="2061465"/>
            <a:ext cx="2476958" cy="68630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КТ протокол тройного исключения </a:t>
            </a:r>
            <a:endParaRPr lang="ru-RU" sz="1600" b="1" dirty="0">
              <a:solidFill>
                <a:schemeClr val="tx1"/>
              </a:solidFill>
            </a:endParaRPr>
          </a:p>
        </p:txBody>
      </p:sp>
      <p:cxnSp>
        <p:nvCxnSpPr>
          <p:cNvPr id="38" name="Прямая соединительная линия 37"/>
          <p:cNvCxnSpPr>
            <a:stCxn id="34" idx="2"/>
            <a:endCxn id="34" idx="2"/>
          </p:cNvCxnSpPr>
          <p:nvPr/>
        </p:nvCxnSpPr>
        <p:spPr>
          <a:xfrm>
            <a:off x="4161634" y="2747772"/>
            <a:ext cx="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2689860" y="2770631"/>
            <a:ext cx="27432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2689860" y="2779776"/>
            <a:ext cx="9144" cy="256032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4059174" y="2752343"/>
            <a:ext cx="9144" cy="256032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5441061" y="2770631"/>
            <a:ext cx="9144" cy="256032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1279399" y="3026661"/>
            <a:ext cx="2023489" cy="5669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Обструктивная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ИБС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364230" y="3035805"/>
            <a:ext cx="1549908" cy="5486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ТЭЛА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995672" y="3035805"/>
            <a:ext cx="2033219" cy="5486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Необструктивная</a:t>
            </a:r>
            <a:endParaRPr lang="ru-RU" sz="16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ИБС </a:t>
            </a:r>
            <a:endParaRPr lang="ru-RU" sz="1600" b="1" dirty="0">
              <a:solidFill>
                <a:schemeClr val="tx1"/>
              </a:solidFill>
            </a:endParaRPr>
          </a:p>
        </p:txBody>
      </p:sp>
      <p:cxnSp>
        <p:nvCxnSpPr>
          <p:cNvPr id="48" name="Прямая со стрелкой 47"/>
          <p:cNvCxnSpPr/>
          <p:nvPr/>
        </p:nvCxnSpPr>
        <p:spPr>
          <a:xfrm flipH="1">
            <a:off x="1197864" y="2112253"/>
            <a:ext cx="9834" cy="1929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Прямоугольник 50"/>
          <p:cNvSpPr/>
          <p:nvPr/>
        </p:nvSpPr>
        <p:spPr>
          <a:xfrm>
            <a:off x="412244" y="4087366"/>
            <a:ext cx="1861183" cy="5303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Селективная ангиография 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 flipH="1">
            <a:off x="2862072" y="3602740"/>
            <a:ext cx="9144" cy="6583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H="1">
            <a:off x="2282571" y="4261104"/>
            <a:ext cx="5795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stCxn id="51" idx="2"/>
          </p:cNvCxnSpPr>
          <p:nvPr/>
        </p:nvCxnSpPr>
        <p:spPr>
          <a:xfrm>
            <a:off x="1342836" y="4617724"/>
            <a:ext cx="155637" cy="2285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530352" y="4846319"/>
            <a:ext cx="216865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530352" y="4846319"/>
            <a:ext cx="9144" cy="256032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2699004" y="4855462"/>
            <a:ext cx="9144" cy="256032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рямоугольник 67"/>
          <p:cNvSpPr/>
          <p:nvPr/>
        </p:nvSpPr>
        <p:spPr>
          <a:xfrm>
            <a:off x="188975" y="5943606"/>
            <a:ext cx="2014729" cy="5852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Стентирование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88975" y="4967486"/>
            <a:ext cx="1721740" cy="7475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Обструкция коронарных артерий 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1943482" y="4992628"/>
            <a:ext cx="1993392" cy="7223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Клинически не значимый стеноз</a:t>
            </a:r>
            <a:endParaRPr lang="ru-RU" sz="1600" b="1" dirty="0"/>
          </a:p>
        </p:txBody>
      </p:sp>
      <p:cxnSp>
        <p:nvCxnSpPr>
          <p:cNvPr id="71" name="Прямая со стрелкой 70"/>
          <p:cNvCxnSpPr/>
          <p:nvPr/>
        </p:nvCxnSpPr>
        <p:spPr>
          <a:xfrm>
            <a:off x="539496" y="5715007"/>
            <a:ext cx="9144" cy="21031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>
            <a:off x="5450205" y="3593591"/>
            <a:ext cx="9144" cy="256032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Прямоугольник 72"/>
          <p:cNvSpPr/>
          <p:nvPr/>
        </p:nvSpPr>
        <p:spPr>
          <a:xfrm>
            <a:off x="3833411" y="3730754"/>
            <a:ext cx="2835613" cy="621790"/>
          </a:xfrm>
          <a:prstGeom prst="rect">
            <a:avLst/>
          </a:prstGeom>
          <a:solidFill>
            <a:srgbClr val="7DBC64"/>
          </a:solidFill>
          <a:ln>
            <a:solidFill>
              <a:srgbClr val="7DB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КТ с </a:t>
            </a:r>
            <a:r>
              <a:rPr lang="ru-RU" b="1" dirty="0" err="1" smtClean="0">
                <a:solidFill>
                  <a:schemeClr val="tx1"/>
                </a:solidFill>
              </a:rPr>
              <a:t>постконтрастным</a:t>
            </a:r>
            <a:r>
              <a:rPr lang="ru-RU" b="1" dirty="0" smtClean="0">
                <a:solidFill>
                  <a:schemeClr val="tx1"/>
                </a:solidFill>
              </a:rPr>
              <a:t> усилением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>
            <a:off x="5787961" y="4352544"/>
            <a:ext cx="8573" cy="182878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4930902" y="4535422"/>
            <a:ext cx="180213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>
            <a:off x="4930902" y="4535419"/>
            <a:ext cx="9144" cy="256032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>
            <a:off x="6728841" y="4535418"/>
            <a:ext cx="9144" cy="256032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Прямоугольник 78"/>
          <p:cNvSpPr/>
          <p:nvPr/>
        </p:nvSpPr>
        <p:spPr>
          <a:xfrm>
            <a:off x="4005073" y="4791438"/>
            <a:ext cx="1859660" cy="5578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Норма </a:t>
            </a:r>
            <a:r>
              <a:rPr lang="en-US" b="1" dirty="0">
                <a:solidFill>
                  <a:schemeClr val="tx1"/>
                </a:solidFill>
              </a:rPr>
              <a:t>ECV-</a:t>
            </a:r>
            <a:r>
              <a:rPr lang="ru-RU" b="1" dirty="0">
                <a:solidFill>
                  <a:schemeClr val="tx1"/>
                </a:solidFill>
              </a:rPr>
              <a:t>картирование</a:t>
            </a:r>
          </a:p>
        </p:txBody>
      </p:sp>
      <p:sp>
        <p:nvSpPr>
          <p:cNvPr id="80" name="Прямоугольник 79"/>
          <p:cNvSpPr/>
          <p:nvPr/>
        </p:nvSpPr>
        <p:spPr>
          <a:xfrm>
            <a:off x="5978651" y="4791438"/>
            <a:ext cx="2001773" cy="8778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Ишемические рубцы, изменения </a:t>
            </a:r>
            <a:r>
              <a:rPr lang="en-US" b="1" dirty="0" smtClean="0">
                <a:solidFill>
                  <a:schemeClr val="tx1"/>
                </a:solidFill>
              </a:rPr>
              <a:t>ECV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81" name="Прямая со стрелкой 80"/>
          <p:cNvCxnSpPr/>
          <p:nvPr/>
        </p:nvCxnSpPr>
        <p:spPr>
          <a:xfrm>
            <a:off x="6776085" y="5669285"/>
            <a:ext cx="9144" cy="256032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699004" y="5715007"/>
            <a:ext cx="9144" cy="5029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>
            <a:off x="2717292" y="6217928"/>
            <a:ext cx="34640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Прямоугольник 87"/>
          <p:cNvSpPr/>
          <p:nvPr/>
        </p:nvSpPr>
        <p:spPr>
          <a:xfrm>
            <a:off x="3327812" y="6025376"/>
            <a:ext cx="7920140" cy="8412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Инфаркт миокарда без </a:t>
            </a:r>
            <a:r>
              <a:rPr lang="ru-RU" b="1" dirty="0" err="1">
                <a:solidFill>
                  <a:schemeClr val="tx1"/>
                </a:solidFill>
              </a:rPr>
              <a:t>обструктивного</a:t>
            </a:r>
            <a:r>
              <a:rPr lang="ru-RU" b="1" dirty="0">
                <a:solidFill>
                  <a:schemeClr val="tx1"/>
                </a:solidFill>
              </a:rPr>
              <a:t> поражения коронарных артерий (MINOCA</a:t>
            </a:r>
            <a:r>
              <a:rPr lang="ru-RU" b="1" dirty="0" smtClean="0">
                <a:solidFill>
                  <a:schemeClr val="tx1"/>
                </a:solidFill>
              </a:rPr>
              <a:t>), </a:t>
            </a:r>
            <a:r>
              <a:rPr lang="ru-RU" b="1" dirty="0" err="1" smtClean="0">
                <a:solidFill>
                  <a:schemeClr val="tx1"/>
                </a:solidFill>
              </a:rPr>
              <a:t>Кардиомиопа́тия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такоцу́бо</a:t>
            </a:r>
            <a:r>
              <a:rPr lang="ru-RU" b="1" dirty="0" smtClean="0">
                <a:solidFill>
                  <a:schemeClr val="tx1"/>
                </a:solidFill>
              </a:rPr>
              <a:t> или миокардит</a:t>
            </a:r>
            <a:endParaRPr lang="ru-RU" b="1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5978651" y="467685"/>
            <a:ext cx="2734056" cy="52446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Постковидный</a:t>
            </a:r>
            <a:r>
              <a:rPr lang="ru-RU" b="1" dirty="0" smtClean="0"/>
              <a:t> синдром</a:t>
            </a:r>
            <a:endParaRPr lang="ru-RU" b="1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9590188" y="480059"/>
            <a:ext cx="2183186" cy="508730"/>
          </a:xfrm>
          <a:prstGeom prst="rect">
            <a:avLst/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После вакцинации </a:t>
            </a:r>
            <a:endParaRPr lang="ru-RU" b="1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5709654" y="1033533"/>
            <a:ext cx="3372382" cy="12435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Сохранение СС клиники,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патологические ЭКГ и ЭХО после перенесенного тяжелого </a:t>
            </a:r>
            <a:r>
              <a:rPr lang="en-US" b="1" dirty="0" smtClean="0">
                <a:solidFill>
                  <a:schemeClr val="tx1"/>
                </a:solidFill>
              </a:rPr>
              <a:t>covid-19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9298308" y="1032748"/>
            <a:ext cx="2778432" cy="12638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</a:rPr>
              <a:t>Клинические и </a:t>
            </a:r>
            <a:r>
              <a:rPr lang="ru-RU" sz="1700" b="1" dirty="0" err="1" smtClean="0">
                <a:solidFill>
                  <a:schemeClr val="tx1"/>
                </a:solidFill>
              </a:rPr>
              <a:t>лаборатоные</a:t>
            </a:r>
            <a:r>
              <a:rPr lang="ru-RU" sz="1700" b="1" dirty="0">
                <a:solidFill>
                  <a:schemeClr val="tx1"/>
                </a:solidFill>
              </a:rPr>
              <a:t> данные </a:t>
            </a:r>
            <a:r>
              <a:rPr lang="ru-RU" sz="1700" b="1" dirty="0" smtClean="0">
                <a:solidFill>
                  <a:schemeClr val="tx1"/>
                </a:solidFill>
              </a:rPr>
              <a:t>, ЭКГ и ЭХО подозрения </a:t>
            </a:r>
            <a:r>
              <a:rPr lang="ru-RU" sz="1700" b="1" dirty="0" err="1" smtClean="0">
                <a:solidFill>
                  <a:schemeClr val="tx1"/>
                </a:solidFill>
              </a:rPr>
              <a:t>миокрдита</a:t>
            </a:r>
            <a:endParaRPr lang="ru-RU" sz="1700" b="1" dirty="0">
              <a:solidFill>
                <a:schemeClr val="tx1"/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7315963" y="2514592"/>
            <a:ext cx="3755326" cy="7498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МРТ сердца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 обновлёнными критериями </a:t>
            </a:r>
            <a:r>
              <a:rPr lang="ru-RU" sz="1100" b="1" dirty="0" smtClean="0">
                <a:solidFill>
                  <a:schemeClr val="tx1"/>
                </a:solidFill>
              </a:rPr>
              <a:t>2018г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9679019" y="4418841"/>
            <a:ext cx="2187988" cy="7383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>
                <a:solidFill>
                  <a:schemeClr val="tx1"/>
                </a:solidFill>
              </a:rPr>
              <a:t>Кардиомиопа́тия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такоцу́бо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8040280" y="4507303"/>
            <a:ext cx="1549908" cy="5486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Инфаркт миокарда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9991345" y="3585590"/>
            <a:ext cx="1881664" cy="5486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миоперикардит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7187667" y="3520416"/>
            <a:ext cx="2200115" cy="8732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Недостаточность правого желудочка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00" name="Прямая соединительная линия 99"/>
          <p:cNvCxnSpPr>
            <a:stCxn id="91" idx="2"/>
          </p:cNvCxnSpPr>
          <p:nvPr/>
        </p:nvCxnSpPr>
        <p:spPr>
          <a:xfrm>
            <a:off x="7395845" y="2277102"/>
            <a:ext cx="0" cy="11887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H="1">
            <a:off x="10961624" y="2281677"/>
            <a:ext cx="3860" cy="11931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7395845" y="2400992"/>
            <a:ext cx="356577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Прямая со стрелкой 107"/>
          <p:cNvCxnSpPr/>
          <p:nvPr/>
        </p:nvCxnSpPr>
        <p:spPr>
          <a:xfrm>
            <a:off x="9255633" y="2400992"/>
            <a:ext cx="42675" cy="122742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 стрелкой 108"/>
          <p:cNvCxnSpPr/>
          <p:nvPr/>
        </p:nvCxnSpPr>
        <p:spPr>
          <a:xfrm>
            <a:off x="10607040" y="3273533"/>
            <a:ext cx="9144" cy="256032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/>
          <p:nvPr/>
        </p:nvCxnSpPr>
        <p:spPr>
          <a:xfrm>
            <a:off x="8147493" y="3264406"/>
            <a:ext cx="9144" cy="256032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 стрелкой 111"/>
          <p:cNvCxnSpPr/>
          <p:nvPr/>
        </p:nvCxnSpPr>
        <p:spPr>
          <a:xfrm>
            <a:off x="9474047" y="3297080"/>
            <a:ext cx="0" cy="11293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Прямая со стрелкой 112"/>
          <p:cNvCxnSpPr/>
          <p:nvPr/>
        </p:nvCxnSpPr>
        <p:spPr>
          <a:xfrm>
            <a:off x="9905080" y="3284972"/>
            <a:ext cx="0" cy="11293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>
            <a:off x="11247952" y="6217928"/>
            <a:ext cx="67125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 flipV="1">
            <a:off x="11919204" y="3026663"/>
            <a:ext cx="0" cy="31912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Прямая со стрелкой 118"/>
          <p:cNvCxnSpPr/>
          <p:nvPr/>
        </p:nvCxnSpPr>
        <p:spPr>
          <a:xfrm flipH="1">
            <a:off x="11071288" y="3035805"/>
            <a:ext cx="8479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Соединительная линия уступом 35"/>
          <p:cNvCxnSpPr/>
          <p:nvPr/>
        </p:nvCxnSpPr>
        <p:spPr>
          <a:xfrm>
            <a:off x="5324717" y="2631402"/>
            <a:ext cx="2707187" cy="1980000"/>
          </a:xfrm>
          <a:prstGeom prst="bentConnector3">
            <a:avLst>
              <a:gd name="adj1" fmla="val 630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endCxn id="97" idx="1"/>
          </p:cNvCxnSpPr>
          <p:nvPr/>
        </p:nvCxnSpPr>
        <p:spPr>
          <a:xfrm>
            <a:off x="7028891" y="3957059"/>
            <a:ext cx="15877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Прямоугольник 63"/>
          <p:cNvSpPr/>
          <p:nvPr/>
        </p:nvSpPr>
        <p:spPr>
          <a:xfrm>
            <a:off x="5467746" y="2308237"/>
            <a:ext cx="18673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Для </a:t>
            </a:r>
            <a:r>
              <a:rPr lang="ru-RU" b="1" dirty="0" err="1" smtClean="0"/>
              <a:t>искл</a:t>
            </a:r>
            <a:r>
              <a:rPr lang="ru-RU" b="1" dirty="0" smtClean="0"/>
              <a:t>. ТЭЛА и ОКС</a:t>
            </a:r>
            <a:endParaRPr lang="ru-RU" b="1" dirty="0"/>
          </a:p>
        </p:txBody>
      </p:sp>
      <p:sp>
        <p:nvSpPr>
          <p:cNvPr id="5" name="Стрелка влево 4"/>
          <p:cNvSpPr/>
          <p:nvPr/>
        </p:nvSpPr>
        <p:spPr>
          <a:xfrm>
            <a:off x="5408489" y="2583789"/>
            <a:ext cx="83432" cy="1116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940178" y="-74691"/>
            <a:ext cx="714338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dirty="0"/>
              <a:t>Диагностический алгоритм </a:t>
            </a:r>
          </a:p>
        </p:txBody>
      </p:sp>
    </p:spTree>
    <p:extLst>
      <p:ext uri="{BB962C8B-B14F-4D97-AF65-F5344CB8AC3E}">
        <p14:creationId xmlns:p14="http://schemas.microsoft.com/office/powerpoint/2010/main" val="13679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</TotalTime>
  <Words>872</Words>
  <Application>Microsoft Office PowerPoint</Application>
  <PresentationFormat>Широкоэкранный</PresentationFormat>
  <Paragraphs>137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Century Gothic</vt:lpstr>
      <vt:lpstr>Helvetica Neue</vt:lpstr>
      <vt:lpstr>Roboto</vt:lpstr>
      <vt:lpstr>Wingdings 3</vt:lpstr>
      <vt:lpstr>Легкий дым</vt:lpstr>
      <vt:lpstr>Расширенная визуализация осложнений сердечно-сосудистых заболеваний , связанных с COVID-19 часть 1</vt:lpstr>
      <vt:lpstr>Актуальность темы </vt:lpstr>
      <vt:lpstr>Введение</vt:lpstr>
      <vt:lpstr>Введение</vt:lpstr>
      <vt:lpstr>Введение</vt:lpstr>
      <vt:lpstr>Компьютерная томография </vt:lpstr>
      <vt:lpstr>Компьютерная томография </vt:lpstr>
      <vt:lpstr>Магнитно-резонансная томография</vt:lpstr>
      <vt:lpstr>Презентация PowerPoint</vt:lpstr>
      <vt:lpstr>Проявления острого повреждения миокарда</vt:lpstr>
      <vt:lpstr>Аритмии при Covid-19</vt:lpstr>
      <vt:lpstr>Результаты исследований </vt:lpstr>
      <vt:lpstr>Иммунно-опосредованные механизм</vt:lpstr>
      <vt:lpstr>Сердечные осложнения в зависимости от стадии заболевания</vt:lpstr>
      <vt:lpstr>Сердечные осложнения в зависимости от стадии заболевания</vt:lpstr>
      <vt:lpstr>Трансторакальная эхокардиография</vt:lpstr>
      <vt:lpstr>Трансторакальная эхокардиография</vt:lpstr>
      <vt:lpstr>Трансторакальная эхокардиография</vt:lpstr>
      <vt:lpstr>Трансторакальная эхокардиография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Расширенная визуализация осложнений сердечно-сосудистых заболеваний , связанных с COVID-19</dc:title>
  <dc:creator>User</dc:creator>
  <cp:lastModifiedBy>User</cp:lastModifiedBy>
  <cp:revision>5</cp:revision>
  <dcterms:created xsi:type="dcterms:W3CDTF">2023-05-15T04:00:00Z</dcterms:created>
  <dcterms:modified xsi:type="dcterms:W3CDTF">2023-05-24T11:04:26Z</dcterms:modified>
</cp:coreProperties>
</file>