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74" r:id="rId6"/>
    <p:sldId id="273" r:id="rId7"/>
    <p:sldId id="272" r:id="rId8"/>
    <p:sldId id="261" r:id="rId9"/>
    <p:sldId id="270" r:id="rId10"/>
    <p:sldId id="275" r:id="rId11"/>
    <p:sldId id="262" r:id="rId12"/>
    <p:sldId id="263" r:id="rId13"/>
    <p:sldId id="264" r:id="rId14"/>
    <p:sldId id="265" r:id="rId15"/>
    <p:sldId id="269" r:id="rId16"/>
    <p:sldId id="268" r:id="rId17"/>
    <p:sldId id="267" r:id="rId18"/>
    <p:sldId id="266" r:id="rId19"/>
    <p:sldId id="259" r:id="rId20"/>
    <p:sldId id="26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363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224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559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55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411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937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224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119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210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340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88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768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85926"/>
            <a:ext cx="6143636" cy="2387600"/>
          </a:xfrm>
        </p:spPr>
        <p:txBody>
          <a:bodyPr>
            <a:normAutofit/>
          </a:bodyPr>
          <a:lstStyle/>
          <a:p>
            <a:pPr algn="l"/>
            <a:r>
              <a:rPr lang="ru-RU" sz="4800" dirty="0" smtClean="0"/>
              <a:t>Лучевая диагностика </a:t>
            </a:r>
            <a:br>
              <a:rPr lang="ru-RU" sz="4800" dirty="0" smtClean="0"/>
            </a:br>
            <a:r>
              <a:rPr lang="ru-RU" sz="4800" dirty="0" smtClean="0"/>
              <a:t>в ортодонтии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4266"/>
            <a:ext cx="3786214" cy="6643734"/>
          </a:xfrm>
        </p:spPr>
        <p:txBody>
          <a:bodyPr>
            <a:normAutofit/>
          </a:bodyPr>
          <a:lstStyle/>
          <a:p>
            <a:r>
              <a:rPr lang="en-US" sz="11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Федеральное</a:t>
            </a: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государственное</a:t>
            </a: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бюджетное</a:t>
            </a: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образовательное</a:t>
            </a: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учреждение</a:t>
            </a: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высшего</a:t>
            </a: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образования</a:t>
            </a: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«</a:t>
            </a:r>
            <a:r>
              <a:rPr lang="en-US" sz="11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Красноярский</a:t>
            </a: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государственный</a:t>
            </a: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медицинский</a:t>
            </a: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университет</a:t>
            </a: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имени</a:t>
            </a: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профессора</a:t>
            </a: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В.Ф. </a:t>
            </a:r>
            <a:r>
              <a:rPr lang="en-US" sz="11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Войно-Ясенецкого</a:t>
            </a: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» </a:t>
            </a:r>
            <a:b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US" sz="11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Министерства</a:t>
            </a: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здравоохранения</a:t>
            </a: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Российской</a:t>
            </a: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Федерации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/>
            </a:r>
            <a:b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endParaRPr lang="en-US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endParaRPr lang="en-US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r>
              <a:rPr lang="en-US" sz="20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Кафедра</a:t>
            </a:r>
            <a:r>
              <a:rPr lang="en-US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стоматологии</a:t>
            </a:r>
            <a:r>
              <a:rPr lang="en-US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ИПО</a:t>
            </a:r>
            <a:endParaRPr lang="ru-RU" sz="20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endParaRPr lang="ru-RU" sz="2000" dirty="0" smtClean="0">
              <a:solidFill>
                <a:schemeClr val="dk1"/>
              </a:solidFill>
              <a:cs typeface="Calibri"/>
              <a:sym typeface="Calibri"/>
            </a:endParaRPr>
          </a:p>
          <a:p>
            <a:endParaRPr lang="ru-RU" sz="2000" dirty="0" smtClean="0">
              <a:solidFill>
                <a:schemeClr val="dk1"/>
              </a:solidFill>
              <a:cs typeface="Calibri"/>
              <a:sym typeface="Calibri"/>
            </a:endParaRPr>
          </a:p>
          <a:p>
            <a:endParaRPr lang="ru-RU" sz="2000" dirty="0" smtClean="0">
              <a:solidFill>
                <a:schemeClr val="dk1"/>
              </a:solidFill>
              <a:cs typeface="Calibri"/>
              <a:sym typeface="Calibri"/>
            </a:endParaRPr>
          </a:p>
          <a:p>
            <a:endParaRPr lang="ru-RU" sz="2000" dirty="0" smtClean="0">
              <a:solidFill>
                <a:schemeClr val="dk1"/>
              </a:solidFill>
              <a:cs typeface="Calibri"/>
              <a:sym typeface="Calibri"/>
            </a:endParaRPr>
          </a:p>
          <a:p>
            <a:endParaRPr lang="ru-RU" sz="2000" dirty="0" smtClean="0">
              <a:solidFill>
                <a:schemeClr val="dk1"/>
              </a:solidFill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endParaRPr lang="ru-RU" sz="105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endParaRPr lang="ru-RU" sz="105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endParaRPr lang="ru-RU" sz="105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endParaRPr lang="ru-RU" sz="105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endParaRPr lang="ru-RU" sz="105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endParaRPr lang="ru-RU" sz="105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endParaRPr lang="ru-RU" sz="105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5000636"/>
            <a:ext cx="43576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ru-RU" sz="1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Выполнил ординатор </a:t>
            </a:r>
            <a:r>
              <a:rPr lang="en-GB" sz="1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                                                                                 </a:t>
            </a:r>
            <a:r>
              <a:rPr lang="ru-RU" sz="1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      кафедры-клиники стоматологии ИПО</a:t>
            </a:r>
            <a:endParaRPr lang="ru-RU" sz="14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ru-RU" sz="1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по специальности «Ортодонтия»</a:t>
            </a:r>
            <a:endParaRPr lang="ru-RU" sz="14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ru-RU" sz="1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Соловьева Евгения Андреевна</a:t>
            </a:r>
            <a:endParaRPr lang="ru-RU" sz="14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ru-RU" sz="1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рецензент к.м.н., </a:t>
            </a:r>
            <a:r>
              <a:rPr lang="ru-RU" sz="1400" dirty="0" smtClean="0">
                <a:solidFill>
                  <a:schemeClr val="bg1"/>
                </a:solidFill>
              </a:rPr>
              <a:t>доцент </a:t>
            </a:r>
            <a:r>
              <a:rPr lang="ru-RU" sz="1400" dirty="0" err="1" smtClean="0">
                <a:solidFill>
                  <a:schemeClr val="bg1"/>
                </a:solidFill>
              </a:rPr>
              <a:t>Дуж</a:t>
            </a:r>
            <a:r>
              <a:rPr lang="ru-RU" sz="1400" dirty="0" smtClean="0">
                <a:solidFill>
                  <a:schemeClr val="bg1"/>
                </a:solidFill>
              </a:rPr>
              <a:t> Анатолий Николаевич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886700" cy="1325563"/>
          </a:xfrm>
        </p:spPr>
        <p:txBody>
          <a:bodyPr/>
          <a:lstStyle/>
          <a:p>
            <a:r>
              <a:rPr lang="ru-RU" dirty="0" smtClean="0"/>
              <a:t>Компьютерная </a:t>
            </a:r>
            <a:r>
              <a:rPr lang="ru-RU" dirty="0" smtClean="0"/>
              <a:t>томография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142984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i="1" dirty="0" smtClean="0"/>
              <a:t>Позволяет получить поперечное послойное изображение любой области человеческого тела, в том числе черепа.</a:t>
            </a:r>
          </a:p>
          <a:p>
            <a:pPr>
              <a:buNone/>
            </a:pPr>
            <a:r>
              <a:rPr lang="ru-RU" dirty="0" smtClean="0"/>
              <a:t>	Серия поперечных срезов может быть трансформирована в плоскостное или объемное изображение в любой продольной плоскости.</a:t>
            </a:r>
            <a:endParaRPr lang="ru-RU" i="1" dirty="0"/>
          </a:p>
        </p:txBody>
      </p:sp>
      <p:pic>
        <p:nvPicPr>
          <p:cNvPr id="4" name="Рисунок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3732498"/>
            <a:ext cx="3000364" cy="297786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886700" cy="1325563"/>
          </a:xfrm>
        </p:spPr>
        <p:txBody>
          <a:bodyPr/>
          <a:lstStyle/>
          <a:p>
            <a:r>
              <a:rPr lang="ru-RU" dirty="0" smtClean="0"/>
              <a:t>Дополнительные методы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785926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	Могут </a:t>
            </a:r>
            <a:r>
              <a:rPr lang="ru-RU" i="1" dirty="0" smtClean="0"/>
              <a:t>потребоваться и </a:t>
            </a:r>
            <a:r>
              <a:rPr lang="ru-RU" i="1" dirty="0" smtClean="0"/>
              <a:t>другие методы для диагностики сопутствующих заболеваний</a:t>
            </a:r>
          </a:p>
          <a:p>
            <a:pPr>
              <a:buNone/>
            </a:pPr>
            <a:r>
              <a:rPr lang="ru-RU" dirty="0" smtClean="0"/>
              <a:t>Сюда относятся методики искусственного </a:t>
            </a:r>
            <a:r>
              <a:rPr lang="ru-RU" dirty="0" err="1" smtClean="0"/>
              <a:t>контрастирования</a:t>
            </a:r>
            <a:r>
              <a:rPr lang="ru-RU" dirty="0" smtClean="0"/>
              <a:t>, МРТ, ультразвуковое исследование</a:t>
            </a:r>
          </a:p>
          <a:p>
            <a:endParaRPr lang="ru-RU" dirty="0"/>
          </a:p>
        </p:txBody>
      </p:sp>
      <p:pic>
        <p:nvPicPr>
          <p:cNvPr id="4" name="Рисунок 3" descr="bd1a5ad4fd11f248a67444bbba19c24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500570"/>
            <a:ext cx="2625631" cy="1847850"/>
          </a:xfrm>
          <a:prstGeom prst="rect">
            <a:avLst/>
          </a:prstGeom>
        </p:spPr>
      </p:pic>
      <p:pic>
        <p:nvPicPr>
          <p:cNvPr id="5" name="Рисунок 4" descr="ultrazvukovoe-issledovanie-uzi-visochno-nizhnechelyustnyh-sustavo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4429132"/>
            <a:ext cx="3381907" cy="2257423"/>
          </a:xfrm>
          <a:prstGeom prst="rect">
            <a:avLst/>
          </a:prstGeom>
        </p:spPr>
      </p:pic>
      <p:pic>
        <p:nvPicPr>
          <p:cNvPr id="6" name="Рисунок 5" descr="mify_i_pravda_ob_mrt_image_5d2ec8c32e7fd1.156137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4643446"/>
            <a:ext cx="2400326" cy="160021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Магнитно-резонансная томография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	Метод лучевой диагностики, основанный на регистрации энергии, испускаемой протонами ядер водорода внутренних сред человеческого тела при возвращении их из возбужденного состояния в исходное</a:t>
            </a:r>
            <a:endParaRPr lang="ru-RU" i="1" dirty="0"/>
          </a:p>
        </p:txBody>
      </p:sp>
      <p:pic>
        <p:nvPicPr>
          <p:cNvPr id="4" name="Рисунок 3" descr="mrt_chelyustnogo_susta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3929066"/>
            <a:ext cx="3839921" cy="25717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357166"/>
            <a:ext cx="7886700" cy="1325563"/>
          </a:xfrm>
        </p:spPr>
        <p:txBody>
          <a:bodyPr/>
          <a:lstStyle/>
          <a:p>
            <a:r>
              <a:rPr lang="ru-RU" dirty="0" smtClean="0"/>
              <a:t>Ультразвуковое исследование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785926"/>
            <a:ext cx="78867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i="1" dirty="0" smtClean="0"/>
              <a:t> Метод основан на эффекте регистрации отраженного ультразвукового излучения в пределах 1,0-2,0 </a:t>
            </a:r>
            <a:r>
              <a:rPr lang="ru-RU" sz="1800" i="1" dirty="0" err="1" smtClean="0"/>
              <a:t>Мгц</a:t>
            </a:r>
            <a:r>
              <a:rPr lang="ru-RU" sz="1800" i="1" dirty="0" smtClean="0"/>
              <a:t> и формирования линейного (статического) или многомерного (динамического) изображения. Метод отличается </a:t>
            </a:r>
            <a:r>
              <a:rPr lang="ru-RU" sz="1800" i="1" dirty="0" smtClean="0"/>
              <a:t>безвредностью </a:t>
            </a:r>
            <a:r>
              <a:rPr lang="ru-RU" sz="1800" i="1" dirty="0" smtClean="0"/>
              <a:t>и информативностью при изучении мягких тканей. Достаточно широко используется при диагностике заболеваний слюнных желез, патологии мягких тканей шеи, </a:t>
            </a:r>
            <a:r>
              <a:rPr lang="ru-RU" sz="1800" i="1" dirty="0" err="1" smtClean="0"/>
              <a:t>лимфоузлов</a:t>
            </a:r>
            <a:r>
              <a:rPr lang="ru-RU" sz="1800" i="1" dirty="0" smtClean="0"/>
              <a:t>.</a:t>
            </a:r>
            <a:endParaRPr lang="ru-RU" sz="1800" i="1" dirty="0"/>
          </a:p>
        </p:txBody>
      </p:sp>
      <p:pic>
        <p:nvPicPr>
          <p:cNvPr id="4" name="Рисунок 3" descr="Rosstomat_2013_02_04_r_1-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4071942"/>
            <a:ext cx="3357554" cy="24913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7886700" cy="1325563"/>
          </a:xfrm>
        </p:spPr>
        <p:txBody>
          <a:bodyPr/>
          <a:lstStyle/>
          <a:p>
            <a:r>
              <a:rPr lang="ru-RU" dirty="0" smtClean="0"/>
              <a:t>Методики искусственного </a:t>
            </a:r>
            <a:r>
              <a:rPr lang="ru-RU" dirty="0" err="1" smtClean="0"/>
              <a:t>контрастирования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00174"/>
            <a:ext cx="78867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/>
              <a:t>	Искусственное </a:t>
            </a:r>
            <a:r>
              <a:rPr lang="ru-RU" sz="2000" i="1" dirty="0" err="1" smtClean="0"/>
              <a:t>контрастирование</a:t>
            </a:r>
            <a:r>
              <a:rPr lang="ru-RU" sz="2000" i="1" dirty="0" smtClean="0"/>
              <a:t> широко используется в практической работе при исследовании: протоков слюнных желез (</a:t>
            </a:r>
            <a:r>
              <a:rPr lang="ru-RU" sz="2000" i="1" dirty="0" err="1" smtClean="0"/>
              <a:t>сиалография</a:t>
            </a:r>
            <a:r>
              <a:rPr lang="ru-RU" sz="2000" i="1" dirty="0" smtClean="0"/>
              <a:t>), свищевых ходов (</a:t>
            </a:r>
            <a:r>
              <a:rPr lang="ru-RU" sz="2000" i="1" dirty="0" err="1" smtClean="0"/>
              <a:t>фистулография</a:t>
            </a:r>
            <a:r>
              <a:rPr lang="ru-RU" sz="2000" i="1" dirty="0" smtClean="0"/>
              <a:t>), верхнечелюстных пазух (</a:t>
            </a:r>
            <a:r>
              <a:rPr lang="ru-RU" sz="2000" i="1" dirty="0" err="1" smtClean="0"/>
              <a:t>гайморография</a:t>
            </a:r>
            <a:r>
              <a:rPr lang="ru-RU" sz="2000" i="1" dirty="0" smtClean="0"/>
              <a:t>) и пр.</a:t>
            </a:r>
          </a:p>
          <a:p>
            <a:pPr>
              <a:buNone/>
            </a:pPr>
            <a:r>
              <a:rPr lang="ru-RU" sz="2000" dirty="0" smtClean="0"/>
              <a:t>Среди этих методов:</a:t>
            </a:r>
          </a:p>
          <a:p>
            <a:r>
              <a:rPr lang="ru-RU" sz="2000" dirty="0" err="1" smtClean="0"/>
              <a:t>Сиалография</a:t>
            </a:r>
            <a:endParaRPr lang="ru-RU" sz="2000" dirty="0" smtClean="0"/>
          </a:p>
          <a:p>
            <a:r>
              <a:rPr lang="ru-RU" sz="2000" dirty="0" err="1" smtClean="0"/>
              <a:t>Фистулография</a:t>
            </a:r>
            <a:endParaRPr lang="ru-RU" sz="2000" dirty="0" smtClean="0"/>
          </a:p>
          <a:p>
            <a:r>
              <a:rPr lang="ru-RU" sz="2000" dirty="0" err="1" smtClean="0"/>
              <a:t>Артрография</a:t>
            </a:r>
            <a:endParaRPr lang="ru-RU" sz="2000" dirty="0" smtClean="0"/>
          </a:p>
          <a:p>
            <a:r>
              <a:rPr lang="ru-RU" sz="2000" dirty="0" smtClean="0"/>
              <a:t>Ангиография</a:t>
            </a:r>
          </a:p>
          <a:p>
            <a:r>
              <a:rPr lang="ru-RU" sz="2000" dirty="0" err="1" smtClean="0"/>
              <a:t>Гайморография</a:t>
            </a: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7886700" cy="1325563"/>
          </a:xfrm>
        </p:spPr>
        <p:txBody>
          <a:bodyPr/>
          <a:lstStyle/>
          <a:p>
            <a:r>
              <a:rPr lang="ru-RU" dirty="0" smtClean="0"/>
              <a:t>ЗАЩИТА ОТ РЕНТГЕНОВСКОГО ИЗЛУЧЕНИЯ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Широкое применение рентгенологических исследований в стоматологии требует тщательного контроля за дозами, учитывая, что значительное число больных составляют лица детского и молодого возраста. </a:t>
            </a:r>
          </a:p>
          <a:p>
            <a:r>
              <a:rPr lang="ru-RU" dirty="0" smtClean="0"/>
              <a:t>Лучевая нагрузка на пациентов оценивается посредством эффективной эквивалентной дозы (ЭЭД), которая измеряется в </a:t>
            </a:r>
            <a:r>
              <a:rPr lang="ru-RU" dirty="0" err="1" smtClean="0"/>
              <a:t>микрозивертах</a:t>
            </a:r>
            <a:r>
              <a:rPr lang="ru-RU" dirty="0" smtClean="0"/>
              <a:t> (</a:t>
            </a:r>
            <a:r>
              <a:rPr lang="ru-RU" dirty="0" err="1" smtClean="0"/>
              <a:t>мкЗв</a:t>
            </a:r>
            <a:r>
              <a:rPr lang="ru-RU" dirty="0" smtClean="0"/>
              <a:t>) и определяется путем замера облучения жизненно важных и наиболее чувствительных к воздействию ионизирующей радиации органов (хрусталик глаза, головной мозг, щитовидная железа и др.).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7886700" cy="1325563"/>
          </a:xfrm>
        </p:spPr>
        <p:txBody>
          <a:bodyPr/>
          <a:lstStyle/>
          <a:p>
            <a:r>
              <a:rPr lang="ru-RU" dirty="0" smtClean="0"/>
              <a:t>ЗАЩИТА ОТ РЕНТГЕНОВСКОГО ИЗЛУЧЕНИЯ</a:t>
            </a:r>
            <a:endParaRPr lang="ru-RU" dirty="0"/>
          </a:p>
        </p:txBody>
      </p:sp>
      <p:pic>
        <p:nvPicPr>
          <p:cNvPr id="4" name="Содержимое 3" descr="5a64ca94f768f7559e52e3d8289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643050"/>
            <a:ext cx="5367360" cy="496204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357166"/>
            <a:ext cx="7886700" cy="1325563"/>
          </a:xfrm>
        </p:spPr>
        <p:txBody>
          <a:bodyPr/>
          <a:lstStyle/>
          <a:p>
            <a:r>
              <a:rPr lang="ru-RU" dirty="0" smtClean="0"/>
              <a:t>ЗАЩИТА ОТ РЕНТГЕНОВСКОГО ИЗЛУЧЕНИЯ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300" y="1928802"/>
            <a:ext cx="7886700" cy="435133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Таким </a:t>
            </a:r>
            <a:r>
              <a:rPr lang="ru-RU" dirty="0" smtClean="0"/>
              <a:t>образом, </a:t>
            </a:r>
            <a:r>
              <a:rPr lang="ru-RU" dirty="0" smtClean="0"/>
              <a:t>радиационная безопасность пациентов может быть обеспечена следующими путями:</a:t>
            </a:r>
          </a:p>
          <a:p>
            <a:r>
              <a:rPr lang="ru-RU" dirty="0" smtClean="0"/>
              <a:t> знанием врачом-стоматологом оптимальных алгоритмов обследования пациентов с различными видами патологии,</a:t>
            </a:r>
          </a:p>
          <a:p>
            <a:r>
              <a:rPr lang="ru-RU" dirty="0" smtClean="0"/>
              <a:t> знанием врачом-стоматологом величин радиационной нагрузки при различных методах рентгенологического исследования,</a:t>
            </a:r>
          </a:p>
          <a:p>
            <a:r>
              <a:rPr lang="ru-RU" dirty="0" smtClean="0"/>
              <a:t> экранированием жизненно важных и высокочувствительных органов пациента,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диафрагмированием</a:t>
            </a:r>
            <a:r>
              <a:rPr lang="ru-RU" dirty="0" smtClean="0"/>
              <a:t> поля облучения,</a:t>
            </a:r>
          </a:p>
          <a:p>
            <a:r>
              <a:rPr lang="ru-RU" dirty="0" smtClean="0"/>
              <a:t> сокращением до минимума времени исследования, что обеспечивается качеством пленки и усиливающих экранов.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214290"/>
            <a:ext cx="742955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Заключение</a:t>
            </a:r>
            <a:endParaRPr lang="ru-RU" sz="3600" dirty="0"/>
          </a:p>
        </p:txBody>
      </p:sp>
      <p:sp>
        <p:nvSpPr>
          <p:cNvPr id="5" name="Овал 4"/>
          <p:cNvSpPr/>
          <p:nvPr/>
        </p:nvSpPr>
        <p:spPr>
          <a:xfrm>
            <a:off x="1500166" y="1643050"/>
            <a:ext cx="571504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6" name="Овал 5"/>
          <p:cNvSpPr/>
          <p:nvPr/>
        </p:nvSpPr>
        <p:spPr>
          <a:xfrm>
            <a:off x="1500166" y="3214686"/>
            <a:ext cx="571504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7" name="Овал 6"/>
          <p:cNvSpPr/>
          <p:nvPr/>
        </p:nvSpPr>
        <p:spPr>
          <a:xfrm>
            <a:off x="1500166" y="5000636"/>
            <a:ext cx="571504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2571736" y="1571612"/>
            <a:ext cx="6357982" cy="71438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Изучили современные методы лучевой диагностики</a:t>
            </a:r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2571736" y="3143248"/>
            <a:ext cx="6357982" cy="71438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Определили недостатки и преимущества каждого метода</a:t>
            </a:r>
            <a:endParaRPr lang="ru-RU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2571736" y="4929198"/>
            <a:ext cx="6357982" cy="71438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Определили показания и область применения </a:t>
            </a:r>
            <a:r>
              <a:rPr lang="ru-RU" smtClean="0"/>
              <a:t>различных методов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300" y="1357298"/>
            <a:ext cx="7886700" cy="5214974"/>
          </a:xfrm>
        </p:spPr>
        <p:txBody>
          <a:bodyPr/>
          <a:lstStyle/>
          <a:p>
            <a:r>
              <a:rPr lang="ru-RU" sz="2000" dirty="0" err="1" smtClean="0"/>
              <a:t>Аболмасов</a:t>
            </a:r>
            <a:r>
              <a:rPr lang="ru-RU" sz="2000" dirty="0" smtClean="0"/>
              <a:t> Н.Г. Ортодонтия [Текст]: Учебное пособие / Н.Г. </a:t>
            </a:r>
            <a:r>
              <a:rPr lang="ru-RU" sz="2000" dirty="0" err="1" smtClean="0"/>
              <a:t>Аболмасов</a:t>
            </a:r>
            <a:r>
              <a:rPr lang="ru-RU" sz="2000" dirty="0" smtClean="0"/>
              <a:t>, Н.Н. </a:t>
            </a:r>
            <a:r>
              <a:rPr lang="ru-RU" sz="2000" dirty="0" err="1" smtClean="0"/>
              <a:t>Аболмасов</a:t>
            </a:r>
            <a:r>
              <a:rPr lang="ru-RU" sz="2000" dirty="0" smtClean="0"/>
              <a:t>. – М.: </a:t>
            </a:r>
            <a:r>
              <a:rPr lang="ru-RU" sz="2000" dirty="0" err="1" smtClean="0"/>
              <a:t>МЕДпрессинформ</a:t>
            </a:r>
            <a:r>
              <a:rPr lang="ru-RU" sz="2000" dirty="0" smtClean="0"/>
              <a:t>, 2015. – 424 с. </a:t>
            </a:r>
          </a:p>
          <a:p>
            <a:pPr lvl="0"/>
            <a:r>
              <a:rPr lang="ru-RU" sz="2000" dirty="0" err="1" smtClean="0">
                <a:ea typeface="Times New Roman" pitchFamily="18" charset="0"/>
                <a:cs typeface="Times New Roman" pitchFamily="18" charset="0"/>
              </a:rPr>
              <a:t>Персин</a:t>
            </a: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 Л.С., Ортодонтия. Диагностика и лечение зубочелюстно-лицевых аномалий и деформаций [Электронный ресурс] : учебник / Л.С. </a:t>
            </a:r>
            <a:r>
              <a:rPr lang="ru-RU" sz="2000" dirty="0" err="1" smtClean="0">
                <a:ea typeface="Times New Roman" pitchFamily="18" charset="0"/>
                <a:cs typeface="Times New Roman" pitchFamily="18" charset="0"/>
              </a:rPr>
              <a:t>Персин</a:t>
            </a: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 и др. - М. : </a:t>
            </a:r>
            <a:r>
              <a:rPr lang="ru-RU" sz="2000" dirty="0" err="1" smtClean="0">
                <a:ea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, 2015. - 640 с.</a:t>
            </a:r>
          </a:p>
          <a:p>
            <a:r>
              <a:rPr lang="ru-RU" sz="2000" dirty="0" err="1" smtClean="0">
                <a:cs typeface="Arial" pitchFamily="34" charset="0"/>
                <a:sym typeface="Symbol" pitchFamily="18" charset="2"/>
              </a:rPr>
              <a:t>Мелсен</a:t>
            </a:r>
            <a:r>
              <a:rPr lang="ru-RU" sz="2000" dirty="0" smtClean="0">
                <a:cs typeface="Arial" pitchFamily="34" charset="0"/>
                <a:sym typeface="Symbol" pitchFamily="18" charset="2"/>
              </a:rPr>
              <a:t> </a:t>
            </a:r>
            <a:r>
              <a:rPr lang="ru-RU" sz="2000" dirty="0" err="1" smtClean="0">
                <a:cs typeface="Arial" pitchFamily="34" charset="0"/>
                <a:sym typeface="Symbol" pitchFamily="18" charset="2"/>
              </a:rPr>
              <a:t>Бирте</a:t>
            </a:r>
            <a:r>
              <a:rPr lang="ru-RU" sz="2000" dirty="0" smtClean="0">
                <a:cs typeface="Arial" pitchFamily="34" charset="0"/>
                <a:sym typeface="Symbol" pitchFamily="18" charset="2"/>
              </a:rPr>
              <a:t> ,Ортодонтия взрослых </a:t>
            </a:r>
            <a:r>
              <a:rPr lang="en-GB" sz="2000" dirty="0" smtClean="0">
                <a:cs typeface="Arial" pitchFamily="34" charset="0"/>
                <a:sym typeface="Symbol" pitchFamily="18" charset="2"/>
              </a:rPr>
              <a:t>/ </a:t>
            </a:r>
            <a:r>
              <a:rPr lang="ru-RU" sz="2000" dirty="0" err="1" smtClean="0">
                <a:cs typeface="Arial" pitchFamily="34" charset="0"/>
                <a:sym typeface="Symbol" pitchFamily="18" charset="2"/>
              </a:rPr>
              <a:t>Мелсен</a:t>
            </a:r>
            <a:r>
              <a:rPr lang="ru-RU" sz="2000" dirty="0" smtClean="0">
                <a:cs typeface="Arial" pitchFamily="34" charset="0"/>
                <a:sym typeface="Symbol" pitchFamily="18" charset="2"/>
              </a:rPr>
              <a:t> Б.</a:t>
            </a: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 - М. : </a:t>
            </a:r>
            <a:r>
              <a:rPr lang="ru-RU" sz="2000" dirty="0" err="1" smtClean="0">
                <a:ea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, 2019. - 416 с. </a:t>
            </a:r>
          </a:p>
          <a:p>
            <a:pPr lvl="0"/>
            <a:r>
              <a:rPr lang="ru-RU" sz="2000" dirty="0" smtClean="0">
                <a:cs typeface="Times New Roman" pitchFamily="18" charset="0"/>
                <a:sym typeface="Symbol" pitchFamily="18" charset="2"/>
              </a:rPr>
              <a:t>Иванов А.С., Основы ортодонтии: учебное пособие</a:t>
            </a:r>
            <a:r>
              <a:rPr lang="en-GB" sz="2000" dirty="0" smtClean="0">
                <a:cs typeface="Times New Roman" pitchFamily="18" charset="0"/>
                <a:sym typeface="Symbol" pitchFamily="18" charset="2"/>
              </a:rPr>
              <a:t>/</a:t>
            </a:r>
            <a:r>
              <a:rPr lang="ru-RU" sz="2000" dirty="0" smtClean="0">
                <a:cs typeface="Times New Roman" pitchFamily="18" charset="0"/>
                <a:sym typeface="Symbol" pitchFamily="18" charset="2"/>
              </a:rPr>
              <a:t> Иванов А.С.- </a:t>
            </a:r>
            <a:r>
              <a:rPr lang="ru-RU" sz="2000" dirty="0" err="1" smtClean="0">
                <a:cs typeface="Times New Roman" pitchFamily="18" charset="0"/>
                <a:sym typeface="Symbol" pitchFamily="18" charset="2"/>
              </a:rPr>
              <a:t>СпецЛит</a:t>
            </a:r>
            <a:r>
              <a:rPr lang="ru-RU" sz="2000" dirty="0" smtClean="0">
                <a:cs typeface="Times New Roman" pitchFamily="18" charset="0"/>
                <a:sym typeface="Symbol" pitchFamily="18" charset="2"/>
              </a:rPr>
              <a:t>, 2017. – 223 с.</a:t>
            </a:r>
          </a:p>
          <a:p>
            <a:pPr lvl="0"/>
            <a:r>
              <a:rPr lang="ru-RU" sz="2000" dirty="0" smtClean="0"/>
              <a:t>Лучевая диагностика в стоматологии [Текст] / А.Ю. Васильев, Ю.И. Воробьев, В.П. Трутень и др. – М.: Медика, 2011. – 496 с. </a:t>
            </a:r>
          </a:p>
          <a:p>
            <a:pPr lvl="0"/>
            <a:r>
              <a:rPr lang="ru-RU" sz="2000" dirty="0" err="1" smtClean="0"/>
              <a:t>Рогацкин</a:t>
            </a:r>
            <a:r>
              <a:rPr lang="ru-RU" sz="2000" dirty="0" smtClean="0"/>
              <a:t> Д.В., </a:t>
            </a:r>
            <a:r>
              <a:rPr lang="ru-RU" sz="2000" dirty="0" err="1" smtClean="0"/>
              <a:t>Гинали</a:t>
            </a:r>
            <a:r>
              <a:rPr lang="ru-RU" sz="2000" dirty="0" smtClean="0"/>
              <a:t> Н.В. Искусство рентгенографии </a:t>
            </a:r>
            <a:r>
              <a:rPr lang="ru-RU" sz="2000" dirty="0" err="1" smtClean="0"/>
              <a:t>зу</a:t>
            </a:r>
            <a:r>
              <a:rPr lang="ru-RU" sz="2000" dirty="0" smtClean="0"/>
              <a:t>! </a:t>
            </a:r>
            <a:r>
              <a:rPr lang="ru-RU" sz="2000" dirty="0" err="1" smtClean="0"/>
              <a:t>бов</a:t>
            </a:r>
            <a:r>
              <a:rPr lang="ru-RU" sz="2000" dirty="0" smtClean="0"/>
              <a:t> – М. : </a:t>
            </a:r>
            <a:r>
              <a:rPr lang="ru-RU" sz="2000" dirty="0" err="1" smtClean="0"/>
              <a:t>St!Book</a:t>
            </a:r>
            <a:r>
              <a:rPr lang="ru-RU" sz="2000" dirty="0" smtClean="0"/>
              <a:t>, 2007. – 195 с</a:t>
            </a:r>
          </a:p>
          <a:p>
            <a:pPr lvl="0"/>
            <a:r>
              <a:rPr lang="ru-RU" sz="2000" dirty="0" err="1" smtClean="0"/>
              <a:t>Рогацкин</a:t>
            </a:r>
            <a:r>
              <a:rPr lang="ru-RU" sz="2000" dirty="0" smtClean="0"/>
              <a:t> Д.В. Современная компьютерная томография для стоматологии // Институт стоматологии. – 2008. – № 1. – С. 121–123.</a:t>
            </a:r>
            <a:endParaRPr lang="ru-RU" sz="2000" dirty="0" smtClean="0">
              <a:cs typeface="Times New Roman" pitchFamily="18" charset="0"/>
              <a:sym typeface="Symbol" pitchFamily="18" charset="2"/>
            </a:endParaRPr>
          </a:p>
          <a:p>
            <a:endParaRPr lang="ru-RU" sz="1200" dirty="0" smtClean="0"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643042" y="285729"/>
            <a:ext cx="6357982" cy="2571767"/>
          </a:xfrm>
          <a:prstGeom prst="downArrow">
            <a:avLst>
              <a:gd name="adj1" fmla="val 50000"/>
              <a:gd name="adj2" fmla="val 3222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Цель исследования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71670" y="3286124"/>
            <a:ext cx="5715040" cy="30003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Используя различные источники профессиональной литературы разобраться в современных методах лучевой диагностики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28604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6" name="Содержимое 5" descr="unnam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2000240"/>
            <a:ext cx="4534874" cy="396801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214290"/>
            <a:ext cx="742955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Задачи</a:t>
            </a:r>
            <a:endParaRPr lang="ru-RU" sz="3600" dirty="0"/>
          </a:p>
        </p:txBody>
      </p:sp>
      <p:sp>
        <p:nvSpPr>
          <p:cNvPr id="5" name="Овал 4"/>
          <p:cNvSpPr/>
          <p:nvPr/>
        </p:nvSpPr>
        <p:spPr>
          <a:xfrm>
            <a:off x="1500166" y="1643050"/>
            <a:ext cx="571504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2571736" y="1571612"/>
            <a:ext cx="6357982" cy="71438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Изучить современные методы лучевой диагностики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500166" y="3357562"/>
            <a:ext cx="571504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10" name="Овал 9"/>
          <p:cNvSpPr/>
          <p:nvPr/>
        </p:nvSpPr>
        <p:spPr>
          <a:xfrm>
            <a:off x="1500166" y="5072074"/>
            <a:ext cx="571504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2571736" y="3214686"/>
            <a:ext cx="6357982" cy="71438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Определить плюсы и минусы каждого метода</a:t>
            </a:r>
            <a:endParaRPr lang="ru-RU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2571736" y="5072074"/>
            <a:ext cx="6357982" cy="71438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Определить наиболее информативные методы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142984"/>
            <a:ext cx="7929618" cy="52864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Рентгенологические методы исследования являются ведущими в диагностике заболеваний челюстно-лицевой области, что обусловлено их достоверностью и информативностью.</a:t>
            </a:r>
          </a:p>
          <a:p>
            <a:endParaRPr lang="ru-RU" dirty="0" smtClean="0"/>
          </a:p>
          <a:p>
            <a:r>
              <a:rPr lang="ru-RU" dirty="0" smtClean="0"/>
              <a:t>Главное место занимают </a:t>
            </a:r>
            <a:r>
              <a:rPr lang="ru-RU" u="sng" dirty="0" smtClean="0"/>
              <a:t>рентгенологические методы</a:t>
            </a:r>
            <a:r>
              <a:rPr lang="ru-RU" dirty="0" smtClean="0"/>
              <a:t> исследования.</a:t>
            </a:r>
          </a:p>
          <a:p>
            <a:endParaRPr lang="ru-RU" dirty="0" smtClean="0"/>
          </a:p>
          <a:p>
            <a:r>
              <a:rPr lang="ru-RU" dirty="0" smtClean="0"/>
              <a:t>К </a:t>
            </a:r>
            <a:r>
              <a:rPr lang="ru-RU" u="sng" dirty="0" smtClean="0"/>
              <a:t>не</a:t>
            </a:r>
            <a:r>
              <a:rPr lang="ru-RU" dirty="0" smtClean="0"/>
              <a:t> рентгенологическим относят: 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err="1" smtClean="0"/>
              <a:t>радионуклидная</a:t>
            </a:r>
            <a:r>
              <a:rPr lang="ru-RU" dirty="0" smtClean="0"/>
              <a:t> диагностика, </a:t>
            </a:r>
          </a:p>
          <a:p>
            <a:pPr>
              <a:buNone/>
            </a:pPr>
            <a:r>
              <a:rPr lang="ru-RU" dirty="0" smtClean="0"/>
              <a:t>-ультразвуковая диагностика, </a:t>
            </a:r>
          </a:p>
          <a:p>
            <a:pPr>
              <a:buNone/>
            </a:pPr>
            <a:r>
              <a:rPr lang="ru-RU" dirty="0" smtClean="0"/>
              <a:t>-магнитно-резонансная диагностика,</a:t>
            </a:r>
          </a:p>
          <a:p>
            <a:pPr>
              <a:buNone/>
            </a:pPr>
            <a:r>
              <a:rPr lang="ru-RU" dirty="0" smtClean="0"/>
              <a:t> -медицинская </a:t>
            </a:r>
            <a:r>
              <a:rPr lang="ru-RU" dirty="0" err="1" smtClean="0"/>
              <a:t>термография</a:t>
            </a:r>
            <a:r>
              <a:rPr lang="ru-RU" dirty="0" smtClean="0"/>
              <a:t> (тепловидение). </a:t>
            </a:r>
          </a:p>
          <a:p>
            <a:pPr>
              <a:buNone/>
            </a:pPr>
            <a:r>
              <a:rPr lang="ru-RU" dirty="0" smtClean="0"/>
              <a:t>	Кроме того, к ней примыкает, так называемая интервенционная радиология, включающая в себя выполнение лечебных вмешательств на базе лучевых диагностических процедур.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Методы рентгенодиагностики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506662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Основные                                            Специальные</a:t>
            </a:r>
            <a:br>
              <a:rPr lang="ru-RU" dirty="0" smtClean="0"/>
            </a:br>
            <a:r>
              <a:rPr lang="ru-RU" dirty="0" smtClean="0"/>
              <a:t>                                                        (вспомогательные)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928794" y="1357298"/>
            <a:ext cx="3000396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000628" y="1357298"/>
            <a:ext cx="3357586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1000100" y="34290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Основные: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внеротовая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внутриротовая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рентгенография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886700" cy="1325563"/>
          </a:xfrm>
        </p:spPr>
        <p:txBody>
          <a:bodyPr/>
          <a:lstStyle/>
          <a:p>
            <a:pPr algn="ctr"/>
            <a:r>
              <a:rPr lang="ru-RU" dirty="0" err="1" smtClean="0"/>
              <a:t>Ортопантомография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300" y="1142984"/>
            <a:ext cx="7886700" cy="435133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используется для оценки взаимоотношения зубных рядов в вертикальном и </a:t>
            </a:r>
            <a:r>
              <a:rPr lang="ru-RU" sz="2400" dirty="0" err="1" smtClean="0"/>
              <a:t>мезиодистальном</a:t>
            </a:r>
            <a:r>
              <a:rPr lang="ru-RU" sz="2400" dirty="0" smtClean="0"/>
              <a:t> направлении, определение степени </a:t>
            </a:r>
            <a:r>
              <a:rPr lang="ru-RU" sz="2400" dirty="0" err="1" smtClean="0"/>
              <a:t>менирализации</a:t>
            </a:r>
            <a:r>
              <a:rPr lang="ru-RU" sz="2400" dirty="0" smtClean="0"/>
              <a:t> корней и коронок зуб, выявлении зачатков непрорезавшихся зубов и определения положения их в челюсти., степени их резорбции (в молочном и постоянном прикусе), для определения наклона прорезавшихся зубов, </a:t>
            </a:r>
            <a:r>
              <a:rPr lang="ru-RU" sz="2400" dirty="0" err="1" smtClean="0"/>
              <a:t>ретенированных</a:t>
            </a:r>
            <a:r>
              <a:rPr lang="ru-RU" sz="2400" dirty="0" smtClean="0"/>
              <a:t> зубов по отношению к близлежащим, оценки </a:t>
            </a:r>
            <a:r>
              <a:rPr lang="ru-RU" sz="2400" dirty="0" err="1" smtClean="0"/>
              <a:t>зубоальвеалярной</a:t>
            </a:r>
            <a:r>
              <a:rPr lang="ru-RU" sz="2400" dirty="0" smtClean="0"/>
              <a:t> высоты челюстей, глубины резцового перекрытия, </a:t>
            </a:r>
            <a:r>
              <a:rPr lang="ru-RU" sz="2400" dirty="0" err="1" smtClean="0"/>
              <a:t>велечины</a:t>
            </a:r>
            <a:r>
              <a:rPr lang="ru-RU" sz="2400" dirty="0" smtClean="0"/>
              <a:t> тел челюстей, ветвей, углов нижней челюсти</a:t>
            </a:r>
            <a:endParaRPr lang="ru-RU" sz="2400" dirty="0"/>
          </a:p>
        </p:txBody>
      </p:sp>
      <p:pic>
        <p:nvPicPr>
          <p:cNvPr id="4" name="Рисунок 3" descr="Без назва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887" y="4643446"/>
            <a:ext cx="3780861" cy="20907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Ортопантомография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785926"/>
            <a:ext cx="7515250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Недостатки метода</a:t>
            </a:r>
          </a:p>
          <a:p>
            <a:r>
              <a:rPr lang="ru-RU" sz="2400" dirty="0" smtClean="0"/>
              <a:t>неодинаковая степень увеличения получаемого </a:t>
            </a:r>
            <a:r>
              <a:rPr lang="ru-RU" sz="2400" dirty="0" smtClean="0"/>
              <a:t>изображения</a:t>
            </a:r>
            <a:r>
              <a:rPr lang="en-GB" sz="2400" dirty="0" smtClean="0"/>
              <a:t>,</a:t>
            </a:r>
            <a:r>
              <a:rPr lang="ru-RU" sz="2400" dirty="0" smtClean="0"/>
              <a:t> </a:t>
            </a:r>
            <a:r>
              <a:rPr lang="ru-RU" sz="2400" dirty="0" smtClean="0"/>
              <a:t>наслаивание контуров </a:t>
            </a:r>
            <a:r>
              <a:rPr lang="ru-RU" sz="2400" dirty="0" err="1" smtClean="0"/>
              <a:t>коронковой</a:t>
            </a:r>
            <a:r>
              <a:rPr lang="ru-RU" sz="2400" dirty="0" smtClean="0"/>
              <a:t> части рядом стоящих зубов</a:t>
            </a:r>
          </a:p>
          <a:p>
            <a:r>
              <a:rPr lang="ru-RU" sz="2400" dirty="0" smtClean="0"/>
              <a:t>невозможность определения толщины слизистой </a:t>
            </a:r>
            <a:r>
              <a:rPr lang="ru-RU" sz="2400" dirty="0" smtClean="0"/>
              <a:t>оболочки</a:t>
            </a:r>
            <a:r>
              <a:rPr lang="en-GB" sz="2400" dirty="0" smtClean="0"/>
              <a:t>, </a:t>
            </a:r>
            <a:r>
              <a:rPr lang="ru-RU" sz="2400" dirty="0" smtClean="0"/>
              <a:t>конфигурации </a:t>
            </a:r>
            <a:r>
              <a:rPr lang="ru-RU" sz="2400" dirty="0" smtClean="0"/>
              <a:t>и наклона альвеолярных отростков верхней и нижней челюстей</a:t>
            </a:r>
          </a:p>
          <a:p>
            <a:r>
              <a:rPr lang="ru-RU" sz="2400" dirty="0" smtClean="0"/>
              <a:t>сложно сказать о расположении корней зубов по отношению к нижнечелюстному каналу, и </a:t>
            </a:r>
            <a:r>
              <a:rPr lang="ru-RU" sz="2400" dirty="0" smtClean="0"/>
              <a:t>дн</a:t>
            </a:r>
            <a:r>
              <a:rPr lang="ru-RU" sz="2400" dirty="0" smtClean="0"/>
              <a:t>у</a:t>
            </a:r>
            <a:r>
              <a:rPr lang="ru-RU" sz="2400" dirty="0" smtClean="0"/>
              <a:t> </a:t>
            </a:r>
            <a:r>
              <a:rPr lang="ru-RU" sz="2400" dirty="0" smtClean="0"/>
              <a:t>верхнечелюстной пазухи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Телерентгенография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300" y="1571612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	</a:t>
            </a:r>
            <a:r>
              <a:rPr lang="ru-RU" sz="1800" i="1" dirty="0" smtClean="0"/>
              <a:t>Методика позволяющая получить изображение анатомических структур с минимальным проекционным увеличением.</a:t>
            </a:r>
          </a:p>
          <a:p>
            <a:r>
              <a:rPr lang="ru-RU" sz="1800" dirty="0" smtClean="0"/>
              <a:t>данное исследование дает возможность оценить строение лицевого скелета</a:t>
            </a:r>
          </a:p>
          <a:p>
            <a:r>
              <a:rPr lang="ru-RU" sz="1800" dirty="0" smtClean="0"/>
              <a:t>можно определить взаимоотношения величины и положения костей лицевого скелета, углы наклона резцов к плоскостям челюстей и другие показатели</a:t>
            </a:r>
            <a:endParaRPr lang="ru-RU" sz="1800" dirty="0"/>
          </a:p>
        </p:txBody>
      </p:sp>
      <p:pic>
        <p:nvPicPr>
          <p:cNvPr id="4" name="Рисунок 3" descr="trg-snimok-v-ortodontii-v-bokovoy_proekc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3571876"/>
            <a:ext cx="3643338" cy="31382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886700" cy="1325563"/>
          </a:xfrm>
        </p:spPr>
        <p:txBody>
          <a:bodyPr/>
          <a:lstStyle/>
          <a:p>
            <a:pPr algn="ctr"/>
            <a:r>
              <a:rPr lang="ru-RU" dirty="0" err="1" smtClean="0"/>
              <a:t>Телерентгенография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300" y="1142984"/>
            <a:ext cx="7886700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/>
              <a:t>Методика выполнения исследования</a:t>
            </a:r>
          </a:p>
          <a:p>
            <a:pPr>
              <a:buNone/>
            </a:pPr>
            <a:r>
              <a:rPr lang="ru-RU" dirty="0" smtClean="0"/>
              <a:t>		</a:t>
            </a:r>
            <a:r>
              <a:rPr lang="ru-RU" sz="2000" dirty="0" smtClean="0"/>
              <a:t>При </a:t>
            </a:r>
            <a:r>
              <a:rPr lang="ru-RU" sz="2000" dirty="0" err="1" smtClean="0"/>
              <a:t>телерентгенографии</a:t>
            </a:r>
            <a:r>
              <a:rPr lang="ru-RU" sz="2000" dirty="0" smtClean="0"/>
              <a:t> объект исследования и кассету с пленкой отодвигают от рентгеновской трубки на расстояние 2-2,5м и более. </a:t>
            </a:r>
          </a:p>
          <a:p>
            <a:pPr>
              <a:buNone/>
            </a:pPr>
            <a:r>
              <a:rPr lang="ru-RU" sz="2000" dirty="0" smtClean="0"/>
              <a:t>		Увеличение изображения составляет 2-4% и им практически можно пренебречь. </a:t>
            </a:r>
          </a:p>
          <a:p>
            <a:pPr>
              <a:buNone/>
            </a:pPr>
            <a:r>
              <a:rPr lang="ru-RU" sz="2000" dirty="0" smtClean="0"/>
              <a:t>		На снимках должны быть видны не только костные структуры, но и мягкие ткани челюстно-лицевой области, мягкое небо, язык, задняя стенка глотки.</a:t>
            </a:r>
            <a:endParaRPr lang="ru-RU" sz="2000" i="1" dirty="0"/>
          </a:p>
        </p:txBody>
      </p:sp>
      <p:pic>
        <p:nvPicPr>
          <p:cNvPr id="4" name="Рисунок 3" descr="chto-takoe-trg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4286256"/>
            <a:ext cx="4767266" cy="23793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</Template>
  <TotalTime>27</TotalTime>
  <Words>631</Words>
  <PresentationFormat>Экран (4:3)</PresentationFormat>
  <Paragraphs>105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Тема11</vt:lpstr>
      <vt:lpstr>Лучевая диагностика  в ортодонтии</vt:lpstr>
      <vt:lpstr>Слайд 2</vt:lpstr>
      <vt:lpstr>Слайд 3</vt:lpstr>
      <vt:lpstr>Введение</vt:lpstr>
      <vt:lpstr>Методы рентгенодиагностики</vt:lpstr>
      <vt:lpstr>Ортопантомография</vt:lpstr>
      <vt:lpstr>Ортопантомография</vt:lpstr>
      <vt:lpstr>Телерентгенография</vt:lpstr>
      <vt:lpstr>Телерентгенография</vt:lpstr>
      <vt:lpstr>Компьютерная томография</vt:lpstr>
      <vt:lpstr>Дополнительные методы исследования</vt:lpstr>
      <vt:lpstr>Магнитно-резонансная томография</vt:lpstr>
      <vt:lpstr>Ультразвуковое исследование</vt:lpstr>
      <vt:lpstr>Методики искусственного контрастирования</vt:lpstr>
      <vt:lpstr>ЗАЩИТА ОТ РЕНТГЕНОВСКОГО ИЗЛУЧЕНИЯ</vt:lpstr>
      <vt:lpstr>ЗАЩИТА ОТ РЕНТГЕНОВСКОГО ИЗЛУЧЕНИЯ</vt:lpstr>
      <vt:lpstr>ЗАЩИТА ОТ РЕНТГЕНОВСКОГО ИЗЛУЧЕНИЯ</vt:lpstr>
      <vt:lpstr>Слайд 18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Лучевая диагностика  в ортодонтии</dc:title>
  <dc:creator>Евгения</dc:creator>
  <cp:lastModifiedBy>Евгения</cp:lastModifiedBy>
  <cp:revision>3</cp:revision>
  <dcterms:created xsi:type="dcterms:W3CDTF">2020-12-07T09:54:25Z</dcterms:created>
  <dcterms:modified xsi:type="dcterms:W3CDTF">2021-01-12T10:12:27Z</dcterms:modified>
</cp:coreProperties>
</file>