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3" r:id="rId2"/>
    <p:sldId id="257" r:id="rId3"/>
    <p:sldId id="309" r:id="rId4"/>
    <p:sldId id="305" r:id="rId5"/>
    <p:sldId id="306" r:id="rId6"/>
    <p:sldId id="259" r:id="rId7"/>
    <p:sldId id="260" r:id="rId8"/>
    <p:sldId id="265" r:id="rId9"/>
    <p:sldId id="266" r:id="rId10"/>
    <p:sldId id="261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64" r:id="rId19"/>
    <p:sldId id="284" r:id="rId20"/>
    <p:sldId id="285" r:id="rId21"/>
    <p:sldId id="286" r:id="rId22"/>
    <p:sldId id="287" r:id="rId23"/>
    <p:sldId id="294" r:id="rId24"/>
    <p:sldId id="289" r:id="rId25"/>
    <p:sldId id="293" r:id="rId26"/>
    <p:sldId id="296" r:id="rId27"/>
    <p:sldId id="288" r:id="rId28"/>
    <p:sldId id="295" r:id="rId29"/>
    <p:sldId id="297" r:id="rId30"/>
    <p:sldId id="298" r:id="rId31"/>
    <p:sldId id="292" r:id="rId32"/>
    <p:sldId id="299" r:id="rId33"/>
    <p:sldId id="300" r:id="rId34"/>
    <p:sldId id="301" r:id="rId35"/>
    <p:sldId id="272" r:id="rId36"/>
    <p:sldId id="273" r:id="rId37"/>
    <p:sldId id="274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90" r:id="rId47"/>
    <p:sldId id="291" r:id="rId48"/>
    <p:sldId id="30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7AE08-D60D-4ECC-933B-9BB2929E713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F507-AD04-42A9-8FB8-5938C77B1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5F18F5-491A-4508-90E3-FC9DFFA0BD7E}" type="slidenum">
              <a:rPr lang="ru-RU" smtClean="0"/>
              <a:pPr eaLnBrk="1" hangingPunct="1"/>
              <a:t>19</a:t>
            </a:fld>
            <a:endParaRPr lang="ru-RU" smtClean="0"/>
          </a:p>
        </p:txBody>
      </p:sp>
      <p:sp>
        <p:nvSpPr>
          <p:cNvPr id="849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8499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803D67-3ADA-4FC7-9EDF-0737DDD58711}" type="slidenum">
              <a:rPr lang="ru-RU" sz="1200">
                <a:latin typeface="Calibri" pitchFamily="34" charset="0"/>
              </a:rPr>
              <a:pPr algn="r" eaLnBrk="1" hangingPunct="1"/>
              <a:t>19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latin typeface="Cambria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 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Cambria" pitchFamily="18" charset="0"/>
              </a:rPr>
              <a:t>Лекция </a:t>
            </a:r>
            <a:r>
              <a:rPr lang="ru-RU" altLang="ru-RU" b="1" dirty="0" smtClean="0">
                <a:latin typeface="Cambria" pitchFamily="18" charset="0"/>
              </a:rPr>
              <a:t>№11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Онкогинекология</a:t>
            </a:r>
            <a:r>
              <a:rPr lang="ru-RU" b="1" dirty="0"/>
              <a:t>.</a:t>
            </a:r>
            <a:r>
              <a:rPr lang="ru-RU" dirty="0"/>
              <a:t> 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7061" y="4424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latin typeface="Cambria" pitchFamily="18" charset="0"/>
              </a:rPr>
              <a:t>для обучающихся по специальности</a:t>
            </a:r>
          </a:p>
          <a:p>
            <a:r>
              <a:rPr lang="ru-RU" altLang="ru-RU" dirty="0">
                <a:latin typeface="Cambria" pitchFamily="18" charset="0"/>
              </a:rPr>
              <a:t> </a:t>
            </a:r>
            <a:r>
              <a:rPr lang="ru-RU" altLang="ru-RU" dirty="0" smtClean="0">
                <a:latin typeface="Cambria" pitchFamily="18" charset="0"/>
              </a:rPr>
              <a:t>34.02.01– Сестринское дело</a:t>
            </a:r>
          </a:p>
          <a:p>
            <a:endParaRPr lang="ru-RU" altLang="ru-RU" dirty="0">
              <a:latin typeface="Cambria" pitchFamily="18" charset="0"/>
            </a:endParaRPr>
          </a:p>
          <a:p>
            <a:pPr algn="ctr"/>
            <a:r>
              <a:rPr lang="ru-RU" altLang="ru-RU" dirty="0" smtClean="0">
                <a:latin typeface="Cambria" pitchFamily="18" charset="0"/>
              </a:rPr>
              <a:t>Дударь В. Л.</a:t>
            </a:r>
          </a:p>
          <a:p>
            <a:pPr algn="ctr"/>
            <a:endParaRPr lang="ru-RU" altLang="ru-RU" dirty="0">
              <a:latin typeface="Cambria" pitchFamily="18" charset="0"/>
            </a:endParaRPr>
          </a:p>
          <a:p>
            <a:pPr algn="ctr"/>
            <a:r>
              <a:rPr lang="ru-RU" altLang="ru-RU" dirty="0" smtClean="0">
                <a:latin typeface="Cambria" pitchFamily="18" charset="0"/>
              </a:rPr>
              <a:t>Красноярск 2018</a:t>
            </a:r>
            <a:endParaRPr lang="ru-RU" alt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8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Рак шейки матки</a:t>
            </a:r>
            <a:r>
              <a:rPr lang="ru-RU" sz="36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36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  <a:cs typeface="Times New Roman" pitchFamily="18" charset="0"/>
              </a:rPr>
            </a:br>
            <a:endParaRPr lang="ru-RU" sz="3600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136525" indent="0" eaLnBrk="1" hangingPunct="1">
              <a:buNone/>
            </a:pPr>
            <a:endParaRPr lang="ru-RU" dirty="0" smtClean="0">
              <a:latin typeface="Cambria" pitchFamily="18" charset="0"/>
            </a:endParaRPr>
          </a:p>
        </p:txBody>
      </p:sp>
      <p:pic>
        <p:nvPicPr>
          <p:cNvPr id="39940" name="Picture 7" descr="FEM012 рак шей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4" y="1805430"/>
            <a:ext cx="4425329" cy="426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3" descr="7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80034"/>
            <a:ext cx="5427182" cy="47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6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Эпидемиология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136525" indent="0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развитых странах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 шейки матки РШМ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 4,4% всех злокачественных новообразований, в России – 5,1%</a:t>
            </a:r>
          </a:p>
        </p:txBody>
      </p:sp>
      <p:pic>
        <p:nvPicPr>
          <p:cNvPr id="40964" name="Picture 23" descr="FEM013 рак шейки ма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2808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4" descr="FEM014 рак шейки с переходом на влагалищ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28082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3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Факторы риска развития рака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шейки матки.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107504" y="1052513"/>
            <a:ext cx="8928992" cy="452596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Заболевания, передающиеся половым путем ЗППП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Ранняя половая жизнь до 16-17 лет (риск в 10 раз возрастает).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Частая смена половых партнеров (при 3-5 половых партнерах риск возрастает в 5 раз).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Воспалительные заболевания.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Конституционально - генетическая предрасположенность.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Обменно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эндокринные изменения (патология щитовидной железы, надпочечников).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Отягощенный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акушерско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гинекологический анамнез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Запущенных форм - 40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мире за 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 от рака шейки матки  умирает 200тыс женщин. 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6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Клиника рака шейки матки</a:t>
            </a:r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лимфорея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(жидкие бели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кровотечения;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распирающие боли внизу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схваткообразные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боли усиливаются к вечеру, не исчезают от перемен положения тела. </a:t>
            </a:r>
          </a:p>
        </p:txBody>
      </p:sp>
    </p:spTree>
    <p:extLst>
      <p:ext uri="{BB962C8B-B14F-4D97-AF65-F5344CB8AC3E}">
        <p14:creationId xmlns:p14="http://schemas.microsoft.com/office/powerpoint/2010/main" val="49818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52596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жалобы,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анамнез;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оценка общего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состояния;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осмотр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зеркалах;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ольпоскопия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цитологическое исследование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мазков;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прицельная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биопсия;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диагностическое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выскабливание;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экскреторная урография,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ректороманоскопия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радиоизотопная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лимфо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-, рентгенография.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73338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4294967295"/>
          </p:nvPr>
        </p:nvSpPr>
        <p:spPr>
          <a:xfrm>
            <a:off x="336550" y="548680"/>
            <a:ext cx="8229600" cy="4885333"/>
          </a:xfrm>
        </p:spPr>
        <p:txBody>
          <a:bodyPr>
            <a:normAutofit/>
          </a:bodyPr>
          <a:lstStyle/>
          <a:p>
            <a:pPr marL="547688" indent="-411163" algn="just" eaLnBrk="1" hangingPunct="1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изикальное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исследование: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кольпоскопия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47688" indent="-411163" algn="just"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абораторные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исследования: в качестве опухолевого маркера плоскоклеточного РШМ в сыворотке крови пациентки определяют уровень специфического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SCC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47688" indent="-411163" algn="just"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нструментальные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исследования: биопсия шейки матки, выскабливание цервикального канала</a:t>
            </a:r>
          </a:p>
        </p:txBody>
      </p:sp>
      <p:pic>
        <p:nvPicPr>
          <p:cNvPr id="48131" name="Picture 7" descr="PapSm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8" descr="102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439261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1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Лечение рака шейки матки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8229600" cy="53282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Лечение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складывается из хирургического и комбинированного метода.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Стадия«0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- ампутация шейки матки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Стадия1А-экстерпация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матки, ш/м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Стадия1Б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IIА - экстирпация + удаление придатков, л/узлов + п/оперативная лучевая терапия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Стадия IIБ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сочетанная лучевая терапия.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сочетанная лучевая терапия и симптоматическое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обезболивание,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дезинтоксикация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витаминотерапия,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иммунокоррекция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местносанирующая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терапия.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5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136525" indent="0" eaLnBrk="1" hangingPunct="1">
              <a:buNone/>
            </a:pPr>
            <a:endParaRPr lang="ru-RU" sz="2800" dirty="0" smtClean="0">
              <a:latin typeface="Candara" pitchFamily="34" charset="0"/>
            </a:endParaRPr>
          </a:p>
        </p:txBody>
      </p:sp>
      <p:pic>
        <p:nvPicPr>
          <p:cNvPr id="50180" name="Picture 17" descr="2204Fig5-Laser_co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8082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2233613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8" descr="2205Fig6-Loops_for_LE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362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9" descr="cerv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2098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0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4294967295"/>
          </p:nvPr>
        </p:nvSpPr>
        <p:spPr>
          <a:xfrm>
            <a:off x="392113" y="1125538"/>
            <a:ext cx="8229600" cy="4525962"/>
          </a:xfrm>
        </p:spPr>
        <p:txBody>
          <a:bodyPr>
            <a:normAutofit/>
          </a:bodyPr>
          <a:lstStyle/>
          <a:p>
            <a:pPr marL="547688" indent="-411163" algn="just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Своевременное выявление фоновых, предраковых процессов и их лечение</a:t>
            </a:r>
          </a:p>
          <a:p>
            <a:pPr marL="547688" indent="-411163" algn="just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барьерных средств контрацепции, препятствующих распространению ИППП</a:t>
            </a:r>
          </a:p>
          <a:p>
            <a:pPr marL="547688" indent="-411163" algn="just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Вакцинация против вируса папилломы человека</a:t>
            </a:r>
          </a:p>
        </p:txBody>
      </p:sp>
      <p:pic>
        <p:nvPicPr>
          <p:cNvPr id="43012" name="Picture 7" descr="дисплазия шейки матки мик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891844"/>
            <a:ext cx="3233936" cy="244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3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 тела матки</a:t>
            </a:r>
            <a:r>
              <a:rPr lang="ru-RU" sz="41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1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100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Содержимое 2"/>
          <p:cNvSpPr>
            <a:spLocks noGrp="1"/>
          </p:cNvSpPr>
          <p:nvPr>
            <p:ph idx="4294967295"/>
          </p:nvPr>
        </p:nvSpPr>
        <p:spPr>
          <a:xfrm>
            <a:off x="271463" y="765175"/>
            <a:ext cx="8229600" cy="4525963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Определяется интенсивная пролиферация, полиморфизм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атипия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происходит нарушение структуры ткани, инфильтрация и метастазирование опухоли. Рак тела матки встречается в более позднем возрасте, чем рак шейки матки</a:t>
            </a:r>
          </a:p>
        </p:txBody>
      </p:sp>
      <p:pic>
        <p:nvPicPr>
          <p:cNvPr id="63492" name="Picture 7" descr="аденокарцинома матки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40386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9" descr="figc36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6718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1.Понятие об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онкогинекологии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2.Понятие об истинных опухолях.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3.Характеристика доброкачественных и злокачественных опухолей.                                                                 4.Дополнительные методы обследования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-гинекологии.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лечения и профилактики раковых заболеваний женских половых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96160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just">
              <a:defRPr/>
            </a:pPr>
            <a:r>
              <a:rPr lang="ru-RU" sz="12800" u="sng" dirty="0">
                <a:latin typeface="Cambria" pitchFamily="18" charset="0"/>
                <a:cs typeface="Times New Roman" pitchFamily="18" charset="0"/>
              </a:rPr>
              <a:t>Тип роста:</a:t>
            </a:r>
            <a:r>
              <a:rPr lang="ru-RU" sz="12800" dirty="0">
                <a:latin typeface="Cambria" pitchFamily="18" charset="0"/>
                <a:cs typeface="Times New Roman" pitchFamily="18" charset="0"/>
              </a:rPr>
              <a:t> - </a:t>
            </a:r>
            <a:r>
              <a:rPr lang="ru-RU" sz="12800" dirty="0" err="1">
                <a:latin typeface="Cambria" pitchFamily="18" charset="0"/>
                <a:cs typeface="Times New Roman" pitchFamily="18" charset="0"/>
              </a:rPr>
              <a:t>экзофитный</a:t>
            </a:r>
            <a:r>
              <a:rPr lang="ru-RU" sz="12800" dirty="0">
                <a:latin typeface="Cambria" pitchFamily="18" charset="0"/>
                <a:cs typeface="Times New Roman" pitchFamily="18" charset="0"/>
              </a:rPr>
              <a:t>, </a:t>
            </a:r>
            <a:r>
              <a:rPr lang="ru-RU" sz="12800" dirty="0" err="1">
                <a:latin typeface="Cambria" pitchFamily="18" charset="0"/>
                <a:cs typeface="Times New Roman" pitchFamily="18" charset="0"/>
              </a:rPr>
              <a:t>эндофитный</a:t>
            </a:r>
            <a:r>
              <a:rPr lang="ru-RU" sz="12800" dirty="0">
                <a:latin typeface="Cambria" pitchFamily="18" charset="0"/>
                <a:cs typeface="Times New Roman" pitchFamily="18" charset="0"/>
              </a:rPr>
              <a:t>, язвенно-инфильтративный.</a:t>
            </a:r>
          </a:p>
          <a:p>
            <a:pPr algn="just">
              <a:defRPr/>
            </a:pPr>
            <a:r>
              <a:rPr lang="ru-RU" sz="12800" u="sng" dirty="0">
                <a:latin typeface="Cambria" pitchFamily="18" charset="0"/>
                <a:cs typeface="Times New Roman" pitchFamily="18" charset="0"/>
              </a:rPr>
              <a:t>Стадии;</a:t>
            </a:r>
            <a:endParaRPr lang="ru-RU" sz="12800" dirty="0">
              <a:latin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2800" dirty="0">
                <a:latin typeface="Cambria" pitchFamily="18" charset="0"/>
                <a:cs typeface="Times New Roman" pitchFamily="18" charset="0"/>
              </a:rPr>
              <a:t>IA</a:t>
            </a:r>
            <a:r>
              <a:rPr lang="ru-RU" sz="12800" dirty="0">
                <a:latin typeface="Cambria" pitchFamily="18" charset="0"/>
                <a:cs typeface="Times New Roman" pitchFamily="18" charset="0"/>
              </a:rPr>
              <a:t> - патология эндометрия</a:t>
            </a:r>
          </a:p>
          <a:p>
            <a:pPr algn="just">
              <a:defRPr/>
            </a:pPr>
            <a:r>
              <a:rPr lang="ru-RU" sz="12800" dirty="0">
                <a:latin typeface="Cambria" pitchFamily="18" charset="0"/>
                <a:cs typeface="Times New Roman" pitchFamily="18" charset="0"/>
              </a:rPr>
              <a:t>ГБ - инвазия до 1 см.</a:t>
            </a:r>
          </a:p>
          <a:p>
            <a:pPr algn="just">
              <a:defRPr/>
            </a:pPr>
            <a:r>
              <a:rPr lang="en-US" sz="12800" dirty="0">
                <a:latin typeface="Cambria" pitchFamily="18" charset="0"/>
                <a:cs typeface="Times New Roman" pitchFamily="18" charset="0"/>
              </a:rPr>
              <a:t>IB</a:t>
            </a:r>
            <a:r>
              <a:rPr lang="ru-RU" sz="12800" dirty="0">
                <a:latin typeface="Cambria" pitchFamily="18" charset="0"/>
                <a:cs typeface="Times New Roman" pitchFamily="18" charset="0"/>
              </a:rPr>
              <a:t> — поражен весь </a:t>
            </a:r>
            <a:r>
              <a:rPr lang="ru-RU" sz="12800" dirty="0" err="1">
                <a:latin typeface="Cambria" pitchFamily="18" charset="0"/>
                <a:cs typeface="Times New Roman" pitchFamily="18" charset="0"/>
              </a:rPr>
              <a:t>миометрий</a:t>
            </a:r>
            <a:r>
              <a:rPr lang="ru-RU" sz="128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12800" dirty="0">
                <a:latin typeface="Cambria" pitchFamily="18" charset="0"/>
                <a:cs typeface="Times New Roman" pitchFamily="18" charset="0"/>
              </a:rPr>
              <a:t>II</a:t>
            </a:r>
            <a:r>
              <a:rPr lang="ru-RU" sz="12800" dirty="0">
                <a:latin typeface="Cambria" pitchFamily="18" charset="0"/>
                <a:cs typeface="Times New Roman" pitchFamily="18" charset="0"/>
              </a:rPr>
              <a:t>	 - рак тела + рак ш/матки</a:t>
            </a:r>
          </a:p>
          <a:p>
            <a:pPr algn="just">
              <a:defRPr/>
            </a:pPr>
            <a:r>
              <a:rPr lang="en-US" sz="12800" dirty="0" smtClean="0">
                <a:latin typeface="Cambria" pitchFamily="18" charset="0"/>
                <a:cs typeface="Times New Roman" pitchFamily="18" charset="0"/>
              </a:rPr>
              <a:t>III</a:t>
            </a:r>
            <a:r>
              <a:rPr lang="ru-RU" sz="12800" dirty="0" smtClean="0">
                <a:latin typeface="Cambria" pitchFamily="18" charset="0"/>
                <a:cs typeface="Times New Roman" pitchFamily="18" charset="0"/>
              </a:rPr>
              <a:t>рак </a:t>
            </a:r>
            <a:r>
              <a:rPr lang="ru-RU" sz="12800" dirty="0">
                <a:latin typeface="Cambria" pitchFamily="18" charset="0"/>
                <a:cs typeface="Times New Roman" pitchFamily="18" charset="0"/>
              </a:rPr>
              <a:t>тела + рак ш/матки + региональные лимфоузлы (малого таза)</a:t>
            </a:r>
          </a:p>
          <a:p>
            <a:pPr algn="just">
              <a:defRPr/>
            </a:pPr>
            <a:r>
              <a:rPr lang="en-US" sz="12800" dirty="0" smtClean="0">
                <a:latin typeface="Cambria" pitchFamily="18" charset="0"/>
                <a:cs typeface="Times New Roman" pitchFamily="18" charset="0"/>
              </a:rPr>
              <a:t>IV</a:t>
            </a:r>
            <a:r>
              <a:rPr lang="ru-RU" sz="12800" dirty="0" smtClean="0">
                <a:latin typeface="Cambria" pitchFamily="18" charset="0"/>
                <a:cs typeface="Times New Roman" pitchFamily="18" charset="0"/>
              </a:rPr>
              <a:t>- </a:t>
            </a:r>
            <a:r>
              <a:rPr lang="ru-RU" sz="12800" dirty="0">
                <a:latin typeface="Cambria" pitchFamily="18" charset="0"/>
                <a:cs typeface="Times New Roman" pitchFamily="18" charset="0"/>
              </a:rPr>
              <a:t>прорастает мочевой пузырь, прямую кишку, даёт отдалённые метастазы.</a:t>
            </a:r>
          </a:p>
          <a:p>
            <a:pPr marL="0" indent="0" algn="just">
              <a:buFontTx/>
              <a:buNone/>
              <a:defRPr/>
            </a:pP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81075"/>
            <a:ext cx="8425184" cy="45259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Клиника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ацикличные маточные кровотечения, жидкие бели типа «мясных помоев», схваткообразные боли.</a:t>
            </a:r>
          </a:p>
          <a:p>
            <a:pPr marL="0" indent="0" algn="just"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гистология.</a:t>
            </a:r>
          </a:p>
          <a:p>
            <a:pPr marL="0" indent="0" algn="just"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Лечение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гормонотерапия + расширенная экстирпация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матки +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лучевая терапия. </a:t>
            </a:r>
          </a:p>
          <a:p>
            <a:pPr marL="0" indent="0" algn="just">
              <a:buFontTx/>
              <a:buNone/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7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Опухоли яичника</a:t>
            </a: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75-80% доброкачественные 15-20% злокачественные. По частоте возникновения рак яичника стоит на втором месте после рака ш/матки.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Видимых симптомов рака яичника нет, если появилось клиника, то в 80% случаев это уже рак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стадии.                                                            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Выживаемость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- 60-80%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-40-60%, Шст-15-20%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 более 8%.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65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476672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 яичников </a:t>
            </a:r>
            <a:br>
              <a:rPr lang="ru-RU" sz="40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2" name="Picture 7" descr="FEM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03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9" descr="гранулезоклеточная опухоль яичника микрос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88778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7145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</a:t>
            </a:r>
            <a:r>
              <a:rPr lang="ru-RU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лассификация </a:t>
            </a:r>
            <a:r>
              <a:rPr lang="ru-RU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опухолей яичника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836712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dirty="0" smtClean="0"/>
              <a:t>                                                                                                                                           </a:t>
            </a:r>
            <a:endParaRPr lang="ru-RU" dirty="0"/>
          </a:p>
          <a:p>
            <a:pPr marL="0" indent="0" algn="just">
              <a:buFontTx/>
              <a:buNone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1.Опухолеподобные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ретенционные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кисты не обладают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пролиферативны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ростом, не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малигнизируются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увеличиваются за счет накопления жидкого содержимого:</a:t>
            </a:r>
          </a:p>
          <a:p>
            <a:pPr algn="just">
              <a:defRPr/>
            </a:pP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тубовариальные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восполительные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образования</a:t>
            </a:r>
          </a:p>
          <a:p>
            <a:pPr algn="just">
              <a:defRPr/>
            </a:pP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эндометриоз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яичника</a:t>
            </a:r>
          </a:p>
          <a:p>
            <a:pPr algn="just">
              <a:defRPr/>
            </a:pP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персистирующий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неовулировавший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) фолликул</a:t>
            </a:r>
          </a:p>
          <a:p>
            <a:pPr algn="just">
              <a:defRPr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персистирующее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желтое тело</a:t>
            </a:r>
          </a:p>
          <a:p>
            <a:pPr algn="just">
              <a:defRPr/>
            </a:pP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поликистоз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яичника.</a:t>
            </a:r>
          </a:p>
          <a:p>
            <a:pPr marL="0" indent="0" algn="just">
              <a:buFontTx/>
              <a:buNone/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2. Истинные опухоли:</a:t>
            </a:r>
          </a:p>
          <a:p>
            <a:pPr algn="just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эпителиальные (90%)</a:t>
            </a:r>
          </a:p>
          <a:p>
            <a:pPr algn="just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доброкачественные (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кистомы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злокачественные: первичный рак яичника и вторичный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95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460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возникновения рака яичника 8-25%.                                                                      Различают первичный 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вторичный (метастатический)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рак яичника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первичный − из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здоровой ткани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яичника;</a:t>
            </a:r>
          </a:p>
          <a:p>
            <a:pPr marL="0" indent="0" algn="just">
              <a:buNone/>
            </a:pPr>
            <a:r>
              <a:rPr lang="ru-RU" sz="3600" dirty="0" smtClean="0">
                <a:latin typeface="Cambria"/>
                <a:cs typeface="Times New Roman" pitchFamily="18" charset="0"/>
              </a:rPr>
              <a:t>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вторичный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метастатические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опухоли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(из рака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молочных желез,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ЖКТ,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рака легкого)из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кистом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9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яичника 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полиэтиологическое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заболевание.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едущей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теорией его возникновения является теория нарушений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гипоталамо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гипофизарно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яичниковой системы, что ведет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гипергонадотропизму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увеличивается количество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лютеинизирующего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гормлна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(ЛГ), а это  приводит к разрастанию стромы яичников, участвующих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стероидогенезе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затем извращается рост тканей, что приводит к образованию опухоли.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86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Группы риска по опухолям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придатков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0127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женщины с ранним или поздним половым созреванием.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кровотечения в анамнезе, раннее (до 45 лет) или позднее (после 52лет) 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опухоли любой локализации.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частые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воспалительне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процессы.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операции на придатках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женщины, получавшие  химиотерапию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женщины, страдающие бесплодием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миомы,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эндометриоз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наследственная отягощенность                                                Пациенткам группы риска проводят общее обследование - осмотр 2 раза в год + УЗИ и цитологическое исследование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32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Жалобы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распирающие боли, обусловленные асцитом. Раздражение брюшины, сдавливание сосудов, приводит  к нарушению оттока крови, образованию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эксудата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вызывая асцит и интоксикацию.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анализе крови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высокая СОЭ, низкий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гемоглабин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93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Патогенез</a:t>
            </a:r>
          </a:p>
        </p:txBody>
      </p:sp>
      <p:sp>
        <p:nvSpPr>
          <p:cNvPr id="7680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136525" indent="0" algn="just" eaLnBrk="1" hangingPunct="1">
              <a:buNone/>
            </a:pPr>
            <a:r>
              <a:rPr lang="ru-RU" dirty="0" smtClean="0">
                <a:latin typeface="Cambria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всех эпителиальных опухолей яичников считают кисты, возникающие в результате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отшнуровывания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инвагинированного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покровного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мезотелия.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4" name="Прямоугольник 4"/>
          <p:cNvSpPr>
            <a:spLocks noChangeArrowheads="1"/>
          </p:cNvSpPr>
          <p:nvPr/>
        </p:nvSpPr>
        <p:spPr bwMode="auto">
          <a:xfrm>
            <a:off x="611560" y="4724400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ambria" pitchFamily="18" charset="0"/>
              </a:rPr>
              <a:t>Этиология рака яичников неизвестна</a:t>
            </a:r>
          </a:p>
        </p:txBody>
      </p:sp>
    </p:spTree>
    <p:extLst>
      <p:ext uri="{BB962C8B-B14F-4D97-AF65-F5344CB8AC3E}">
        <p14:creationId xmlns:p14="http://schemas.microsoft.com/office/powerpoint/2010/main" val="107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Понятие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онкогинекология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Онкогинекология</a:t>
            </a:r>
            <a:r>
              <a:rPr lang="ru-RU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 медицины на стыке онкологии, гинекологии, урологии и эндокринологии, изучающий доброкачественные и злокачественные опухоли женской половой системы, их этиологию и патогенез, методы профилактики, диагностики и лечения.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58349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Клиника</a:t>
            </a:r>
          </a:p>
        </p:txBody>
      </p:sp>
      <p:sp>
        <p:nvSpPr>
          <p:cNvPr id="77827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Объективно: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«лягушачий» живот, симптом флюктуации, отдышка, слабость, нарушение функции соседних органов.</a:t>
            </a:r>
          </a:p>
          <a:p>
            <a:pPr algn="just"/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Стадии рака яичника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 опухоль одного яичника, асцита нет.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1Б - опухоль двух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яичков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асцита нет.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1С - опухоль 1 или 2 яичников + асцит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- переход процесса на матку и лимфоузлы.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процесс выходит за пределы малого таза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процесс выходит за пределы малого таза, отдаленные метастазы.</a:t>
            </a:r>
          </a:p>
          <a:p>
            <a:endParaRPr lang="ru-RU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24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136525" indent="0" algn="just" eaLnBrk="1" hangingPunct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Стадия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болезни определяется по данным клинического обследования, результатам оперативного вмешательства и гистологического изучения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биоптатов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4294967295"/>
          </p:nvPr>
        </p:nvSpPr>
        <p:spPr>
          <a:xfrm>
            <a:off x="396875" y="908050"/>
            <a:ext cx="8229600" cy="4525963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анамнез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влагалищное исследование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лапароскопия с прицельной биопсией и гистологией.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морфология аспирата.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-легких, УЗИ печени, почек, мочевого пузыря, ФГС,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ирригоскопия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радио-изотопное сканирование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2" name="Picture 7" descr="us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038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10" descr="gy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38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1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09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Лечение</a:t>
            </a:r>
          </a:p>
        </p:txBody>
      </p:sp>
      <p:sp>
        <p:nvSpPr>
          <p:cNvPr id="79875" name="Содержимое 2"/>
          <p:cNvSpPr>
            <a:spLocks noGrp="1"/>
          </p:cNvSpPr>
          <p:nvPr>
            <p:ph idx="4294967295"/>
          </p:nvPr>
        </p:nvSpPr>
        <p:spPr>
          <a:xfrm>
            <a:off x="304800" y="981075"/>
            <a:ext cx="8229600" cy="452596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экстирпация матки с придатками,  большим сальником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лимфааденэктомией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Может быть лучевая терапия, гормонотерапия. </a:t>
            </a:r>
          </a:p>
        </p:txBody>
      </p:sp>
      <p:pic>
        <p:nvPicPr>
          <p:cNvPr id="79877" name="Picture 10" descr="surge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2939780" cy="33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7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Профилактика злокачественных новообразований ЖПО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2"/>
          </a:xfrm>
        </p:spPr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санитарно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просветительная работа среди женского населения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профилактические осмотры в женской консультации, смотровых кабинетах 2 раза в год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диспансерное наблюдение женщин из группы риска у онколога - гинеколога и др.</a:t>
            </a:r>
          </a:p>
          <a:p>
            <a:endParaRPr lang="ru-RU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77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Доброкачественные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опухоли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989138"/>
            <a:ext cx="8229600" cy="409416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Миома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матки - наиболее часто встречающаяся  опухоль - примерно у 7-20% больных гинекологического профиля, в возрасте 30 и старше лет</a:t>
            </a:r>
            <a:r>
              <a:rPr lang="ru-RU" dirty="0" smtClean="0"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4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Миома матки </a:t>
            </a:r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доброкачественная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дисгормональная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гиперплазия мышечных, соединительнотканных элементов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миометрия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нарушениями в системе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гипотоламус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гипофиз — кора надпочечников - яичник.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случае преобладания мышечных волокон её называют «миомой», соединительнотканных - «фибромой», а при одинаковом содержании обеих тканей - «фибромиомой». Первоначально опухоль возникает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межмышечно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64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локализации опухоли различают:</a:t>
            </a:r>
          </a:p>
          <a:p>
            <a:pPr algn="just">
              <a:defRPr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миома тела матки (95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%)-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на передней, </a:t>
            </a: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задней, 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боковой стенке тела матки.</a:t>
            </a:r>
          </a:p>
          <a:p>
            <a:pPr algn="just">
              <a:defRPr/>
            </a:pPr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миома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шейки матки (5-7%)</a:t>
            </a:r>
          </a:p>
          <a:p>
            <a:pPr marL="0" indent="0">
              <a:buFontTx/>
              <a:buNone/>
              <a:defRPr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миома влагалища (примерно1%)</a:t>
            </a:r>
            <a:br>
              <a:rPr lang="ru-RU" sz="10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По характеру роста</a:t>
            </a:r>
            <a:r>
              <a:rPr lang="ru-RU" sz="10000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0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0" dirty="0" err="1">
                <a:latin typeface="Times New Roman" pitchFamily="18" charset="0"/>
                <a:cs typeface="Times New Roman" pitchFamily="18" charset="0"/>
              </a:rPr>
              <a:t>интрамуральный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 (интерстициальный)рост - опухоль в толще стенки.</a:t>
            </a:r>
          </a:p>
          <a:p>
            <a:pPr>
              <a:defRPr/>
            </a:pPr>
            <a:r>
              <a:rPr lang="ru-RU" sz="10000" dirty="0" err="1">
                <a:latin typeface="Times New Roman" pitchFamily="18" charset="0"/>
                <a:cs typeface="Times New Roman" pitchFamily="18" charset="0"/>
              </a:rPr>
              <a:t>субмукозный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 (подслизистый) - рост в сторону эндометрия</a:t>
            </a:r>
          </a:p>
          <a:p>
            <a:pPr>
              <a:defRPr/>
            </a:pPr>
            <a:r>
              <a:rPr lang="ru-RU" sz="10000" dirty="0" err="1">
                <a:latin typeface="Times New Roman" pitchFamily="18" charset="0"/>
                <a:cs typeface="Times New Roman" pitchFamily="18" charset="0"/>
              </a:rPr>
              <a:t>субсерозный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0000" dirty="0" err="1">
                <a:latin typeface="Times New Roman" pitchFamily="18" charset="0"/>
                <a:cs typeface="Times New Roman" pitchFamily="18" charset="0"/>
              </a:rPr>
              <a:t>подбрюшинный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) - рост в сторону брюшной стенки</a:t>
            </a:r>
          </a:p>
          <a:p>
            <a:pPr>
              <a:defRPr/>
            </a:pPr>
            <a:r>
              <a:rPr lang="ru-RU" sz="10000" dirty="0" err="1">
                <a:latin typeface="Times New Roman" pitchFamily="18" charset="0"/>
                <a:cs typeface="Times New Roman" pitchFamily="18" charset="0"/>
              </a:rPr>
              <a:t>межсвязочный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- между листками широкой связки матки</a:t>
            </a:r>
          </a:p>
          <a:p>
            <a:pPr>
              <a:defRPr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на связках </a:t>
            </a: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45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20" y="188640"/>
            <a:ext cx="8183562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961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12838"/>
            <a:ext cx="7775575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19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опухолей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algn="just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Доброкачественные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опухоли;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Злокачественные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опухоли;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Опухолеподобные заболевания (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дисгормональные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гиперплазии и очаги избыточной регенерации, пороки развития, кисты – полости, имеющие стенку и жидкостное содержимое,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гиперрегенераторные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полипы, кондиломы)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1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89619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Опухоль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гормонозависима,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что подтверждается следующими фактами: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формируется в репродуктивном возрасте, у больных имеются различные метаболические нарушения, функциональная недостаточность печени;</a:t>
            </a:r>
          </a:p>
          <a:p>
            <a:pPr algn="just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пухоль увеличивается во время беременности, когда повышается уровень эстрогенов;</a:t>
            </a:r>
          </a:p>
          <a:p>
            <a:pPr algn="just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ри лечении гормонами наблюдается положительный эффект.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50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Миома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может быть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первичной (при нарушении в гипоталамус - гипофизарной системе).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вторичной - после воспалительных, инфекционных заболевания, абортов, (т. к создается определенный гормональный фон во время беременности возрастает уровень эстрогенов в организме)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Симптомы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миомы матки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Бели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Кровотечение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Нарушение функции соседних органов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46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Клиника</a:t>
            </a: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endParaRPr lang="ru-RU" dirty="0" smtClean="0">
              <a:latin typeface="Cambria" pitchFamily="18" charset="0"/>
            </a:endParaRP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81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Маточные кровотечения: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субмукозном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росте узла 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гиперполименорея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меноррагия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интерстициальный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Бели - жидкие, обильные  у женщин старше 45 лет, вызывают подозрение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малигнизацию;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Боли в нижней половине живота и поясничной области:                                                                - распирающего характера при интерстициальном росте;                                                                            - тянущие  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субсерозных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узлах;                                                                                                                - схваткообразные при рождающемся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субмукозном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узле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матке;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Дизурические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расстройства, расстройства функции кишечника (запоры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Болезненные половые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сношения;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Бесплодие,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невынашивание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беременности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158966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жалобы, анамнез (в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семейные - 70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влагалищное исследование - матка плотная, деревянистой консистенции, равномерно увеличены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бугристая;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гистероскопия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метросальпингоскопия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зондирование матки, данные выскабливания полости матки, лапароскопия.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57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быть консервативным ,санаторно-курортным и хирургическим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Консервативное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если опухоль не более 12-14 недель, нет анемии,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субмукозной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миомы, шеечной миомы, нарушений трофики узла, нет бесплодия, сочетания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эндометриозом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опухолями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предатков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Женщинам запрещается загорать, тепло на низ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фитодиетотерапия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соки свеклы, моркови, картофеля натощак, желчегонные, препараты,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«С» «А» «В-1», «В-6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Санаторно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- курортное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лечение: радоновые ванные (опухоль не более 6-8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нет анемии) + гормонотерапия - гестагены,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антигонадотропины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5662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Оперативное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показанием к операции служат: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субмукозная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миома, рецидивирующие кровотечения, сильные боли, быстрый рост,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невынашивание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беременности. Виды операций зависят от возраста, молодым женщинам делают органосохраняющие операции, у женщин после 40 лет – обычно удаляют матку.</a:t>
            </a:r>
          </a:p>
          <a:p>
            <a:pPr marL="0" indent="0" algn="just">
              <a:buFontTx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444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Доброкачественные опухоли яичников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кистомы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Они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бывают:                                                                                 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серозные 	</a:t>
            </a: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простые- гладкостенные, односторонние, однокамерные.</a:t>
            </a: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пролиферирующие - папиллярные выросты, двухсторонние, в 50-70%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малигнизируются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муцирозные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одно, двухсторонние, с мутновато железистым содержимым, могут достигать гигантских размеров,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малигнизируются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5-7%.</a:t>
            </a:r>
          </a:p>
          <a:p>
            <a:pPr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98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Клиника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развивается при осложнении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кистом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 разрыве,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перекруте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ножки опухоли, сращении с соседними органами, нагноении.</a:t>
            </a:r>
          </a:p>
          <a:p>
            <a:pPr marL="0" indent="0">
              <a:buNone/>
            </a:pPr>
            <a:r>
              <a:rPr lang="ru-RU" dirty="0" smtClean="0">
                <a:latin typeface="Cambria" pitchFamily="18" charset="0"/>
              </a:rPr>
              <a:t>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кистом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яичника в основном оперативное.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37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Контрольные вопросы для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закрепления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Клиника доброкачественных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опухолей;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Клиника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злокачественных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опухолей;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Методы профилактики, диагностики, лечения и реабилитации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20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Злокачественные опухоли женских половых органов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Рак вульвы и влагалища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Рак шейки матки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Рак тела матки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Рак яичника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8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5536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Рак вульвы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04056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3300" dirty="0" smtClean="0"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Начальная симптоматика-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кровомазанье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мокнутье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, боль.</a:t>
            </a:r>
          </a:p>
          <a:p>
            <a:pPr marL="0" indent="0" algn="just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Классификация: 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стадия рака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in situ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- инвазия за базальную мембрану, в поверхностные слои кожи, образуется язва до 2х см в диаметре.</a:t>
            </a:r>
          </a:p>
          <a:p>
            <a:pPr algn="just"/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стадия. язва от 2-5 см, с инфильтрацией в подкожно жировую клетчатку, опухоль подвижна.</a:t>
            </a:r>
          </a:p>
          <a:p>
            <a:pPr algn="just"/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ст. опухоль распространяется на нижнюю треть влагалища, прямую кишку, уретру, метастазы односторонние, не смещаемые или 2-х сторонние смещаемые.</a:t>
            </a:r>
          </a:p>
          <a:p>
            <a:pPr algn="just"/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ст. опухоль прорастает в слизистую кишки, уретры или влагалище более 2х см, метастаза 2х сторонние, не смещаемые.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4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осмотр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вульвоскопия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Лечение: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стадии-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экстирпация вульвы и удаление подвздошных лимфоузлов, лучевая терапия, химиотерапия.                                                                                               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симптоматическое лечение</a:t>
            </a:r>
          </a:p>
          <a:p>
            <a:pPr marL="0" indent="0" algn="just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химиотерапия</a:t>
            </a:r>
          </a:p>
        </p:txBody>
      </p:sp>
    </p:spTree>
    <p:extLst>
      <p:ext uri="{BB962C8B-B14F-4D97-AF65-F5344CB8AC3E}">
        <p14:creationId xmlns:p14="http://schemas.microsoft.com/office/powerpoint/2010/main" val="211270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Классификация рака шейки матки.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 строению: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плоскоплеточный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ороговевающий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неороговевающий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	железистый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железисто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плоскоклеточный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 росту: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экзофитный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эндофитный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смешанный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язвеннонекротический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14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46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 степени прорастания: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стадия-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интраэпителлиальный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рак, инвазии нет.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- инвазия за базальную мембрану до 3 мм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 - инвазия более З-х мм, но опухоль в пределах шейки матки.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влагалищный (2/3 ш/м) вариант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-маточный вариант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параметральный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(не доходит до стенок таза).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– региональный вариант (поражены л/у )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- влагалищный вариант (поражение всего влагалища)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параметральный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вариант (до стенки таза, матка неподвижна).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стадия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-опухоль прорастает в мочевой пузырь, прямую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кишку, дает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отдаленные метастазы. </a:t>
            </a:r>
          </a:p>
        </p:txBody>
      </p:sp>
    </p:spTree>
    <p:extLst>
      <p:ext uri="{BB962C8B-B14F-4D97-AF65-F5344CB8AC3E}">
        <p14:creationId xmlns:p14="http://schemas.microsoft.com/office/powerpoint/2010/main" val="715146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1789</Words>
  <Application>Microsoft Office PowerPoint</Application>
  <PresentationFormat>Экран (4:3)</PresentationFormat>
  <Paragraphs>243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Презентация PowerPoint</vt:lpstr>
      <vt:lpstr>План лекции</vt:lpstr>
      <vt:lpstr>Понятие «онкогинекология»</vt:lpstr>
      <vt:lpstr>Классификация опухолей</vt:lpstr>
      <vt:lpstr>Презентация PowerPoint</vt:lpstr>
      <vt:lpstr>I. Рак вульвы </vt:lpstr>
      <vt:lpstr>Презентация PowerPoint</vt:lpstr>
      <vt:lpstr>Классификация рака шейки матки. </vt:lpstr>
      <vt:lpstr>Презентация PowerPoint</vt:lpstr>
      <vt:lpstr>Рак шейки матки </vt:lpstr>
      <vt:lpstr>Эпидемиология</vt:lpstr>
      <vt:lpstr>Факторы риска развития рака шейки матки. </vt:lpstr>
      <vt:lpstr>Клиника рака шейки матки</vt:lpstr>
      <vt:lpstr>Диагностика </vt:lpstr>
      <vt:lpstr>Презентация PowerPoint</vt:lpstr>
      <vt:lpstr>Лечение рака шейки матки </vt:lpstr>
      <vt:lpstr>Лечение</vt:lpstr>
      <vt:lpstr>Профилактика</vt:lpstr>
      <vt:lpstr>Рак тела матки </vt:lpstr>
      <vt:lpstr>Классификация</vt:lpstr>
      <vt:lpstr>Презентация PowerPoint</vt:lpstr>
      <vt:lpstr>Опухоли яичника</vt:lpstr>
      <vt:lpstr>Рак яичников  </vt:lpstr>
      <vt:lpstr>Классификация опухолей яичника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Группы риска по опухолям придатков </vt:lpstr>
      <vt:lpstr>Презентация PowerPoint</vt:lpstr>
      <vt:lpstr>Патогенез</vt:lpstr>
      <vt:lpstr>Клиника</vt:lpstr>
      <vt:lpstr>Презентация PowerPoint</vt:lpstr>
      <vt:lpstr>Диагностика</vt:lpstr>
      <vt:lpstr>Лечение</vt:lpstr>
      <vt:lpstr>Профилактика злокачественных новообразований ЖПО </vt:lpstr>
      <vt:lpstr>Доброкачественные опухоли</vt:lpstr>
      <vt:lpstr>Миома матки 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Клиника </vt:lpstr>
      <vt:lpstr>Диагностика </vt:lpstr>
      <vt:lpstr>Лечение может быть консервативным ,санаторно-курортным и хирургическим. </vt:lpstr>
      <vt:lpstr>Презентация PowerPoint</vt:lpstr>
      <vt:lpstr>Доброкачественные опухоли яичников (кистомы)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67</cp:revision>
  <dcterms:created xsi:type="dcterms:W3CDTF">2018-02-11T12:53:39Z</dcterms:created>
  <dcterms:modified xsi:type="dcterms:W3CDTF">2020-10-19T07:00:46Z</dcterms:modified>
</cp:coreProperties>
</file>