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2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95" d="100"/>
          <a:sy n="9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1F944-7D32-429A-8F23-045AA20B9F0B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F1E5-4010-4DCE-A649-42C44DAFA2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C88A4-7D67-401E-B36D-A08052F20AA0}" type="datetime1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5034A-D532-44E6-B903-5EC303C23F1C}" type="datetime1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EE1A8-33A8-4B95-9029-21105B9F3017}" type="datetime1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98D2-8414-4249-8401-AAEE7F6B3B75}" type="datetime1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62594-4652-4BA0-87F3-2BC993516B5D}" type="datetime1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2DC9-8937-4142-8D2F-F3BC9DE6A2A2}" type="datetime1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882A-816F-46D4-A533-157F6E6F9F7C}" type="datetime1">
              <a:rPr lang="ru-RU" smtClean="0"/>
              <a:t>20.06.2020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1CC30-F61D-4BC2-87B5-11199D04577D}" type="datetime1">
              <a:rPr lang="ru-RU" smtClean="0"/>
              <a:t>20.06.2020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E1D13-17CE-4C00-9B3A-B396AF15F7AF}" type="datetime1">
              <a:rPr lang="ru-RU" smtClean="0"/>
              <a:t>20.06.2020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693D-F229-4A4E-9357-5EBA1DAFAD2B}" type="datetime1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0AC3-C214-4A4A-A9FC-627075288F4A}" type="datetime1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E156B-5CE1-4213-8A8A-462CEA6A0E74}" type="datetime1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20486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Принципы </a:t>
            </a:r>
            <a:r>
              <a:rPr lang="ru-RU" sz="3600" dirty="0" smtClean="0"/>
              <a:t>создания безопасной окружающей среды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высшего образования "Красноярский государственный медицинский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университет имени профессора В.Ф.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Фармацевтический колледж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3717032"/>
            <a:ext cx="4978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Здоровый человек и его окружение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4869160"/>
            <a:ext cx="52920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Выполнила: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Стрельникова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Арина Николаевна,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 отделения «сестринское дело»,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курс, группа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08-1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Черемисина А. А.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Красноярск</a:t>
            </a:r>
          </a:p>
          <a:p>
            <a:pPr algn="ctr"/>
            <a:r>
              <a:rPr lang="ru-RU" dirty="0" smtClean="0"/>
              <a:t>2020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Безопасность во время кормления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288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2438" algn="just"/>
            <a:r>
              <a:rPr lang="ru-RU" sz="2400" dirty="0" smtClean="0"/>
              <a:t>Безопасность при </a:t>
            </a:r>
            <a:r>
              <a:rPr lang="ru-RU" sz="2400" dirty="0" smtClean="0"/>
              <a:t>кормлении. </a:t>
            </a:r>
            <a:r>
              <a:rPr lang="ru-RU" sz="2400" dirty="0" smtClean="0"/>
              <a:t>Во избежание термических травм необходим, в частности, контроль за температурой воды и пищи. При использовании подогревателей детского питания, особенно ночью, необходимо отрегулировать их на температуру не выше +50 °С.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4098" name="Picture 2" descr="https://balakovo24.ru/wp-content/uploads/2014/03/%D0%BC%D0%BE%D0%BB%D0%BE%D0%BA%D0%BE_%D0%BC%D0%BE%D0%BB%D0%BE%D1%87%D0%BD%D0%B0%D1%8F-%D0%BA%D1%83%D1%85%D0%BD%D1%8F_%D0%B1%D1%83%D1%82%D1%8B%D0%BB%D0%BA%D0%B8.jpg"/>
          <p:cNvPicPr>
            <a:picLocks noChangeAspect="1" noChangeArrowheads="1"/>
          </p:cNvPicPr>
          <p:nvPr/>
        </p:nvPicPr>
        <p:blipFill>
          <a:blip r:embed="rId2" cstate="print"/>
          <a:srcRect b="4100"/>
          <a:stretch>
            <a:fillRect/>
          </a:stretch>
        </p:blipFill>
        <p:spPr bwMode="auto">
          <a:xfrm>
            <a:off x="5292080" y="1412776"/>
            <a:ext cx="3456384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ru-RU" dirty="0" smtClean="0"/>
              <a:t>Безопасный сон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6805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Безопасный </a:t>
            </a:r>
            <a:r>
              <a:rPr lang="ru-RU" sz="2400" dirty="0" smtClean="0"/>
              <a:t>сон. </a:t>
            </a:r>
            <a:r>
              <a:rPr lang="ru-RU" sz="2400" dirty="0" smtClean="0"/>
              <a:t>У детей первых месяцев жизни сохраняется опасность аспирации пищи при срыгивании, если ребенка после еды кладут в кроватку на спину и его голова лежит прямо. </a:t>
            </a:r>
            <a:endParaRPr lang="ru-RU" sz="2400" dirty="0" smtClean="0"/>
          </a:p>
          <a:p>
            <a:pPr indent="452438" algn="just"/>
            <a:r>
              <a:rPr lang="ru-RU" sz="2400" dirty="0" smtClean="0"/>
              <a:t>В </a:t>
            </a:r>
            <a:r>
              <a:rPr lang="ru-RU" sz="2400" dirty="0" smtClean="0"/>
              <a:t>целях профилактики аспирации и асфиксии ребенка после кормления необходимо держать вертикально до отхождения воздуха, в кроватке голова его должна быть повернута набок.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3074" name="Picture 2" descr="http://s31930.pcdn.co/wp-content/uploads/2019/10/TipstoBuyCribsforInfants-510x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3777630" cy="457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6400800" cy="17526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Безопасность во время </a:t>
            </a:r>
            <a:r>
              <a:rPr lang="ru-RU" sz="2400" dirty="0" smtClean="0">
                <a:solidFill>
                  <a:schemeClr val="tx1"/>
                </a:solidFill>
              </a:rPr>
              <a:t>сна.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Безопасная </a:t>
            </a:r>
            <a:r>
              <a:rPr lang="ru-RU" sz="2400" dirty="0" smtClean="0">
                <a:solidFill>
                  <a:schemeClr val="tx1"/>
                </a:solidFill>
              </a:rPr>
              <a:t>кроватка.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Падение с </a:t>
            </a:r>
            <a:r>
              <a:rPr lang="ru-RU" sz="2400" dirty="0" smtClean="0">
                <a:solidFill>
                  <a:schemeClr val="tx1"/>
                </a:solidFill>
              </a:rPr>
              <a:t>мебели.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Безопасность во время </a:t>
            </a:r>
            <a:r>
              <a:rPr lang="ru-RU" sz="2400" dirty="0" smtClean="0">
                <a:solidFill>
                  <a:schemeClr val="tx1"/>
                </a:solidFill>
              </a:rPr>
              <a:t>кормления.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Безопасный </a:t>
            </a:r>
            <a:r>
              <a:rPr lang="ru-RU" sz="2400" dirty="0" smtClean="0">
                <a:solidFill>
                  <a:schemeClr val="tx1"/>
                </a:solidFill>
              </a:rPr>
              <a:t>сон.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Безопасность во время сна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1463" algn="just"/>
            <a:r>
              <a:rPr lang="ru-RU" sz="2400" dirty="0" smtClean="0"/>
              <a:t>Безопасность во время сна Рекомендуется, чтобы ребенок спал в одной комнате с родителями, особенно в первые 6 месяцев, поскольку это способствует продолжению грудного вскармливания и уменьшает для ребенка риск внезапной смерти во сне.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1266" name="Picture 2" descr="https://avatars.mds.yandex.net/get-zen_doc/176438/pub_5c7e1cfeaefecc00b47c4c9d_5c8b5ce82d1df300b38ff688/scale_1200"/>
          <p:cNvPicPr>
            <a:picLocks noChangeAspect="1" noChangeArrowheads="1"/>
          </p:cNvPicPr>
          <p:nvPr/>
        </p:nvPicPr>
        <p:blipFill>
          <a:blip r:embed="rId2" cstate="print"/>
          <a:srcRect r="-176" b="16118"/>
          <a:stretch>
            <a:fillRect/>
          </a:stretch>
        </p:blipFill>
        <p:spPr bwMode="auto">
          <a:xfrm>
            <a:off x="4932040" y="1268760"/>
            <a:ext cx="3960440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Безопасность во время сна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2438" algn="just"/>
            <a:r>
              <a:rPr lang="ru-RU" sz="2400" dirty="0" smtClean="0"/>
              <a:t>Оказавшись во взрослой кровати либо в слишком тесном пространстве рядом с родителями, либо под навалившимся сверху взрослым человеком, ребенок может задохнуться. Так что, все же безопаснее, если ребенок будет спать рядом с Вами, но в отдельной кроватке.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42" name="Picture 2" descr="https://i.pinimg.com/originals/e7/7c/e1/e77ce1d3d9629eacd94136f75926adc1.jpg"/>
          <p:cNvPicPr>
            <a:picLocks noChangeAspect="1" noChangeArrowheads="1"/>
          </p:cNvPicPr>
          <p:nvPr/>
        </p:nvPicPr>
        <p:blipFill>
          <a:blip r:embed="rId2" cstate="print"/>
          <a:srcRect b="9677"/>
          <a:stretch>
            <a:fillRect/>
          </a:stretch>
        </p:blipFill>
        <p:spPr bwMode="auto">
          <a:xfrm>
            <a:off x="5148064" y="1268760"/>
            <a:ext cx="3720413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/>
              <a:t>Безопасность во время сна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25689"/>
            <a:ext cx="45365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Если Вы все же берете ребенка спать рядом с собой, следует соблюдать некоторые правила: </a:t>
            </a:r>
            <a:endParaRPr lang="ru-RU" sz="2400" dirty="0" smtClean="0"/>
          </a:p>
          <a:p>
            <a:pPr indent="452438" algn="just">
              <a:buAutoNum type="arabicPeriod"/>
            </a:pPr>
            <a:r>
              <a:rPr lang="ru-RU" sz="2400" dirty="0" smtClean="0"/>
              <a:t>Никогда </a:t>
            </a:r>
            <a:r>
              <a:rPr lang="ru-RU" sz="2400" dirty="0" smtClean="0"/>
              <a:t>не спите вместе с ребенком на диване или кресле-кровати. </a:t>
            </a:r>
            <a:endParaRPr lang="ru-RU" sz="2400" dirty="0" smtClean="0"/>
          </a:p>
          <a:p>
            <a:pPr indent="452438" algn="just">
              <a:buAutoNum type="arabicPeriod"/>
            </a:pPr>
            <a:r>
              <a:rPr lang="ru-RU" sz="2400" dirty="0" smtClean="0"/>
              <a:t>Так </a:t>
            </a:r>
            <a:r>
              <a:rPr lang="ru-RU" sz="2400" dirty="0" smtClean="0"/>
              <a:t>же опасно засыпать с ребёнком, если Вы перед этим: </a:t>
            </a:r>
            <a:endParaRPr lang="ru-RU" sz="2400" dirty="0" smtClean="0"/>
          </a:p>
          <a:p>
            <a:pPr indent="452438" algn="just"/>
            <a:r>
              <a:rPr lang="ru-RU" sz="2400" dirty="0" smtClean="0"/>
              <a:t>1)выпили </a:t>
            </a:r>
            <a:r>
              <a:rPr lang="ru-RU" sz="2400" dirty="0" smtClean="0"/>
              <a:t>спиртные напитки </a:t>
            </a:r>
            <a:endParaRPr lang="ru-RU" sz="2400" dirty="0" smtClean="0"/>
          </a:p>
          <a:p>
            <a:pPr indent="452438" algn="just"/>
            <a:r>
              <a:rPr lang="ru-RU" sz="2400" dirty="0" smtClean="0"/>
              <a:t>2)употребляли </a:t>
            </a:r>
            <a:r>
              <a:rPr lang="ru-RU" sz="2400" dirty="0" smtClean="0"/>
              <a:t>наркотики или другие лекарства, которые обладают снотворным действием </a:t>
            </a:r>
            <a:endParaRPr lang="ru-RU" sz="2400" dirty="0" smtClean="0"/>
          </a:p>
          <a:p>
            <a:pPr indent="452438" algn="just"/>
            <a:r>
              <a:rPr lang="ru-RU" sz="2400" dirty="0" smtClean="0"/>
              <a:t>3) утомлены </a:t>
            </a:r>
            <a:r>
              <a:rPr lang="ru-RU" sz="2400" dirty="0" smtClean="0"/>
              <a:t>или </a:t>
            </a:r>
            <a:r>
              <a:rPr lang="ru-RU" sz="2400" dirty="0" smtClean="0"/>
              <a:t>больны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9220" name="Picture 4" descr="https://i.pinimg.com/736x/31/b4/50/31b450cba99fdfb653db181b5795493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68760"/>
            <a:ext cx="3754678" cy="50045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/>
              <a:t>Безопасность во время сна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9685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Берегите ребенка </a:t>
            </a:r>
            <a:r>
              <a:rPr lang="ru-RU" sz="2400" dirty="0" smtClean="0"/>
              <a:t>от случайного перегревания, удушения или </a:t>
            </a:r>
            <a:r>
              <a:rPr lang="ru-RU" sz="2400" dirty="0" smtClean="0"/>
              <a:t>придавливания.</a:t>
            </a:r>
          </a:p>
          <a:p>
            <a:pPr indent="452438" algn="just"/>
            <a:r>
              <a:rPr lang="ru-RU" sz="2400" dirty="0" smtClean="0"/>
              <a:t>Убедитесь</a:t>
            </a:r>
            <a:r>
              <a:rPr lang="ru-RU" sz="2400" dirty="0" smtClean="0"/>
              <a:t>, что </a:t>
            </a:r>
            <a:r>
              <a:rPr lang="ru-RU" sz="2400" dirty="0" smtClean="0"/>
              <a:t>ребенок </a:t>
            </a:r>
            <a:r>
              <a:rPr lang="ru-RU" sz="2400" dirty="0" smtClean="0"/>
              <a:t>не может случайно упасть с кровати или оказаться зажатым между матрацем и </a:t>
            </a:r>
            <a:r>
              <a:rPr lang="ru-RU" sz="2400" dirty="0" smtClean="0"/>
              <a:t>стеной.</a:t>
            </a:r>
          </a:p>
          <a:p>
            <a:pPr indent="452438" algn="just"/>
            <a:r>
              <a:rPr lang="ru-RU" sz="2400" dirty="0" smtClean="0"/>
              <a:t> </a:t>
            </a:r>
            <a:r>
              <a:rPr lang="ru-RU" sz="2400" dirty="0" smtClean="0"/>
              <a:t>В комнате не должно быть жарко (оптимальная температура в комнате +16…+180 C</a:t>
            </a:r>
            <a:r>
              <a:rPr lang="ru-RU" sz="2400" dirty="0" smtClean="0"/>
              <a:t>). </a:t>
            </a:r>
            <a:r>
              <a:rPr lang="ru-RU" sz="2400" dirty="0" smtClean="0"/>
              <a:t>Ребенка не надо одевать слишком </a:t>
            </a:r>
            <a:r>
              <a:rPr lang="ru-RU" sz="2400" dirty="0" smtClean="0"/>
              <a:t>тепло.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8194" name="Picture 2" descr="https://i.pinimg.com/736x/38/c2/7a/38c27a586155aefd8d0a59c4db4d67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5264" y="1268760"/>
            <a:ext cx="356439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Безопасная кроватка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2438" algn="just"/>
            <a:r>
              <a:rPr lang="ru-RU" sz="2400" dirty="0" smtClean="0"/>
              <a:t>Безопасная </a:t>
            </a:r>
            <a:r>
              <a:rPr lang="ru-RU" sz="2400" dirty="0" smtClean="0"/>
              <a:t>кроватка.</a:t>
            </a:r>
          </a:p>
          <a:p>
            <a:pPr indent="452438" algn="just"/>
            <a:r>
              <a:rPr lang="ru-RU" sz="2400" dirty="0" smtClean="0"/>
              <a:t>Требованиям </a:t>
            </a:r>
            <a:r>
              <a:rPr lang="ru-RU" sz="2400" dirty="0" smtClean="0"/>
              <a:t>безопасности должна отвечать и кроватка ребенка: прутья должны отстоять друг от друга не более чем на 6 см, матрац должен быть хорошо пригнан к днищу кроватки, для предупреждения ушибов головы необходимо использовать специальные буферы.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122" name="Picture 2" descr="https://avatars.mds.yandex.net/get-pdb/401063/b5f6cf06-00d0-4801-8ff4-a04796354f36/s1200?webp=false"/>
          <p:cNvPicPr>
            <a:picLocks noChangeAspect="1" noChangeArrowheads="1"/>
          </p:cNvPicPr>
          <p:nvPr/>
        </p:nvPicPr>
        <p:blipFill>
          <a:blip r:embed="rId2" cstate="print"/>
          <a:srcRect t="7229" b="13253"/>
          <a:stretch>
            <a:fillRect/>
          </a:stretch>
        </p:blipFill>
        <p:spPr bwMode="auto">
          <a:xfrm>
            <a:off x="4860032" y="1268760"/>
            <a:ext cx="3986114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Падение с мебели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sz="2400" dirty="0" smtClean="0"/>
              <a:t>Падение с </a:t>
            </a:r>
            <a:r>
              <a:rPr lang="ru-RU" sz="2400" dirty="0" smtClean="0"/>
              <a:t>мебели. </a:t>
            </a:r>
            <a:r>
              <a:rPr lang="ru-RU" sz="2400" dirty="0" smtClean="0"/>
              <a:t>В первые 6 </a:t>
            </a:r>
            <a:r>
              <a:rPr lang="ru-RU" sz="2400" dirty="0" smtClean="0"/>
              <a:t>месяцев </a:t>
            </a:r>
            <a:r>
              <a:rPr lang="ru-RU" sz="2400" dirty="0" smtClean="0"/>
              <a:t>двигательная активность ребенка достаточна для его падения с поверхности, не защищенной бортиками: </a:t>
            </a:r>
            <a:r>
              <a:rPr lang="ru-RU" sz="2400" dirty="0" err="1" smtClean="0"/>
              <a:t>пеленального</a:t>
            </a:r>
            <a:r>
              <a:rPr lang="ru-RU" sz="2400" dirty="0" smtClean="0"/>
              <a:t> стола, кровати взрослых.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0" name="Picture 2" descr="https://b.allegroimg.com/s1024/0612cf/e86d0167468c8a4ca9605d47978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492896"/>
            <a:ext cx="4176463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dirty="0" smtClean="0"/>
              <a:t>Безопасность во время кормления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0080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2438" algn="just"/>
            <a:r>
              <a:rPr lang="ru-RU" sz="2400" dirty="0" smtClean="0"/>
              <a:t>Безопасность во время </a:t>
            </a:r>
            <a:r>
              <a:rPr lang="ru-RU" sz="2400" dirty="0" smtClean="0"/>
              <a:t>кормления. </a:t>
            </a:r>
            <a:r>
              <a:rPr lang="ru-RU" sz="2400" dirty="0" smtClean="0"/>
              <a:t>Поскольку, при кормлении грудью вообще легко заснуть, тем более, при кормлении лежа, существует несколько важных моментов, на которые следует обратить внимание перед тем, как брать ребенка в свою кровать.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170" name="Picture 2" descr="https://avatars.mds.yandex.net/get-zen_doc/1712062/pub_5de627f12fda8600b1edf8ad_5de6ac700a451800b174802e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556792"/>
            <a:ext cx="3967400" cy="4732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508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Содержание</vt:lpstr>
      <vt:lpstr>Безопасность во время сна</vt:lpstr>
      <vt:lpstr>Безопасность во время сна</vt:lpstr>
      <vt:lpstr>Безопасность во время сна</vt:lpstr>
      <vt:lpstr>Безопасность во время сна</vt:lpstr>
      <vt:lpstr>Безопасная кроватка</vt:lpstr>
      <vt:lpstr>Падение с мебели</vt:lpstr>
      <vt:lpstr>Безопасность во время кормления</vt:lpstr>
      <vt:lpstr>Безопасность во время кормления</vt:lpstr>
      <vt:lpstr>Безопасный сон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Вход</dc:creator>
  <cp:lastModifiedBy>Вход</cp:lastModifiedBy>
  <cp:revision>11</cp:revision>
  <dcterms:created xsi:type="dcterms:W3CDTF">2020-06-20T03:43:23Z</dcterms:created>
  <dcterms:modified xsi:type="dcterms:W3CDTF">2020-06-20T04:21:41Z</dcterms:modified>
</cp:coreProperties>
</file>