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57" r:id="rId4"/>
    <p:sldId id="372" r:id="rId5"/>
    <p:sldId id="368" r:id="rId6"/>
    <p:sldId id="367" r:id="rId7"/>
    <p:sldId id="298" r:id="rId8"/>
    <p:sldId id="369" r:id="rId9"/>
    <p:sldId id="370" r:id="rId10"/>
    <p:sldId id="318" r:id="rId11"/>
    <p:sldId id="371" r:id="rId12"/>
    <p:sldId id="380" r:id="rId13"/>
    <p:sldId id="320" r:id="rId14"/>
    <p:sldId id="259" r:id="rId15"/>
    <p:sldId id="302" r:id="rId16"/>
    <p:sldId id="374" r:id="rId17"/>
    <p:sldId id="303" r:id="rId18"/>
    <p:sldId id="306" r:id="rId19"/>
    <p:sldId id="286" r:id="rId20"/>
    <p:sldId id="375" r:id="rId21"/>
    <p:sldId id="307" r:id="rId22"/>
    <p:sldId id="309" r:id="rId23"/>
    <p:sldId id="310" r:id="rId24"/>
    <p:sldId id="379" r:id="rId25"/>
    <p:sldId id="296" r:id="rId26"/>
    <p:sldId id="312" r:id="rId27"/>
    <p:sldId id="278" r:id="rId28"/>
    <p:sldId id="382" r:id="rId29"/>
    <p:sldId id="280" r:id="rId30"/>
    <p:sldId id="281" r:id="rId31"/>
    <p:sldId id="290" r:id="rId32"/>
    <p:sldId id="282" r:id="rId33"/>
    <p:sldId id="383" r:id="rId34"/>
    <p:sldId id="325" r:id="rId35"/>
    <p:sldId id="315" r:id="rId36"/>
    <p:sldId id="283" r:id="rId37"/>
    <p:sldId id="384" r:id="rId38"/>
    <p:sldId id="314" r:id="rId39"/>
    <p:sldId id="267" r:id="rId40"/>
    <p:sldId id="268" r:id="rId41"/>
    <p:sldId id="270" r:id="rId42"/>
    <p:sldId id="361" r:id="rId43"/>
    <p:sldId id="362" r:id="rId44"/>
    <p:sldId id="363" r:id="rId45"/>
    <p:sldId id="364" r:id="rId46"/>
    <p:sldId id="385" r:id="rId47"/>
    <p:sldId id="386" r:id="rId48"/>
    <p:sldId id="397" r:id="rId49"/>
    <p:sldId id="387" r:id="rId50"/>
    <p:sldId id="388" r:id="rId51"/>
    <p:sldId id="398" r:id="rId52"/>
    <p:sldId id="389" r:id="rId53"/>
    <p:sldId id="391" r:id="rId54"/>
    <p:sldId id="392" r:id="rId55"/>
    <p:sldId id="390" r:id="rId56"/>
    <p:sldId id="393" r:id="rId57"/>
    <p:sldId id="394" r:id="rId58"/>
    <p:sldId id="395" r:id="rId59"/>
    <p:sldId id="366" r:id="rId60"/>
    <p:sldId id="293" r:id="rId61"/>
    <p:sldId id="36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Penicillium_ruben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85676"/>
            <a:ext cx="9144000" cy="993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БЕТА-ЛАКТАМЫ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r>
              <a:rPr lang="ru-RU" dirty="0" err="1"/>
              <a:t>им.проф</a:t>
            </a:r>
            <a:r>
              <a:rPr lang="ru-RU" dirty="0"/>
              <a:t>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</a:t>
            </a:r>
            <a:r>
              <a:rPr lang="ru-RU" dirty="0" smtClean="0"/>
              <a:t>России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dirty="0" smtClean="0"/>
              <a:t>Фармацевтический </a:t>
            </a:r>
            <a:r>
              <a:rPr lang="ru-RU" dirty="0"/>
              <a:t>колледж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02128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400681"/>
            <a:ext cx="9036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видео-лекция </a:t>
            </a:r>
            <a:r>
              <a:rPr lang="ru-RU" dirty="0"/>
              <a:t>для студентов 1 </a:t>
            </a:r>
            <a:r>
              <a:rPr lang="ru-RU" dirty="0" smtClean="0"/>
              <a:t>курса</a:t>
            </a:r>
          </a:p>
          <a:p>
            <a:pPr algn="ctr"/>
            <a:r>
              <a:rPr lang="ru-RU" sz="1600" dirty="0" smtClean="0"/>
              <a:t>специальности 33.02.01 Фармация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28638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Марина Владимировна Анисимова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4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640960" cy="5301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резистентности МО </a:t>
            </a:r>
          </a:p>
          <a:p>
            <a:pPr>
              <a:buNone/>
            </a:pPr>
            <a:r>
              <a:rPr lang="ru-RU" sz="2800" dirty="0" smtClean="0"/>
              <a:t>Проблемой </a:t>
            </a:r>
            <a:r>
              <a:rPr lang="ru-RU" sz="2800" dirty="0"/>
              <a:t>современной </a:t>
            </a:r>
            <a:r>
              <a:rPr lang="ru-RU" sz="2800" dirty="0" smtClean="0"/>
              <a:t>антибиотикотерапии </a:t>
            </a:r>
            <a:r>
              <a:rPr lang="ru-RU" sz="2800" dirty="0"/>
              <a:t>(химиотерапии вообще) является </a:t>
            </a:r>
            <a:r>
              <a:rPr lang="ru-RU" sz="2800" dirty="0" smtClean="0"/>
              <a:t>такой </a:t>
            </a:r>
            <a:r>
              <a:rPr lang="ru-RU" sz="2800" dirty="0"/>
              <a:t>тип устойчивости </a:t>
            </a:r>
            <a:r>
              <a:rPr lang="ru-RU" sz="2800" dirty="0" smtClean="0"/>
              <a:t>МО, как приобретенная </a:t>
            </a:r>
            <a:r>
              <a:rPr lang="ru-RU" sz="2800" dirty="0"/>
              <a:t>резистентность к препаратам, которые еще недавно оказывали безупречный лечебный эффект.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 на воздействие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антибиотика 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вырабатывают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специфические ферменты, инактивирующие антибиотик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бета-лактамазы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пенициллиназы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Резистентность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 часто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носит перекрестный характер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МО с </a:t>
            </a:r>
            <a:r>
              <a:rPr lang="ru-RU" sz="2800" dirty="0" err="1" smtClean="0"/>
              <a:t>полирезистентностью</a:t>
            </a:r>
            <a:r>
              <a:rPr lang="ru-RU" sz="2800" dirty="0" smtClean="0"/>
              <a:t> устойчивы сразу </a:t>
            </a:r>
            <a:r>
              <a:rPr lang="ru-RU" sz="2800" dirty="0"/>
              <a:t>к нескольким или многим </a:t>
            </a:r>
            <a:r>
              <a:rPr lang="ru-RU" sz="2800" dirty="0" smtClean="0"/>
              <a:t>представителям </a:t>
            </a:r>
            <a:r>
              <a:rPr lang="ru-RU" sz="2800" dirty="0"/>
              <a:t>различных групп антибиотиков. </a:t>
            </a:r>
            <a:endParaRPr lang="ru-RU" sz="2800" dirty="0" smtClean="0"/>
          </a:p>
        </p:txBody>
      </p:sp>
      <p:pic>
        <p:nvPicPr>
          <p:cNvPr id="8" name="Picture 4" descr="http://47medportal.ru/wp-content/uploads/2016/01/102557636-Shigella.191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8977"/>
          <a:stretch>
            <a:fillRect/>
          </a:stretch>
        </p:blipFill>
        <p:spPr bwMode="auto">
          <a:xfrm rot="16200000">
            <a:off x="6916674" y="4828742"/>
            <a:ext cx="1647357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fgu-radiovetlab.ru/images/pic/sobytiya-i-novosti/informatsiya-o-vyyavleniyah/Salmonell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02365"/>
            <a:ext cx="2358982" cy="155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8924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Пути преодоления антибиотикорезистентности</a:t>
            </a:r>
            <a:r>
              <a:rPr lang="ru-RU" sz="2400" b="1" dirty="0"/>
              <a:t>:</a:t>
            </a:r>
            <a:endParaRPr lang="ru-RU" sz="2400" b="1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периодическое </a:t>
            </a:r>
            <a:r>
              <a:rPr lang="ru-RU" sz="2000" dirty="0"/>
              <a:t>(на 6—12 мес.), но полное изъятие антибиотика </a:t>
            </a:r>
            <a:r>
              <a:rPr lang="ru-RU" sz="2000" dirty="0" smtClean="0"/>
              <a:t>или всей </a:t>
            </a:r>
            <a:r>
              <a:rPr lang="ru-RU" sz="2000" dirty="0"/>
              <a:t>группы с перекрестной </a:t>
            </a:r>
            <a:r>
              <a:rPr lang="ru-RU" sz="2000" dirty="0" err="1" smtClean="0"/>
              <a:t>резистентностью</a:t>
            </a:r>
            <a:r>
              <a:rPr lang="ru-RU" sz="2000" dirty="0" smtClean="0"/>
              <a:t> </a:t>
            </a:r>
            <a:r>
              <a:rPr lang="ru-RU" sz="2000" dirty="0"/>
              <a:t>из обращения восстанавливает на определенный срок </a:t>
            </a:r>
            <a:r>
              <a:rPr lang="ru-RU" sz="2000" dirty="0" smtClean="0"/>
              <a:t>высокую </a:t>
            </a:r>
            <a:r>
              <a:rPr lang="ru-RU" sz="2000" dirty="0"/>
              <a:t>терапевтическую </a:t>
            </a:r>
            <a:r>
              <a:rPr lang="ru-RU" sz="2000" dirty="0" smtClean="0"/>
              <a:t>активность антибиотиков</a:t>
            </a:r>
            <a:endParaRPr lang="ru-RU" sz="2000" dirty="0"/>
          </a:p>
          <a:p>
            <a:pPr marL="457200" indent="-457200">
              <a:buAutoNum type="arabicParenR"/>
            </a:pPr>
            <a:r>
              <a:rPr lang="ru-RU" sz="2000" dirty="0" smtClean="0"/>
              <a:t>ограничение </a:t>
            </a:r>
            <a:r>
              <a:rPr lang="ru-RU" sz="2000" dirty="0"/>
              <a:t>использования антибиотиков только теми случаями, где они действительно необходимы, т. е. запрет на назначение их без достаточных </a:t>
            </a:r>
            <a:r>
              <a:rPr lang="ru-RU" sz="2000" dirty="0" smtClean="0"/>
              <a:t>оснований</a:t>
            </a:r>
            <a:r>
              <a:rPr lang="ru-RU" sz="2000" dirty="0"/>
              <a:t>, отказ от местного применения антибиотиков, которые предназначены для системной </a:t>
            </a:r>
            <a:r>
              <a:rPr lang="ru-RU" sz="2000" dirty="0" smtClean="0"/>
              <a:t>терапии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разработка </a:t>
            </a:r>
            <a:r>
              <a:rPr lang="ru-RU" sz="2000" dirty="0"/>
              <a:t>препаратов, способных ингибировать ферменты бактерий, инактивирующие </a:t>
            </a:r>
            <a:r>
              <a:rPr lang="ru-RU" sz="2000" dirty="0" smtClean="0"/>
              <a:t>антибиотик</a:t>
            </a:r>
            <a:r>
              <a:rPr lang="ru-RU" sz="2000" dirty="0"/>
              <a:t> </a:t>
            </a:r>
            <a:r>
              <a:rPr lang="ru-RU" sz="2000" dirty="0" smtClean="0"/>
              <a:t>(ингибиторы бета-</a:t>
            </a:r>
            <a:r>
              <a:rPr lang="ru-RU" sz="2000" dirty="0" err="1" smtClean="0"/>
              <a:t>лактамаз</a:t>
            </a:r>
            <a:r>
              <a:rPr lang="ru-RU" sz="2000" dirty="0" smtClean="0"/>
              <a:t>).</a:t>
            </a:r>
          </a:p>
        </p:txBody>
      </p:sp>
      <p:pic>
        <p:nvPicPr>
          <p:cNvPr id="12" name="Содержимое 11" descr="п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967" r="43338"/>
          <a:stretch>
            <a:fillRect/>
          </a:stretch>
        </p:blipFill>
        <p:spPr>
          <a:xfrm>
            <a:off x="1259632" y="3963840"/>
            <a:ext cx="1944216" cy="2728042"/>
          </a:xfrm>
        </p:spPr>
      </p:pic>
      <p:pic>
        <p:nvPicPr>
          <p:cNvPr id="5" name="Picture 16" descr="http://sovdok.ru/wp-content/uploads/augmentin-5.jpg"/>
          <p:cNvPicPr>
            <a:picLocks noChangeAspect="1" noChangeArrowheads="1"/>
          </p:cNvPicPr>
          <p:nvPr/>
        </p:nvPicPr>
        <p:blipFill>
          <a:blip r:embed="rId3" cstate="print"/>
          <a:srcRect l="9226" t="10345" r="6200" b="10344"/>
          <a:stretch>
            <a:fillRect/>
          </a:stretch>
        </p:blipFill>
        <p:spPr bwMode="auto">
          <a:xfrm>
            <a:off x="3923928" y="3789040"/>
            <a:ext cx="4824536" cy="2902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70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β-лактамаз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клавулановая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сульбактам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тазобактам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авибактам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используются при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комбинированных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(ингибитор-защищенных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аве.jpg"/>
          <p:cNvPicPr>
            <a:picLocks noChangeAspect="1"/>
          </p:cNvPicPr>
          <p:nvPr/>
        </p:nvPicPr>
        <p:blipFill>
          <a:blip r:embed="rId2" cstate="print"/>
          <a:srcRect l="32188" t="2500" r="34062" b="5000"/>
          <a:stretch>
            <a:fillRect/>
          </a:stretch>
        </p:blipFill>
        <p:spPr>
          <a:xfrm>
            <a:off x="7308304" y="3053892"/>
            <a:ext cx="1621413" cy="3661255"/>
          </a:xfrm>
          <a:prstGeom prst="rect">
            <a:avLst/>
          </a:prstGeom>
        </p:spPr>
      </p:pic>
      <p:pic>
        <p:nvPicPr>
          <p:cNvPr id="12" name="Содержимое 11" descr="пи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0967" r="43338"/>
          <a:stretch>
            <a:fillRect/>
          </a:stretch>
        </p:blipFill>
        <p:spPr>
          <a:xfrm>
            <a:off x="4860032" y="2924944"/>
            <a:ext cx="2160240" cy="3600400"/>
          </a:xfrm>
        </p:spPr>
      </p:pic>
      <p:pic>
        <p:nvPicPr>
          <p:cNvPr id="5" name="Picture 16" descr="http://sovdok.ru/wp-content/uploads/augmentin-5.jpg"/>
          <p:cNvPicPr>
            <a:picLocks noChangeAspect="1" noChangeArrowheads="1"/>
          </p:cNvPicPr>
          <p:nvPr/>
        </p:nvPicPr>
        <p:blipFill>
          <a:blip r:embed="rId4" cstate="print"/>
          <a:srcRect l="9226" t="10345" r="6200" b="10344"/>
          <a:stretch>
            <a:fillRect/>
          </a:stretch>
        </p:blipFill>
        <p:spPr bwMode="auto">
          <a:xfrm>
            <a:off x="4716016" y="260648"/>
            <a:ext cx="3926183" cy="2493657"/>
          </a:xfrm>
          <a:prstGeom prst="rect">
            <a:avLst/>
          </a:prstGeom>
          <a:noFill/>
        </p:spPr>
      </p:pic>
      <p:pic>
        <p:nvPicPr>
          <p:cNvPr id="7" name="Рисунок 6" descr="зц.jpg"/>
          <p:cNvPicPr>
            <a:picLocks noChangeAspect="1"/>
          </p:cNvPicPr>
          <p:nvPr/>
        </p:nvPicPr>
        <p:blipFill>
          <a:blip r:embed="rId5" cstate="print"/>
          <a:srcRect l="6624" t="29345" b="21082"/>
          <a:stretch>
            <a:fillRect/>
          </a:stretch>
        </p:blipFill>
        <p:spPr>
          <a:xfrm>
            <a:off x="755576" y="4869160"/>
            <a:ext cx="397532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4355976" cy="61653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Пенициллины;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арбапенемы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монобактамы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800" dirty="0" smtClean="0"/>
              <a:t>Это вещества</a:t>
            </a:r>
            <a:r>
              <a:rPr lang="ru-RU" sz="2800" dirty="0"/>
              <a:t>, имеющие в составе молекулы бета-</a:t>
            </a:r>
            <a:r>
              <a:rPr lang="ru-RU" sz="2800" dirty="0" err="1"/>
              <a:t>лактамный</a:t>
            </a:r>
            <a:r>
              <a:rPr lang="ru-RU" sz="2800" dirty="0"/>
              <a:t> цикл.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действия: </a:t>
            </a:r>
            <a:r>
              <a:rPr lang="ru-RU" sz="2800" dirty="0" smtClean="0"/>
              <a:t>необратимо ингибируют </a:t>
            </a:r>
            <a:r>
              <a:rPr lang="ru-RU" sz="2800" dirty="0" err="1" smtClean="0"/>
              <a:t>транспептидазу</a:t>
            </a:r>
            <a:r>
              <a:rPr lang="ru-RU" sz="2800" dirty="0" smtClean="0"/>
              <a:t> - фермент, обеспечивающий </a:t>
            </a:r>
            <a:r>
              <a:rPr lang="ru-RU" sz="2800" dirty="0"/>
              <a:t>образование пептидных связей между отдельными цепями </a:t>
            </a:r>
            <a:r>
              <a:rPr lang="ru-RU" sz="2800" dirty="0" err="1"/>
              <a:t>пептидогликана</a:t>
            </a:r>
            <a:r>
              <a:rPr lang="ru-RU" sz="2800" dirty="0"/>
              <a:t> (</a:t>
            </a:r>
            <a:r>
              <a:rPr lang="ru-RU" sz="2800" dirty="0" smtClean="0"/>
              <a:t>основного </a:t>
            </a:r>
            <a:r>
              <a:rPr lang="ru-RU" sz="2800" dirty="0"/>
              <a:t>компонента микробной </a:t>
            </a:r>
            <a:r>
              <a:rPr lang="ru-RU" sz="2800" dirty="0" smtClean="0"/>
              <a:t>стенки).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нарушается прочность клеточной  стенки  бактерий, что </a:t>
            </a:r>
            <a:r>
              <a:rPr lang="ru-RU" sz="2800" dirty="0"/>
              <a:t>приводит к гибели </a:t>
            </a:r>
            <a:r>
              <a:rPr lang="ru-RU" sz="2800" dirty="0" smtClean="0"/>
              <a:t>бактерий </a:t>
            </a:r>
          </a:p>
          <a:p>
            <a:pPr marL="457200" indent="-457200">
              <a:buNone/>
            </a:pPr>
            <a:r>
              <a:rPr lang="ru-RU" sz="2800" dirty="0" smtClean="0"/>
              <a:t>что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проявляется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бактерицидным   эффектом.</a:t>
            </a:r>
          </a:p>
        </p:txBody>
      </p:sp>
      <p:pic>
        <p:nvPicPr>
          <p:cNvPr id="6" name="Рисунок 5" descr="м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458612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пенициллинов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28670"/>
            <a:ext cx="5392620" cy="5596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Биосинтетичнские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риродные):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натриевая и калиевая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новокаиновая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Бензатина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бициллин-1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ретарпен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экстенциллин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ициллин-5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бензатина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новокаиновая соль)</a:t>
            </a:r>
          </a:p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668344" y="4005064"/>
            <a:ext cx="1152128" cy="2670843"/>
          </a:xfrm>
          <a:prstGeom prst="rect">
            <a:avLst/>
          </a:prstGeom>
        </p:spPr>
      </p:pic>
      <p:pic>
        <p:nvPicPr>
          <p:cNvPr id="11" name="Рисунок 10" descr="нов.jpg"/>
          <p:cNvPicPr>
            <a:picLocks noChangeAspect="1"/>
          </p:cNvPicPr>
          <p:nvPr/>
        </p:nvPicPr>
        <p:blipFill>
          <a:blip r:embed="rId3" cstate="print"/>
          <a:srcRect l="28635" t="5627" r="38496" b="10557"/>
          <a:stretch>
            <a:fillRect/>
          </a:stretch>
        </p:blipFill>
        <p:spPr>
          <a:xfrm>
            <a:off x="5940152" y="3645024"/>
            <a:ext cx="1320147" cy="3024336"/>
          </a:xfrm>
          <a:prstGeom prst="rect">
            <a:avLst/>
          </a:prstGeom>
        </p:spPr>
      </p:pic>
      <p:pic>
        <p:nvPicPr>
          <p:cNvPr id="13" name="Рисунок 12" descr="сол.jpg"/>
          <p:cNvPicPr>
            <a:picLocks noChangeAspect="1"/>
          </p:cNvPicPr>
          <p:nvPr/>
        </p:nvPicPr>
        <p:blipFill>
          <a:blip r:embed="rId4" cstate="print"/>
          <a:srcRect l="37799" t="8001" r="31751" b="10101"/>
          <a:stretch>
            <a:fillRect/>
          </a:stretch>
        </p:blipFill>
        <p:spPr>
          <a:xfrm>
            <a:off x="7092280" y="620688"/>
            <a:ext cx="1124433" cy="3024336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980728"/>
            <a:ext cx="1266946" cy="29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Природные пенициллины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действуют на г</a:t>
            </a:r>
            <a:r>
              <a:rPr lang="ru-RU" sz="2800" dirty="0" smtClean="0"/>
              <a:t>рамположительные </a:t>
            </a:r>
            <a:r>
              <a:rPr lang="ru-RU" sz="2800" dirty="0"/>
              <a:t>бактерии, грамотрицательные кокки, некоторые </a:t>
            </a:r>
            <a:r>
              <a:rPr lang="ru-RU" sz="2800" dirty="0" smtClean="0"/>
              <a:t>спирохеты.</a:t>
            </a:r>
          </a:p>
          <a:p>
            <a:pPr>
              <a:buNone/>
            </a:pPr>
            <a:r>
              <a:rPr lang="ru-RU" sz="2800" dirty="0" smtClean="0"/>
              <a:t>Вызывают гибель некоторых стафилококков </a:t>
            </a:r>
            <a:r>
              <a:rPr lang="ru-RU" sz="2800" dirty="0"/>
              <a:t>(большинство штаммов устойчиво), стрептококков, пневмококков, гонококков, менингококков; возбудителей газовой гангрены, столбняка, дифтерии, сибирской язвы; </a:t>
            </a:r>
            <a:r>
              <a:rPr lang="ru-RU" sz="2800" dirty="0" smtClean="0"/>
              <a:t>спирохет (возбудителей </a:t>
            </a:r>
            <a:r>
              <a:rPr lang="ru-RU" sz="2800" dirty="0"/>
              <a:t>сифилиса, </a:t>
            </a:r>
            <a:r>
              <a:rPr lang="ru-RU" sz="2800" dirty="0" err="1"/>
              <a:t>боррелиоза</a:t>
            </a:r>
            <a:r>
              <a:rPr lang="ru-RU" sz="2800" dirty="0"/>
              <a:t>, </a:t>
            </a:r>
            <a:r>
              <a:rPr lang="ru-RU" sz="2800" dirty="0" smtClean="0"/>
              <a:t>лептоспироза) </a:t>
            </a:r>
            <a:r>
              <a:rPr lang="ru-RU" sz="2800" dirty="0"/>
              <a:t>и актиномицетов.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вводятся только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Выпускаются в форме порошков во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флаконах по 10 мл,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дозируются в ЕД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Натриевую и калиевую соли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вводят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внутривенно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внутриартериально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внутрикостно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4-6 раз в сутки.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Эндолюмбально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спинномозговой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канал при менингитах вводят только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натриевую соль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нат.jpg"/>
          <p:cNvPicPr>
            <a:picLocks noChangeAspect="1"/>
          </p:cNvPicPr>
          <p:nvPr/>
        </p:nvPicPr>
        <p:blipFill>
          <a:blip r:embed="rId2" cstate="print"/>
          <a:srcRect l="51745" t="8214" r="14576" b="8214"/>
          <a:stretch>
            <a:fillRect/>
          </a:stretch>
        </p:blipFill>
        <p:spPr>
          <a:xfrm>
            <a:off x="7452320" y="2276872"/>
            <a:ext cx="792221" cy="1848516"/>
          </a:xfrm>
          <a:prstGeom prst="rect">
            <a:avLst/>
          </a:prstGeom>
        </p:spPr>
      </p:pic>
      <p:pic>
        <p:nvPicPr>
          <p:cNvPr id="7" name="Рисунок 6" descr="биц.jpg"/>
          <p:cNvPicPr>
            <a:picLocks noChangeAspect="1"/>
          </p:cNvPicPr>
          <p:nvPr/>
        </p:nvPicPr>
        <p:blipFill>
          <a:blip r:embed="rId3" cstate="print"/>
          <a:srcRect l="37400" t="10694" r="41900" b="12004"/>
          <a:stretch>
            <a:fillRect/>
          </a:stretch>
        </p:blipFill>
        <p:spPr>
          <a:xfrm>
            <a:off x="6156176" y="2152705"/>
            <a:ext cx="792088" cy="2090867"/>
          </a:xfrm>
          <a:prstGeom prst="rect">
            <a:avLst/>
          </a:prstGeom>
        </p:spPr>
      </p:pic>
      <p:pic>
        <p:nvPicPr>
          <p:cNvPr id="8" name="Рисунок 7" descr="биц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72265"/>
            <a:ext cx="3384376" cy="23877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6464190" cy="62646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инфекции, вызванные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чувствительными ш</a:t>
            </a:r>
            <a:r>
              <a:rPr lang="ru-RU" sz="2800" dirty="0" smtClean="0"/>
              <a:t>таммами стрептококков (ангины</a:t>
            </a:r>
            <a:r>
              <a:rPr lang="ru-RU" sz="2800" dirty="0"/>
              <a:t>, гнойные </a:t>
            </a:r>
            <a:r>
              <a:rPr lang="ru-RU" sz="2800" dirty="0" smtClean="0"/>
              <a:t>осложнения </a:t>
            </a:r>
            <a:r>
              <a:rPr lang="ru-RU" sz="2800" dirty="0"/>
              <a:t>ран, сепсис, остеомиелит, абсцессы и флегмоны, пневмонии, эндокардиты, отиты, маститы и др.),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пневмококков </a:t>
            </a:r>
            <a:r>
              <a:rPr lang="ru-RU" sz="2800" dirty="0"/>
              <a:t>(пневмонии, менингиты и др.), </a:t>
            </a:r>
            <a:r>
              <a:rPr lang="ru-RU" sz="2800" dirty="0" smtClean="0"/>
              <a:t>менингококков.</a:t>
            </a:r>
          </a:p>
          <a:p>
            <a:pPr>
              <a:buNone/>
            </a:pPr>
            <a:r>
              <a:rPr lang="ru-RU" sz="2800" dirty="0" smtClean="0"/>
              <a:t>применяют </a:t>
            </a:r>
            <a:r>
              <a:rPr lang="ru-RU" sz="2800" dirty="0"/>
              <a:t>для лечения сибирской язвы, газовой гангрены, столбняка, дифтерии, гонореи, сифилиса, актиномикоза.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smed.ru/userfiles/image/Infect_%20mononucleosis%20-%20tonsi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088232" cy="15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shdermatolog.ru/wp-content/uploads/2017/07/3-abcess-u-reben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4974026"/>
            <a:ext cx="23762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LHLA_yXYOMo/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32656"/>
            <a:ext cx="6048672" cy="6525344"/>
          </a:xfrm>
        </p:spPr>
        <p:txBody>
          <a:bodyPr>
            <a:normAutofit fontScale="85000" lnSpcReduction="2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Пенициллины пролонгированного действия: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новокаиновая соль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назначают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раза в сутки, каждые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12 часов</a:t>
            </a:r>
          </a:p>
          <a:p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бензатин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бициллин-1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 назначают 1 раз в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1-2 недели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бициллин-5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(смесь бициллина-1 и новокаиновой соли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бензилпенициллина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 назначают 1 раз в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3-4 недели.</a:t>
            </a:r>
          </a:p>
          <a:p>
            <a:r>
              <a:rPr lang="ru-RU" sz="3100" dirty="0" smtClean="0"/>
              <a:t>Применяют при отсутствии возможности регулярного введения </a:t>
            </a:r>
            <a:r>
              <a:rPr lang="ru-RU" sz="3100" dirty="0" err="1" smtClean="0"/>
              <a:t>бензилпенициллина</a:t>
            </a:r>
            <a:r>
              <a:rPr lang="ru-RU" sz="3100" dirty="0" smtClean="0"/>
              <a:t>, для лечения и профилактики обострений ревматизма, рецидивирующей рожи (стрептококковые инфекции), лечения сифилиса.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452320" y="3789040"/>
            <a:ext cx="1368152" cy="2926108"/>
          </a:xfrm>
          <a:prstGeom prst="rect">
            <a:avLst/>
          </a:prstGeom>
        </p:spPr>
      </p:pic>
      <p:pic>
        <p:nvPicPr>
          <p:cNvPr id="6" name="Рисунок 5" descr="нов.jpg"/>
          <p:cNvPicPr>
            <a:picLocks noChangeAspect="1"/>
          </p:cNvPicPr>
          <p:nvPr/>
        </p:nvPicPr>
        <p:blipFill>
          <a:blip r:embed="rId3" cstate="print"/>
          <a:srcRect l="28635" t="5627" r="38496" b="10557"/>
          <a:stretch>
            <a:fillRect/>
          </a:stretch>
        </p:blipFill>
        <p:spPr>
          <a:xfrm>
            <a:off x="7092280" y="260648"/>
            <a:ext cx="1440160" cy="3456384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73016"/>
            <a:ext cx="1266946" cy="29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"/>
            <a:ext cx="8659688" cy="43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Полусинтетический путь получения АБ позволил получить препараты с различными свойствами: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устойчивые к соляной кислоте желудочного сока и пригодные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перорального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применения,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устойчивые к разрушению микробными ферментами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бета-лактамазами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обладающие  более широким спектром противомикробного действия.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9051"/>
          <a:stretch/>
        </p:blipFill>
        <p:spPr>
          <a:xfrm>
            <a:off x="611560" y="4005064"/>
            <a:ext cx="3456384" cy="2484096"/>
          </a:xfrm>
          <a:prstGeom prst="rect">
            <a:avLst/>
          </a:prstGeom>
        </p:spPr>
      </p:pic>
      <p:pic>
        <p:nvPicPr>
          <p:cNvPr id="6" name="Рисунок 5" descr="пи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4248199" cy="27609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4680520" cy="66693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Полусинтетические пенициллины: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поколение: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изоксазолилпенициллины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оксациллина натриевая соль</a:t>
            </a: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ампициллин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амоксициллин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флемоксин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солютаб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поколение: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карбенициллин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поколение: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уреидопенициллины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пиперациллин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 descr="ампи.png"/>
          <p:cNvPicPr>
            <a:picLocks noChangeAspect="1"/>
          </p:cNvPicPr>
          <p:nvPr/>
        </p:nvPicPr>
        <p:blipFill>
          <a:blip r:embed="rId2" cstate="print"/>
          <a:srcRect t="12987" b="5194"/>
          <a:stretch>
            <a:fillRect/>
          </a:stretch>
        </p:blipFill>
        <p:spPr>
          <a:xfrm>
            <a:off x="4355976" y="4365104"/>
            <a:ext cx="2376264" cy="1363322"/>
          </a:xfrm>
          <a:prstGeom prst="rect">
            <a:avLst/>
          </a:prstGeom>
        </p:spPr>
      </p:pic>
      <p:pic>
        <p:nvPicPr>
          <p:cNvPr id="9" name="Рисунок 8" descr="окса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125383" cy="2592288"/>
          </a:xfrm>
          <a:prstGeom prst="rect">
            <a:avLst/>
          </a:prstGeom>
        </p:spPr>
      </p:pic>
      <p:pic>
        <p:nvPicPr>
          <p:cNvPr id="10" name="Рисунок 9" descr="фл.jpg"/>
          <p:cNvPicPr>
            <a:picLocks noChangeAspect="1"/>
          </p:cNvPicPr>
          <p:nvPr/>
        </p:nvPicPr>
        <p:blipFill>
          <a:blip r:embed="rId4" cstate="print"/>
          <a:srcRect l="25887" r="24547"/>
          <a:stretch>
            <a:fillRect/>
          </a:stretch>
        </p:blipFill>
        <p:spPr>
          <a:xfrm>
            <a:off x="7164288" y="3501008"/>
            <a:ext cx="1548172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понятие об антибиотиках. Классификация по механизмам действия: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А) Антибиотики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нарушающие синтез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микробной стенки: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Бета-лактамные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группы пенициллинов.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группы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цефалоспоринов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Карбапенемы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 smtClean="0"/>
              <a:t>имипенем</a:t>
            </a:r>
            <a:r>
              <a:rPr lang="ru-RU" sz="2600" dirty="0" smtClean="0"/>
              <a:t> + </a:t>
            </a:r>
            <a:r>
              <a:rPr lang="ru-RU" sz="2600" dirty="0" err="1" smtClean="0"/>
              <a:t>циластатин</a:t>
            </a:r>
            <a:r>
              <a:rPr lang="ru-RU" sz="2600" dirty="0" smtClean="0"/>
              <a:t> (</a:t>
            </a:r>
            <a:r>
              <a:rPr lang="ru-RU" sz="2600" dirty="0" err="1" smtClean="0"/>
              <a:t>тиенам</a:t>
            </a:r>
            <a:r>
              <a:rPr lang="ru-RU" sz="2600" dirty="0" smtClean="0"/>
              <a:t>), </a:t>
            </a:r>
            <a:r>
              <a:rPr lang="ru-RU" sz="2600" dirty="0" err="1" smtClean="0"/>
              <a:t>меропенем</a:t>
            </a:r>
            <a:r>
              <a:rPr lang="ru-RU" sz="2600" dirty="0" smtClean="0"/>
              <a:t>, </a:t>
            </a:r>
            <a:r>
              <a:rPr lang="ru-RU" sz="2600" dirty="0" err="1" smtClean="0"/>
              <a:t>эртапенем</a:t>
            </a:r>
            <a:r>
              <a:rPr lang="ru-RU" sz="2600" dirty="0" smtClean="0"/>
              <a:t>)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Монобактамы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азтреонам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Гликопептиды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 smtClean="0"/>
              <a:t>ванкомицин</a:t>
            </a:r>
            <a:r>
              <a:rPr lang="ru-RU" sz="2600" dirty="0" smtClean="0"/>
              <a:t>, </a:t>
            </a:r>
            <a:r>
              <a:rPr lang="ru-RU" sz="2600" dirty="0" err="1" smtClean="0"/>
              <a:t>тейкопланин</a:t>
            </a:r>
            <a:r>
              <a:rPr lang="ru-RU" sz="2600" dirty="0" smtClean="0"/>
              <a:t>).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/>
              <a:t>Разные антибиотики (</a:t>
            </a:r>
            <a:r>
              <a:rPr lang="ru-RU" sz="2600" dirty="0" err="1" smtClean="0"/>
              <a:t>фосфомицин</a:t>
            </a:r>
            <a:r>
              <a:rPr lang="ru-RU" sz="2600" dirty="0" smtClean="0"/>
              <a:t>, </a:t>
            </a:r>
            <a:r>
              <a:rPr lang="ru-RU" sz="2600" dirty="0" err="1" smtClean="0"/>
              <a:t>циклосерин</a:t>
            </a:r>
            <a:r>
              <a:rPr lang="ru-RU" sz="2600" dirty="0" smtClean="0"/>
              <a:t>, </a:t>
            </a:r>
            <a:r>
              <a:rPr lang="ru-RU" sz="2600" dirty="0" err="1" smtClean="0"/>
              <a:t>капреомицин</a:t>
            </a:r>
            <a:r>
              <a:rPr lang="ru-RU" sz="2600" dirty="0" smtClean="0"/>
              <a:t>).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Аантибиотики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нарушающие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синтез цитоплазматической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мембраны: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Циклические полипептиды</a:t>
            </a:r>
            <a:r>
              <a:rPr lang="ru-RU" sz="2600" dirty="0" smtClean="0"/>
              <a:t> (полимиксин В, грамицидин С)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Полиены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/>
              <a:t>нистатин</a:t>
            </a:r>
            <a:r>
              <a:rPr lang="ru-RU" sz="2600" dirty="0" smtClean="0"/>
              <a:t>, </a:t>
            </a:r>
            <a:r>
              <a:rPr lang="ru-RU" sz="2600" dirty="0" err="1" smtClean="0"/>
              <a:t>натамицин</a:t>
            </a:r>
            <a:r>
              <a:rPr lang="ru-RU" sz="2600" dirty="0" smtClean="0"/>
              <a:t>, </a:t>
            </a:r>
            <a:r>
              <a:rPr lang="ru-RU" sz="2600" dirty="0" err="1" smtClean="0"/>
              <a:t>амфотерицин</a:t>
            </a:r>
            <a:r>
              <a:rPr lang="ru-RU" sz="2600" dirty="0" smtClean="0"/>
              <a:t> В (противогрибковые антибиотики)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0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6408712" cy="674136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Оксациллина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натриевая соль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Ампициллин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Амоксициллин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(в форме таблеток, капсул, порошка и гранул для приготовления суспензии для приема внутрь)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форме порошка для приготовления раствора для инъекций).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Назначают каждые 6-8 часов. Дозировку подбирают в зависимости от возраста и от диагноза.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Основным показанием к применению </a:t>
            </a:r>
            <a:r>
              <a:rPr lang="ru-RU" sz="2000" dirty="0" err="1" smtClean="0"/>
              <a:t>оксациллина</a:t>
            </a:r>
            <a:r>
              <a:rPr lang="ru-RU" sz="2000" dirty="0" smtClean="0"/>
              <a:t> является инфекция, вызванная устойчивыми к </a:t>
            </a:r>
            <a:r>
              <a:rPr lang="ru-RU" sz="2000" dirty="0" err="1" smtClean="0"/>
              <a:t>бензилпенициллину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пенициллиназо-образующими</a:t>
            </a:r>
            <a:r>
              <a:rPr lang="ru-RU" sz="2000" dirty="0" smtClean="0"/>
              <a:t> стафилококками.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/>
              <a:t>Аминопенициллины</a:t>
            </a:r>
            <a:r>
              <a:rPr lang="ru-RU" sz="2000" dirty="0" smtClean="0"/>
              <a:t> обладают активностью </a:t>
            </a:r>
            <a:r>
              <a:rPr lang="ru-RU" sz="2000" dirty="0"/>
              <a:t>в отношении как грамположительных, так и грамотрицательных </a:t>
            </a:r>
            <a:r>
              <a:rPr lang="ru-RU" sz="2000" dirty="0" smtClean="0"/>
              <a:t>МО. </a:t>
            </a:r>
          </a:p>
          <a:p>
            <a:pPr>
              <a:buNone/>
            </a:pPr>
            <a:r>
              <a:rPr lang="ru-RU" sz="2000" dirty="0" err="1" smtClean="0"/>
              <a:t>Амоксициллин</a:t>
            </a:r>
            <a:r>
              <a:rPr lang="ru-RU" sz="2000" dirty="0" smtClean="0"/>
              <a:t> отличается высокой активностью в отношении H. </a:t>
            </a:r>
            <a:r>
              <a:rPr lang="ru-RU" sz="2000" dirty="0" err="1" smtClean="0"/>
              <a:t>рylori</a:t>
            </a:r>
            <a:r>
              <a:rPr lang="ru-RU" sz="2000" dirty="0" smtClean="0"/>
              <a:t> и включен в схему лечения язвенной болезни желудка и двенадцатиперстной кишки. </a:t>
            </a:r>
            <a:endParaRPr lang="ru-RU" sz="2000" dirty="0"/>
          </a:p>
        </p:txBody>
      </p:sp>
      <p:pic>
        <p:nvPicPr>
          <p:cNvPr id="6" name="Рисунок 5" descr="ампи.png"/>
          <p:cNvPicPr>
            <a:picLocks noChangeAspect="1"/>
          </p:cNvPicPr>
          <p:nvPr/>
        </p:nvPicPr>
        <p:blipFill>
          <a:blip r:embed="rId2" cstate="print"/>
          <a:srcRect t="12987" b="5194"/>
          <a:stretch>
            <a:fillRect/>
          </a:stretch>
        </p:blipFill>
        <p:spPr>
          <a:xfrm>
            <a:off x="6732240" y="2276872"/>
            <a:ext cx="1800200" cy="1032820"/>
          </a:xfrm>
          <a:prstGeom prst="rect">
            <a:avLst/>
          </a:prstGeom>
        </p:spPr>
      </p:pic>
      <p:pic>
        <p:nvPicPr>
          <p:cNvPr id="8" name="Рисунок 7" descr="окса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32656"/>
            <a:ext cx="2088232" cy="1656184"/>
          </a:xfrm>
          <a:prstGeom prst="rect">
            <a:avLst/>
          </a:prstGeom>
        </p:spPr>
      </p:pic>
      <p:pic>
        <p:nvPicPr>
          <p:cNvPr id="9" name="Рисунок 8" descr="фл.jpg"/>
          <p:cNvPicPr>
            <a:picLocks noChangeAspect="1"/>
          </p:cNvPicPr>
          <p:nvPr/>
        </p:nvPicPr>
        <p:blipFill>
          <a:blip r:embed="rId4" cstate="print"/>
          <a:srcRect l="25887" r="24547"/>
          <a:stretch>
            <a:fillRect/>
          </a:stretch>
        </p:blipFill>
        <p:spPr>
          <a:xfrm>
            <a:off x="7236296" y="3501008"/>
            <a:ext cx="154817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1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4624"/>
            <a:ext cx="7596336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К пенициллинам и почти всем </a:t>
            </a:r>
            <a:r>
              <a:rPr lang="ru-RU" sz="2000" dirty="0" err="1" smtClean="0"/>
              <a:t>бета-лактамным</a:t>
            </a:r>
            <a:r>
              <a:rPr lang="ru-RU" sz="2000" dirty="0" smtClean="0"/>
              <a:t> антибиотикам и многим другим группам противомикробных средств, устойчивы </a:t>
            </a:r>
            <a:r>
              <a:rPr lang="ru-RU" sz="2000" dirty="0" err="1" smtClean="0"/>
              <a:t>метициллин-резистентные</a:t>
            </a:r>
            <a:r>
              <a:rPr lang="ru-RU" sz="2000" dirty="0" smtClean="0"/>
              <a:t> стафилококки,  </a:t>
            </a:r>
            <a:r>
              <a:rPr lang="ru-RU" sz="2000" dirty="0" err="1" smtClean="0"/>
              <a:t>резистентность</a:t>
            </a:r>
            <a:r>
              <a:rPr lang="ru-RU" sz="2000" dirty="0" smtClean="0"/>
              <a:t> которых связана не с выработкой </a:t>
            </a:r>
            <a:r>
              <a:rPr lang="ru-RU" sz="2000" dirty="0" err="1" smtClean="0"/>
              <a:t>бета-лактамаз</a:t>
            </a:r>
            <a:r>
              <a:rPr lang="ru-RU" sz="2000" dirty="0" smtClean="0"/>
              <a:t>, а с появлением в результате генетических мутаций </a:t>
            </a:r>
            <a:r>
              <a:rPr lang="ru-RU" sz="2000" dirty="0" err="1" smtClean="0"/>
              <a:t>атипичных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пенициллин-связывающих</a:t>
            </a:r>
            <a:r>
              <a:rPr lang="ru-RU" sz="2000" b="1" dirty="0" smtClean="0"/>
              <a:t> белков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 S. </a:t>
            </a:r>
            <a:r>
              <a:rPr lang="ru-RU" sz="2000" dirty="0" err="1" smtClean="0"/>
              <a:t>аureus</a:t>
            </a:r>
            <a:r>
              <a:rPr lang="ru-RU" sz="2000" dirty="0" smtClean="0"/>
              <a:t> (</a:t>
            </a:r>
            <a:r>
              <a:rPr lang="ru-RU" sz="2000" b="1" dirty="0" smtClean="0"/>
              <a:t>стафилококк золотистый</a:t>
            </a:r>
            <a:r>
              <a:rPr lang="ru-RU" sz="2000" dirty="0" smtClean="0"/>
              <a:t>) </a:t>
            </a:r>
          </a:p>
          <a:p>
            <a:pPr>
              <a:buNone/>
            </a:pPr>
            <a:r>
              <a:rPr lang="ru-RU" sz="2000" dirty="0" smtClean="0"/>
              <a:t> S</a:t>
            </a:r>
            <a:r>
              <a:rPr lang="ru-RU" sz="2000" dirty="0"/>
              <a:t>. </a:t>
            </a:r>
            <a:r>
              <a:rPr lang="ru-RU" sz="2000" dirty="0" err="1"/>
              <a:t>еpidermidis</a:t>
            </a:r>
            <a:r>
              <a:rPr lang="ru-RU" sz="2000" dirty="0"/>
              <a:t> </a:t>
            </a:r>
            <a:r>
              <a:rPr lang="ru-RU" sz="2000" b="1" dirty="0"/>
              <a:t>(стафилококк </a:t>
            </a:r>
            <a:r>
              <a:rPr lang="ru-RU" sz="2000" b="1" dirty="0" err="1" smtClean="0"/>
              <a:t>эпидермальный</a:t>
            </a:r>
            <a:r>
              <a:rPr lang="ru-RU" sz="2000" dirty="0" smtClean="0"/>
              <a:t>), а </a:t>
            </a:r>
            <a:r>
              <a:rPr lang="ru-RU" sz="2000" dirty="0"/>
              <a:t>вызванные ими инфекции относятся к проблемным.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Показания к применению: </a:t>
            </a:r>
            <a:r>
              <a:rPr lang="ru-RU" sz="2000" dirty="0" smtClean="0"/>
              <a:t>инфекционно-воспалительные заболевания, вызванные чувствительными МО инфекции дыхательных, мочевыводящих путей (бронхит, пневмония, ангина, </a:t>
            </a:r>
            <a:r>
              <a:rPr lang="ru-RU" sz="2000" dirty="0" err="1" smtClean="0"/>
              <a:t>пиелонефрит</a:t>
            </a:r>
            <a:r>
              <a:rPr lang="ru-RU" sz="2000" dirty="0" smtClean="0"/>
              <a:t>, уретрит), инфекции ЖКТ (вт.ч. хронический гастрит в фазе обострения, ЯБЖ и ДПК в фазе обострения, ассоциированные с </a:t>
            </a:r>
            <a:r>
              <a:rPr lang="ru-RU" sz="2000" dirty="0" err="1" smtClean="0"/>
              <a:t>Helicobacter</a:t>
            </a:r>
            <a:r>
              <a:rPr lang="ru-RU" sz="2000" dirty="0" smtClean="0"/>
              <a:t> </a:t>
            </a:r>
            <a:r>
              <a:rPr lang="ru-RU" sz="2000" dirty="0" err="1" smtClean="0"/>
              <a:t>pylori</a:t>
            </a:r>
            <a:r>
              <a:rPr lang="ru-RU" sz="2000" dirty="0" smtClean="0"/>
              <a:t>), гинекологические инфекции, инфекционные заболевания кожи и мягких тканей, </a:t>
            </a:r>
            <a:r>
              <a:rPr lang="ru-RU" sz="2000" dirty="0" err="1" smtClean="0"/>
              <a:t>листериоз</a:t>
            </a:r>
            <a:r>
              <a:rPr lang="ru-RU" sz="2000" dirty="0" smtClean="0"/>
              <a:t>, лептоспироз, гонорея.</a:t>
            </a:r>
            <a:endParaRPr lang="ru-RU" sz="2000" dirty="0"/>
          </a:p>
        </p:txBody>
      </p:sp>
      <p:pic>
        <p:nvPicPr>
          <p:cNvPr id="6" name="Рисунок 5" descr="фл.jpg"/>
          <p:cNvPicPr>
            <a:picLocks noChangeAspect="1"/>
          </p:cNvPicPr>
          <p:nvPr/>
        </p:nvPicPr>
        <p:blipFill>
          <a:blip r:embed="rId2" cstate="print"/>
          <a:srcRect l="25887" r="24547"/>
          <a:stretch>
            <a:fillRect/>
          </a:stretch>
        </p:blipFill>
        <p:spPr>
          <a:xfrm>
            <a:off x="7452320" y="3573016"/>
            <a:ext cx="1332148" cy="3140968"/>
          </a:xfrm>
          <a:prstGeom prst="rect">
            <a:avLst/>
          </a:prstGeom>
        </p:spPr>
      </p:pic>
      <p:pic>
        <p:nvPicPr>
          <p:cNvPr id="7" name="Рисунок 6" descr="пиц.jpg"/>
          <p:cNvPicPr>
            <a:picLocks noChangeAspect="1"/>
          </p:cNvPicPr>
          <p:nvPr/>
        </p:nvPicPr>
        <p:blipFill>
          <a:blip r:embed="rId3" cstate="print"/>
          <a:srcRect l="40681" t="39122"/>
          <a:stretch>
            <a:fillRect/>
          </a:stretch>
        </p:blipFill>
        <p:spPr>
          <a:xfrm>
            <a:off x="6732240" y="1772816"/>
            <a:ext cx="2087312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7200800" cy="68133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Полусинтетические пенициллины 2 и 3 поколений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карбенициллин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тикарциллин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тиментин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пиперациллин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/>
              <a:t>ктивны в отношении многих грамположительных и грамотрицательных бактерий, в том числе синегнойной палочки, протея. </a:t>
            </a:r>
          </a:p>
          <a:p>
            <a:pPr>
              <a:buNone/>
            </a:pPr>
            <a:r>
              <a:rPr lang="ru-RU" sz="3200" b="1" dirty="0" smtClean="0"/>
              <a:t>Показания к применению: </a:t>
            </a:r>
            <a:r>
              <a:rPr lang="ru-RU" sz="3200" dirty="0" smtClean="0"/>
              <a:t>перитонит, менингит, пневмония, абсцесс легкого, сепсис, инфекции костей и суставов, кожи и мягких тканей, инфицированные раны, ожоги, гонорея , а также профилактика послеоперационных инфекционных осложнений. </a:t>
            </a:r>
          </a:p>
          <a:p>
            <a:pPr>
              <a:buNone/>
            </a:pPr>
            <a:r>
              <a:rPr lang="ru-RU" sz="3200" dirty="0" err="1" smtClean="0"/>
              <a:t>Тикарциллин</a:t>
            </a:r>
            <a:r>
              <a:rPr lang="ru-RU" sz="3200" dirty="0" smtClean="0"/>
              <a:t> рассматривается </a:t>
            </a:r>
            <a:r>
              <a:rPr lang="ru-RU" sz="3200" dirty="0"/>
              <a:t>как препарат резерва для лечения </a:t>
            </a:r>
            <a:r>
              <a:rPr lang="ru-RU" sz="3200" dirty="0" smtClean="0"/>
              <a:t>инфекций</a:t>
            </a:r>
            <a:r>
              <a:rPr lang="ru-RU" sz="3200" dirty="0"/>
              <a:t>, вызванных синегнойной палочкой (относятся к «проблемным» инфекциям).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Применяются только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оказываю более пролонгированное действие   (вводятся 2 раза в сутки).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тим.jpg"/>
          <p:cNvPicPr>
            <a:picLocks noChangeAspect="1"/>
          </p:cNvPicPr>
          <p:nvPr/>
        </p:nvPicPr>
        <p:blipFill>
          <a:blip r:embed="rId2" cstate="print"/>
          <a:srcRect l="22784" r="22784"/>
          <a:stretch>
            <a:fillRect/>
          </a:stretch>
        </p:blipFill>
        <p:spPr>
          <a:xfrm>
            <a:off x="7308304" y="3861048"/>
            <a:ext cx="1465206" cy="2808312"/>
          </a:xfrm>
          <a:prstGeom prst="rect">
            <a:avLst/>
          </a:prstGeom>
        </p:spPr>
      </p:pic>
      <p:pic>
        <p:nvPicPr>
          <p:cNvPr id="6" name="Содержимое 11" descr="пи.jpg"/>
          <p:cNvPicPr>
            <a:picLocks noChangeAspect="1"/>
          </p:cNvPicPr>
          <p:nvPr/>
        </p:nvPicPr>
        <p:blipFill>
          <a:blip r:embed="rId3" cstate="print"/>
          <a:srcRect l="56214" t="11082" r="7519" b="4698"/>
          <a:stretch>
            <a:fillRect/>
          </a:stretch>
        </p:blipFill>
        <p:spPr>
          <a:xfrm>
            <a:off x="7380312" y="260648"/>
            <a:ext cx="1418364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727280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Устойчивость бактерий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пенициллинам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быстро.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Длительное воздействие АБ;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скачки концентрации АБ в крови;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несоблюдение четких интервалов приема – способствует развитию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http://www.fgu-radiovetlab.ru/images/pic/sobytiya-i-novosti/informatsiya-o-vyyavleniyah/Salmonell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638846" cy="16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кс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6666" r="33333" b="6666"/>
          <a:stretch>
            <a:fillRect/>
          </a:stretch>
        </p:blipFill>
        <p:spPr>
          <a:xfrm>
            <a:off x="5913292" y="3573016"/>
            <a:ext cx="1296127" cy="3074114"/>
          </a:xfrm>
          <a:prstGeom prst="rect">
            <a:avLst/>
          </a:prstGeom>
        </p:spPr>
      </p:pic>
      <p:pic>
        <p:nvPicPr>
          <p:cNvPr id="7" name="Содержимое 11" descr="пи.jpg"/>
          <p:cNvPicPr>
            <a:picLocks noChangeAspect="1"/>
          </p:cNvPicPr>
          <p:nvPr/>
        </p:nvPicPr>
        <p:blipFill>
          <a:blip r:embed="rId4" cstate="print"/>
          <a:srcRect l="56214" t="11082" r="7519" b="4698"/>
          <a:stretch>
            <a:fillRect/>
          </a:stretch>
        </p:blipFill>
        <p:spPr>
          <a:xfrm>
            <a:off x="7380312" y="3573016"/>
            <a:ext cx="1418364" cy="3068960"/>
          </a:xfrm>
          <a:prstGeom prst="rect">
            <a:avLst/>
          </a:prstGeom>
        </p:spPr>
      </p:pic>
      <p:pic>
        <p:nvPicPr>
          <p:cNvPr id="8" name="Рисунок 7" descr="ампи.png"/>
          <p:cNvPicPr>
            <a:picLocks noChangeAspect="1"/>
          </p:cNvPicPr>
          <p:nvPr/>
        </p:nvPicPr>
        <p:blipFill>
          <a:blip r:embed="rId5" cstate="print"/>
          <a:srcRect t="12987" b="5194"/>
          <a:stretch>
            <a:fillRect/>
          </a:stretch>
        </p:blipFill>
        <p:spPr>
          <a:xfrm>
            <a:off x="611560" y="3861048"/>
            <a:ext cx="4821676" cy="25783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4891414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Ингибиторозащищенные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пенициллины: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амоксициллин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клавуланат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амоксиклав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флемоклав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угментин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сусп.jpg"/>
          <p:cNvPicPr>
            <a:picLocks noChangeAspect="1"/>
          </p:cNvPicPr>
          <p:nvPr/>
        </p:nvPicPr>
        <p:blipFill>
          <a:blip r:embed="rId2" cstate="print"/>
          <a:srcRect l="23419" t="3125" r="19432" b="4166"/>
          <a:stretch>
            <a:fillRect/>
          </a:stretch>
        </p:blipFill>
        <p:spPr>
          <a:xfrm>
            <a:off x="6577963" y="1916832"/>
            <a:ext cx="2110581" cy="4543834"/>
          </a:xfrm>
          <a:prstGeom prst="rect">
            <a:avLst/>
          </a:prstGeom>
        </p:spPr>
      </p:pic>
      <p:pic>
        <p:nvPicPr>
          <p:cNvPr id="6" name="Picture 16" descr="http://sovdok.ru/wp-content/uploads/augmentin-5.jpg"/>
          <p:cNvPicPr>
            <a:picLocks noChangeAspect="1" noChangeArrowheads="1"/>
          </p:cNvPicPr>
          <p:nvPr/>
        </p:nvPicPr>
        <p:blipFill>
          <a:blip r:embed="rId3" cstate="print"/>
          <a:srcRect l="9226" t="10345" r="6200" b="10344"/>
          <a:stretch>
            <a:fillRect/>
          </a:stretch>
        </p:blipFill>
        <p:spPr bwMode="auto">
          <a:xfrm>
            <a:off x="467544" y="3861048"/>
            <a:ext cx="3672408" cy="2471813"/>
          </a:xfrm>
          <a:prstGeom prst="rect">
            <a:avLst/>
          </a:prstGeom>
          <a:noFill/>
        </p:spPr>
      </p:pic>
      <p:pic>
        <p:nvPicPr>
          <p:cNvPr id="7" name="Рисунок 6" descr="солю.jpg"/>
          <p:cNvPicPr>
            <a:picLocks noChangeAspect="1"/>
          </p:cNvPicPr>
          <p:nvPr/>
        </p:nvPicPr>
        <p:blipFill>
          <a:blip r:embed="rId4" cstate="print"/>
          <a:srcRect l="22283" t="5978" r="22282" b="7608"/>
          <a:stretch>
            <a:fillRect/>
          </a:stretch>
        </p:blipFill>
        <p:spPr>
          <a:xfrm>
            <a:off x="4225202" y="1563969"/>
            <a:ext cx="2208745" cy="45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5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740080" cy="6080125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ампициллин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сульбактам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амписид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уназин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сультасин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тикарциллин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клавуланат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тиментин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пиперациллин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тазобактам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зоперцин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8" name="Picture 12" descr="http://gui.farmed.kz/img/packing/z/zo/zopercin/upakovka-zopercina-v-poros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0688"/>
            <a:ext cx="1908876" cy="3054202"/>
          </a:xfrm>
          <a:prstGeom prst="rect">
            <a:avLst/>
          </a:prstGeom>
          <a:noFill/>
        </p:spPr>
      </p:pic>
      <p:pic>
        <p:nvPicPr>
          <p:cNvPr id="11" name="Рисунок 10" descr="тас.jpg"/>
          <p:cNvPicPr>
            <a:picLocks noChangeAspect="1"/>
          </p:cNvPicPr>
          <p:nvPr/>
        </p:nvPicPr>
        <p:blipFill>
          <a:blip r:embed="rId3" cstate="print"/>
          <a:srcRect r="16250" b="55625"/>
          <a:stretch>
            <a:fillRect/>
          </a:stretch>
        </p:blipFill>
        <p:spPr>
          <a:xfrm>
            <a:off x="2339752" y="4149080"/>
            <a:ext cx="2902509" cy="2494630"/>
          </a:xfrm>
          <a:prstGeom prst="rect">
            <a:avLst/>
          </a:prstGeom>
        </p:spPr>
      </p:pic>
      <p:pic>
        <p:nvPicPr>
          <p:cNvPr id="12" name="Picture 10" descr="http://gui.farmed.kz/img/packing/a/am/ampisid/upakovka-ampisida-v-porosh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4509120"/>
            <a:ext cx="3096344" cy="2069305"/>
          </a:xfrm>
          <a:prstGeom prst="rect">
            <a:avLst/>
          </a:prstGeom>
          <a:noFill/>
        </p:spPr>
      </p:pic>
      <p:pic>
        <p:nvPicPr>
          <p:cNvPr id="13" name="Рисунок 12" descr="уназ.jpg"/>
          <p:cNvPicPr>
            <a:picLocks noChangeAspect="1"/>
          </p:cNvPicPr>
          <p:nvPr/>
        </p:nvPicPr>
        <p:blipFill>
          <a:blip r:embed="rId5" cstate="print"/>
          <a:srcRect l="24107" t="2679" r="30357" b="6249"/>
          <a:stretch>
            <a:fillRect/>
          </a:stretch>
        </p:blipFill>
        <p:spPr>
          <a:xfrm>
            <a:off x="323528" y="3573016"/>
            <a:ext cx="1712347" cy="29981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6768752" cy="57606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побочные эффекты: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Аллергические реакции, которые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проявляются в виде сыпи на коже,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дерматита,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бронхоспазма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анафилактического шока.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Тошнота, метеоризм, диарея.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суперинфекции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дрожжевыми грибами,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кандидоз,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сенсибилизация к пенициллинам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бета-лактамам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тяжелые нарушения функций печени, почек.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Низкая токсичность пенициллинов позволяет их назначать по показаниям беременным женщинам и маленьким детям.</a:t>
            </a:r>
          </a:p>
          <a:p>
            <a:endParaRPr lang="ru-RU" dirty="0"/>
          </a:p>
        </p:txBody>
      </p:sp>
      <p:pic>
        <p:nvPicPr>
          <p:cNvPr id="4" name="Рисунок 3" descr="сусп.jpg"/>
          <p:cNvPicPr>
            <a:picLocks noChangeAspect="1"/>
          </p:cNvPicPr>
          <p:nvPr/>
        </p:nvPicPr>
        <p:blipFill>
          <a:blip r:embed="rId2" cstate="print"/>
          <a:srcRect l="27992" t="3125" r="23232" b="4166"/>
          <a:stretch>
            <a:fillRect/>
          </a:stretch>
        </p:blipFill>
        <p:spPr>
          <a:xfrm>
            <a:off x="7020272" y="3789040"/>
            <a:ext cx="1704173" cy="2965068"/>
          </a:xfrm>
          <a:prstGeom prst="rect">
            <a:avLst/>
          </a:prstGeom>
        </p:spPr>
      </p:pic>
      <p:pic>
        <p:nvPicPr>
          <p:cNvPr id="5" name="Рисунок 4" descr="фл.jpg"/>
          <p:cNvPicPr>
            <a:picLocks noChangeAspect="1"/>
          </p:cNvPicPr>
          <p:nvPr/>
        </p:nvPicPr>
        <p:blipFill>
          <a:blip r:embed="rId3" cstate="print"/>
          <a:srcRect l="25887" r="24547"/>
          <a:stretch>
            <a:fillRect/>
          </a:stretch>
        </p:blipFill>
        <p:spPr>
          <a:xfrm>
            <a:off x="7092280" y="260648"/>
            <a:ext cx="154817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7643192" cy="72008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5462918" cy="5877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5 поколений антибиотиков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цефалоспоринового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ряда, отличающихся между собой по спектру противомикробной активности.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пенициллинам они оказывают бактерицидное действие,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низкотоксичны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поколение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цефазолин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кефзол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цефалексин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кефлекс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многих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грамположительных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грамотрицательных МО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высокоактивны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стафилококков, нечувствительных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з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284984"/>
            <a:ext cx="3068960" cy="3573016"/>
          </a:xfrm>
          <a:prstGeom prst="rect">
            <a:avLst/>
          </a:prstGeom>
        </p:spPr>
      </p:pic>
      <p:pic>
        <p:nvPicPr>
          <p:cNvPr id="7" name="Рисунок 6" descr="си.jpg"/>
          <p:cNvPicPr>
            <a:picLocks noChangeAspect="1"/>
          </p:cNvPicPr>
          <p:nvPr/>
        </p:nvPicPr>
        <p:blipFill>
          <a:blip r:embed="rId3" cstate="print"/>
          <a:srcRect l="18112" t="11812" r="24401" b="16132"/>
          <a:stretch>
            <a:fillRect/>
          </a:stretch>
        </p:blipFill>
        <p:spPr>
          <a:xfrm>
            <a:off x="6156176" y="1124744"/>
            <a:ext cx="241285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7643192" cy="72008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5462918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err="1" smtClean="0"/>
              <a:t>Цефалоспорины</a:t>
            </a:r>
            <a:r>
              <a:rPr lang="ru-RU" sz="2800" dirty="0" smtClean="0"/>
              <a:t> I поколения применяются при инфекциях верхних дыхательных путей (тонзиллит, фарингит), пневмониях, эндокардите, перитоните, остеомиелите, отитах, синуситах, фурункулезе, раневых инфекциях, инфицированных ожогах, инфекциях мочевыводящих путей, для профилактики хирургических инфекций (</a:t>
            </a:r>
            <a:r>
              <a:rPr lang="ru-RU" sz="2800" dirty="0" err="1" smtClean="0"/>
              <a:t>цефазолин</a:t>
            </a:r>
            <a:r>
              <a:rPr lang="ru-RU" sz="2800" dirty="0" smtClean="0"/>
              <a:t>) и других; плохо проникают через ГЭБ. </a:t>
            </a:r>
          </a:p>
          <a:p>
            <a:pPr marL="0" indent="0">
              <a:buNone/>
            </a:pPr>
            <a:r>
              <a:rPr lang="ru-RU" sz="2800" b="1" dirty="0" err="1" smtClean="0"/>
              <a:t>Цефалексин</a:t>
            </a:r>
            <a:r>
              <a:rPr lang="ru-RU" sz="2800" dirty="0" smtClean="0"/>
              <a:t> назначают внутрь в основном при инфекциях средней тяжести в виде капсул, таблеток, суспензии по 0,25—0,5 4 раза в сутки. </a:t>
            </a:r>
          </a:p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Цефазолин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(в/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в/м), каждые 6-8 часов.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 развивается быстро.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з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284984"/>
            <a:ext cx="3068960" cy="3573016"/>
          </a:xfrm>
          <a:prstGeom prst="rect">
            <a:avLst/>
          </a:prstGeom>
        </p:spPr>
      </p:pic>
      <p:pic>
        <p:nvPicPr>
          <p:cNvPr id="7" name="Рисунок 6" descr="си.jpg"/>
          <p:cNvPicPr>
            <a:picLocks noChangeAspect="1"/>
          </p:cNvPicPr>
          <p:nvPr/>
        </p:nvPicPr>
        <p:blipFill>
          <a:blip r:embed="rId3" cstate="print"/>
          <a:srcRect l="18112" t="11812" r="24401" b="16132"/>
          <a:stretch>
            <a:fillRect/>
          </a:stretch>
        </p:blipFill>
        <p:spPr>
          <a:xfrm>
            <a:off x="6156176" y="1124744"/>
            <a:ext cx="241285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9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5256584" cy="63813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поколение</a:t>
            </a:r>
          </a:p>
          <a:p>
            <a:pPr marL="0" indent="0">
              <a:buNone/>
            </a:pPr>
            <a:r>
              <a:rPr lang="ru-RU" sz="9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цефаклор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9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цефуроксим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большего числа 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грамотрицательных бактерий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слабее в отношении грамположительных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600" dirty="0" smtClean="0"/>
              <a:t> </a:t>
            </a:r>
          </a:p>
          <a:p>
            <a:pPr marL="0" indent="0">
              <a:buNone/>
            </a:pPr>
            <a:r>
              <a:rPr lang="ru-RU" sz="9600" dirty="0" smtClean="0"/>
              <a:t>Применяются при инфекциях дыхательных путей, мочевыводящих путей, отите, гонорее и др. </a:t>
            </a:r>
          </a:p>
          <a:p>
            <a:pPr marL="0" indent="0">
              <a:buNone/>
            </a:pPr>
            <a:r>
              <a:rPr lang="ru-RU" sz="9600" dirty="0" err="1" smtClean="0"/>
              <a:t>Цефаклор</a:t>
            </a:r>
            <a:r>
              <a:rPr lang="ru-RU" sz="9600" dirty="0" smtClean="0"/>
              <a:t> назначается внутрь 3 раза в сутки. </a:t>
            </a:r>
          </a:p>
          <a:p>
            <a:pPr marL="0" indent="0">
              <a:buNone/>
            </a:pPr>
            <a:r>
              <a:rPr lang="ru-RU" sz="9600" dirty="0" err="1" smtClean="0"/>
              <a:t>Цефуроксим</a:t>
            </a:r>
            <a:r>
              <a:rPr lang="ru-RU" sz="9600" dirty="0" smtClean="0"/>
              <a:t> удовлетворительно проникает через ГЭБ и считается препаратом выбора при менингитах, вызванных менингококками. Его вводят в/</a:t>
            </a:r>
            <a:r>
              <a:rPr lang="ru-RU" sz="9600" dirty="0" err="1" smtClean="0"/>
              <a:t>в</a:t>
            </a:r>
            <a:r>
              <a:rPr lang="ru-RU" sz="9600" dirty="0" smtClean="0"/>
              <a:t> каждые 8-12 часов.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 развивается быстро.</a:t>
            </a:r>
          </a:p>
          <a:p>
            <a:pPr marL="0" indent="0">
              <a:buNone/>
            </a:pPr>
            <a:endParaRPr lang="ru-RU" sz="9600" dirty="0" smtClean="0"/>
          </a:p>
        </p:txBody>
      </p:sp>
      <p:pic>
        <p:nvPicPr>
          <p:cNvPr id="6" name="Рисунок 5" descr="фур.jpg"/>
          <p:cNvPicPr>
            <a:picLocks noChangeAspect="1"/>
          </p:cNvPicPr>
          <p:nvPr/>
        </p:nvPicPr>
        <p:blipFill>
          <a:blip r:embed="rId2" cstate="print"/>
          <a:srcRect l="18644" t="4167" r="3389" b="6249"/>
          <a:stretch>
            <a:fillRect/>
          </a:stretch>
        </p:blipFill>
        <p:spPr>
          <a:xfrm>
            <a:off x="5436096" y="3429000"/>
            <a:ext cx="3277598" cy="3096344"/>
          </a:xfrm>
          <a:prstGeom prst="rect">
            <a:avLst/>
          </a:prstGeom>
        </p:spPr>
      </p:pic>
      <p:pic>
        <p:nvPicPr>
          <p:cNvPr id="7" name="Рисунок 6" descr="к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8640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4625"/>
            <a:ext cx="7704856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вещества преимущественно микробного происхождения, их полусинтетические и синтетические аналоги, способные в больших разведениях </a:t>
            </a:r>
            <a:r>
              <a:rPr lang="ru-RU" sz="2800" dirty="0" smtClean="0"/>
              <a:t>избирательно </a:t>
            </a:r>
            <a:r>
              <a:rPr lang="ru-RU" sz="2800" dirty="0"/>
              <a:t>подавлять жизнеспособность чувствительных к ним микроорганизмов. Открытие и выделение антибиотиков является одним из крупнейших </a:t>
            </a:r>
            <a:r>
              <a:rPr lang="ru-RU" sz="2800" dirty="0" smtClean="0"/>
              <a:t>достижений в медицине.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антибиотик ПЕНИЦИЛЛИН выделен из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плесневого гриба рода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Penicillium rubens"/>
              </a:rPr>
              <a:t>Penicillium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Penicillium rubens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Penicillium rubens"/>
              </a:rPr>
              <a:t>rubens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Александром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Флемингом,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британским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бактериологом   в 1929г.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324036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4391918" cy="63813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поколение</a:t>
            </a:r>
          </a:p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цефоперазон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цефобид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цефтриаксон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роцефин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цефтазидим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завицефта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цефотаксим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клафоран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</a:t>
            </a:r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грамотрицательных бактерий</a:t>
            </a:r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резистентных к другим антибиотикам 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ингибитор-защищенные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против </a:t>
            </a:r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синегнойной 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палочки.</a:t>
            </a:r>
          </a:p>
          <a:p>
            <a:pPr marL="0" indent="0">
              <a:buNone/>
            </a:pP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грамположительных (</a:t>
            </a:r>
            <a:r>
              <a:rPr lang="ru-RU" sz="5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стрептококков).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1995667" cy="2609701"/>
          </a:xfrm>
          <a:prstGeom prst="rect">
            <a:avLst/>
          </a:prstGeom>
        </p:spPr>
      </p:pic>
      <p:pic>
        <p:nvPicPr>
          <p:cNvPr id="7" name="Рисунок 6" descr="фора.gif"/>
          <p:cNvPicPr>
            <a:picLocks noChangeAspect="1"/>
          </p:cNvPicPr>
          <p:nvPr/>
        </p:nvPicPr>
        <p:blipFill>
          <a:blip r:embed="rId3" cstate="print"/>
          <a:srcRect l="7317" t="1829" r="56097" b="8536"/>
          <a:stretch>
            <a:fillRect/>
          </a:stretch>
        </p:blipFill>
        <p:spPr>
          <a:xfrm>
            <a:off x="7308304" y="1052736"/>
            <a:ext cx="1290616" cy="2850110"/>
          </a:xfrm>
          <a:prstGeom prst="rect">
            <a:avLst/>
          </a:prstGeom>
        </p:spPr>
      </p:pic>
      <p:pic>
        <p:nvPicPr>
          <p:cNvPr id="8" name="Рисунок 7" descr="триа.jpg"/>
          <p:cNvPicPr>
            <a:picLocks noChangeAspect="1"/>
          </p:cNvPicPr>
          <p:nvPr/>
        </p:nvPicPr>
        <p:blipFill>
          <a:blip r:embed="rId4" cstate="print"/>
          <a:srcRect l="16667" t="31250" r="17708" b="29167"/>
          <a:stretch>
            <a:fillRect/>
          </a:stretch>
        </p:blipFill>
        <p:spPr>
          <a:xfrm>
            <a:off x="5940152" y="4653136"/>
            <a:ext cx="2838744" cy="1702542"/>
          </a:xfrm>
          <a:prstGeom prst="rect">
            <a:avLst/>
          </a:prstGeom>
        </p:spPr>
      </p:pic>
      <p:pic>
        <p:nvPicPr>
          <p:cNvPr id="9" name="Рисунок 8" descr="цефта.jpg"/>
          <p:cNvPicPr>
            <a:picLocks noChangeAspect="1"/>
          </p:cNvPicPr>
          <p:nvPr/>
        </p:nvPicPr>
        <p:blipFill>
          <a:blip r:embed="rId5" cstate="print"/>
          <a:srcRect l="8108" t="4878" r="51351" b="4878"/>
          <a:stretch>
            <a:fillRect/>
          </a:stretch>
        </p:blipFill>
        <p:spPr>
          <a:xfrm>
            <a:off x="4427984" y="4005064"/>
            <a:ext cx="1360396" cy="24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0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892480" cy="6643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 ко многим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бета-лактамазам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проникают через ГЭБ (кроме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цефоперазона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при </a:t>
            </a:r>
            <a:r>
              <a:rPr lang="ru-RU" dirty="0" smtClean="0"/>
              <a:t>пневмонии, инфекции мочевыводящих путей, уха, горла, носа, сепсис, менингит, эндокардит, гонорея, инфекции костей и мягких тканей, брюшной полости и др. Применяют </a:t>
            </a:r>
            <a:r>
              <a:rPr lang="ru-RU" dirty="0" err="1" smtClean="0"/>
              <a:t>парентерально</a:t>
            </a:r>
            <a:r>
              <a:rPr lang="ru-RU" dirty="0" smtClean="0"/>
              <a:t> (в/м и в/</a:t>
            </a:r>
            <a:r>
              <a:rPr lang="ru-RU" dirty="0" err="1" smtClean="0"/>
              <a:t>в</a:t>
            </a:r>
            <a:r>
              <a:rPr lang="ru-RU" dirty="0" smtClean="0"/>
              <a:t>): </a:t>
            </a:r>
            <a:r>
              <a:rPr lang="ru-RU" dirty="0" err="1" smtClean="0"/>
              <a:t>цефотаксим</a:t>
            </a:r>
            <a:r>
              <a:rPr lang="ru-RU" dirty="0" smtClean="0"/>
              <a:t> и </a:t>
            </a:r>
            <a:r>
              <a:rPr lang="ru-RU" dirty="0" err="1" smtClean="0"/>
              <a:t>цефтазидим</a:t>
            </a:r>
            <a:r>
              <a:rPr lang="ru-RU" dirty="0" smtClean="0"/>
              <a:t> внутримышечно вводят 2—3 раза в сутки, </a:t>
            </a:r>
            <a:r>
              <a:rPr lang="ru-RU" dirty="0" err="1" smtClean="0"/>
              <a:t>цефтриаксон</a:t>
            </a:r>
            <a:r>
              <a:rPr lang="ru-RU" dirty="0" smtClean="0"/>
              <a:t> и </a:t>
            </a:r>
            <a:r>
              <a:rPr lang="ru-RU" dirty="0" err="1" smtClean="0"/>
              <a:t>цефоперазон</a:t>
            </a:r>
            <a:r>
              <a:rPr lang="ru-RU" dirty="0" smtClean="0"/>
              <a:t> — 1—2 раза.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/>
              <a:t>Цефиксим</a:t>
            </a:r>
            <a:r>
              <a:rPr lang="ru-RU" dirty="0" smtClean="0"/>
              <a:t> (</a:t>
            </a:r>
            <a:r>
              <a:rPr lang="ru-RU" dirty="0" err="1" smtClean="0"/>
              <a:t>супракс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применяется </a:t>
            </a:r>
          </a:p>
          <a:p>
            <a:pPr marL="0" indent="0">
              <a:buNone/>
            </a:pPr>
            <a:r>
              <a:rPr lang="ru-RU" dirty="0" smtClean="0"/>
              <a:t>внутрь в капсулах </a:t>
            </a:r>
          </a:p>
          <a:p>
            <a:pPr marL="0" indent="0">
              <a:buNone/>
            </a:pPr>
            <a:r>
              <a:rPr lang="ru-RU" dirty="0" smtClean="0"/>
              <a:t>или в виде </a:t>
            </a:r>
          </a:p>
          <a:p>
            <a:pPr marL="0" indent="0">
              <a:buNone/>
            </a:pPr>
            <a:r>
              <a:rPr lang="ru-RU" dirty="0" smtClean="0"/>
              <a:t>суспензии.</a:t>
            </a:r>
            <a:endParaRPr lang="ru-RU" dirty="0"/>
          </a:p>
        </p:txBody>
      </p:sp>
      <p:pic>
        <p:nvPicPr>
          <p:cNvPr id="8" name="Рисунок 7" descr="роцеф.jpg"/>
          <p:cNvPicPr>
            <a:picLocks noChangeAspect="1"/>
          </p:cNvPicPr>
          <p:nvPr/>
        </p:nvPicPr>
        <p:blipFill>
          <a:blip r:embed="rId2" cstate="print"/>
          <a:srcRect l="10000" t="16250" r="11250" b="13750"/>
          <a:stretch>
            <a:fillRect/>
          </a:stretch>
        </p:blipFill>
        <p:spPr>
          <a:xfrm>
            <a:off x="3347864" y="3573016"/>
            <a:ext cx="3144412" cy="2757407"/>
          </a:xfrm>
          <a:prstGeom prst="rect">
            <a:avLst/>
          </a:prstGeom>
        </p:spPr>
      </p:pic>
      <p:pic>
        <p:nvPicPr>
          <p:cNvPr id="5" name="Рисунок 4" descr="с.jpg"/>
          <p:cNvPicPr>
            <a:picLocks noChangeAspect="1"/>
          </p:cNvPicPr>
          <p:nvPr/>
        </p:nvPicPr>
        <p:blipFill>
          <a:blip r:embed="rId3" cstate="print"/>
          <a:srcRect l="28350" r="25451"/>
          <a:stretch>
            <a:fillRect/>
          </a:stretch>
        </p:blipFill>
        <p:spPr>
          <a:xfrm>
            <a:off x="6732240" y="3356992"/>
            <a:ext cx="2016224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6892248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поколение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цефпиром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цефанорм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цефепим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сивулан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2000" dirty="0" smtClean="0"/>
              <a:t>Эти антибиотики по сравнению с другими </a:t>
            </a:r>
            <a:r>
              <a:rPr lang="ru-RU" sz="2000" dirty="0" err="1" smtClean="0"/>
              <a:t>цефалоспоринами</a:t>
            </a:r>
            <a:r>
              <a:rPr lang="ru-RU" sz="2000" dirty="0" smtClean="0"/>
              <a:t> имеют наиболее широкий спектр противомикробного действия. К ним чувствительны грамотрицательные (в том числе синегнойная палочка), грамположительные бактерии, причем штаммы, устойчивые к </a:t>
            </a:r>
            <a:r>
              <a:rPr lang="ru-RU" sz="2000" dirty="0" err="1" smtClean="0"/>
              <a:t>цефалоспоринам</a:t>
            </a:r>
            <a:r>
              <a:rPr lang="ru-RU" sz="2000" dirty="0" smtClean="0"/>
              <a:t> III поколения. </a:t>
            </a:r>
          </a:p>
          <a:p>
            <a:pPr marL="0" indent="0">
              <a:buNone/>
            </a:pPr>
            <a:r>
              <a:rPr lang="ru-RU" sz="2000" dirty="0" smtClean="0"/>
              <a:t>Высоко устойчивы к </a:t>
            </a:r>
            <a:r>
              <a:rPr lang="ru-RU" sz="2000" dirty="0" err="1" smtClean="0"/>
              <a:t>бета-лактамазам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Применяются при тяжелых осложненных инфекциях мочевыводящих путей, костей, суставов, кожи и мягких тканей, сепсисе, менингите, хирургической инфекции и т. п., в том числе при смешанной инфекции и для «эмпирической» терапии (до установления возбудителя). Вводят </a:t>
            </a:r>
            <a:r>
              <a:rPr lang="ru-RU" sz="2000" dirty="0" err="1" smtClean="0"/>
              <a:t>цефпиром</a:t>
            </a:r>
            <a:r>
              <a:rPr lang="ru-RU" sz="2000" dirty="0" smtClean="0"/>
              <a:t> внутривенно, </a:t>
            </a:r>
            <a:r>
              <a:rPr lang="ru-RU" sz="2000" dirty="0" err="1" smtClean="0"/>
              <a:t>цефепим</a:t>
            </a:r>
            <a:r>
              <a:rPr lang="ru-RU" sz="2000" dirty="0" smtClean="0"/>
              <a:t> внутривенно или внутримышечно каждые 12 ч.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п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501008"/>
            <a:ext cx="1755651" cy="3086100"/>
          </a:xfrm>
          <a:prstGeom prst="rect">
            <a:avLst/>
          </a:prstGeom>
        </p:spPr>
      </p:pic>
      <p:pic>
        <p:nvPicPr>
          <p:cNvPr id="10" name="Рисунок 9" descr="ву.png"/>
          <p:cNvPicPr>
            <a:picLocks noChangeAspect="1"/>
          </p:cNvPicPr>
          <p:nvPr/>
        </p:nvPicPr>
        <p:blipFill>
          <a:blip r:embed="rId3" cstate="print"/>
          <a:srcRect l="25808" r="24296"/>
          <a:stretch>
            <a:fillRect/>
          </a:stretch>
        </p:blipFill>
        <p:spPr>
          <a:xfrm>
            <a:off x="6876256" y="620688"/>
            <a:ext cx="18160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7036264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поколение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цефтобипрол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зефтера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цефтаролин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зинфоро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ефтолозан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ербакса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тазобактамом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грамотрицательных бактерий,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синегнойной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/>
              <a:t>возбудителей «проблемных» инфекций </a:t>
            </a:r>
            <a:r>
              <a:rPr lang="ru-RU" sz="2000" b="1" dirty="0" err="1" smtClean="0"/>
              <a:t>метициллин-резистентных</a:t>
            </a:r>
            <a:r>
              <a:rPr lang="ru-RU" sz="2000" b="1" dirty="0" smtClean="0"/>
              <a:t> стафилококков. </a:t>
            </a:r>
          </a:p>
          <a:p>
            <a:pPr marL="0" indent="0">
              <a:buNone/>
            </a:pPr>
            <a:r>
              <a:rPr lang="ru-RU" sz="2000" dirty="0" smtClean="0"/>
              <a:t>Применяются при осложненных инфекциях, вызванных чувствительными штаммами грамположительных и грамотрицательных микроорганизмов, </a:t>
            </a:r>
            <a:r>
              <a:rPr lang="ru-RU" sz="2000" dirty="0" err="1" smtClean="0"/>
              <a:t>парентерально</a:t>
            </a:r>
            <a:r>
              <a:rPr lang="ru-RU" sz="2000" dirty="0" smtClean="0"/>
              <a:t> 2-3 раза в сутки.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Высокоустойчивы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бета-лактамазам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зефт.jpg"/>
          <p:cNvPicPr>
            <a:picLocks noChangeAspect="1"/>
          </p:cNvPicPr>
          <p:nvPr/>
        </p:nvPicPr>
        <p:blipFill>
          <a:blip r:embed="rId2" cstate="print"/>
          <a:srcRect l="5000" t="22000" r="27500" b="24000"/>
          <a:stretch>
            <a:fillRect/>
          </a:stretch>
        </p:blipFill>
        <p:spPr>
          <a:xfrm>
            <a:off x="5580112" y="4365104"/>
            <a:ext cx="3168352" cy="2126131"/>
          </a:xfrm>
          <a:prstGeom prst="rect">
            <a:avLst/>
          </a:prstGeom>
        </p:spPr>
      </p:pic>
      <p:pic>
        <p:nvPicPr>
          <p:cNvPr id="6" name="Рисунок 5" descr="ро.jpg"/>
          <p:cNvPicPr>
            <a:picLocks noChangeAspect="1"/>
          </p:cNvPicPr>
          <p:nvPr/>
        </p:nvPicPr>
        <p:blipFill>
          <a:blip r:embed="rId3" cstate="print"/>
          <a:srcRect t="11665" b="9511"/>
          <a:stretch>
            <a:fillRect/>
          </a:stretch>
        </p:blipFill>
        <p:spPr>
          <a:xfrm>
            <a:off x="971600" y="4697760"/>
            <a:ext cx="4363963" cy="2160240"/>
          </a:xfrm>
          <a:prstGeom prst="rect">
            <a:avLst/>
          </a:prstGeom>
        </p:spPr>
      </p:pic>
      <p:pic>
        <p:nvPicPr>
          <p:cNvPr id="8" name="Рисунок 7" descr="бак.jpg"/>
          <p:cNvPicPr>
            <a:picLocks noChangeAspect="1"/>
          </p:cNvPicPr>
          <p:nvPr/>
        </p:nvPicPr>
        <p:blipFill>
          <a:blip r:embed="rId4" cstate="print"/>
          <a:srcRect t="24907" r="16925" b="21486"/>
          <a:stretch>
            <a:fillRect/>
          </a:stretch>
        </p:blipFill>
        <p:spPr>
          <a:xfrm>
            <a:off x="6084168" y="548680"/>
            <a:ext cx="27268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4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5832648" cy="6453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и противопоказания: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аллергические реакции, </a:t>
            </a:r>
            <a:r>
              <a:rPr lang="ru-RU" sz="2000" dirty="0" smtClean="0"/>
              <a:t>сыпь</a:t>
            </a:r>
            <a:r>
              <a:rPr lang="ru-RU" sz="2000" dirty="0"/>
              <a:t>, зуд кожи, </a:t>
            </a:r>
            <a:r>
              <a:rPr lang="ru-RU" sz="2000" dirty="0" err="1"/>
              <a:t>бронхоспазм</a:t>
            </a:r>
            <a:r>
              <a:rPr lang="ru-RU" sz="2000" dirty="0"/>
              <a:t>, анафилактический шок, </a:t>
            </a:r>
            <a:r>
              <a:rPr lang="ru-RU" sz="2000" dirty="0" smtClean="0"/>
              <a:t>отмечается перекрестная </a:t>
            </a:r>
            <a:r>
              <a:rPr lang="ru-RU" sz="2000" dirty="0"/>
              <a:t>аллергия с </a:t>
            </a:r>
            <a:r>
              <a:rPr lang="ru-RU" sz="2000" dirty="0" smtClean="0"/>
              <a:t>пенициллинами. </a:t>
            </a:r>
            <a:r>
              <a:rPr lang="ru-RU" sz="2000" dirty="0"/>
              <a:t>Дисбактериоз, развитие суперинфекции дрожжевыми грибами (кандидоз, стоматит</a:t>
            </a:r>
            <a:r>
              <a:rPr lang="ru-RU" sz="2000" dirty="0" smtClean="0"/>
              <a:t>), тошнота, диарея.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гиперчувствительности к любому препарату этой группы и пенициллинам, аллергических заболеваниях в анамнезе. Осторожность необходима при назначении их больным с нарушением функции печени и почек.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установленной  непереносимости у больного пенициллинов, их назначать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Низкая токсичность позволяет назначать отдельные препараты по показаниям беременным женщинам и детям.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ефт.jpg"/>
          <p:cNvPicPr>
            <a:picLocks noChangeAspect="1"/>
          </p:cNvPicPr>
          <p:nvPr/>
        </p:nvPicPr>
        <p:blipFill>
          <a:blip r:embed="rId2" cstate="print"/>
          <a:srcRect l="5000" t="22000" r="27500" b="24000"/>
          <a:stretch>
            <a:fillRect/>
          </a:stretch>
        </p:blipFill>
        <p:spPr>
          <a:xfrm>
            <a:off x="6516216" y="980728"/>
            <a:ext cx="2016224" cy="1656184"/>
          </a:xfrm>
          <a:prstGeom prst="rect">
            <a:avLst/>
          </a:prstGeom>
        </p:spPr>
      </p:pic>
      <p:pic>
        <p:nvPicPr>
          <p:cNvPr id="5" name="Рисунок 4" descr="ро.jpg"/>
          <p:cNvPicPr>
            <a:picLocks noChangeAspect="1"/>
          </p:cNvPicPr>
          <p:nvPr/>
        </p:nvPicPr>
        <p:blipFill>
          <a:blip r:embed="rId3" cstate="print"/>
          <a:srcRect t="11665" b="9511"/>
          <a:stretch>
            <a:fillRect/>
          </a:stretch>
        </p:blipFill>
        <p:spPr>
          <a:xfrm>
            <a:off x="6156176" y="5085184"/>
            <a:ext cx="2645213" cy="1772816"/>
          </a:xfrm>
          <a:prstGeom prst="rect">
            <a:avLst/>
          </a:prstGeom>
        </p:spPr>
      </p:pic>
      <p:pic>
        <p:nvPicPr>
          <p:cNvPr id="7" name="Рисунок 6" descr="бак.jpg"/>
          <p:cNvPicPr>
            <a:picLocks noChangeAspect="1"/>
          </p:cNvPicPr>
          <p:nvPr/>
        </p:nvPicPr>
        <p:blipFill>
          <a:blip r:embed="rId4" cstate="print"/>
          <a:srcRect t="24907" r="16925" b="21486"/>
          <a:stretch>
            <a:fillRect/>
          </a:stretch>
        </p:blipFill>
        <p:spPr>
          <a:xfrm>
            <a:off x="6444208" y="2924944"/>
            <a:ext cx="200677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63072" cy="54868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карбапенемы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352928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еропенем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мипенем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циластатином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тиенам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Эртапенем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инванз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Дорипенем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дорипрекс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/>
              <a:t>имеют наиболее широкий среди </a:t>
            </a:r>
            <a:r>
              <a:rPr lang="ru-RU" sz="2000" dirty="0" err="1" smtClean="0"/>
              <a:t>бета-лактамов</a:t>
            </a:r>
            <a:r>
              <a:rPr lang="ru-RU" sz="2000" dirty="0" smtClean="0"/>
              <a:t> спектр противомикробного действия. К ним чувствительны многие грамположительные и грамотрицательные аэробные и анаэробные бактерии, включая синегнойную палочку (кроме </a:t>
            </a:r>
            <a:r>
              <a:rPr lang="ru-RU" sz="2000" dirty="0" err="1" smtClean="0"/>
              <a:t>эртапенема</a:t>
            </a:r>
            <a:r>
              <a:rPr lang="ru-RU" sz="2000" dirty="0" smtClean="0"/>
              <a:t>). Не активны в отношении MRSA, </a:t>
            </a:r>
            <a:r>
              <a:rPr lang="ru-RU" sz="2000" dirty="0" err="1" smtClean="0"/>
              <a:t>хламидий</a:t>
            </a:r>
            <a:r>
              <a:rPr lang="ru-RU" sz="2000" dirty="0" smtClean="0"/>
              <a:t>, </a:t>
            </a:r>
            <a:r>
              <a:rPr lang="ru-RU" sz="2000" dirty="0" err="1" smtClean="0"/>
              <a:t>микоплазм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Все </a:t>
            </a:r>
            <a:r>
              <a:rPr lang="ru-RU" sz="2000" dirty="0" err="1" smtClean="0"/>
              <a:t>карбапенемы</a:t>
            </a:r>
            <a:r>
              <a:rPr lang="ru-RU" sz="2000" dirty="0" smtClean="0"/>
              <a:t> устойчивы к большинству известных </a:t>
            </a:r>
            <a:r>
              <a:rPr lang="ru-RU" sz="2000" dirty="0" err="1" smtClean="0"/>
              <a:t>бета-лактамаз</a:t>
            </a:r>
            <a:r>
              <a:rPr lang="ru-RU" sz="2000" dirty="0" smtClean="0"/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нам.jpg"/>
          <p:cNvPicPr>
            <a:picLocks noChangeAspect="1"/>
          </p:cNvPicPr>
          <p:nvPr/>
        </p:nvPicPr>
        <p:blipFill>
          <a:blip r:embed="rId2" cstate="print"/>
          <a:srcRect r="47968"/>
          <a:stretch>
            <a:fillRect/>
          </a:stretch>
        </p:blipFill>
        <p:spPr>
          <a:xfrm>
            <a:off x="5242009" y="4522812"/>
            <a:ext cx="1406277" cy="2276872"/>
          </a:xfrm>
          <a:prstGeom prst="rect">
            <a:avLst/>
          </a:prstGeom>
        </p:spPr>
      </p:pic>
      <p:pic>
        <p:nvPicPr>
          <p:cNvPr id="10" name="Рисунок 9" descr="меро.png"/>
          <p:cNvPicPr>
            <a:picLocks noChangeAspect="1"/>
          </p:cNvPicPr>
          <p:nvPr/>
        </p:nvPicPr>
        <p:blipFill>
          <a:blip r:embed="rId3" cstate="print"/>
          <a:srcRect l="21872" r="20323"/>
          <a:stretch>
            <a:fillRect/>
          </a:stretch>
        </p:blipFill>
        <p:spPr>
          <a:xfrm>
            <a:off x="971600" y="4714097"/>
            <a:ext cx="2211342" cy="2016224"/>
          </a:xfrm>
          <a:prstGeom prst="rect">
            <a:avLst/>
          </a:prstGeom>
        </p:spPr>
      </p:pic>
      <p:pic>
        <p:nvPicPr>
          <p:cNvPr id="6" name="Рисунок 5" descr="э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4929" y="4453449"/>
            <a:ext cx="1450151" cy="227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4640" r="25613" b="5804"/>
          <a:stretch/>
        </p:blipFill>
        <p:spPr>
          <a:xfrm>
            <a:off x="7020273" y="4464605"/>
            <a:ext cx="1660412" cy="22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0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5832648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 smtClean="0"/>
              <a:t>Имипенем</a:t>
            </a:r>
            <a:r>
              <a:rPr lang="ru-RU" dirty="0" smtClean="0"/>
              <a:t> + </a:t>
            </a:r>
            <a:r>
              <a:rPr lang="ru-RU" dirty="0" err="1" smtClean="0"/>
              <a:t>циластатин</a:t>
            </a:r>
            <a:r>
              <a:rPr lang="ru-RU" dirty="0" smtClean="0"/>
              <a:t> (</a:t>
            </a:r>
            <a:r>
              <a:rPr lang="ru-RU" dirty="0" err="1" smtClean="0"/>
              <a:t>тиенам</a:t>
            </a:r>
            <a:r>
              <a:rPr lang="ru-RU" dirty="0" smtClean="0"/>
              <a:t>) представляет собой комбинацию </a:t>
            </a:r>
            <a:r>
              <a:rPr lang="ru-RU" dirty="0" err="1" smtClean="0"/>
              <a:t>карбапенемного</a:t>
            </a:r>
            <a:r>
              <a:rPr lang="ru-RU" dirty="0" smtClean="0"/>
              <a:t> антибиотика (</a:t>
            </a:r>
            <a:r>
              <a:rPr lang="ru-RU" dirty="0" err="1" smtClean="0"/>
              <a:t>имипенем</a:t>
            </a:r>
            <a:r>
              <a:rPr lang="ru-RU" dirty="0" smtClean="0"/>
              <a:t>) с веществом (</a:t>
            </a:r>
            <a:r>
              <a:rPr lang="ru-RU" dirty="0" err="1" smtClean="0"/>
              <a:t>циластатин</a:t>
            </a:r>
            <a:r>
              <a:rPr lang="ru-RU" dirty="0" smtClean="0"/>
              <a:t>), которое предупреждает быстрое разрушение </a:t>
            </a:r>
            <a:r>
              <a:rPr lang="ru-RU" dirty="0" err="1" smtClean="0"/>
              <a:t>имипенема</a:t>
            </a:r>
            <a:r>
              <a:rPr lang="ru-RU" dirty="0" smtClean="0"/>
              <a:t> ферментом </a:t>
            </a:r>
            <a:r>
              <a:rPr lang="ru-RU" dirty="0" err="1" smtClean="0"/>
              <a:t>дегидропептидазой</a:t>
            </a:r>
            <a:r>
              <a:rPr lang="ru-RU" dirty="0" smtClean="0"/>
              <a:t> в почках.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нам.jpg"/>
          <p:cNvPicPr>
            <a:picLocks noChangeAspect="1"/>
          </p:cNvPicPr>
          <p:nvPr/>
        </p:nvPicPr>
        <p:blipFill>
          <a:blip r:embed="rId2" cstate="print"/>
          <a:srcRect l="2364" t="4076" r="51884" b="6436"/>
          <a:stretch>
            <a:fillRect/>
          </a:stretch>
        </p:blipFill>
        <p:spPr>
          <a:xfrm>
            <a:off x="6156176" y="1484784"/>
            <a:ext cx="2555776" cy="49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0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63072" cy="54868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карбапенемы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640960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Х</a:t>
            </a:r>
            <a:r>
              <a:rPr lang="ru-RU" sz="2000" dirty="0" smtClean="0"/>
              <a:t>орошо проникают в ткани и жидкости организма, выводятся почками в активном виде.</a:t>
            </a:r>
          </a:p>
          <a:p>
            <a:pPr marL="0" indent="0">
              <a:buNone/>
            </a:pPr>
            <a:r>
              <a:rPr lang="ru-RU" sz="2000" dirty="0" smtClean="0"/>
              <a:t>Применяются при тяжелых, угрожающих жизни инфекциях разной локализации (брюшной полости и малого таза, нижних дыхательных путей, костей, суставов, кожи, мягких тканей, осложненных инфекциях мочевыводящих путей), сепсисе, в том числе при инфекциях, вызванных не выявленными или несколькими возбудителями, главным образом в случаях устойчивости возбудителей к другим антибиотикам, при инфекциях у пациентов с иммунодефицитом. Вводить эти препараты можно внутривенно или внутримышечно.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нам.jpg"/>
          <p:cNvPicPr>
            <a:picLocks noChangeAspect="1"/>
          </p:cNvPicPr>
          <p:nvPr/>
        </p:nvPicPr>
        <p:blipFill>
          <a:blip r:embed="rId2" cstate="print"/>
          <a:srcRect r="47968"/>
          <a:stretch>
            <a:fillRect/>
          </a:stretch>
        </p:blipFill>
        <p:spPr>
          <a:xfrm>
            <a:off x="7102624" y="4076763"/>
            <a:ext cx="1584176" cy="2763160"/>
          </a:xfrm>
          <a:prstGeom prst="rect">
            <a:avLst/>
          </a:prstGeom>
        </p:spPr>
      </p:pic>
      <p:pic>
        <p:nvPicPr>
          <p:cNvPr id="10" name="Рисунок 9" descr="меро.png"/>
          <p:cNvPicPr>
            <a:picLocks noChangeAspect="1"/>
          </p:cNvPicPr>
          <p:nvPr/>
        </p:nvPicPr>
        <p:blipFill>
          <a:blip r:embed="rId3" cstate="print"/>
          <a:srcRect l="21872" r="20323"/>
          <a:stretch>
            <a:fillRect/>
          </a:stretch>
        </p:blipFill>
        <p:spPr>
          <a:xfrm>
            <a:off x="323528" y="4459424"/>
            <a:ext cx="2448272" cy="2232248"/>
          </a:xfrm>
          <a:prstGeom prst="rect">
            <a:avLst/>
          </a:prstGeom>
        </p:spPr>
      </p:pic>
      <p:pic>
        <p:nvPicPr>
          <p:cNvPr id="6" name="Рисунок 5" descr="э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4752" y="4076763"/>
            <a:ext cx="1751899" cy="2750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4640" r="25613" b="5804"/>
          <a:stretch/>
        </p:blipFill>
        <p:spPr>
          <a:xfrm>
            <a:off x="5012390" y="4094840"/>
            <a:ext cx="1611233" cy="25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0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424936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Из побочных эффектов возможны тошнота, рвота, понос, головная боль, изменения со стороны крови (лейкопения, анемия), аллергические реакции (нельзя применять у больных с аллергией на пенициллины) и др. </a:t>
            </a:r>
            <a:r>
              <a:rPr lang="ru-RU" sz="2000" dirty="0" err="1" smtClean="0"/>
              <a:t>Имипенем</a:t>
            </a:r>
            <a:r>
              <a:rPr lang="ru-RU" sz="2000" dirty="0" smtClean="0"/>
              <a:t> может вызывать судороги, эпилептические припадки (при бактериальном менингите применяют </a:t>
            </a:r>
            <a:r>
              <a:rPr lang="ru-RU" sz="2000" dirty="0" err="1" smtClean="0"/>
              <a:t>меропенем</a:t>
            </a:r>
            <a:r>
              <a:rPr lang="ru-RU" sz="2000" dirty="0" smtClean="0"/>
              <a:t>). В месте введения препаратов иногда возникают покраснение, болезненность, тромбофлебиты.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гиперчувствительности 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карбапенемам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бета-лактамным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АБ, в период беременности в период лактации, в раннем детском возрасте (до 3 месяцев).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4664" y="188640"/>
            <a:ext cx="8964488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Побочные эффекты и противопоказания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еро.png"/>
          <p:cNvPicPr>
            <a:picLocks noChangeAspect="1"/>
          </p:cNvPicPr>
          <p:nvPr/>
        </p:nvPicPr>
        <p:blipFill>
          <a:blip r:embed="rId2" cstate="print"/>
          <a:srcRect l="21872" r="20323"/>
          <a:stretch>
            <a:fillRect/>
          </a:stretch>
        </p:blipFill>
        <p:spPr>
          <a:xfrm>
            <a:off x="6228184" y="3933056"/>
            <a:ext cx="2448272" cy="2736304"/>
          </a:xfrm>
          <a:prstGeom prst="rect">
            <a:avLst/>
          </a:prstGeom>
        </p:spPr>
      </p:pic>
      <p:pic>
        <p:nvPicPr>
          <p:cNvPr id="8" name="Рисунок 7" descr="э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645024"/>
            <a:ext cx="2160240" cy="3038677"/>
          </a:xfrm>
          <a:prstGeom prst="rect">
            <a:avLst/>
          </a:prstGeom>
        </p:spPr>
      </p:pic>
      <p:pic>
        <p:nvPicPr>
          <p:cNvPr id="9" name="Рисунок 8" descr="нам.jpg"/>
          <p:cNvPicPr>
            <a:picLocks noChangeAspect="1"/>
          </p:cNvPicPr>
          <p:nvPr/>
        </p:nvPicPr>
        <p:blipFill>
          <a:blip r:embed="rId4" cstate="print"/>
          <a:srcRect r="47968"/>
          <a:stretch>
            <a:fillRect/>
          </a:stretch>
        </p:blipFill>
        <p:spPr>
          <a:xfrm>
            <a:off x="611560" y="4077072"/>
            <a:ext cx="158417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7056784" cy="67151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Монобактамы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Азтреонам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Азтреабол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/>
              <a:t>проявляет </a:t>
            </a:r>
            <a:r>
              <a:rPr lang="ru-RU" dirty="0"/>
              <a:t>высокую активность в </a:t>
            </a:r>
            <a:r>
              <a:rPr lang="ru-RU" dirty="0" smtClean="0"/>
              <a:t>отношении</a:t>
            </a:r>
          </a:p>
          <a:p>
            <a:pPr>
              <a:buNone/>
            </a:pPr>
            <a:r>
              <a:rPr lang="ru-RU" b="1" dirty="0" smtClean="0"/>
              <a:t>грамотрицательных </a:t>
            </a:r>
            <a:r>
              <a:rPr lang="ru-RU" b="1" dirty="0"/>
              <a:t>бактерий </a:t>
            </a:r>
            <a:r>
              <a:rPr lang="ru-RU" dirty="0"/>
              <a:t>(кишечной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ru-RU" dirty="0" smtClean="0"/>
              <a:t>синегнойной </a:t>
            </a:r>
            <a:r>
              <a:rPr lang="ru-RU" dirty="0"/>
              <a:t>палочек, протея, </a:t>
            </a:r>
            <a:r>
              <a:rPr lang="ru-RU" dirty="0" err="1"/>
              <a:t>клебсиелл</a:t>
            </a:r>
            <a:r>
              <a:rPr lang="ru-RU" dirty="0"/>
              <a:t>, </a:t>
            </a:r>
            <a:r>
              <a:rPr lang="ru-RU" dirty="0" err="1"/>
              <a:t>серраций</a:t>
            </a:r>
            <a:r>
              <a:rPr lang="ru-RU" dirty="0"/>
              <a:t>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ru-RU" dirty="0" smtClean="0"/>
              <a:t>др</a:t>
            </a:r>
            <a:r>
              <a:rPr lang="ru-RU" dirty="0"/>
              <a:t>.) и не действует на грамположительные </a:t>
            </a:r>
            <a:r>
              <a:rPr lang="ru-RU" dirty="0" smtClean="0"/>
              <a:t>бактерии,</a:t>
            </a:r>
          </a:p>
          <a:p>
            <a:pPr>
              <a:buNone/>
            </a:pPr>
            <a:r>
              <a:rPr lang="ru-RU" dirty="0" smtClean="0"/>
              <a:t>бактероиды </a:t>
            </a:r>
            <a:r>
              <a:rPr lang="ru-RU" dirty="0"/>
              <a:t>и другие анаэробы. Обладает </a:t>
            </a:r>
            <a:r>
              <a:rPr lang="ru-RU" dirty="0" smtClean="0"/>
              <a:t>высокой</a:t>
            </a:r>
          </a:p>
          <a:p>
            <a:pPr>
              <a:buNone/>
            </a:pPr>
            <a:r>
              <a:rPr lang="ru-RU" dirty="0" smtClean="0"/>
              <a:t>устойчивостью </a:t>
            </a:r>
            <a:r>
              <a:rPr lang="ru-RU" dirty="0"/>
              <a:t>к </a:t>
            </a:r>
            <a:r>
              <a:rPr lang="ru-RU" dirty="0" err="1" smtClean="0"/>
              <a:t>бетабета-лактамазам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вырабатываемым грамотрицательными аэробными</a:t>
            </a:r>
          </a:p>
          <a:p>
            <a:pPr>
              <a:buNone/>
            </a:pPr>
            <a:r>
              <a:rPr lang="ru-RU" dirty="0" smtClean="0"/>
              <a:t>бактериями</a:t>
            </a:r>
            <a:r>
              <a:rPr lang="ru-RU" dirty="0"/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Порошок для приготовления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растворов  для инъекций.   Вводят  в/м и в/в. </a:t>
            </a:r>
          </a:p>
        </p:txBody>
      </p:sp>
      <p:pic>
        <p:nvPicPr>
          <p:cNvPr id="4" name="Рисунок 3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6876256" y="836712"/>
            <a:ext cx="1919853" cy="2808312"/>
          </a:xfrm>
          <a:prstGeom prst="rect">
            <a:avLst/>
          </a:prstGeom>
        </p:spPr>
      </p:pic>
      <p:pic>
        <p:nvPicPr>
          <p:cNvPr id="5" name="Picture 2" descr="http://dxline.ru/img/drug/31_31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7353" r="12110" b="5882"/>
          <a:stretch>
            <a:fillRect/>
          </a:stretch>
        </p:blipFill>
        <p:spPr bwMode="auto">
          <a:xfrm>
            <a:off x="6611104" y="3878681"/>
            <a:ext cx="21850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  <p:extLst>
      <p:ext uri="{BB962C8B-B14F-4D97-AF65-F5344CB8AC3E}">
        <p14:creationId xmlns:p14="http://schemas.microsoft.com/office/powerpoint/2010/main" val="1008287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0"/>
            <a:ext cx="56886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Применяется как препарат резерва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/>
              <a:t>при </a:t>
            </a:r>
            <a:r>
              <a:rPr lang="ru-RU" sz="2800" dirty="0"/>
              <a:t>тяжелых инфекциях мочевыводящих </a:t>
            </a:r>
            <a:r>
              <a:rPr lang="ru-RU" sz="2800" dirty="0" smtClean="0"/>
              <a:t>путей</a:t>
            </a:r>
            <a:r>
              <a:rPr lang="ru-RU" sz="2800" dirty="0"/>
              <a:t>, брюшной полости и малого таза, менингите, пневмонии, сепсисе, </a:t>
            </a:r>
            <a:r>
              <a:rPr lang="ru-RU" sz="2800" dirty="0" smtClean="0"/>
              <a:t>послеоперационных </a:t>
            </a:r>
            <a:r>
              <a:rPr lang="ru-RU" sz="2800" dirty="0"/>
              <a:t>инфекционных осложнениях и т. д. </a:t>
            </a:r>
            <a:endParaRPr lang="ru-RU" sz="2800" dirty="0" smtClean="0"/>
          </a:p>
          <a:p>
            <a:r>
              <a:rPr lang="ru-RU" sz="2800" dirty="0" smtClean="0"/>
              <a:t>Вводят парентерально</a:t>
            </a:r>
          </a:p>
          <a:p>
            <a:r>
              <a:rPr lang="ru-RU" sz="2800" dirty="0" smtClean="0"/>
              <a:t>по </a:t>
            </a:r>
            <a:r>
              <a:rPr lang="ru-RU" sz="2800" dirty="0"/>
              <a:t>0,5—1,0 2—3 раза в </a:t>
            </a:r>
            <a:r>
              <a:rPr lang="ru-RU" sz="2800" dirty="0" smtClean="0"/>
              <a:t>сутки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тяжелых случаях до 8,0 в </a:t>
            </a:r>
            <a:r>
              <a:rPr lang="ru-RU" sz="2800" dirty="0" smtClean="0"/>
              <a:t>сутки.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xline.ru/img/drug/31_31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7353" r="12110" b="5882"/>
          <a:stretch>
            <a:fillRect/>
          </a:stretch>
        </p:blipFill>
        <p:spPr bwMode="auto">
          <a:xfrm>
            <a:off x="5364088" y="1484784"/>
            <a:ext cx="34198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6336704" cy="6858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обочные действия: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обычно хорошо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переносится, но может вызывать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пастические боли в животе, тошнота, рвота, диарея, нарушения функции печени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головная боль, головокружение, спутанность сознания, бессонница.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Аллергические реакции.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Нарушения картины крови.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Стоматит, изменение вкуса.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 внутривенном введении - в месте введения тромбофлебит;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 в/м -  боль и отечность в месте инъекции.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Противопоказания: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/>
              <a:t>п</a:t>
            </a:r>
            <a:r>
              <a:rPr lang="ru-RU" sz="4400" dirty="0" smtClean="0"/>
              <a:t>овышенная </a:t>
            </a:r>
            <a:r>
              <a:rPr lang="ru-RU" sz="4400" dirty="0"/>
              <a:t>чувствительность к </a:t>
            </a:r>
            <a:r>
              <a:rPr lang="ru-RU" sz="4400" dirty="0" err="1"/>
              <a:t>азтреонаму</a:t>
            </a:r>
            <a:r>
              <a:rPr lang="ru-RU" sz="4400" dirty="0"/>
              <a:t> или L-аргинину, период грудного вскармливания, детский возраст (до 9 мес</a:t>
            </a:r>
            <a:r>
              <a:rPr lang="ru-RU" sz="4400" dirty="0" smtClean="0"/>
              <a:t>.);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 осторожностью назначают беременным и кормящим женщинам.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6343251" y="1916832"/>
            <a:ext cx="2510233" cy="4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 txBox="1">
            <a:spLocks/>
          </p:cNvSpPr>
          <p:nvPr/>
        </p:nvSpPr>
        <p:spPr bwMode="auto">
          <a:xfrm>
            <a:off x="381000" y="188913"/>
            <a:ext cx="5630863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Гликопептиды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Тейкопланин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противостафилококковые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антибиотики.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бактерицидно, преимущественно на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грамположительные бактерии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немногих антибиотиков, эффективных в отношении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-резистентных стафилококков.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5059" name="Рисунок 8" descr="ванк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6019800" y="1752600"/>
            <a:ext cx="2743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2"/>
          <p:cNvSpPr txBox="1">
            <a:spLocks/>
          </p:cNvSpPr>
          <p:nvPr/>
        </p:nvSpPr>
        <p:spPr bwMode="auto">
          <a:xfrm>
            <a:off x="228600" y="228600"/>
            <a:ext cx="6096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противомикробного 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различные виды стафилококков, в том числе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многим антибиотикам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метициллиноустойчивых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S.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epidermidis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(MRSA и MRSE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)-золотистого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другие грамположительные бактерии (энтерококки, пневмококки,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Главное достоинство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резистентности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стафилококков (0—5 %) и отсутствие перекрестной устойчивости со всеми другими антибиотиками.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3" name="Рисунок 8" descr="ванк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6071768" y="1772816"/>
            <a:ext cx="2701793" cy="47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75" y="228600"/>
            <a:ext cx="5572125" cy="6629400"/>
          </a:xfrm>
        </p:spPr>
        <p:txBody>
          <a:bodyPr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err="1" smtClean="0"/>
              <a:t>Ванкомицин</a:t>
            </a:r>
            <a:r>
              <a:rPr lang="ru-RU" sz="2800" dirty="0" smtClean="0"/>
              <a:t> применяют как </a:t>
            </a:r>
            <a:r>
              <a:rPr lang="ru-RU" sz="2800" b="1" dirty="0" smtClean="0"/>
              <a:t>антибиотик резерва </a:t>
            </a:r>
            <a:r>
              <a:rPr lang="ru-RU" sz="2800" dirty="0" smtClean="0"/>
              <a:t> при тяжелых инфекциях </a:t>
            </a:r>
            <a:r>
              <a:rPr lang="ru-RU" sz="2800" dirty="0"/>
              <a:t>разной локализации: сепсис, эндокардит, менингит, пневмония, </a:t>
            </a:r>
            <a:r>
              <a:rPr lang="ru-RU" sz="2800" dirty="0" smtClean="0"/>
              <a:t>инфекции </a:t>
            </a:r>
            <a:r>
              <a:rPr lang="ru-RU" sz="2800" dirty="0"/>
              <a:t>костей, суставов, кожи и мягких тканей, вызванные резистентными к другим антибиотикам стафилококками, а также </a:t>
            </a:r>
            <a:r>
              <a:rPr lang="ru-RU" sz="2800" dirty="0" smtClean="0"/>
              <a:t>при аллергии </a:t>
            </a:r>
            <a:r>
              <a:rPr lang="ru-RU" sz="2800" dirty="0"/>
              <a:t>к бета-лактамам, </a:t>
            </a:r>
            <a:r>
              <a:rPr lang="ru-RU" sz="2800" dirty="0" smtClean="0"/>
              <a:t>непереносимости др. </a:t>
            </a:r>
            <a:r>
              <a:rPr lang="ru-RU" sz="2800" dirty="0"/>
              <a:t>антибиотиков. </a:t>
            </a: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/>
              <a:t>Вводят в/в </a:t>
            </a:r>
            <a:r>
              <a:rPr lang="ru-RU" sz="2800" dirty="0" err="1" smtClean="0"/>
              <a:t>капельно</a:t>
            </a:r>
            <a:r>
              <a:rPr lang="ru-RU" sz="2800" dirty="0" smtClean="0"/>
              <a:t> </a:t>
            </a:r>
            <a:r>
              <a:rPr lang="ru-RU" sz="2800" dirty="0"/>
              <a:t>по 30—40 мг/кг в сутки в 2 </a:t>
            </a:r>
            <a:r>
              <a:rPr lang="ru-RU" sz="2800" dirty="0" smtClean="0"/>
              <a:t>введения</a:t>
            </a:r>
            <a:r>
              <a:rPr lang="ru-RU" sz="2800" dirty="0"/>
              <a:t>, при этом он раздражает вены, возможны тромбофлебиты. Т1/2 у </a:t>
            </a:r>
            <a:r>
              <a:rPr lang="ru-RU" sz="2800" dirty="0" err="1" smtClean="0"/>
              <a:t>ванкомицина</a:t>
            </a:r>
            <a:r>
              <a:rPr lang="ru-RU" sz="2800" dirty="0" smtClean="0"/>
              <a:t> </a:t>
            </a:r>
            <a:r>
              <a:rPr lang="ru-RU" sz="2800" dirty="0"/>
              <a:t>6—8 ч, выводится почками. Для лечения стафилококкового энтероколита и антибиотик-ассоциированной диареи (псевдомембранозный колит), вызванной </a:t>
            </a:r>
            <a:r>
              <a:rPr lang="ru-RU" sz="2800" dirty="0" err="1"/>
              <a:t>клостридией</a:t>
            </a:r>
            <a:r>
              <a:rPr lang="ru-RU" sz="2800" dirty="0"/>
              <a:t> (C. </a:t>
            </a:r>
            <a:r>
              <a:rPr lang="ru-RU" sz="2800" dirty="0" err="1"/>
              <a:t>difficile</a:t>
            </a:r>
            <a:r>
              <a:rPr lang="ru-RU" sz="2800" dirty="0"/>
              <a:t>), назначают внутрь в виде раствора в 30 мл воды 40 мг/кг 3—4 раза в сутки курсом 7—10 дней. </a:t>
            </a: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/>
              <a:t>Поскольку </a:t>
            </a:r>
            <a:r>
              <a:rPr lang="ru-RU" sz="2800" dirty="0" err="1"/>
              <a:t>ванкомицин</a:t>
            </a:r>
            <a:r>
              <a:rPr lang="ru-RU" sz="2800" dirty="0"/>
              <a:t> практически не </a:t>
            </a:r>
            <a:r>
              <a:rPr lang="ru-RU" sz="2800" dirty="0" smtClean="0"/>
              <a:t>всасывается </a:t>
            </a:r>
            <a:r>
              <a:rPr lang="ru-RU" sz="2800" dirty="0"/>
              <a:t>в ЖКТ, системные реакции на него при этом </a:t>
            </a:r>
            <a:r>
              <a:rPr lang="ru-RU" sz="2800" dirty="0" smtClean="0"/>
              <a:t>отсутствуют.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Рисунок 6" descr="ванк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5715000" y="1447800"/>
            <a:ext cx="298926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304800" y="188913"/>
            <a:ext cx="71628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</a:p>
          <a:p>
            <a:pPr eaLnBrk="1" hangingPunct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антибиотик.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нефротоксическое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плоть до развития почечной недостаточности, </a:t>
            </a:r>
          </a:p>
          <a:p>
            <a:pPr algn="just" eaLnBrk="1" hangingPunct="1"/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ототоксическое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слуха, до глухоты, звон в ушах,</a:t>
            </a: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картины крови –</a:t>
            </a: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преходящие тромбоцитопения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нейтропения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быстром введении вызывает массивное высвобождение гистамина из тучных клеток, приводящее к снижению АД, расширению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и появлению красной сыпи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неврит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нерва; </a:t>
            </a:r>
          </a:p>
          <a:p>
            <a:pPr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недостаточность; </a:t>
            </a:r>
          </a:p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триместр беременности,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вскармливания</a:t>
            </a: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препарату.</a:t>
            </a:r>
          </a:p>
          <a:p>
            <a:pPr algn="just" eaLnBrk="1" hangingPunct="1"/>
            <a:endParaRPr lang="ru-RU" altLang="ru-RU" sz="2400" dirty="0"/>
          </a:p>
        </p:txBody>
      </p:sp>
      <p:pic>
        <p:nvPicPr>
          <p:cNvPr id="48131" name="Picture 2" descr="https://www.kupilekarstva.ru/published/publicdata/ONLINEP9ONLINEPH/attachments/SC/products_pictures/vank10_white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2" t="21114" r="22473" b="10869"/>
          <a:stretch>
            <a:fillRect/>
          </a:stretch>
        </p:blipFill>
        <p:spPr bwMode="auto">
          <a:xfrm>
            <a:off x="7010400" y="304800"/>
            <a:ext cx="1447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Рисунок 6" descr="ванк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6876256" y="3284984"/>
            <a:ext cx="1961659" cy="29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304800" y="188913"/>
            <a:ext cx="541932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Тейкопланин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ортоцид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гликопептидный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антибиотик, по всем свойствам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эффективен в отношении золотистого стафилококка (MRSA), стрептококков, энтерококков, но уступает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действию на другие штаммы стафилококков.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длительный Т1/2 (40—70 ч), реже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эффекты. Может вводиться не только внутривенно, но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внутримышечно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2858577" cy="42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Фосфомицин</a:t>
            </a:r>
            <a:r>
              <a:rPr lang="ru-RU" sz="3200" dirty="0" smtClean="0"/>
              <a:t> (МОНУРАЛ)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6624736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АБ широкого </a:t>
            </a:r>
            <a:r>
              <a:rPr lang="ru-RU" dirty="0"/>
              <a:t>спектра действия, производное </a:t>
            </a:r>
            <a:r>
              <a:rPr lang="ru-RU" dirty="0" err="1"/>
              <a:t>фосфоновой</a:t>
            </a:r>
            <a:r>
              <a:rPr lang="ru-RU" dirty="0"/>
              <a:t> кислоты, предназначенное для лечения </a:t>
            </a:r>
            <a:r>
              <a:rPr lang="ru-RU" b="1" dirty="0"/>
              <a:t>инфекций мочевыводящих путей. </a:t>
            </a:r>
            <a:endParaRPr lang="ru-RU" b="1" dirty="0" smtClean="0"/>
          </a:p>
          <a:p>
            <a:r>
              <a:rPr lang="ru-RU" b="1" dirty="0" smtClean="0"/>
              <a:t>Механизм </a:t>
            </a:r>
            <a:r>
              <a:rPr lang="ru-RU" b="1" dirty="0"/>
              <a:t>действия связан с подавлением первого этапа синтеза клеточной стенки бактерий</a:t>
            </a:r>
            <a:r>
              <a:rPr lang="ru-RU" dirty="0"/>
              <a:t>. Являясь структурным аналогом </a:t>
            </a:r>
            <a:r>
              <a:rPr lang="ru-RU" dirty="0" err="1"/>
              <a:t>фосфоэнолпирувата</a:t>
            </a:r>
            <a:r>
              <a:rPr lang="ru-RU" dirty="0"/>
              <a:t>, конкурентно необратимо ингибирует фермент УДФ-N-</a:t>
            </a:r>
            <a:r>
              <a:rPr lang="ru-RU" dirty="0" err="1"/>
              <a:t>ацетилглюкозамиенолпирувилтрансферазу</a:t>
            </a:r>
            <a:r>
              <a:rPr lang="ru-RU" dirty="0"/>
              <a:t>, который катализирует реакцию образования УДФ-N-ацетил-3-О-(1-карбоксивинил)-В-глюкозамина из </a:t>
            </a:r>
            <a:r>
              <a:rPr lang="ru-RU" dirty="0" err="1"/>
              <a:t>фосфоенолпирувата</a:t>
            </a:r>
            <a:r>
              <a:rPr lang="ru-RU" dirty="0"/>
              <a:t> и УДФ-N-ацетил-D-глюкозамина.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препарат способен снижать адгезию бактерий со слизистыми оболочками мочевого пузыря, которая может играть роль предрасполагающего фактора для рецидивирующих инфекций. </a:t>
            </a:r>
            <a:endParaRPr lang="ru-RU" dirty="0" smtClean="0"/>
          </a:p>
          <a:p>
            <a:r>
              <a:rPr lang="ru-RU" dirty="0" err="1" smtClean="0"/>
              <a:t>Фосфомицин</a:t>
            </a:r>
            <a:r>
              <a:rPr lang="ru-RU" dirty="0" smtClean="0"/>
              <a:t> </a:t>
            </a:r>
            <a:r>
              <a:rPr lang="ru-RU" dirty="0"/>
              <a:t>активен в отношении широкого спектра грамположительных и грамотрицательных микроорганизмов, обычно выделяемых при инфекциях мочевыводящих путей, таких как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/>
              <a:t>coli</a:t>
            </a:r>
            <a:r>
              <a:rPr lang="ru-RU" dirty="0"/>
              <a:t>, </a:t>
            </a:r>
            <a:r>
              <a:rPr lang="ru-RU" dirty="0" err="1"/>
              <a:t>Citrobacter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Klebsiella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Serratia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Pseudomonas</a:t>
            </a:r>
            <a:r>
              <a:rPr lang="ru-RU" dirty="0"/>
              <a:t> </a:t>
            </a:r>
            <a:r>
              <a:rPr lang="ru-RU" dirty="0" err="1"/>
              <a:t>aeruginosa</a:t>
            </a:r>
            <a:r>
              <a:rPr lang="ru-RU" dirty="0"/>
              <a:t>, </a:t>
            </a:r>
            <a:r>
              <a:rPr lang="ru-RU" dirty="0" err="1"/>
              <a:t>Enterrococcus</a:t>
            </a:r>
            <a:r>
              <a:rPr lang="ru-RU" dirty="0"/>
              <a:t> </a:t>
            </a:r>
            <a:r>
              <a:rPr lang="ru-RU" dirty="0" err="1"/>
              <a:t>faecalis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5" r="25388"/>
          <a:stretch/>
        </p:blipFill>
        <p:spPr>
          <a:xfrm>
            <a:off x="6732240" y="1340768"/>
            <a:ext cx="2160240" cy="49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4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Фосфомицин</a:t>
            </a:r>
            <a:r>
              <a:rPr lang="ru-RU" sz="3200" dirty="0" smtClean="0"/>
              <a:t> (МОНУРАЛ)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6624736" cy="61926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Показания к применению</a:t>
            </a:r>
          </a:p>
          <a:p>
            <a:r>
              <a:rPr lang="ru-RU" dirty="0" smtClean="0"/>
              <a:t>острый </a:t>
            </a:r>
            <a:r>
              <a:rPr lang="ru-RU" dirty="0"/>
              <a:t>бактериальный цистит, острые приступы рецидивирующего бактериального цистита;</a:t>
            </a:r>
          </a:p>
          <a:p>
            <a:r>
              <a:rPr lang="ru-RU" dirty="0" smtClean="0"/>
              <a:t>уретрит; бактериурия </a:t>
            </a:r>
            <a:r>
              <a:rPr lang="ru-RU" dirty="0"/>
              <a:t>у беременных;</a:t>
            </a:r>
          </a:p>
          <a:p>
            <a:r>
              <a:rPr lang="ru-RU" dirty="0"/>
              <a:t>послеоперационные инфекции мочевыводящих путей;</a:t>
            </a:r>
          </a:p>
          <a:p>
            <a:r>
              <a:rPr lang="ru-RU" dirty="0"/>
              <a:t>Профилактика инфекций при хирургическом вмешательстве на мочевыводящих путях и при </a:t>
            </a:r>
            <a:r>
              <a:rPr lang="ru-RU" dirty="0" err="1"/>
              <a:t>трансуретральных</a:t>
            </a:r>
            <a:r>
              <a:rPr lang="ru-RU" dirty="0"/>
              <a:t> диагностических исследованиях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Побочное </a:t>
            </a:r>
            <a:r>
              <a:rPr lang="ru-RU" b="1" dirty="0"/>
              <a:t>действие</a:t>
            </a:r>
          </a:p>
          <a:p>
            <a:r>
              <a:rPr lang="ru-RU" dirty="0"/>
              <a:t>Наиболее распространенными нежелательными реакциями на однократный прием </a:t>
            </a:r>
            <a:r>
              <a:rPr lang="ru-RU" dirty="0" err="1"/>
              <a:t>фосфомицина</a:t>
            </a:r>
            <a:r>
              <a:rPr lang="ru-RU" dirty="0"/>
              <a:t> являются нарушения со стороны желудочно-кишечного тракта, чаще всего диарея. Эти реакции являются кратковременными и проходят спонтанно.</a:t>
            </a:r>
          </a:p>
          <a:p>
            <a:r>
              <a:rPr lang="ru-RU" b="1" dirty="0" smtClean="0"/>
              <a:t>Противопоказания</a:t>
            </a:r>
            <a:endParaRPr lang="ru-RU" b="1" dirty="0"/>
          </a:p>
          <a:p>
            <a:r>
              <a:rPr lang="ru-RU" dirty="0"/>
              <a:t>Повышенная чувствительность к </a:t>
            </a:r>
            <a:r>
              <a:rPr lang="ru-RU" dirty="0" err="1"/>
              <a:t>фосфомицину</a:t>
            </a:r>
            <a:r>
              <a:rPr lang="ru-RU" dirty="0"/>
              <a:t>, другим компонентам препарата; тяжелая почечная </a:t>
            </a:r>
            <a:r>
              <a:rPr lang="ru-RU" dirty="0" smtClean="0"/>
              <a:t>недостаточность; возраст </a:t>
            </a:r>
            <a:r>
              <a:rPr lang="ru-RU" dirty="0"/>
              <a:t>до 12 лет (для дозировки 3 г); детский возраст до 5 лет (для дозировки 2 г); </a:t>
            </a:r>
            <a:r>
              <a:rPr lang="ru-RU" dirty="0" smtClean="0"/>
              <a:t>гемодиализ.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5" r="25388"/>
          <a:stretch/>
        </p:blipFill>
        <p:spPr>
          <a:xfrm>
            <a:off x="6660232" y="1326778"/>
            <a:ext cx="2160240" cy="49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90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циклосерин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7745288" cy="57812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Показания к применению</a:t>
            </a:r>
          </a:p>
          <a:p>
            <a:r>
              <a:rPr lang="ru-RU" dirty="0"/>
              <a:t>острый бактериальный цистит, острые приступы рецидивирующего бактериального цистита;</a:t>
            </a:r>
          </a:p>
          <a:p>
            <a:r>
              <a:rPr lang="ru-RU" dirty="0"/>
              <a:t>уретрит; бактериурия у беременных;</a:t>
            </a:r>
          </a:p>
          <a:p>
            <a:r>
              <a:rPr lang="ru-RU" dirty="0"/>
              <a:t>послеоперационные инфекции мочевыводящих путей;</a:t>
            </a:r>
          </a:p>
          <a:p>
            <a:r>
              <a:rPr lang="ru-RU" dirty="0"/>
              <a:t>Профилактика инфекций при хирургическом вмешательстве на мочевыводящих путях и при </a:t>
            </a:r>
            <a:r>
              <a:rPr lang="ru-RU" dirty="0" err="1"/>
              <a:t>трансуретральных</a:t>
            </a:r>
            <a:r>
              <a:rPr lang="ru-RU" dirty="0"/>
              <a:t> диагностических исследованиях.</a:t>
            </a:r>
            <a:r>
              <a:rPr lang="ru-RU" b="1" dirty="0"/>
              <a:t> </a:t>
            </a:r>
          </a:p>
          <a:p>
            <a:r>
              <a:rPr lang="ru-RU" b="1" dirty="0"/>
              <a:t>Побочное действие</a:t>
            </a:r>
          </a:p>
          <a:p>
            <a:r>
              <a:rPr lang="ru-RU" dirty="0"/>
              <a:t>Наиболее распространенными нежелательными реакциями на однократный прием </a:t>
            </a:r>
            <a:r>
              <a:rPr lang="ru-RU" dirty="0" err="1"/>
              <a:t>фосфомицина</a:t>
            </a:r>
            <a:r>
              <a:rPr lang="ru-RU" dirty="0"/>
              <a:t> являются нарушения со стороны желудочно-кишечного тракта, чаще всего диарея. Эти реакции являются кратковременными и проходят спонтанно.</a:t>
            </a:r>
          </a:p>
          <a:p>
            <a:r>
              <a:rPr lang="ru-RU" b="1" dirty="0"/>
              <a:t>Противопоказания</a:t>
            </a:r>
          </a:p>
          <a:p>
            <a:r>
              <a:rPr lang="ru-RU" dirty="0"/>
              <a:t>Повышенная чувствительность к </a:t>
            </a:r>
            <a:r>
              <a:rPr lang="ru-RU" dirty="0" err="1"/>
              <a:t>фосфомицину</a:t>
            </a:r>
            <a:r>
              <a:rPr lang="ru-RU" dirty="0"/>
              <a:t>, другим компонентам препарата; тяжелая почечная недостаточность; возраст до 12 лет (для дозировки 3 г); детский возраст до 5 лет (для дозировки 2 г); гемодиализ.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r="9373"/>
          <a:stretch/>
        </p:blipFill>
        <p:spPr>
          <a:xfrm>
            <a:off x="6588224" y="1988840"/>
            <a:ext cx="2016224" cy="25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2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36512" y="116632"/>
            <a:ext cx="9144000" cy="47866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по механизму действия: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 группа - антибиотики, нарушающие синтез микробной стенки </a:t>
            </a:r>
          </a:p>
          <a:p>
            <a:r>
              <a:rPr lang="ru-RU" b="1" dirty="0" smtClean="0"/>
              <a:t>Бета-лактамы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   а</a:t>
            </a:r>
            <a:r>
              <a:rPr lang="ru-RU" dirty="0"/>
              <a:t>) пенициллины </a:t>
            </a:r>
          </a:p>
          <a:p>
            <a:pPr marL="0" indent="0">
              <a:buNone/>
            </a:pPr>
            <a:r>
              <a:rPr lang="ru-RU" dirty="0" smtClean="0"/>
              <a:t>   б) цефалоспорины</a:t>
            </a:r>
          </a:p>
          <a:p>
            <a:pPr>
              <a:buNone/>
            </a:pPr>
            <a:r>
              <a:rPr lang="ru-RU" dirty="0" smtClean="0"/>
              <a:t>   в) </a:t>
            </a:r>
            <a:r>
              <a:rPr lang="ru-RU" dirty="0" err="1" smtClean="0"/>
              <a:t>монобактамы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г) </a:t>
            </a:r>
            <a:r>
              <a:rPr lang="ru-RU" dirty="0" err="1" smtClean="0"/>
              <a:t>карбапенемы</a:t>
            </a:r>
            <a:endParaRPr lang="ru-RU" dirty="0" smtClean="0"/>
          </a:p>
          <a:p>
            <a:r>
              <a:rPr lang="ru-RU" b="1" dirty="0" err="1" smtClean="0"/>
              <a:t>Гликопептиды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Разные антибиотики </a:t>
            </a:r>
            <a:r>
              <a:rPr lang="ru-RU" dirty="0" smtClean="0"/>
              <a:t>(</a:t>
            </a:r>
            <a:r>
              <a:rPr lang="ru-RU" dirty="0" err="1" smtClean="0"/>
              <a:t>Фосфомицин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Монурал</a:t>
            </a:r>
            <a:r>
              <a:rPr lang="ru-RU" dirty="0"/>
              <a:t>), Циклосерин, </a:t>
            </a:r>
            <a:r>
              <a:rPr lang="ru-RU" dirty="0" err="1" smtClean="0"/>
              <a:t>Капреомицин</a:t>
            </a:r>
            <a:r>
              <a:rPr lang="ru-RU" dirty="0" smtClean="0"/>
              <a:t>.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нат.jpg"/>
          <p:cNvPicPr>
            <a:picLocks noChangeAspect="1"/>
          </p:cNvPicPr>
          <p:nvPr/>
        </p:nvPicPr>
        <p:blipFill>
          <a:blip r:embed="rId2" cstate="print"/>
          <a:srcRect l="14576" t="8214" r="14576" b="8214"/>
          <a:stretch>
            <a:fillRect/>
          </a:stretch>
        </p:blipFill>
        <p:spPr>
          <a:xfrm>
            <a:off x="683568" y="4941168"/>
            <a:ext cx="1800200" cy="1741285"/>
          </a:xfrm>
          <a:prstGeom prst="rect">
            <a:avLst/>
          </a:prstGeom>
        </p:spPr>
      </p:pic>
      <p:pic>
        <p:nvPicPr>
          <p:cNvPr id="5" name="Рисунок 4" descr="ззз.png"/>
          <p:cNvPicPr>
            <a:picLocks noChangeAspect="1"/>
          </p:cNvPicPr>
          <p:nvPr/>
        </p:nvPicPr>
        <p:blipFill>
          <a:blip r:embed="rId3" cstate="print"/>
          <a:srcRect l="13044" r="15217" b="13043"/>
          <a:stretch>
            <a:fillRect/>
          </a:stretch>
        </p:blipFill>
        <p:spPr>
          <a:xfrm>
            <a:off x="2843808" y="4941168"/>
            <a:ext cx="1584176" cy="17419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0689" r="23793" b="4640"/>
          <a:stretch/>
        </p:blipFill>
        <p:spPr>
          <a:xfrm>
            <a:off x="6444208" y="4509120"/>
            <a:ext cx="2232249" cy="2232248"/>
          </a:xfrm>
          <a:prstGeom prst="rect">
            <a:avLst/>
          </a:prstGeom>
        </p:spPr>
      </p:pic>
      <p:pic>
        <p:nvPicPr>
          <p:cNvPr id="6" name="Рисунок 8" descr="ванк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4514" r="8997" b="3455"/>
          <a:stretch>
            <a:fillRect/>
          </a:stretch>
        </p:blipFill>
        <p:spPr bwMode="auto">
          <a:xfrm>
            <a:off x="4788024" y="4653136"/>
            <a:ext cx="1364332" cy="19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капреомицин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r="28019"/>
          <a:stretch/>
        </p:blipFill>
        <p:spPr>
          <a:xfrm>
            <a:off x="6804248" y="2276872"/>
            <a:ext cx="1944216" cy="433072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61926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Полипептидный антибиотик, продуцируемый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Streptomyces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capreolus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Оказывает бактериостатическое действие на различные штаммы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(минимальная подавляющая концентрация в среднем равна 1,25-2,5 мг/л при определении в жидкой среде).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капреомицина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 с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подавлением синтеза белка в бактериальной клетке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II ряда (согласно классификации Всемирной Организации Здравоохранения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120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капреомицин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r="28019"/>
          <a:stretch/>
        </p:blipFill>
        <p:spPr>
          <a:xfrm>
            <a:off x="6732240" y="2276872"/>
            <a:ext cx="2088232" cy="433072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61926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легких (если препараты первого ряда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стрептомицин) оказались неэффективными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комбинации с другими противотуберкулезными препаратами.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 </a:t>
            </a:r>
            <a:r>
              <a:rPr lang="ru-RU" sz="2000" dirty="0" err="1" smtClean="0"/>
              <a:t>нефротоксичность</a:t>
            </a:r>
            <a:endParaRPr lang="ru-RU" sz="2000" dirty="0"/>
          </a:p>
          <a:p>
            <a:r>
              <a:rPr lang="ru-RU" sz="2000" dirty="0"/>
              <a:t> </a:t>
            </a:r>
            <a:r>
              <a:rPr lang="ru-RU" sz="2000" dirty="0" err="1"/>
              <a:t>нейротоксичность</a:t>
            </a:r>
            <a:r>
              <a:rPr lang="ru-RU" sz="2000" dirty="0"/>
              <a:t>, нервно-мышечная блокада.</a:t>
            </a:r>
          </a:p>
          <a:p>
            <a:r>
              <a:rPr lang="ru-RU" sz="2000" i="1" dirty="0"/>
              <a:t> </a:t>
            </a:r>
            <a:r>
              <a:rPr lang="ru-RU" sz="2000" dirty="0" err="1"/>
              <a:t>ототоксичность</a:t>
            </a:r>
            <a:r>
              <a:rPr lang="ru-RU" sz="2000" dirty="0"/>
              <a:t> (субклиническая потеря слуха, шум в ушах и головокружение), </a:t>
            </a:r>
            <a:r>
              <a:rPr lang="ru-RU" sz="2000" dirty="0" smtClean="0"/>
              <a:t>вестибулярные нарушения;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арушение картины крови.</a:t>
            </a:r>
          </a:p>
          <a:p>
            <a:r>
              <a:rPr lang="ru-RU" sz="2000" b="1" dirty="0"/>
              <a:t>Противопоказания</a:t>
            </a:r>
          </a:p>
          <a:p>
            <a:r>
              <a:rPr lang="ru-RU" sz="2000" dirty="0"/>
              <a:t>Гиперчувствительность к </a:t>
            </a:r>
            <a:r>
              <a:rPr lang="ru-RU" sz="2000" dirty="0" err="1"/>
              <a:t>капреомицину</a:t>
            </a:r>
            <a:r>
              <a:rPr lang="ru-RU" sz="2000" dirty="0"/>
              <a:t>, беременность, период грудного вскармливания, детский возраст до 18 лет (безопасность и эффективность применения не установлены).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825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Циклические полипептидные антибиотики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5616624" cy="6165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полимиксин В (</a:t>
            </a:r>
            <a:r>
              <a:rPr lang="ru-RU" b="1" dirty="0" err="1" smtClean="0"/>
              <a:t>сабвиксин</a:t>
            </a:r>
            <a:r>
              <a:rPr lang="ru-RU" b="1" dirty="0" smtClean="0"/>
              <a:t>, </a:t>
            </a:r>
            <a:r>
              <a:rPr lang="ru-RU" b="1" dirty="0" err="1" smtClean="0"/>
              <a:t>вилимиксин</a:t>
            </a:r>
            <a:r>
              <a:rPr lang="ru-RU" b="1" dirty="0"/>
              <a:t>)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грамицидин С </a:t>
            </a:r>
          </a:p>
          <a:p>
            <a:pPr marL="0" indent="0">
              <a:buNone/>
            </a:pPr>
            <a:r>
              <a:rPr lang="ru-RU" b="1" dirty="0" smtClean="0"/>
              <a:t>Механизм </a:t>
            </a:r>
            <a:r>
              <a:rPr lang="ru-RU" b="1" dirty="0"/>
              <a:t>их противомикробного действия </a:t>
            </a:r>
            <a:r>
              <a:rPr lang="ru-RU" dirty="0"/>
              <a:t>заключается в связывании с </a:t>
            </a:r>
            <a:r>
              <a:rPr lang="ru-RU" dirty="0" smtClean="0"/>
              <a:t>фосфолипидами </a:t>
            </a:r>
            <a:r>
              <a:rPr lang="ru-RU" dirty="0"/>
              <a:t>цитоплазматической мембраны бактерий, что приводит к увеличению проницаемости мембраны и потере микробом жизненно важных метаболитов.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Полимиксин В  </a:t>
            </a:r>
            <a:r>
              <a:rPr lang="ru-RU" dirty="0" smtClean="0"/>
              <a:t>оказывает </a:t>
            </a:r>
            <a:r>
              <a:rPr lang="ru-RU" b="1" dirty="0" smtClean="0"/>
              <a:t>бактерицидное </a:t>
            </a:r>
            <a:r>
              <a:rPr lang="ru-RU" dirty="0"/>
              <a:t>действие только на </a:t>
            </a:r>
            <a:r>
              <a:rPr lang="ru-RU" b="1" dirty="0"/>
              <a:t>грамотрицательную флору. </a:t>
            </a:r>
            <a:endParaRPr lang="ru-RU" b="1" dirty="0" smtClean="0"/>
          </a:p>
          <a:p>
            <a:r>
              <a:rPr lang="ru-RU" dirty="0" smtClean="0"/>
              <a:t>К нему высокочувствительны </a:t>
            </a:r>
            <a:r>
              <a:rPr lang="ru-RU" dirty="0"/>
              <a:t>кишечная и дизентерийная палочки, сальмонеллы, клебсиеллы, </a:t>
            </a:r>
            <a:r>
              <a:rPr lang="ru-RU" dirty="0" err="1"/>
              <a:t>энтеробактер</a:t>
            </a:r>
            <a:r>
              <a:rPr lang="ru-RU" dirty="0"/>
              <a:t> и ряд других бактерий, но наиболее ценным качеством антибиотиков является сильное действие на большинство (80—85 %) штаммов </a:t>
            </a:r>
            <a:r>
              <a:rPr lang="ru-RU" b="1" dirty="0"/>
              <a:t>синегнойной палочки. </a:t>
            </a:r>
            <a:r>
              <a:rPr lang="ru-RU" dirty="0"/>
              <a:t>В связи с этим </a:t>
            </a:r>
            <a:r>
              <a:rPr lang="ru-RU" dirty="0" smtClean="0"/>
              <a:t>рассматривается </a:t>
            </a:r>
            <a:r>
              <a:rPr lang="ru-RU" dirty="0"/>
              <a:t>как </a:t>
            </a:r>
            <a:r>
              <a:rPr lang="ru-RU" b="1" dirty="0" err="1" smtClean="0"/>
              <a:t>противосинегнойный</a:t>
            </a:r>
            <a:r>
              <a:rPr lang="ru-RU" b="1" dirty="0" smtClean="0"/>
              <a:t> </a:t>
            </a:r>
            <a:r>
              <a:rPr lang="ru-RU" b="1" dirty="0"/>
              <a:t>антибиотики.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15981" r="15980" b="7161"/>
          <a:stretch/>
        </p:blipFill>
        <p:spPr>
          <a:xfrm>
            <a:off x="6156176" y="2708920"/>
            <a:ext cx="2581081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1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5616624" cy="65973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Полимиксин В </a:t>
            </a:r>
            <a:r>
              <a:rPr lang="ru-RU" dirty="0"/>
              <a:t>не </a:t>
            </a:r>
            <a:r>
              <a:rPr lang="ru-RU" dirty="0" smtClean="0"/>
              <a:t>всасывается </a:t>
            </a:r>
            <a:r>
              <a:rPr lang="ru-RU" dirty="0"/>
              <a:t>из желудочно-кишечного тракта при приеме </a:t>
            </a:r>
            <a:r>
              <a:rPr lang="ru-RU" dirty="0" smtClean="0"/>
              <a:t>внутрь.</a:t>
            </a:r>
          </a:p>
          <a:p>
            <a:r>
              <a:rPr lang="ru-RU" dirty="0" smtClean="0"/>
              <a:t>Вводят </a:t>
            </a:r>
            <a:r>
              <a:rPr lang="ru-RU" dirty="0"/>
              <a:t>в/м, в/в, </a:t>
            </a:r>
            <a:r>
              <a:rPr lang="ru-RU" dirty="0" err="1"/>
              <a:t>интратекально</a:t>
            </a:r>
            <a:r>
              <a:rPr lang="ru-RU" dirty="0"/>
              <a:t>.</a:t>
            </a:r>
          </a:p>
          <a:p>
            <a:r>
              <a:rPr lang="ru-RU" b="1" dirty="0" err="1" smtClean="0"/>
              <a:t>Полимиксина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dirty="0" smtClean="0"/>
              <a:t>применяют при </a:t>
            </a:r>
            <a:r>
              <a:rPr lang="ru-RU" dirty="0"/>
              <a:t>тяжелых инфекциях, вызванных синегнойной палочкой, с множественной устойчивостью к другим антибиотикам: </a:t>
            </a:r>
            <a:endParaRPr lang="ru-RU" dirty="0" smtClean="0"/>
          </a:p>
          <a:p>
            <a:r>
              <a:rPr lang="ru-RU" dirty="0" smtClean="0"/>
              <a:t>Сепсис</a:t>
            </a:r>
          </a:p>
          <a:p>
            <a:r>
              <a:rPr lang="ru-RU" dirty="0" smtClean="0"/>
              <a:t>Менингит, пневмония, раневые инфекции.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Местно</a:t>
            </a:r>
            <a:r>
              <a:rPr lang="ru-RU" dirty="0" smtClean="0"/>
              <a:t> в </a:t>
            </a:r>
            <a:r>
              <a:rPr lang="ru-RU" dirty="0"/>
              <a:t>составе комбинированных препаратов применяют при инфекциях глаз, отите, инфицированных синегнойной палочкой ранах, ожогах (</a:t>
            </a:r>
            <a:r>
              <a:rPr lang="ru-RU" dirty="0" err="1"/>
              <a:t>полидекса</a:t>
            </a:r>
            <a:r>
              <a:rPr lang="ru-RU" dirty="0"/>
              <a:t>, </a:t>
            </a:r>
            <a:r>
              <a:rPr lang="ru-RU" dirty="0" err="1"/>
              <a:t>макситрол</a:t>
            </a:r>
            <a:r>
              <a:rPr lang="ru-RU" dirty="0"/>
              <a:t>). 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15981" r="15980" b="7161"/>
          <a:stretch/>
        </p:blipFill>
        <p:spPr>
          <a:xfrm>
            <a:off x="6516216" y="3789040"/>
            <a:ext cx="2232248" cy="2901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9062" r="14107"/>
          <a:stretch/>
        </p:blipFill>
        <p:spPr>
          <a:xfrm>
            <a:off x="7164288" y="620688"/>
            <a:ext cx="1372580" cy="2589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12201" r="29000" b="11151"/>
          <a:stretch/>
        </p:blipFill>
        <p:spPr>
          <a:xfrm>
            <a:off x="5796136" y="908720"/>
            <a:ext cx="1063338" cy="26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9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Циклические полипептидные антибиотики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6264696" cy="5877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Полимиксин В относится </a:t>
            </a:r>
            <a:r>
              <a:rPr lang="ru-RU" dirty="0"/>
              <a:t>к</a:t>
            </a:r>
            <a:r>
              <a:rPr lang="ru-RU" b="1" dirty="0"/>
              <a:t> высокотоксичным </a:t>
            </a:r>
            <a:r>
              <a:rPr lang="ru-RU" dirty="0" smtClean="0"/>
              <a:t>антибиотикам.</a:t>
            </a:r>
          </a:p>
          <a:p>
            <a:r>
              <a:rPr lang="ru-RU" b="1" dirty="0" smtClean="0"/>
              <a:t>Побочные эффекты:</a:t>
            </a:r>
          </a:p>
          <a:p>
            <a:r>
              <a:rPr lang="ru-RU" b="1" dirty="0" smtClean="0"/>
              <a:t>Нейротоксическое действие </a:t>
            </a:r>
            <a:r>
              <a:rPr lang="ru-RU" dirty="0"/>
              <a:t>(головокружение, головная боль, атаксия, нарушения сознания, зрения, речи, нервно-мышечная блокада и др</a:t>
            </a:r>
            <a:r>
              <a:rPr lang="ru-RU" dirty="0" smtClean="0"/>
              <a:t>.); </a:t>
            </a:r>
            <a:r>
              <a:rPr lang="ru-RU" b="1" dirty="0" smtClean="0"/>
              <a:t>нефротоксическое </a:t>
            </a:r>
            <a:r>
              <a:rPr lang="ru-RU" b="1" dirty="0"/>
              <a:t>действие. </a:t>
            </a:r>
            <a:endParaRPr lang="ru-RU" b="1" dirty="0" smtClean="0"/>
          </a:p>
          <a:p>
            <a:r>
              <a:rPr lang="ru-RU" dirty="0" smtClean="0"/>
              <a:t>Паралич дыхательной мускулатуры; боль в </a:t>
            </a:r>
            <a:r>
              <a:rPr lang="ru-RU" dirty="0" err="1" smtClean="0"/>
              <a:t>эпигастрии</a:t>
            </a:r>
            <a:r>
              <a:rPr lang="ru-RU" dirty="0" smtClean="0"/>
              <a:t>, тошнота, нарушение зрения, аллергические реакции, тромбофлебит, боль в месте инъекции.</a:t>
            </a:r>
          </a:p>
          <a:p>
            <a:r>
              <a:rPr lang="ru-RU" b="1" dirty="0" smtClean="0"/>
              <a:t>Противопоказания: </a:t>
            </a:r>
            <a:r>
              <a:rPr lang="ru-RU" dirty="0" smtClean="0"/>
              <a:t>миастения, беременность, период лактации, повышенная чувствительность.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15981" r="15980" b="7161"/>
          <a:stretch/>
        </p:blipFill>
        <p:spPr>
          <a:xfrm>
            <a:off x="6382889" y="2636912"/>
            <a:ext cx="2370660" cy="39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18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784976" cy="62646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Грамицидин </a:t>
            </a:r>
            <a:r>
              <a:rPr lang="ru-RU" b="1" dirty="0"/>
              <a:t>С </a:t>
            </a:r>
            <a:r>
              <a:rPr lang="ru-RU" dirty="0" smtClean="0"/>
              <a:t>- </a:t>
            </a:r>
            <a:r>
              <a:rPr lang="ru-RU" dirty="0"/>
              <a:t>природный антибиотик, циклический </a:t>
            </a:r>
            <a:r>
              <a:rPr lang="ru-RU" dirty="0" err="1"/>
              <a:t>декапептид</a:t>
            </a:r>
            <a:r>
              <a:rPr lang="ru-RU" dirty="0"/>
              <a:t> с узким спектром действия. К нему чувствительны грамположительные бактерии: </a:t>
            </a:r>
            <a:r>
              <a:rPr lang="ru-RU" dirty="0" smtClean="0"/>
              <a:t>стрептококки</a:t>
            </a:r>
            <a:r>
              <a:rPr lang="ru-RU" dirty="0"/>
              <a:t>, стафилококки, анаэробные грамположительные бактерии. </a:t>
            </a:r>
            <a:endParaRPr lang="ru-RU" dirty="0" smtClean="0"/>
          </a:p>
          <a:p>
            <a:r>
              <a:rPr lang="ru-RU" dirty="0" smtClean="0"/>
              <a:t>Применяется </a:t>
            </a:r>
            <a:r>
              <a:rPr lang="ru-RU" dirty="0"/>
              <a:t>только </a:t>
            </a:r>
            <a:r>
              <a:rPr lang="ru-RU" b="1" dirty="0" err="1"/>
              <a:t>местно</a:t>
            </a:r>
            <a:r>
              <a:rPr lang="ru-RU" dirty="0"/>
              <a:t>, в основном для лечения тонзиллита, фарингита, стоматита, пародонтита (таблетки для рассасывания). Может использоваться для </a:t>
            </a:r>
            <a:r>
              <a:rPr lang="ru-RU" dirty="0" smtClean="0"/>
              <a:t>промывания </a:t>
            </a:r>
            <a:r>
              <a:rPr lang="ru-RU" dirty="0"/>
              <a:t>и орошения гнойных ран, пролежней, язв, фурункулов, лечения пиодермии, бактериальных инфекций глаз (в составе комбинированных препаратов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Побочные эффекты: </a:t>
            </a:r>
            <a:r>
              <a:rPr lang="ru-RU" dirty="0" smtClean="0"/>
              <a:t>при местном применении </a:t>
            </a:r>
          </a:p>
          <a:p>
            <a:pPr marL="0" indent="0">
              <a:buNone/>
            </a:pPr>
            <a:r>
              <a:rPr lang="ru-RU" dirty="0" smtClean="0"/>
              <a:t>     возможны </a:t>
            </a:r>
            <a:r>
              <a:rPr lang="ru-RU" dirty="0"/>
              <a:t>аллергические </a:t>
            </a:r>
            <a:r>
              <a:rPr lang="ru-RU" dirty="0" smtClean="0"/>
              <a:t>реакции,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Противопоказания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- повышенная </a:t>
            </a:r>
            <a:r>
              <a:rPr lang="ru-RU" dirty="0"/>
              <a:t>чувствительность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к </a:t>
            </a:r>
            <a:r>
              <a:rPr lang="ru-RU" dirty="0"/>
              <a:t>компонентам препарата;</a:t>
            </a:r>
          </a:p>
          <a:p>
            <a:pPr marL="0" indent="0">
              <a:buNone/>
            </a:pPr>
            <a:r>
              <a:rPr lang="ru-RU" dirty="0" smtClean="0"/>
              <a:t>      - </a:t>
            </a:r>
            <a:r>
              <a:rPr lang="ru-RU" dirty="0"/>
              <a:t>период лактации;</a:t>
            </a:r>
          </a:p>
          <a:p>
            <a:pPr marL="0" indent="0">
              <a:buNone/>
            </a:pPr>
            <a:r>
              <a:rPr lang="ru-RU" dirty="0" smtClean="0"/>
              <a:t>      -детский </a:t>
            </a:r>
            <a:r>
              <a:rPr lang="ru-RU" dirty="0"/>
              <a:t>возраст до 4 лет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 беременности применяют </a:t>
            </a:r>
          </a:p>
          <a:p>
            <a:pPr marL="0" indent="0">
              <a:buNone/>
            </a:pPr>
            <a:r>
              <a:rPr lang="ru-RU" dirty="0" smtClean="0"/>
              <a:t>с осторожностью.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201" r="8263" b="17451"/>
          <a:stretch/>
        </p:blipFill>
        <p:spPr>
          <a:xfrm>
            <a:off x="5220072" y="3933056"/>
            <a:ext cx="35121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73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21014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Полиены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(</a:t>
            </a:r>
            <a:r>
              <a:rPr lang="ru-RU" sz="3200" dirty="0"/>
              <a:t>противогрибковые антибиотики)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36327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err="1"/>
              <a:t>а</a:t>
            </a:r>
            <a:r>
              <a:rPr lang="ru-RU" dirty="0" err="1" smtClean="0"/>
              <a:t>мфотерицин</a:t>
            </a:r>
            <a:r>
              <a:rPr lang="ru-RU" dirty="0" smtClean="0"/>
              <a:t> в</a:t>
            </a:r>
          </a:p>
          <a:p>
            <a:r>
              <a:rPr lang="ru-RU" dirty="0" err="1" smtClean="0"/>
              <a:t>нистатин</a:t>
            </a:r>
            <a:endParaRPr lang="ru-RU" dirty="0" smtClean="0"/>
          </a:p>
          <a:p>
            <a:r>
              <a:rPr lang="ru-RU" dirty="0" err="1" smtClean="0"/>
              <a:t>натамицин</a:t>
            </a:r>
            <a:r>
              <a:rPr lang="ru-RU" dirty="0" smtClean="0"/>
              <a:t> (</a:t>
            </a:r>
            <a:r>
              <a:rPr lang="ru-RU" dirty="0" err="1" smtClean="0"/>
              <a:t>пимафуцин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Антибактериальными </a:t>
            </a:r>
            <a:r>
              <a:rPr lang="ru-RU" dirty="0"/>
              <a:t>свойствами эти антибиотики не обладают. </a:t>
            </a:r>
            <a:r>
              <a:rPr lang="ru-RU" dirty="0" smtClean="0"/>
              <a:t>Активны только в отношении патогенных грибов. Проявляют </a:t>
            </a:r>
            <a:r>
              <a:rPr lang="ru-RU" dirty="0"/>
              <a:t>в основном </a:t>
            </a:r>
            <a:r>
              <a:rPr lang="ru-RU" dirty="0" err="1" smtClean="0"/>
              <a:t>фунгицидное</a:t>
            </a:r>
            <a:r>
              <a:rPr lang="ru-RU" dirty="0" smtClean="0"/>
              <a:t> </a:t>
            </a:r>
            <a:r>
              <a:rPr lang="ru-RU" dirty="0"/>
              <a:t>действие. </a:t>
            </a:r>
            <a:endParaRPr lang="ru-RU" dirty="0" smtClean="0"/>
          </a:p>
          <a:p>
            <a:r>
              <a:rPr lang="ru-RU" b="1" dirty="0" err="1" smtClean="0"/>
              <a:t>Амфотерицин</a:t>
            </a:r>
            <a:r>
              <a:rPr lang="ru-RU" b="1" dirty="0" smtClean="0"/>
              <a:t> В </a:t>
            </a:r>
            <a:r>
              <a:rPr lang="ru-RU" dirty="0" smtClean="0"/>
              <a:t>одно </a:t>
            </a:r>
            <a:r>
              <a:rPr lang="ru-RU" dirty="0"/>
              <a:t>из самых активных и самых токсичных </a:t>
            </a:r>
            <a:r>
              <a:rPr lang="ru-RU" dirty="0" smtClean="0"/>
              <a:t>противогрибковых </a:t>
            </a:r>
            <a:r>
              <a:rPr lang="ru-RU" dirty="0"/>
              <a:t>средств с широким спектром действия. Он подавляет рост большинства возбудителей системных микозов. Устойчивость </a:t>
            </a:r>
            <a:r>
              <a:rPr lang="ru-RU" dirty="0" smtClean="0"/>
              <a:t>к нему развивается </a:t>
            </a:r>
            <a:r>
              <a:rPr lang="ru-RU" dirty="0"/>
              <a:t>медленно. </a:t>
            </a:r>
            <a:r>
              <a:rPr lang="ru-RU" dirty="0" smtClean="0"/>
              <a:t>Применяют </a:t>
            </a:r>
            <a:r>
              <a:rPr lang="ru-RU" dirty="0"/>
              <a:t>по жизненным показаниям при системных </a:t>
            </a:r>
            <a:r>
              <a:rPr lang="ru-RU" dirty="0" smtClean="0"/>
              <a:t>микозах</a:t>
            </a:r>
            <a:r>
              <a:rPr lang="ru-RU" dirty="0"/>
              <a:t>. Вводится </a:t>
            </a:r>
            <a:r>
              <a:rPr lang="ru-RU" dirty="0" err="1"/>
              <a:t>капельно</a:t>
            </a:r>
            <a:r>
              <a:rPr lang="ru-RU" dirty="0"/>
              <a:t> внутривенно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сильно </a:t>
            </a:r>
            <a:r>
              <a:rPr lang="ru-RU" dirty="0"/>
              <a:t>разведенным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5 </a:t>
            </a:r>
            <a:r>
              <a:rPr lang="ru-RU" dirty="0"/>
              <a:t>% раствором </a:t>
            </a:r>
            <a:r>
              <a:rPr lang="ru-RU" dirty="0" smtClean="0"/>
              <a:t>глюкозы.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6761"/>
          <a:stretch/>
        </p:blipFill>
        <p:spPr>
          <a:xfrm>
            <a:off x="4845896" y="4365104"/>
            <a:ext cx="39025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3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21014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91264" cy="41044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Нистатин</a:t>
            </a:r>
            <a:r>
              <a:rPr lang="ru-RU" b="1" dirty="0"/>
              <a:t>. </a:t>
            </a:r>
            <a:r>
              <a:rPr lang="ru-RU" dirty="0"/>
              <a:t>Активен практически только в </a:t>
            </a:r>
            <a:r>
              <a:rPr lang="ru-RU" dirty="0" smtClean="0"/>
              <a:t>о</a:t>
            </a:r>
          </a:p>
          <a:p>
            <a:r>
              <a:rPr lang="ru-RU" dirty="0" err="1" smtClean="0"/>
              <a:t>тношении</a:t>
            </a:r>
            <a:r>
              <a:rPr lang="ru-RU" dirty="0" smtClean="0"/>
              <a:t> </a:t>
            </a:r>
            <a:r>
              <a:rPr lang="ru-RU" dirty="0"/>
              <a:t>грибов рода </a:t>
            </a:r>
            <a:r>
              <a:rPr lang="ru-RU" dirty="0" err="1" smtClean="0"/>
              <a:t>Candida</a:t>
            </a:r>
            <a:endParaRPr lang="ru-RU" dirty="0" smtClean="0"/>
          </a:p>
          <a:p>
            <a:r>
              <a:rPr lang="ru-RU" dirty="0" smtClean="0"/>
              <a:t> Широко применяется при </a:t>
            </a:r>
            <a:r>
              <a:rPr lang="ru-RU" dirty="0" err="1"/>
              <a:t>кандидозных</a:t>
            </a:r>
            <a:r>
              <a:rPr lang="ru-RU" dirty="0"/>
              <a:t> поражениях, доступных для прямого воздействия (кожа, слизистые нижних отделов ЖКТ и мочевыводящих путей, </a:t>
            </a:r>
            <a:r>
              <a:rPr lang="ru-RU" dirty="0" err="1"/>
              <a:t>кольпиты</a:t>
            </a:r>
            <a:r>
              <a:rPr lang="ru-RU" dirty="0"/>
              <a:t>, </a:t>
            </a:r>
            <a:r>
              <a:rPr lang="ru-RU" dirty="0" err="1"/>
              <a:t>вульвовагиниты</a:t>
            </a:r>
            <a:r>
              <a:rPr lang="ru-RU" dirty="0"/>
              <a:t> и др.),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форме крема, мази, </a:t>
            </a:r>
            <a:r>
              <a:rPr lang="ru-RU" dirty="0" smtClean="0"/>
              <a:t>вагинальных </a:t>
            </a:r>
            <a:r>
              <a:rPr lang="ru-RU" dirty="0"/>
              <a:t>и ректальных свечей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Внутрь в таблетках при кандидозе ЖКТ. </a:t>
            </a:r>
          </a:p>
          <a:p>
            <a:r>
              <a:rPr lang="ru-RU" dirty="0" smtClean="0"/>
              <a:t>Достоинством </a:t>
            </a:r>
            <a:r>
              <a:rPr lang="ru-RU" dirty="0"/>
              <a:t>препарата является хорошая </a:t>
            </a:r>
            <a:r>
              <a:rPr lang="ru-RU" dirty="0" smtClean="0"/>
              <a:t>переносимость </a:t>
            </a:r>
            <a:r>
              <a:rPr lang="ru-RU" dirty="0"/>
              <a:t>и отсутствие побочных реакций, если нет аллергии.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2771800" y="4149080"/>
            <a:ext cx="5976664" cy="26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3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7524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Натамицин</a:t>
            </a:r>
            <a:r>
              <a:rPr lang="ru-RU" b="1" dirty="0"/>
              <a:t> (</a:t>
            </a:r>
            <a:r>
              <a:rPr lang="ru-RU" b="1" dirty="0" err="1"/>
              <a:t>пимафуцин</a:t>
            </a:r>
            <a:r>
              <a:rPr lang="ru-RU" b="1" dirty="0"/>
              <a:t>) </a:t>
            </a:r>
            <a:r>
              <a:rPr lang="ru-RU" dirty="0" smtClean="0"/>
              <a:t>- </a:t>
            </a:r>
            <a:r>
              <a:rPr lang="ru-RU" dirty="0" err="1"/>
              <a:t>полиеновый</a:t>
            </a:r>
            <a:r>
              <a:rPr lang="ru-RU" dirty="0"/>
              <a:t> антибиотик, обладающий более </a:t>
            </a:r>
            <a:r>
              <a:rPr lang="ru-RU" dirty="0" smtClean="0"/>
              <a:t>широким</a:t>
            </a:r>
            <a:r>
              <a:rPr lang="ru-RU" dirty="0"/>
              <a:t>, чем </a:t>
            </a:r>
            <a:r>
              <a:rPr lang="ru-RU" dirty="0" err="1"/>
              <a:t>нистатин</a:t>
            </a:r>
            <a:r>
              <a:rPr lang="ru-RU" dirty="0"/>
              <a:t>, спектром действия. К нему высокочувствительны </a:t>
            </a:r>
            <a:r>
              <a:rPr lang="ru-RU" dirty="0" smtClean="0"/>
              <a:t>большинство </a:t>
            </a:r>
            <a:r>
              <a:rPr lang="ru-RU" dirty="0"/>
              <a:t>штаммов патогенных дрожжевых грибов рода </a:t>
            </a:r>
            <a:r>
              <a:rPr lang="ru-RU" dirty="0" err="1"/>
              <a:t>Candida</a:t>
            </a:r>
            <a:r>
              <a:rPr lang="ru-RU" dirty="0"/>
              <a:t> (устойчивых штаммов не выявлено), менее чувствительны </a:t>
            </a:r>
            <a:r>
              <a:rPr lang="ru-RU" dirty="0" err="1"/>
              <a:t>дерматофиты</a:t>
            </a:r>
            <a:r>
              <a:rPr lang="ru-RU" dirty="0"/>
              <a:t>, он активен в отношении </a:t>
            </a:r>
            <a:r>
              <a:rPr lang="ru-RU" dirty="0" smtClean="0"/>
              <a:t>трихомонад</a:t>
            </a:r>
            <a:r>
              <a:rPr lang="ru-RU" dirty="0"/>
              <a:t>. П</a:t>
            </a:r>
            <a:r>
              <a:rPr lang="ru-RU" dirty="0" smtClean="0"/>
              <a:t>рименяется </a:t>
            </a:r>
            <a:r>
              <a:rPr lang="ru-RU" dirty="0" err="1"/>
              <a:t>местно</a:t>
            </a:r>
            <a:r>
              <a:rPr lang="ru-RU" dirty="0"/>
              <a:t> при кандидозе кожи, слизистых </a:t>
            </a:r>
            <a:r>
              <a:rPr lang="ru-RU" dirty="0" smtClean="0"/>
              <a:t>оболочек </a:t>
            </a:r>
            <a:r>
              <a:rPr lang="ru-RU" dirty="0"/>
              <a:t>(2 % крем); в свечах вагинальных при поражении наружных половых органов и влагалища у женщин (</a:t>
            </a:r>
            <a:r>
              <a:rPr lang="ru-RU" dirty="0" err="1"/>
              <a:t>кандидозный</a:t>
            </a:r>
            <a:r>
              <a:rPr lang="ru-RU" dirty="0"/>
              <a:t> </a:t>
            </a:r>
            <a:r>
              <a:rPr lang="ru-RU" dirty="0" err="1"/>
              <a:t>вульвовагинит</a:t>
            </a:r>
            <a:r>
              <a:rPr lang="ru-RU" dirty="0"/>
              <a:t>, или молочница); при </a:t>
            </a:r>
            <a:r>
              <a:rPr lang="ru-RU" dirty="0" smtClean="0"/>
              <a:t>кандидозе </a:t>
            </a:r>
            <a:r>
              <a:rPr lang="ru-RU" dirty="0"/>
              <a:t>кишечника — внутрь в таблетках </a:t>
            </a:r>
            <a:r>
              <a:rPr lang="ru-RU" dirty="0" smtClean="0"/>
              <a:t>Переносимость </a:t>
            </a:r>
            <a:r>
              <a:rPr lang="ru-RU" dirty="0"/>
              <a:t>препарата хорошая, </a:t>
            </a:r>
            <a:r>
              <a:rPr lang="ru-RU" dirty="0" smtClean="0"/>
              <a:t>назначают </a:t>
            </a:r>
            <a:r>
              <a:rPr lang="ru-RU" dirty="0" err="1" smtClean="0"/>
              <a:t>интравагинально</a:t>
            </a:r>
            <a:r>
              <a:rPr lang="ru-RU" dirty="0" smtClean="0"/>
              <a:t> беременным женщинам.</a:t>
            </a:r>
          </a:p>
          <a:p>
            <a:r>
              <a:rPr lang="ru-RU" dirty="0"/>
              <a:t>В</a:t>
            </a:r>
            <a:r>
              <a:rPr lang="ru-RU" dirty="0" smtClean="0"/>
              <a:t>озможно </a:t>
            </a:r>
            <a:r>
              <a:rPr lang="ru-RU" dirty="0"/>
              <a:t>ощущение жжения при местном применении, тошнота и рвота при приеме внутрь. </a:t>
            </a:r>
            <a:endParaRPr lang="ru-RU" dirty="0" smtClean="0"/>
          </a:p>
          <a:p>
            <a:r>
              <a:rPr lang="ru-RU" dirty="0" smtClean="0"/>
              <a:t>Входит в список </a:t>
            </a:r>
          </a:p>
          <a:p>
            <a:pPr marL="0" indent="0">
              <a:buNone/>
            </a:pPr>
            <a:r>
              <a:rPr lang="ru-RU" dirty="0" smtClean="0"/>
              <a:t>     ЖНВЛП.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9661" r="4145" b="10589"/>
          <a:stretch/>
        </p:blipFill>
        <p:spPr>
          <a:xfrm>
            <a:off x="3131840" y="4005064"/>
            <a:ext cx="56166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1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ПРАВИЛА АНТИБИОТИКОТЕРАПЕИИ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678198" cy="528641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АБ только по показаниям!</a:t>
            </a:r>
          </a:p>
          <a:p>
            <a:pPr marL="742950" indent="-742950">
              <a:buAutoNum type="arabicPeriod"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режима и курса терапии!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АБ в одно и тоже время, не допуская снижения бактерицидной концентрации в крови! </a:t>
            </a:r>
            <a:endParaRPr lang="ru-RU" alt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7452320" y="5027086"/>
            <a:ext cx="12961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9144000" cy="478661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 группа - антибиотики, нарушающие функцию цитоплазматической мембраны: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Циклические полипептиды,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полиены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III группа - антибиотики, нарушающие синтез белка в микробной клетке на уровне рибосом: 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миногликозиды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тетрациклины,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линкозамиды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амфениколы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IV группа - антибиотики, нарушающие синтез нуклеиновых кислот: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нсамицины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ре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977453" cy="178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сумам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4211960" y="5013176"/>
            <a:ext cx="2743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юни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3981"/>
          <a:stretch>
            <a:fillRect/>
          </a:stretch>
        </p:blipFill>
        <p:spPr bwMode="auto">
          <a:xfrm>
            <a:off x="7452320" y="4610124"/>
            <a:ext cx="1256473" cy="22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9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678198" cy="52864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необходимо подчеркнуть, что антибактериальные препараты являются единственными эффективными средствами лечения инфекционных болезней. </a:t>
            </a:r>
          </a:p>
          <a:p>
            <a:pPr marL="0" indent="0">
              <a:buNone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к сожалению, быстрое формирование бактериями устойчивости к антибиотикам, обусловленное нерациональным использованием бактериальных препаратов, приводит к быстрой утрате эффективности последних. </a:t>
            </a:r>
          </a:p>
          <a:p>
            <a:pPr marL="0" indent="0">
              <a:buNone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наряду с поиском препаратов с принципиально новыми механизмами действия необходимы совместные усилия врачей, фармацевтов и пациентов по упорядочению использования антибиотиков и сохранению их для будущего.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та.jpg"/>
          <p:cNvPicPr>
            <a:picLocks noChangeAspect="1"/>
          </p:cNvPicPr>
          <p:nvPr/>
        </p:nvPicPr>
        <p:blipFill>
          <a:blip r:embed="rId2" cstate="print"/>
          <a:srcRect l="15496" t="5000" r="17312" b="5000"/>
          <a:stretch>
            <a:fillRect/>
          </a:stretch>
        </p:blipFill>
        <p:spPr>
          <a:xfrm>
            <a:off x="7308304" y="0"/>
            <a:ext cx="1296144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488832" cy="4563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0016" y="201882"/>
            <a:ext cx="60653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7531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7092280" cy="6741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Антибиотики оказывают на микробов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бактерицидное или бактериостатическое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Бактерицидные антибиотики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вызывают гибель микроорганизмов;</a:t>
            </a:r>
            <a:r>
              <a:rPr lang="ru-RU" dirty="0"/>
              <a:t> к ним относятся антибиотики I и II групп: бета-лактамы (пенициллины, цефалоспорины и др.), </a:t>
            </a:r>
            <a:r>
              <a:rPr lang="ru-RU" dirty="0" err="1"/>
              <a:t>полимиксины</a:t>
            </a:r>
            <a:r>
              <a:rPr lang="ru-RU" dirty="0"/>
              <a:t>, </a:t>
            </a:r>
            <a:r>
              <a:rPr lang="ru-RU" dirty="0" err="1"/>
              <a:t>полиены</a:t>
            </a:r>
            <a:r>
              <a:rPr lang="ru-RU" dirty="0"/>
              <a:t>; кроме того, </a:t>
            </a:r>
            <a:r>
              <a:rPr lang="ru-RU" dirty="0" err="1" smtClean="0"/>
              <a:t>аминогликозиды</a:t>
            </a:r>
            <a:r>
              <a:rPr lang="ru-RU" dirty="0" smtClean="0"/>
              <a:t> </a:t>
            </a:r>
            <a:r>
              <a:rPr lang="ru-RU" dirty="0"/>
              <a:t>и в некоторых случаях (в высоких дозах) </a:t>
            </a:r>
            <a:r>
              <a:rPr lang="ru-RU" dirty="0" err="1"/>
              <a:t>хлорамфеникол</a:t>
            </a:r>
            <a:r>
              <a:rPr lang="ru-RU" dirty="0"/>
              <a:t> и </a:t>
            </a:r>
            <a:r>
              <a:rPr lang="ru-RU" dirty="0" err="1" smtClean="0"/>
              <a:t>рифампицин</a:t>
            </a:r>
            <a:r>
              <a:rPr lang="ru-RU" dirty="0"/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Бактериостатические антибиотики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нарушают рост и деление микроорганизмов</a:t>
            </a:r>
            <a:r>
              <a:rPr lang="ru-RU" dirty="0" smtClean="0"/>
              <a:t>; </a:t>
            </a:r>
            <a:r>
              <a:rPr lang="ru-RU" dirty="0"/>
              <a:t>таким действием обладают тетрациклины, </a:t>
            </a:r>
            <a:r>
              <a:rPr lang="ru-RU" dirty="0" err="1"/>
              <a:t>макролиды</a:t>
            </a:r>
            <a:r>
              <a:rPr lang="ru-RU" dirty="0"/>
              <a:t>, </a:t>
            </a:r>
            <a:r>
              <a:rPr lang="ru-RU" dirty="0" err="1"/>
              <a:t>линкозамиды</a:t>
            </a:r>
            <a:r>
              <a:rPr lang="ru-RU" dirty="0"/>
              <a:t>, </a:t>
            </a:r>
            <a:r>
              <a:rPr lang="ru-RU" dirty="0" err="1"/>
              <a:t>хлорамфеникол</a:t>
            </a:r>
            <a:r>
              <a:rPr lang="ru-RU" dirty="0"/>
              <a:t>, </a:t>
            </a:r>
            <a:r>
              <a:rPr lang="ru-RU" dirty="0" err="1"/>
              <a:t>рифампицин</a:t>
            </a:r>
            <a:r>
              <a:rPr lang="ru-RU" dirty="0"/>
              <a:t> и другие антибиотики III и IV </a:t>
            </a:r>
            <a:r>
              <a:rPr lang="ru-RU" dirty="0" smtClean="0"/>
              <a:t>групп.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Деление антибиотиков на бактерицидные и бактериостатические является относительным.</a:t>
            </a:r>
            <a:r>
              <a:rPr lang="ru-RU" dirty="0"/>
              <a:t> </a:t>
            </a:r>
            <a:r>
              <a:rPr lang="ru-RU" dirty="0" smtClean="0"/>
              <a:t> В малых </a:t>
            </a:r>
            <a:r>
              <a:rPr lang="ru-RU" dirty="0"/>
              <a:t>концентрациях все они проявляют практически лишь </a:t>
            </a:r>
            <a:r>
              <a:rPr lang="ru-RU" dirty="0" smtClean="0"/>
              <a:t>бактериостатическое </a:t>
            </a:r>
            <a:r>
              <a:rPr lang="ru-RU" dirty="0"/>
              <a:t>действие.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454140" y="183748"/>
            <a:ext cx="1200118" cy="2782092"/>
          </a:xfrm>
          <a:prstGeom prst="rect">
            <a:avLst/>
          </a:prstGeom>
        </p:spPr>
      </p:pic>
      <p:pic>
        <p:nvPicPr>
          <p:cNvPr id="9" name="Рисунок 8" descr="ампи.png"/>
          <p:cNvPicPr>
            <a:picLocks noChangeAspect="1"/>
          </p:cNvPicPr>
          <p:nvPr/>
        </p:nvPicPr>
        <p:blipFill>
          <a:blip r:embed="rId3" cstate="print"/>
          <a:srcRect t="12987" b="5194"/>
          <a:stretch>
            <a:fillRect/>
          </a:stretch>
        </p:blipFill>
        <p:spPr>
          <a:xfrm>
            <a:off x="6507629" y="5517232"/>
            <a:ext cx="2216817" cy="1231050"/>
          </a:xfrm>
          <a:prstGeom prst="rect">
            <a:avLst/>
          </a:prstGeom>
        </p:spPr>
      </p:pic>
      <p:pic>
        <p:nvPicPr>
          <p:cNvPr id="10" name="Рисунок 9" descr="пени.jpg"/>
          <p:cNvPicPr>
            <a:picLocks noChangeAspect="1"/>
          </p:cNvPicPr>
          <p:nvPr/>
        </p:nvPicPr>
        <p:blipFill>
          <a:blip r:embed="rId4" cstate="print"/>
          <a:srcRect l="25625" r="25625"/>
          <a:stretch>
            <a:fillRect/>
          </a:stretch>
        </p:blipFill>
        <p:spPr>
          <a:xfrm>
            <a:off x="7496064" y="3032956"/>
            <a:ext cx="1116271" cy="23500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19256" cy="5997280"/>
          </a:xfrm>
        </p:spPr>
        <p:txBody>
          <a:bodyPr/>
          <a:lstStyle/>
          <a:p>
            <a:r>
              <a:rPr lang="ru-RU" dirty="0" smtClean="0"/>
              <a:t>Антибактериальный </a:t>
            </a:r>
            <a:r>
              <a:rPr lang="ru-RU" dirty="0"/>
              <a:t>эффект одних антибиотиков сохраняется лишь при непрерывном поддержании терапевтического уровня их в крови (пенициллины, цефалоспорины), других — удерживается еще 2—3 ч и более после </a:t>
            </a:r>
            <a:r>
              <a:rPr lang="ru-RU" dirty="0" smtClean="0"/>
              <a:t>выведения </a:t>
            </a:r>
            <a:r>
              <a:rPr lang="ru-RU" dirty="0"/>
              <a:t>вещества (</a:t>
            </a:r>
            <a:r>
              <a:rPr lang="ru-RU" dirty="0" err="1"/>
              <a:t>макролиды</a:t>
            </a:r>
            <a:r>
              <a:rPr lang="ru-RU" dirty="0"/>
              <a:t>, </a:t>
            </a:r>
            <a:r>
              <a:rPr lang="ru-RU" dirty="0" err="1"/>
              <a:t>рифампицин</a:t>
            </a:r>
            <a:r>
              <a:rPr lang="ru-RU" dirty="0"/>
              <a:t>). В этом заключается их </a:t>
            </a:r>
            <a:r>
              <a:rPr lang="ru-RU" dirty="0" err="1"/>
              <a:t>постантибиотическое</a:t>
            </a:r>
            <a:r>
              <a:rPr lang="ru-RU" dirty="0"/>
              <a:t> </a:t>
            </a:r>
            <a:r>
              <a:rPr lang="ru-RU" dirty="0" smtClean="0"/>
              <a:t>действие.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452320" y="3789040"/>
            <a:ext cx="1344134" cy="2854100"/>
          </a:xfrm>
          <a:prstGeom prst="rect">
            <a:avLst/>
          </a:prstGeom>
        </p:spPr>
      </p:pic>
      <p:pic>
        <p:nvPicPr>
          <p:cNvPr id="5" name="Рисунок 4" descr="ццц.jpg"/>
          <p:cNvPicPr>
            <a:picLocks noChangeAspect="1"/>
          </p:cNvPicPr>
          <p:nvPr/>
        </p:nvPicPr>
        <p:blipFill>
          <a:blip r:embed="rId3" cstate="print"/>
          <a:srcRect l="9125" r="10818" b="5882"/>
          <a:stretch>
            <a:fillRect/>
          </a:stretch>
        </p:blipFill>
        <p:spPr>
          <a:xfrm>
            <a:off x="4355976" y="3669633"/>
            <a:ext cx="2710084" cy="3005228"/>
          </a:xfrm>
          <a:prstGeom prst="rect">
            <a:avLst/>
          </a:prstGeom>
        </p:spPr>
      </p:pic>
      <p:pic>
        <p:nvPicPr>
          <p:cNvPr id="6" name="Рисунок 9" descr="ль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4" y="3781364"/>
            <a:ext cx="3797915" cy="26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1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47971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Спектр противомикробного действия антибиотиков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/>
              <a:t>выборе антибиотика необходимо учитывать спектр противомикробного действия. Все чувствительные к определенному антибиотику микроорганизмы составляют его спектр.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Антибиотики </a:t>
            </a:r>
            <a:r>
              <a:rPr lang="ru-RU" dirty="0"/>
              <a:t>могут иметь узкий или широкий спектр </a:t>
            </a:r>
            <a:r>
              <a:rPr lang="ru-RU" dirty="0" smtClean="0"/>
              <a:t>действия.</a:t>
            </a:r>
          </a:p>
          <a:p>
            <a:pPr>
              <a:buNone/>
            </a:pPr>
            <a:r>
              <a:rPr lang="ru-RU" b="1" dirty="0" smtClean="0"/>
              <a:t>Узкий </a:t>
            </a:r>
            <a:r>
              <a:rPr lang="ru-RU" b="1" dirty="0"/>
              <a:t>спектр </a:t>
            </a:r>
            <a:r>
              <a:rPr lang="ru-RU" dirty="0"/>
              <a:t>предполагает, например, преобладающее влияние на </a:t>
            </a:r>
            <a:r>
              <a:rPr lang="ru-RU" dirty="0" smtClean="0"/>
              <a:t>грамположительные </a:t>
            </a:r>
            <a:r>
              <a:rPr lang="ru-RU" dirty="0"/>
              <a:t>и грамотрицательные кокки (препараты </a:t>
            </a:r>
            <a:r>
              <a:rPr lang="ru-RU" dirty="0" err="1"/>
              <a:t>бензилпенициллина</a:t>
            </a:r>
            <a:r>
              <a:rPr lang="ru-RU" dirty="0"/>
              <a:t>, </a:t>
            </a:r>
            <a:r>
              <a:rPr lang="ru-RU" dirty="0" err="1"/>
              <a:t>макролиды</a:t>
            </a:r>
            <a:r>
              <a:rPr lang="ru-RU" dirty="0"/>
              <a:t>) или только на грамотрицательные палочки (</a:t>
            </a:r>
            <a:r>
              <a:rPr lang="ru-RU" dirty="0" err="1"/>
              <a:t>полимиксины</a:t>
            </a:r>
            <a:r>
              <a:rPr lang="ru-RU" dirty="0"/>
              <a:t>). Есть антибиотики, избирательно действующие на грибы (</a:t>
            </a:r>
            <a:r>
              <a:rPr lang="ru-RU" dirty="0" err="1"/>
              <a:t>нистатин</a:t>
            </a:r>
            <a:r>
              <a:rPr lang="ru-RU" dirty="0"/>
              <a:t>, </a:t>
            </a:r>
            <a:r>
              <a:rPr lang="ru-RU" dirty="0" err="1"/>
              <a:t>гризеофульвин</a:t>
            </a:r>
            <a:r>
              <a:rPr lang="ru-RU" dirty="0"/>
              <a:t>).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Антибиотики </a:t>
            </a:r>
            <a:r>
              <a:rPr lang="ru-RU" b="1" dirty="0"/>
              <a:t>широкого спектра </a:t>
            </a:r>
            <a:r>
              <a:rPr lang="ru-RU" dirty="0"/>
              <a:t>(тетрациклины, </a:t>
            </a:r>
            <a:r>
              <a:rPr lang="ru-RU" dirty="0" err="1"/>
              <a:t>хлорамфеникол</a:t>
            </a:r>
            <a:r>
              <a:rPr lang="ru-RU" dirty="0"/>
              <a:t>) действуют на многие грамположительные и грамотрицательные кокки и палочки, а также на спирохеты, риккетсии, хламидии и других возбудителей.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http://sovdok.ru/wp-content/uploads/augmentin-5.jpg"/>
          <p:cNvPicPr>
            <a:picLocks noChangeAspect="1" noChangeArrowheads="1"/>
          </p:cNvPicPr>
          <p:nvPr/>
        </p:nvPicPr>
        <p:blipFill>
          <a:blip r:embed="rId2" cstate="print"/>
          <a:srcRect l="9226" t="10345" r="6200" b="10344"/>
          <a:stretch>
            <a:fillRect/>
          </a:stretch>
        </p:blipFill>
        <p:spPr bwMode="auto">
          <a:xfrm>
            <a:off x="5364088" y="4679758"/>
            <a:ext cx="3236245" cy="2178242"/>
          </a:xfrm>
          <a:prstGeom prst="rect">
            <a:avLst/>
          </a:prstGeom>
          <a:noFill/>
        </p:spPr>
      </p:pic>
      <p:pic>
        <p:nvPicPr>
          <p:cNvPr id="7" name="Рисунок 6" descr="зефт.jpg"/>
          <p:cNvPicPr>
            <a:picLocks noChangeAspect="1"/>
          </p:cNvPicPr>
          <p:nvPr/>
        </p:nvPicPr>
        <p:blipFill>
          <a:blip r:embed="rId3" cstate="print"/>
          <a:srcRect l="5000" t="22000" r="27500" b="24000"/>
          <a:stretch>
            <a:fillRect/>
          </a:stretch>
        </p:blipFill>
        <p:spPr>
          <a:xfrm>
            <a:off x="1007604" y="4759499"/>
            <a:ext cx="3060340" cy="19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37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2366</TotalTime>
  <Words>4019</Words>
  <Application>Microsoft Office PowerPoint</Application>
  <PresentationFormat>Экран (4:3)</PresentationFormat>
  <Paragraphs>417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Arial</vt:lpstr>
      <vt:lpstr>Century Schoolbook</vt:lpstr>
      <vt:lpstr>Microsoft Sans Serif</vt:lpstr>
      <vt:lpstr>Times New Roman</vt:lpstr>
      <vt:lpstr>Wingdings</vt:lpstr>
      <vt:lpstr>Wingdings 2</vt:lpstr>
      <vt:lpstr>Эркер</vt:lpstr>
      <vt:lpstr>   АНТИБИОТИКИ БЕТА-ЛАКТАМЫ    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Антибиотики бета-лактамы</vt:lpstr>
      <vt:lpstr>Группа пенициллинов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Цефалоспорины</vt:lpstr>
      <vt:lpstr>Цефалоспорины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карбапенемы</vt:lpstr>
      <vt:lpstr>Презентация PowerPoint</vt:lpstr>
      <vt:lpstr>карбапенемы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Фосфомицин (МОНУРАЛ) </vt:lpstr>
      <vt:lpstr>Фосфомицин (МОНУРАЛ) </vt:lpstr>
      <vt:lpstr>циклосерин </vt:lpstr>
      <vt:lpstr>капреомицин </vt:lpstr>
      <vt:lpstr>капреомицин </vt:lpstr>
      <vt:lpstr>Циклические полипептидные антибиотики</vt:lpstr>
      <vt:lpstr>Презентация PowerPoint</vt:lpstr>
      <vt:lpstr>Циклические полипептидные антибиотики</vt:lpstr>
      <vt:lpstr>Презентация PowerPoint</vt:lpstr>
      <vt:lpstr> Полиены (противогрибковые антибиотики).  </vt:lpstr>
      <vt:lpstr>   </vt:lpstr>
      <vt:lpstr>Презентация PowerPoint</vt:lpstr>
      <vt:lpstr>ОСНОВНЫЕ ПРАВИЛА АНТИБИОТИКОТЕРАПЕИИ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Антибиотики узкого спектра действия</dc:title>
  <dc:creator>Яна Лучихина</dc:creator>
  <cp:lastModifiedBy>Анисимова Марина Владимировна</cp:lastModifiedBy>
  <cp:revision>240</cp:revision>
  <dcterms:created xsi:type="dcterms:W3CDTF">2018-01-29T09:57:04Z</dcterms:created>
  <dcterms:modified xsi:type="dcterms:W3CDTF">2023-06-06T05:46:02Z</dcterms:modified>
</cp:coreProperties>
</file>