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0" r:id="rId14"/>
    <p:sldId id="269" r:id="rId15"/>
    <p:sldId id="271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84" y="-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/>
              <a:t>Здоровье лиц пожилого и старческого возраста</a:t>
            </a:r>
            <a:r>
              <a:rPr lang="ru-RU" dirty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5229200"/>
            <a:ext cx="3995936" cy="1628800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Выполнила: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Матвеева Кристина 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Проверила: 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Черемисина Алена Александровна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3800"/>
            <a:ext cx="5035488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007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Слух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</a:t>
            </a:r>
            <a:r>
              <a:rPr lang="ru-RU" dirty="0" smtClean="0"/>
              <a:t>роисходит </a:t>
            </a:r>
            <a:r>
              <a:rPr lang="ru-RU" dirty="0"/>
              <a:t>снижение слуха, начиная с высокого </a:t>
            </a:r>
            <a:r>
              <a:rPr lang="ru-RU" dirty="0" smtClean="0"/>
              <a:t>регистра, наряду </a:t>
            </a:r>
            <a:r>
              <a:rPr lang="ru-RU" dirty="0"/>
              <a:t>с этим отмечено ухудшение разборчивости </a:t>
            </a:r>
            <a:r>
              <a:rPr lang="ru-RU" dirty="0" smtClean="0"/>
              <a:t>речи.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63"/>
            <a:ext cx="3940591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4221063"/>
            <a:ext cx="4122285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226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Психологические особенности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На </a:t>
            </a:r>
            <a:r>
              <a:rPr lang="ru-RU" i="1" dirty="0"/>
              <a:t>первом этапе </a:t>
            </a:r>
            <a:r>
              <a:rPr lang="ru-RU" dirty="0"/>
              <a:t>сохраняется связь с тем видом деятельности, который</a:t>
            </a:r>
            <a:br>
              <a:rPr lang="ru-RU" dirty="0"/>
            </a:br>
            <a:r>
              <a:rPr lang="ru-RU" dirty="0"/>
              <a:t>был ведущим для человека до выхода па пенсию. </a:t>
            </a:r>
            <a:endParaRPr lang="ru-RU" dirty="0" smtClean="0"/>
          </a:p>
          <a:p>
            <a:r>
              <a:rPr lang="ru-RU" dirty="0" smtClean="0"/>
              <a:t>Как </a:t>
            </a:r>
            <a:r>
              <a:rPr lang="ru-RU" dirty="0"/>
              <a:t>правило, этот вид</a:t>
            </a:r>
            <a:br>
              <a:rPr lang="ru-RU" dirty="0"/>
            </a:br>
            <a:r>
              <a:rPr lang="ru-RU" dirty="0"/>
              <a:t>деятельности был непосредственно связан с его профессией.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Создать ХОББИ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379" y="4701777"/>
            <a:ext cx="3358133" cy="215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710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Психологические особенности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 </a:t>
            </a:r>
            <a:r>
              <a:rPr lang="ru-RU" i="1" dirty="0"/>
              <a:t>втором этапе </a:t>
            </a:r>
            <a:r>
              <a:rPr lang="ru-RU" dirty="0"/>
              <a:t>наблюдается сужение круга интересов, за счет</a:t>
            </a:r>
            <a:r>
              <a:rPr lang="ru-RU" dirty="0"/>
              <a:t> </a:t>
            </a:r>
            <a:r>
              <a:rPr lang="ru-RU" dirty="0"/>
              <a:t>выпадения профессиональных привязанностей.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35" y="4221088"/>
            <a:ext cx="4184665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16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Психологические особенности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 </a:t>
            </a:r>
            <a:r>
              <a:rPr lang="ru-RU" i="1" dirty="0"/>
              <a:t>третьем этапе </a:t>
            </a:r>
            <a:r>
              <a:rPr lang="ru-RU" dirty="0"/>
              <a:t>главным становится забота о личном здоровье, это</a:t>
            </a:r>
            <a:br>
              <a:rPr lang="ru-RU" dirty="0"/>
            </a:br>
            <a:r>
              <a:rPr lang="ru-RU" dirty="0"/>
              <a:t>становится и любимой темой для разговора — о лекарствах, о способах</a:t>
            </a:r>
            <a:br>
              <a:rPr lang="ru-RU" dirty="0"/>
            </a:br>
            <a:r>
              <a:rPr lang="ru-RU" dirty="0"/>
              <a:t>лечения, о травах.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98" y="4149080"/>
            <a:ext cx="4825202" cy="27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85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Психологические особенности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 </a:t>
            </a:r>
            <a:r>
              <a:rPr lang="ru-RU" i="1" dirty="0"/>
              <a:t>четвертом этапе </a:t>
            </a:r>
            <a:r>
              <a:rPr lang="ru-RU" dirty="0"/>
              <a:t>смыслом жизни становится сохранение самой</a:t>
            </a:r>
            <a:br>
              <a:rPr lang="ru-RU" dirty="0"/>
            </a:br>
            <a:r>
              <a:rPr lang="ru-RU" dirty="0"/>
              <a:t>жизни.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19314"/>
            <a:ext cx="4441778" cy="294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630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Психологические особенности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 </a:t>
            </a:r>
            <a:r>
              <a:rPr lang="ru-RU" i="1" dirty="0"/>
              <a:t>пятом этапе </a:t>
            </a:r>
            <a:r>
              <a:rPr lang="ru-RU" dirty="0"/>
              <a:t>происходит обнажение потребностей чисто витального</a:t>
            </a:r>
            <a:br>
              <a:rPr lang="ru-RU" dirty="0"/>
            </a:br>
            <a:r>
              <a:rPr lang="ru-RU" dirty="0"/>
              <a:t>порядка (еда, покой, сов). Эмоциональность и общение практически</a:t>
            </a:r>
            <a:br>
              <a:rPr lang="ru-RU" dirty="0"/>
            </a:br>
            <a:r>
              <a:rPr lang="ru-RU" dirty="0"/>
              <a:t>отсутствуют.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89965"/>
            <a:ext cx="3943300" cy="261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527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Спасибо за внимание!</a:t>
            </a:r>
            <a:br>
              <a:rPr lang="ru-RU" dirty="0" smtClean="0"/>
            </a:br>
            <a:r>
              <a:rPr lang="ru-RU" dirty="0" smtClean="0"/>
              <a:t>Будьте здоровы!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27832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470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старости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/>
              <a:t>Хронологическая (календарная) старость </a:t>
            </a:r>
            <a:r>
              <a:rPr lang="ru-RU" dirty="0"/>
              <a:t>— количество </a:t>
            </a:r>
            <a:r>
              <a:rPr lang="ru-RU" dirty="0" smtClean="0"/>
              <a:t>прожитых лет</a:t>
            </a:r>
            <a:r>
              <a:rPr lang="ru-RU" dirty="0"/>
              <a:t>.</a:t>
            </a:r>
            <a:r>
              <a:rPr lang="ru-RU" dirty="0"/>
              <a:t> </a:t>
            </a:r>
            <a:br>
              <a:rPr lang="ru-RU" dirty="0"/>
            </a:br>
            <a:r>
              <a:rPr lang="ru-RU" b="1" dirty="0"/>
              <a:t>Физиологическая (физическая) старость </a:t>
            </a:r>
            <a:r>
              <a:rPr lang="ru-RU" dirty="0" smtClean="0"/>
              <a:t>процесс</a:t>
            </a:r>
            <a:r>
              <a:rPr lang="ru-RU" dirty="0"/>
              <a:t> </a:t>
            </a:r>
            <a:r>
              <a:rPr lang="ru-RU" dirty="0" smtClean="0"/>
              <a:t>физического </a:t>
            </a:r>
            <a:r>
              <a:rPr lang="ru-RU" dirty="0"/>
              <a:t>старения во </a:t>
            </a:r>
            <a:r>
              <a:rPr lang="ru-RU" dirty="0" smtClean="0"/>
              <a:t>многом индивидуален</a:t>
            </a:r>
            <a:r>
              <a:rPr lang="ru-RU" dirty="0"/>
              <a:t>.</a:t>
            </a:r>
            <a:r>
              <a:rPr lang="ru-RU" dirty="0"/>
              <a:t> </a:t>
            </a:r>
            <a:br>
              <a:rPr lang="ru-RU" dirty="0"/>
            </a:br>
            <a:r>
              <a:rPr lang="ru-RU" b="1" dirty="0"/>
              <a:t>Психологическая </a:t>
            </a:r>
            <a:r>
              <a:rPr lang="ru-RU" b="1" dirty="0" smtClean="0"/>
              <a:t>старость - </a:t>
            </a:r>
            <a:r>
              <a:rPr lang="ru-RU" dirty="0" smtClean="0"/>
              <a:t>когда </a:t>
            </a:r>
            <a:r>
              <a:rPr lang="ru-RU" dirty="0"/>
              <a:t>он сам начинает сознавать себя старым.</a:t>
            </a:r>
            <a:r>
              <a:rPr lang="ru-RU" dirty="0"/>
              <a:t> </a:t>
            </a:r>
            <a:br>
              <a:rPr lang="ru-RU" dirty="0"/>
            </a:br>
            <a:r>
              <a:rPr lang="ru-RU" b="1" dirty="0"/>
              <a:t>Социальная старость. </a:t>
            </a:r>
            <a:r>
              <a:rPr lang="ru-RU" dirty="0"/>
              <a:t>Эта старость зависит от возраста всего </a:t>
            </a:r>
            <a:r>
              <a:rPr lang="ru-RU" dirty="0" smtClean="0"/>
              <a:t>общества в </a:t>
            </a:r>
            <a:r>
              <a:rPr lang="ru-RU" dirty="0"/>
              <a:t>целом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4449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Старение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/>
              <a:t>Естественное (физиологическое) старение </a:t>
            </a:r>
            <a:r>
              <a:rPr lang="ru-RU" dirty="0"/>
              <a:t>характеризуется</a:t>
            </a:r>
            <a:br>
              <a:rPr lang="ru-RU" dirty="0"/>
            </a:br>
            <a:r>
              <a:rPr lang="ru-RU" dirty="0"/>
              <a:t>определенным темпом и последовательностью возрастных изменений, соответствующих биологическим, адаптационно-регуляторным возможностям</a:t>
            </a:r>
            <a:br>
              <a:rPr lang="ru-RU" dirty="0"/>
            </a:br>
            <a:r>
              <a:rPr lang="ru-RU" dirty="0"/>
              <a:t>данной человеческой популяции. Его определяют пол, вид, генотип.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536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Старение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i="1" dirty="0"/>
              <a:t>Преждевременное (ускоренное) старение </a:t>
            </a:r>
            <a:r>
              <a:rPr lang="ru-RU" dirty="0"/>
              <a:t>характеризуется более</a:t>
            </a:r>
            <a:br>
              <a:rPr lang="ru-RU" dirty="0"/>
            </a:br>
            <a:r>
              <a:rPr lang="ru-RU" dirty="0"/>
              <a:t>ранним развитием возрастных изменений или же большей их выраженностью</a:t>
            </a:r>
            <a:br>
              <a:rPr lang="ru-RU" dirty="0"/>
            </a:br>
            <a:r>
              <a:rPr lang="ru-RU" dirty="0"/>
              <a:t>в тот или иной возрастной период. </a:t>
            </a:r>
            <a:r>
              <a:rPr lang="ru-RU" dirty="0"/>
              <a:t/>
            </a:r>
            <a:br>
              <a:rPr lang="ru-RU" dirty="0"/>
            </a:br>
            <a:r>
              <a:rPr lang="ru-RU" b="1" i="1" dirty="0"/>
              <a:t>Замедленное (ретардированное) </a:t>
            </a:r>
            <a:r>
              <a:rPr lang="ru-RU" i="1" dirty="0"/>
              <a:t>старение</a:t>
            </a:r>
            <a:r>
              <a:rPr lang="ru-RU" dirty="0"/>
              <a:t>, ведущее к увеличению</a:t>
            </a:r>
            <a:br>
              <a:rPr lang="ru-RU" dirty="0"/>
            </a:br>
            <a:r>
              <a:rPr lang="ru-RU" dirty="0"/>
              <a:t>продолжительности жизни, долголетию.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9761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Кожа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/>
              <a:t>Кожа теряет </a:t>
            </a:r>
            <a:r>
              <a:rPr lang="ru-RU" dirty="0" smtClean="0"/>
              <a:t>свою </a:t>
            </a:r>
            <a:r>
              <a:rPr lang="ru-RU" dirty="0"/>
              <a:t>эластичность,</a:t>
            </a:r>
            <a:br>
              <a:rPr lang="ru-RU" dirty="0"/>
            </a:br>
            <a:r>
              <a:rPr lang="ru-RU" dirty="0"/>
              <a:t>появляются морщины, пигментные пятна. </a:t>
            </a:r>
            <a:endParaRPr lang="ru-RU" dirty="0" smtClean="0"/>
          </a:p>
          <a:p>
            <a:r>
              <a:rPr lang="ru-RU" dirty="0" smtClean="0"/>
              <a:t>Волосы редеют, ногти растут медленно.</a:t>
            </a:r>
          </a:p>
          <a:p>
            <a:r>
              <a:rPr lang="ru-RU" dirty="0" smtClean="0"/>
              <a:t>Уменьшается </a:t>
            </a:r>
            <a:r>
              <a:rPr lang="ru-RU" dirty="0"/>
              <a:t>количество кровеносных сосудов, некоторые из </a:t>
            </a:r>
            <a:r>
              <a:rPr lang="ru-RU" dirty="0" smtClean="0"/>
              <a:t>них</a:t>
            </a:r>
            <a:r>
              <a:rPr lang="ru-RU" dirty="0"/>
              <a:t> </a:t>
            </a:r>
            <a:r>
              <a:rPr lang="ru-RU" dirty="0" err="1" smtClean="0"/>
              <a:t>тромбируются</a:t>
            </a:r>
            <a:r>
              <a:rPr lang="ru-RU" dirty="0"/>
              <a:t>. Снижается проницаемость стенок, </a:t>
            </a:r>
            <a:r>
              <a:rPr lang="ru-RU" dirty="0" smtClean="0"/>
              <a:t>лимфатических</a:t>
            </a:r>
            <a:r>
              <a:rPr lang="ru-RU" dirty="0"/>
              <a:t> </a:t>
            </a:r>
            <a:r>
              <a:rPr lang="ru-RU" dirty="0" smtClean="0"/>
              <a:t>капилляров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9" y="5030704"/>
            <a:ext cx="2723526" cy="181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5320" y="5030703"/>
            <a:ext cx="2766149" cy="181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030703"/>
            <a:ext cx="3240360" cy="182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714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Снижается функциональная </a:t>
            </a:r>
            <a:r>
              <a:rPr lang="ru-RU" dirty="0"/>
              <a:t>активность костного мозга, особенно красного</a:t>
            </a:r>
            <a:br>
              <a:rPr lang="ru-RU" dirty="0"/>
            </a:br>
            <a:r>
              <a:rPr lang="ru-RU" dirty="0"/>
              <a:t>(</a:t>
            </a:r>
            <a:r>
              <a:rPr lang="ru-RU" dirty="0" err="1"/>
              <a:t>эритроцитного</a:t>
            </a:r>
            <a:r>
              <a:rPr lang="ru-RU" dirty="0"/>
              <a:t>) ростка, СОЭ может быть умеренно повышено. </a:t>
            </a:r>
            <a:endParaRPr lang="ru-RU" dirty="0" smtClean="0"/>
          </a:p>
          <a:p>
            <a:r>
              <a:rPr lang="ru-RU" dirty="0" smtClean="0"/>
              <a:t>Снижение </a:t>
            </a:r>
            <a:r>
              <a:rPr lang="ru-RU" dirty="0"/>
              <a:t>ее адаптационных возможностей проявляется при</a:t>
            </a:r>
            <a:br>
              <a:rPr lang="ru-RU" dirty="0"/>
            </a:br>
            <a:r>
              <a:rPr lang="ru-RU" dirty="0"/>
              <a:t>различных функциональных напряжениях — болезни, в стрессовых ситуациях</a:t>
            </a:r>
            <a:br>
              <a:rPr lang="ru-RU" dirty="0"/>
            </a:br>
            <a:r>
              <a:rPr lang="ru-RU" dirty="0"/>
              <a:t>и других состояниях.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91687"/>
            <a:ext cx="3079147" cy="227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984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</a:t>
            </a:r>
            <a:r>
              <a:rPr lang="ru-RU" dirty="0" smtClean="0"/>
              <a:t>меньшении </a:t>
            </a:r>
            <a:r>
              <a:rPr lang="ru-RU" dirty="0"/>
              <a:t>веса мозга, увеличении полости боковых желудочков, атрофии</a:t>
            </a:r>
            <a:br>
              <a:rPr lang="ru-RU" dirty="0"/>
            </a:br>
            <a:r>
              <a:rPr lang="ru-RU" dirty="0"/>
              <a:t>нейронов. В периферических нервах могут формироваться </a:t>
            </a:r>
            <a:r>
              <a:rPr lang="ru-RU" dirty="0" smtClean="0"/>
              <a:t>очаги </a:t>
            </a:r>
            <a:r>
              <a:rPr lang="ru-RU" dirty="0" err="1" smtClean="0"/>
              <a:t>демиелинизации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Индивидуальные особенности и развитие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10" y="4477413"/>
            <a:ext cx="3236990" cy="245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4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Эндокринная система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ru-RU" dirty="0"/>
              <a:t>Угасание функций вилочной железы</a:t>
            </a:r>
            <a:br>
              <a:rPr lang="ru-RU" dirty="0"/>
            </a:br>
            <a:r>
              <a:rPr lang="ru-RU" dirty="0"/>
              <a:t>заканчивается к периоду полового </a:t>
            </a:r>
            <a:r>
              <a:rPr lang="ru-RU" dirty="0" smtClean="0"/>
              <a:t>созревания.</a:t>
            </a:r>
          </a:p>
          <a:p>
            <a:r>
              <a:rPr lang="ru-RU" dirty="0"/>
              <a:t>П</a:t>
            </a:r>
            <a:r>
              <a:rPr lang="ru-RU" dirty="0" smtClean="0"/>
              <a:t>оловые </a:t>
            </a:r>
            <a:r>
              <a:rPr lang="ru-RU" dirty="0"/>
              <a:t>железы снижают свою</a:t>
            </a:r>
            <a:br>
              <a:rPr lang="ru-RU" dirty="0"/>
            </a:br>
            <a:r>
              <a:rPr lang="ru-RU" dirty="0"/>
              <a:t>деятельность в климактерическом периоде, у женщин в пределе 45-55 лет, у</a:t>
            </a:r>
            <a:br>
              <a:rPr lang="ru-RU" dirty="0"/>
            </a:br>
            <a:r>
              <a:rPr lang="ru-RU" dirty="0"/>
              <a:t>мужчин — 55-65 лет. </a:t>
            </a:r>
            <a:endParaRPr lang="ru-RU" dirty="0" smtClean="0"/>
          </a:p>
          <a:p>
            <a:r>
              <a:rPr lang="ru-RU" dirty="0" smtClean="0"/>
              <a:t>Функции </a:t>
            </a:r>
            <a:r>
              <a:rPr lang="ru-RU" dirty="0"/>
              <a:t>щитовидной железы снижаются к 60-65 годам.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13514"/>
            <a:ext cx="2915816" cy="194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782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Зрение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89832"/>
            <a:ext cx="8229600" cy="4525963"/>
          </a:xfrm>
        </p:spPr>
        <p:txBody>
          <a:bodyPr/>
          <a:lstStyle/>
          <a:p>
            <a:r>
              <a:rPr lang="ru-RU" dirty="0" smtClean="0"/>
              <a:t>Классическим примером </a:t>
            </a:r>
            <a:r>
              <a:rPr lang="ru-RU" dirty="0"/>
              <a:t>возрастных изменений являются деформация хрусталика и нарушение аккомодации, т.е. способности хрусталика изменять кривизну </a:t>
            </a:r>
            <a:r>
              <a:rPr lang="ru-RU" dirty="0" smtClean="0"/>
              <a:t>и приспосабливаться </a:t>
            </a:r>
            <a:r>
              <a:rPr lang="ru-RU" dirty="0"/>
              <a:t>к четкому видению мелких объектов на </a:t>
            </a:r>
            <a:r>
              <a:rPr lang="ru-RU" dirty="0" smtClean="0"/>
              <a:t>разных расстояниях</a:t>
            </a:r>
            <a:r>
              <a:rPr lang="ru-RU" dirty="0"/>
              <a:t>.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6300" y="4941169"/>
            <a:ext cx="3407700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0" y="5036233"/>
            <a:ext cx="3118723" cy="1949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7687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187</Words>
  <Application>Microsoft Office PowerPoint</Application>
  <PresentationFormat>Экран (4:3)</PresentationFormat>
  <Paragraphs>41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Здоровье лиц пожилого и старческого возраста </vt:lpstr>
      <vt:lpstr>Виды старости</vt:lpstr>
      <vt:lpstr>Старение </vt:lpstr>
      <vt:lpstr>Старение </vt:lpstr>
      <vt:lpstr>Кожа</vt:lpstr>
      <vt:lpstr>ССС</vt:lpstr>
      <vt:lpstr>НС</vt:lpstr>
      <vt:lpstr>Эндокринная система</vt:lpstr>
      <vt:lpstr>Зрение</vt:lpstr>
      <vt:lpstr>Слух</vt:lpstr>
      <vt:lpstr>Психологические особенности</vt:lpstr>
      <vt:lpstr>Психологические особенности</vt:lpstr>
      <vt:lpstr>Психологические особенности</vt:lpstr>
      <vt:lpstr>Психологические особенности</vt:lpstr>
      <vt:lpstr>Психологические особенности</vt:lpstr>
      <vt:lpstr>Спасибо за внимание! Будьте здоровы!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Здоровье лиц пожилого и старческого возраста </dc:title>
  <dc:creator>PC</dc:creator>
  <cp:lastModifiedBy>PC</cp:lastModifiedBy>
  <cp:revision>5</cp:revision>
  <dcterms:created xsi:type="dcterms:W3CDTF">2020-07-03T05:38:13Z</dcterms:created>
  <dcterms:modified xsi:type="dcterms:W3CDTF">2020-07-03T06:47:26Z</dcterms:modified>
</cp:coreProperties>
</file>