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64" r:id="rId6"/>
    <p:sldId id="259" r:id="rId7"/>
    <p:sldId id="260" r:id="rId8"/>
    <p:sldId id="283" r:id="rId9"/>
    <p:sldId id="262" r:id="rId10"/>
    <p:sldId id="263" r:id="rId11"/>
    <p:sldId id="266" r:id="rId12"/>
    <p:sldId id="267" r:id="rId13"/>
    <p:sldId id="268" r:id="rId14"/>
    <p:sldId id="270" r:id="rId15"/>
    <p:sldId id="282" r:id="rId16"/>
    <p:sldId id="278" r:id="rId17"/>
    <p:sldId id="271" r:id="rId18"/>
    <p:sldId id="273" r:id="rId19"/>
    <p:sldId id="281" r:id="rId20"/>
    <p:sldId id="277" r:id="rId21"/>
    <p:sldId id="272" r:id="rId22"/>
    <p:sldId id="276" r:id="rId23"/>
    <p:sldId id="28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7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8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5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9568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8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9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0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1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7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7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C64AAB-1DDF-473F-9816-1FFC5226BAAF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2213C9-953E-4205-8A4E-3683E7993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9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9112" y="767385"/>
            <a:ext cx="8689976" cy="1607515"/>
          </a:xfrm>
        </p:spPr>
        <p:txBody>
          <a:bodyPr/>
          <a:lstStyle/>
          <a:p>
            <a:r>
              <a:rPr lang="ru-RU" dirty="0" smtClean="0"/>
              <a:t>Витаминотерапия в дерматологии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24420" y="3660140"/>
            <a:ext cx="5208588" cy="1371599"/>
          </a:xfrm>
        </p:spPr>
        <p:txBody>
          <a:bodyPr/>
          <a:lstStyle/>
          <a:p>
            <a:r>
              <a:rPr lang="ru-RU" sz="2400" dirty="0">
                <a:solidFill>
                  <a:srgbClr val="55555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Федоренко Кристина Николаевна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1" y="2760980"/>
            <a:ext cx="7224469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500" y="1862435"/>
            <a:ext cx="9182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Основная роль витамина D состоит в регуляции уровня кальция в кровотоке, постоянно поддерживая абсорбцию кальция и фосфата из кишечника или забирая кальций из костей.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D доступен в 2 различных формах,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эргокальциферол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(витамин D2)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холекальциферол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(витамин D3).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56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300" y="1446243"/>
            <a:ext cx="9436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 кальций и витамин D выполняют важные и взаимодействующие функции в регулировании процесса дифференцировки клеток кожи.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метаболит витамина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1,25(OH)2D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увеличивает экспрессию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инволюкрина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трансглутаминазы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лорикрина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филаггрина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стимулирует формирование рогового слоя, одновременно подавляя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гиперпролиферацию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процессы происходят из-за, способности 1,25(OH)2D, увеличивать внутриклеточный уровень кальция, что достигается индукцией рецептора кальция,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фосфолипазы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, которые играют важную роль для способности кальция стимулировать дифференцировку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кератиноцитов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6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100" y="1858645"/>
            <a:ext cx="9169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D3 регулирует экспрессию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кателицидина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антимикробного белка, который появляется, для активации врожденного иммунитета кожи для стимулирования заживления ран и восстановления тканей. Одно исследование показало, что человеческий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кателицидин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экспрессируется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ранних стадий нормального заживления ран. Другие исследования показали, что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кателицидин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модулирует воспаление в коже, индуцирует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улучшает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реэпителизацию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8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56950"/>
            <a:ext cx="105791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Псориаз</a:t>
            </a:r>
          </a:p>
          <a:p>
            <a:endParaRPr lang="ru-RU" sz="2400" b="1" dirty="0" smtClean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псориатических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бляшек опосредовано 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хелперными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Т-лимфоцитами 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гиперпролиферирующими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кератиноцитами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прочего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витамин </a:t>
            </a:r>
            <a:r>
              <a:rPr lang="en-US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индуцирует синтез 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инволюкрина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трансглутаминазы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и, следовательно, стимулирует процессы </a:t>
            </a:r>
            <a:r>
              <a:rPr lang="ru-RU" sz="2400" dirty="0" err="1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ороговевания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Биологическая 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аналогов витамина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приводит к подавлению Т-клеточного иммунного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ответа. Таким образом,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en-US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иммуносупрессивным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sz="2400" dirty="0" err="1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антипролиферативным</a:t>
            </a:r>
            <a:r>
              <a:rPr lang="ru-RU" sz="2400" dirty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303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эффектами.</a:t>
            </a:r>
          </a:p>
          <a:p>
            <a:endParaRPr lang="ru-RU" sz="2400" dirty="0">
              <a:solidFill>
                <a:srgbClr val="3030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Атопический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Витамин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способен улучшать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барьер путем модуляции синтеза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филаггрина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инволюкрина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использование витамина D у больных АД оправдано не только противовоспалительными эффектами, но и антимикробным влиянием.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6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6700" y="1416040"/>
            <a:ext cx="9588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Меланома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Исследования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проведенные в 1970-х гг., показали, что витамин D может стимулировать активность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тирозиназы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 – ​основного фермента, участвующего в синтезе меланина в культивированных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клетках меланомы.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антипролиферативными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свойствами витамин D и его аналоги являются потенциальными препаратами для лечения меланомы. Было показано, что метаболиты витамина D тормозят пролиферацию и дифференцировку клеток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1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27" y="323850"/>
            <a:ext cx="8908273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3812" y="614985"/>
            <a:ext cx="8689976" cy="2509213"/>
          </a:xfrm>
        </p:spPr>
        <p:txBody>
          <a:bodyPr/>
          <a:lstStyle/>
          <a:p>
            <a:r>
              <a:rPr lang="ru-RU" dirty="0" smtClean="0"/>
              <a:t>Витамин 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63095"/>
            <a:ext cx="3813530" cy="54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80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900" y="182225"/>
            <a:ext cx="9677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Витамин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растительных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флавоноидов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которую входят такие биологически-активные вещества, как – рутин,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рутозид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антоциан,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гесперидин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катехины,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кверцетин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цианидин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цитрин,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эриодиктиол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эскулин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другие. Всего – около 150 веществ.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Необходим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нормализации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надмембранного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клеток эндотелия сосудов и уменьшения их проницаемости. Рутин показан при тех же заболеваниях, что и аскорбиновая кислота, но особенно необходим при геморрагических дерматозах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способствуя проникновению аскорбиновой кислоты в структуру клеточных органелл для восстановления активности репарационных свойств клеток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Рутин – 30 мг;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 мг;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Геспередин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 мг.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02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00" y="815350"/>
            <a:ext cx="10795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Витамин P имеет ряд полезных свойств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улучшает эластичность кровеносных сосудов, а также понижает их проницаемость и </a:t>
            </a:r>
            <a:r>
              <a:rPr lang="ru-RU" sz="2000" dirty="0" smtClean="0"/>
              <a:t>ломкость;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предотвращает образование </a:t>
            </a:r>
            <a:r>
              <a:rPr lang="ru-RU" sz="2000" dirty="0"/>
              <a:t>тромбов, варикозного расширения </a:t>
            </a:r>
            <a:r>
              <a:rPr lang="ru-RU" sz="2000" dirty="0" smtClean="0"/>
              <a:t>вен;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является </a:t>
            </a:r>
            <a:r>
              <a:rPr lang="ru-RU" sz="2000" dirty="0"/>
              <a:t>мощным природным антиоксидантом;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предотвращает клетки организма от разрушительного воздействия на них свободных радикалов;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укрепляет иммунную систему;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комплексе с витамином С препятствует разрушению </a:t>
            </a:r>
            <a:r>
              <a:rPr lang="ru-RU" sz="2000" dirty="0" err="1"/>
              <a:t>гиалуроновой</a:t>
            </a:r>
            <a:r>
              <a:rPr lang="ru-RU" sz="2000" dirty="0"/>
              <a:t> кислоты;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благодаря катехинам, обладает антибактериальным и противовирусным </a:t>
            </a:r>
            <a:r>
              <a:rPr lang="ru-RU" sz="2000" dirty="0" smtClean="0"/>
              <a:t>свойством</a:t>
            </a:r>
            <a:r>
              <a:rPr lang="ru-R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предотвращает развитию </a:t>
            </a:r>
            <a:r>
              <a:rPr lang="ru-RU" sz="2000" dirty="0" smtClean="0"/>
              <a:t>раковых заболеваний;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замедляет </a:t>
            </a:r>
            <a:r>
              <a:rPr lang="ru-RU" sz="2000" dirty="0"/>
              <a:t>процессы старения организма;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геспередин</a:t>
            </a:r>
            <a:r>
              <a:rPr lang="ru-RU" sz="2000" dirty="0"/>
              <a:t>, катехин, </a:t>
            </a:r>
            <a:r>
              <a:rPr lang="ru-RU" sz="2000" dirty="0" err="1"/>
              <a:t>кверцетин</a:t>
            </a:r>
            <a:r>
              <a:rPr lang="ru-RU" sz="2000" dirty="0"/>
              <a:t> и другие биофлавоноиды препятствуют выработке медиаторов аллергии (гистамина, серотонина), что способствует предупреждению развития данного заболевания;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улучшает течение многих заболеваний, способствует ускоренному выздоровлению.</a:t>
            </a:r>
          </a:p>
        </p:txBody>
      </p:sp>
    </p:spTree>
    <p:extLst>
      <p:ext uri="{BB962C8B-B14F-4D97-AF65-F5344CB8AC3E}">
        <p14:creationId xmlns:p14="http://schemas.microsoft.com/office/powerpoint/2010/main" val="268064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5" y="596900"/>
            <a:ext cx="10497147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200" y="1841500"/>
            <a:ext cx="9232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некоторых дерматозов обусловлено гипо- или авитаминозом (цинга, пеллагра, фринодерма и др.). В этих случаях витаминотерапия оказывает специфическое действие как на само заболевание, так и на кожные проявления</a:t>
            </a:r>
            <a:r>
              <a:rPr lang="ru-RU" sz="3200" dirty="0" smtClean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2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415" y="830885"/>
            <a:ext cx="8689976" cy="2509213"/>
          </a:xfrm>
        </p:spPr>
        <p:txBody>
          <a:bodyPr/>
          <a:lstStyle/>
          <a:p>
            <a:r>
              <a:rPr lang="ru-RU" dirty="0" smtClean="0"/>
              <a:t>Витамин 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31" y="1300785"/>
            <a:ext cx="4513769" cy="44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5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800" y="0"/>
            <a:ext cx="104978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</a:t>
            </a:r>
          </a:p>
          <a:p>
            <a:r>
              <a:rPr lang="ru-RU" sz="2400" b="1" dirty="0" smtClean="0"/>
              <a:t>      </a:t>
            </a:r>
            <a:r>
              <a:rPr lang="ru-RU" sz="2400" dirty="0" smtClean="0"/>
              <a:t>Витамин К — </a:t>
            </a:r>
            <a:r>
              <a:rPr lang="ru-RU" sz="2400" dirty="0"/>
              <a:t>группа жирорастворимых (</a:t>
            </a:r>
            <a:r>
              <a:rPr lang="ru-RU" sz="2400" dirty="0" err="1"/>
              <a:t>липофильных</a:t>
            </a:r>
            <a:r>
              <a:rPr lang="ru-RU" sz="2400" dirty="0"/>
              <a:t>) и гидрофобных витаминов, необходимых для синтеза белков, обеспечивающих достаточный уровень свертываемости </a:t>
            </a:r>
            <a:r>
              <a:rPr lang="ru-RU" sz="2400" dirty="0" smtClean="0"/>
              <a:t>крови.</a:t>
            </a:r>
            <a:endParaRPr lang="ru-RU" sz="2400" dirty="0"/>
          </a:p>
          <a:p>
            <a:r>
              <a:rPr lang="ru-RU" sz="2400" dirty="0" smtClean="0"/>
              <a:t>          Потребность </a:t>
            </a:r>
            <a:r>
              <a:rPr lang="ru-RU" sz="2400" dirty="0"/>
              <a:t>в витамине </a:t>
            </a:r>
            <a:r>
              <a:rPr lang="ru-RU" sz="2400" dirty="0" smtClean="0"/>
              <a:t>К составляет1 </a:t>
            </a:r>
            <a:r>
              <a:rPr lang="ru-RU" sz="2400" dirty="0"/>
              <a:t>мкг на килограмм веса тела в день</a:t>
            </a:r>
            <a:r>
              <a:rPr lang="ru-RU" sz="2400" dirty="0" smtClean="0"/>
              <a:t>.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           </a:t>
            </a:r>
            <a:r>
              <a:rPr lang="ru-RU" sz="2400" b="1" dirty="0" smtClean="0"/>
              <a:t>Функции:</a:t>
            </a:r>
            <a:endParaRPr lang="ru-RU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стимулирует </a:t>
            </a:r>
            <a:r>
              <a:rPr lang="ru-RU" sz="2400" dirty="0"/>
              <a:t>митотическую регенеративную активность </a:t>
            </a:r>
            <a:r>
              <a:rPr lang="ru-RU" sz="2400" dirty="0" smtClean="0"/>
              <a:t>клеток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уплотняет эндотелий </a:t>
            </a:r>
            <a:r>
              <a:rPr lang="ru-RU" sz="2400" dirty="0" smtClean="0"/>
              <a:t>сосудов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нормализует </a:t>
            </a:r>
            <a:r>
              <a:rPr lang="ru-RU" sz="2400" dirty="0" err="1"/>
              <a:t>протромбинообразовательную</a:t>
            </a:r>
            <a:r>
              <a:rPr lang="ru-RU" sz="2400" dirty="0"/>
              <a:t> и </a:t>
            </a:r>
            <a:r>
              <a:rPr lang="ru-RU" sz="2400" dirty="0" err="1"/>
              <a:t>фибриногенпродуцирующую</a:t>
            </a:r>
            <a:r>
              <a:rPr lang="ru-RU" sz="2400" dirty="0"/>
              <a:t> функции </a:t>
            </a:r>
            <a:r>
              <a:rPr lang="ru-RU" sz="2400" dirty="0" smtClean="0"/>
              <a:t>печени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участвует в энергетических процессах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нормализует двигательную функцию желудочно-кишечного тракта и работу мышц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регулирует содержание сахара в крови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 участвует </a:t>
            </a:r>
            <a:r>
              <a:rPr lang="ru-RU" sz="2400" dirty="0"/>
              <a:t>в усвоении кальция и в обеспечении взаимодействия кальция и витамина </a:t>
            </a:r>
            <a:r>
              <a:rPr lang="ru-RU" sz="2400" dirty="0" smtClean="0"/>
              <a:t>D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954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1813342"/>
            <a:ext cx="75565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2000" b="1" dirty="0"/>
              <a:t>Назначают витамин К при: </a:t>
            </a:r>
            <a:endParaRPr lang="ru-RU" sz="2000" b="1" dirty="0" smtClean="0"/>
          </a:p>
          <a:p>
            <a:endParaRPr lang="ru-RU" sz="2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/>
              <a:t> </a:t>
            </a:r>
            <a:r>
              <a:rPr lang="ru-RU" sz="2000" dirty="0" err="1"/>
              <a:t>пурпурозных</a:t>
            </a:r>
            <a:r>
              <a:rPr lang="ru-RU" sz="2000" dirty="0"/>
              <a:t> дерматозах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/>
              <a:t> геморрагических </a:t>
            </a:r>
            <a:r>
              <a:rPr lang="ru-RU" sz="2000" dirty="0" err="1"/>
              <a:t>васкулитах</a:t>
            </a:r>
            <a:endParaRPr lang="ru-RU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/>
              <a:t> герпетиформной экземе </a:t>
            </a:r>
            <a:r>
              <a:rPr lang="ru-RU" sz="2000" dirty="0" err="1"/>
              <a:t>Капоши</a:t>
            </a:r>
            <a:endParaRPr lang="ru-RU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/>
              <a:t> </a:t>
            </a:r>
            <a:r>
              <a:rPr lang="ru-RU" sz="2000" dirty="0" err="1"/>
              <a:t>парапсориазе</a:t>
            </a:r>
            <a:endParaRPr lang="ru-RU" sz="2000" dirty="0"/>
          </a:p>
          <a:p>
            <a:endParaRPr lang="ru-RU" sz="2400" dirty="0"/>
          </a:p>
          <a:p>
            <a:r>
              <a:rPr lang="ru-RU" sz="2400" b="1" dirty="0"/>
              <a:t>            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33" y="730250"/>
            <a:ext cx="7425267" cy="55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6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2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9900" y="26860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200" dirty="0" smtClean="0"/>
              <a:t> Витамин Е</a:t>
            </a:r>
            <a:endParaRPr lang="ru-RU" sz="7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60" y="1720840"/>
            <a:ext cx="3578540" cy="39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6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200" y="1790700"/>
            <a:ext cx="8572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 (витамин размножения или токоферол) представляет собой маслообразное вещество, нерастворимое в воде и растворяющееся в органических растворителях.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Он является гетероциклическим соединением с кислородом в кольце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Средняя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норма витамина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10 – 20 мг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6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100" y="990600"/>
            <a:ext cx="965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витамин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нанесении на кожу способствует сохранению в ней воды, и поддержанию её упругости и эластичности.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эти эффекты, в основном, связаны с антиоксидантной активностью витамина - способностью нейтрализовать свободные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Токоферол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белковый обмен, стимулирует функцию половых желез, повышает экскрецию эстрогенов, обладает противовоспалительным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Противопоказан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заболеваниях печени, тиреотоксикозе и декомпенсации сердечно-сосудистой деятельности.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2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600" y="1374339"/>
            <a:ext cx="881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Биологическим действием витамина Е обладают три токоферола: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альфа-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бета-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гамма-токоферол, </a:t>
            </a:r>
          </a:p>
          <a:p>
            <a:r>
              <a:rPr lang="ru-RU" sz="2400" dirty="0" smtClean="0"/>
              <a:t>причем a- и b-токоферолы получены в кристаллическом виде; а-токоферол биологически наиболее активен.</a:t>
            </a:r>
          </a:p>
          <a:p>
            <a:endParaRPr lang="ru-RU" sz="2400" dirty="0" smtClean="0"/>
          </a:p>
          <a:p>
            <a:r>
              <a:rPr lang="ru-RU" sz="2400" dirty="0" smtClean="0"/>
              <a:t>    Витамин Е отличается значительной устойчивостью к нагреванию, но ультрафиолетовые лучи разрушают его.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128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3700" y="1047046"/>
            <a:ext cx="9702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дерматологии витамин Е применяют уже достаточно давно.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 успех его применения у больных такими заболеваниями как: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волчанка (преимущественно поверхностные формы).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Кольцевидная гранулёма.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Склеродермия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склеродактилия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атрофический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акродерматит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(особенно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склеродермоподобные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Атрофический и склеротический красный плоский лишай.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Эластическая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псевдоксантома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Язвы голени (особенно развивающиеся на фоне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дерматосклероза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Дерматосклероз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Дерматомиозит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948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709612"/>
            <a:ext cx="57435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0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1800" y="18986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200" dirty="0" smtClean="0"/>
              <a:t>Витамин </a:t>
            </a:r>
            <a:r>
              <a:rPr lang="en-US" sz="7200" dirty="0" smtClean="0"/>
              <a:t>D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2" y="1339595"/>
            <a:ext cx="4372208" cy="45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170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612</TotalTime>
  <Words>778</Words>
  <Application>Microsoft Office PowerPoint</Application>
  <PresentationFormat>Широкоэкранный</PresentationFormat>
  <Paragraphs>91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Tw Cen MT</vt:lpstr>
      <vt:lpstr>Wingdings</vt:lpstr>
      <vt:lpstr>Капля</vt:lpstr>
      <vt:lpstr>Витаминотерапия в дерматологии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 Р</vt:lpstr>
      <vt:lpstr>Презентация PowerPoint</vt:lpstr>
      <vt:lpstr>Презентация PowerPoint</vt:lpstr>
      <vt:lpstr>Презентация PowerPoint</vt:lpstr>
      <vt:lpstr>Витамин К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Витаминотерапия в дерматологии</dc:title>
  <dc:creator>Кристина Федоренко</dc:creator>
  <cp:lastModifiedBy>Кристина Федоренко</cp:lastModifiedBy>
  <cp:revision>29</cp:revision>
  <dcterms:created xsi:type="dcterms:W3CDTF">2017-09-08T09:55:47Z</dcterms:created>
  <dcterms:modified xsi:type="dcterms:W3CDTF">2017-09-11T08:12:47Z</dcterms:modified>
</cp:coreProperties>
</file>