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427" r:id="rId2"/>
    <p:sldId id="454" r:id="rId3"/>
    <p:sldId id="462" r:id="rId4"/>
    <p:sldId id="455" r:id="rId5"/>
    <p:sldId id="456" r:id="rId6"/>
    <p:sldId id="487" r:id="rId7"/>
    <p:sldId id="477" r:id="rId8"/>
    <p:sldId id="478" r:id="rId9"/>
    <p:sldId id="482" r:id="rId10"/>
    <p:sldId id="483" r:id="rId11"/>
    <p:sldId id="484" r:id="rId12"/>
    <p:sldId id="486" r:id="rId13"/>
    <p:sldId id="485" r:id="rId14"/>
    <p:sldId id="457" r:id="rId15"/>
    <p:sldId id="488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74286" autoAdjust="0"/>
  </p:normalViewPr>
  <p:slideViewPr>
    <p:cSldViewPr snapToGrid="0">
      <p:cViewPr>
        <p:scale>
          <a:sx n="66" d="100"/>
          <a:sy n="66" d="100"/>
        </p:scale>
        <p:origin x="48" y="426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852D2-D100-438B-85CF-4E5BA6277A97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B08E85-5188-4244-BA33-CA5C246B6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320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>
            <a:extLst>
              <a:ext uri="{FF2B5EF4-FFF2-40B4-BE49-F238E27FC236}">
                <a16:creationId xmlns:a16="http://schemas.microsoft.com/office/drawing/2014/main" id="{19F945BD-1A87-4D15-89C9-94C30A99AEA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>
            <a:extLst>
              <a:ext uri="{FF2B5EF4-FFF2-40B4-BE49-F238E27FC236}">
                <a16:creationId xmlns:a16="http://schemas.microsoft.com/office/drawing/2014/main" id="{2AC2EE6E-DA28-4A82-A780-F85ACCE05FB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4100" name="Номер слайда 3">
            <a:extLst>
              <a:ext uri="{FF2B5EF4-FFF2-40B4-BE49-F238E27FC236}">
                <a16:creationId xmlns:a16="http://schemas.microsoft.com/office/drawing/2014/main" id="{95FE834F-B3EE-4D77-805E-1087EA5A87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267415B-CB0A-41F2-B892-C41376B270E9}" type="slidenum">
              <a:rPr lang="ru-RU" altLang="ru-RU" smtClean="0"/>
              <a:pPr/>
              <a:t>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0" i="0" dirty="0" err="1">
                <a:solidFill>
                  <a:srgbClr val="4D5156"/>
                </a:solidFill>
                <a:effectLst/>
                <a:latin typeface="Google Sans"/>
              </a:rPr>
              <a:t>Седация</a:t>
            </a:r>
            <a:r>
              <a:rPr lang="ru-RU" b="0" i="0" dirty="0">
                <a:solidFill>
                  <a:srgbClr val="4D5156"/>
                </a:solidFill>
                <a:effectLst/>
                <a:latin typeface="Google Sans"/>
              </a:rPr>
              <a:t> - это </a:t>
            </a:r>
            <a:r>
              <a:rPr lang="ru-RU" b="0" i="0" dirty="0">
                <a:solidFill>
                  <a:srgbClr val="040C28"/>
                </a:solidFill>
                <a:effectLst/>
                <a:latin typeface="Google Sans"/>
              </a:rPr>
              <a:t>снижение уровня физической и психической активности, уменьшение подвижности и уровня тонуса пациента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B08E85-5188-4244-BA33-CA5C246B687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746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B08E85-5188-4244-BA33-CA5C246B687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275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27</a:t>
            </a:r>
            <a:r>
              <a:rPr lang="en-US" dirty="0"/>
              <a:t>.5%</a:t>
            </a:r>
            <a:endParaRPr lang="ru-RU" dirty="0"/>
          </a:p>
          <a:p>
            <a:r>
              <a:rPr lang="ru-RU" dirty="0"/>
              <a:t>Среди них у пяти пациентов был известен диагноз язвенного колита, а трем пациентам обследование всей толстой кишки было проведено в течение последних 6 месяцев. Поэтому данные этих пациентов не были включены в анализ,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B08E85-5188-4244-BA33-CA5C246B687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748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+27,5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B08E85-5188-4244-BA33-CA5C246B687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963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202124"/>
                </a:solidFill>
                <a:effectLst/>
                <a:latin typeface="Google Sans"/>
              </a:rPr>
              <a:t>входит </a:t>
            </a:r>
            <a:r>
              <a:rPr lang="ru-RU" b="0" i="0" dirty="0">
                <a:solidFill>
                  <a:srgbClr val="040C28"/>
                </a:solidFill>
                <a:effectLst/>
                <a:latin typeface="Google Sans"/>
              </a:rPr>
              <a:t>обнаружение опухолевых </a:t>
            </a:r>
            <a:r>
              <a:rPr lang="ru-RU" b="0" i="0" dirty="0" err="1">
                <a:solidFill>
                  <a:srgbClr val="040C28"/>
                </a:solidFill>
                <a:effectLst/>
                <a:latin typeface="Google Sans"/>
              </a:rPr>
              <a:t>эмболов</a:t>
            </a:r>
            <a:r>
              <a:rPr lang="ru-RU" b="0" i="0" dirty="0">
                <a:solidFill>
                  <a:srgbClr val="040C28"/>
                </a:solidFill>
                <a:effectLst/>
                <a:latin typeface="Google Sans"/>
              </a:rPr>
              <a:t> или прямой инвазии опухоли в сосуды, находящиеся за пре- делами мышечного слоя стенки кишки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B08E85-5188-4244-BA33-CA5C246B687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967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СЭ легких все чаще встречается после кардиохирургических вмешательств, а также при иных </a:t>
            </a:r>
            <a:r>
              <a:rPr lang="ru-RU" dirty="0" err="1"/>
              <a:t>внекардиальных</a:t>
            </a:r>
            <a:r>
              <a:rPr lang="ru-RU" dirty="0"/>
              <a:t> источниках гнойного процесса.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B08E85-5188-4244-BA33-CA5C246B687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2175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>
            <a:extLst>
              <a:ext uri="{FF2B5EF4-FFF2-40B4-BE49-F238E27FC236}">
                <a16:creationId xmlns:a16="http://schemas.microsoft.com/office/drawing/2014/main" id="{19F945BD-1A87-4D15-89C9-94C30A99AEA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>
            <a:extLst>
              <a:ext uri="{FF2B5EF4-FFF2-40B4-BE49-F238E27FC236}">
                <a16:creationId xmlns:a16="http://schemas.microsoft.com/office/drawing/2014/main" id="{2AC2EE6E-DA28-4A82-A780-F85ACCE05FB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4100" name="Номер слайда 3">
            <a:extLst>
              <a:ext uri="{FF2B5EF4-FFF2-40B4-BE49-F238E27FC236}">
                <a16:creationId xmlns:a16="http://schemas.microsoft.com/office/drawing/2014/main" id="{95FE834F-B3EE-4D77-805E-1087EA5A87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267415B-CB0A-41F2-B892-C41376B270E9}" type="slidenum">
              <a:rPr lang="ru-RU" altLang="ru-RU" smtClean="0"/>
              <a:pPr/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7068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5B20CF-6C92-42D9-9836-F6815205A7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9EF71D7-6FEB-4A96-8564-749C460FE3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2D41B6-04C9-4BA8-A1A9-40CA56D4A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82E9-446E-4957-B66D-2683E48913EA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F66FAE-802B-43BC-BC3F-99BC01855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E7A47F-8226-4F5C-8D7B-559D383B9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6AE45-B451-4607-9744-EA1BBBBAE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06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04670A-8072-46B7-9FD7-91D4E546C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0D831C2-C324-4D37-9CE3-884E2AF7A1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8CBDD8-0A74-444E-A055-5808E20C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82E9-446E-4957-B66D-2683E48913EA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0308FF-7061-4D47-8FAF-4CBE46B3D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780CD7-9E28-447C-8A93-46DC3C4C1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6AE45-B451-4607-9744-EA1BBBBAE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255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DD9F64F-DE3D-4DC6-ADA8-83A95A28EE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5077D1-CA18-4103-ADD2-7A37584BE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96DC46-AA3B-4265-81F1-6F7EE5374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82E9-446E-4957-B66D-2683E48913EA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DEE702-C13D-48C8-B69D-181CFC6D5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03B855-8422-48C1-A7D4-F4A63FF3E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6AE45-B451-4607-9744-EA1BBBBAE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557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A11E94-F1F7-4845-B911-077E7E849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1E6E4F-9A63-4955-9A63-66A4ADADA6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880AA8-B1D2-4A1D-A2DE-347D5D476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82E9-446E-4957-B66D-2683E48913EA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C82ACF-6E11-46B9-AC2B-39A3C6373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A6A249-C90C-4353-907A-3C95C96D0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6AE45-B451-4607-9744-EA1BBBBAE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995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F7A6F2-B0DE-4937-97E9-5FE1BDD6A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C45E30D-E4D1-4B4D-9602-2F3415967C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5CE1F1-2C79-4E4D-BB8D-01E62EAC3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82E9-446E-4957-B66D-2683E48913EA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E04A76-7603-4548-89C6-2178B16C3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F12614-B050-4D47-922D-A1418DDB7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6AE45-B451-4607-9744-EA1BBBBAE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108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8C6F79-641A-46DC-B08F-068BAEF86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F6CA01-ACB8-4F1C-836F-322648A283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81C4AE8-BB53-473B-9BD2-40A1AFDDA0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C0C4139-4A70-44BA-BD42-6444B0F43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82E9-446E-4957-B66D-2683E48913EA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E78DE6-B5F5-4455-AC31-709917C2D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04BE08-80B3-4064-985C-AD4A043B6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6AE45-B451-4607-9744-EA1BBBBAE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520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010A2-68F7-482F-9421-257216FE7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B1C3D7-E0F2-4DD6-8C0A-8A60121596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89532A-7FF4-4E6A-907A-D1FB44E2B2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4B719EE-4772-40FC-9723-8835FEE514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23C7DEE-3ED3-4E98-9A87-2981970FDC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41D162F-326C-47DA-BECA-9FF8D53A9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82E9-446E-4957-B66D-2683E48913EA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85FCF8C-B64B-4BBC-9F02-B42DBE9E4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E324F5D-65FF-4249-99D0-7CC810E82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6AE45-B451-4607-9744-EA1BBBBAE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589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F9F4CC-47FD-47F6-9C35-7AEA3A545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D5154CB-1146-44B3-BE8E-380B63180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82E9-446E-4957-B66D-2683E48913EA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84D8103-D88B-4863-9085-0BA5DC6B0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A757733-6BA4-4868-AF82-D4DC7F956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6AE45-B451-4607-9744-EA1BBBBAE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259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5112539-5B63-4030-AB78-52C963AFA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82E9-446E-4957-B66D-2683E48913EA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0F39BF1-D6FC-427E-9092-D19C2F4FC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D917DE1-38E0-4216-8AFA-777E6CB3C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6AE45-B451-4607-9744-EA1BBBBAE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686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82CFC5-52FB-4B71-99F3-58F5615CE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18197D-026F-4AEA-940C-684D2CFF1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27ABC1-C6AF-45EC-BE17-EFBB432EBE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D517A22-4E1B-4725-9D4F-6DFB830F0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82E9-446E-4957-B66D-2683E48913EA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117B582-AF4A-4C39-920D-233DD72BF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9437AC6-B735-4C9C-B5E7-17623F2D1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6AE45-B451-4607-9744-EA1BBBBAE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265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A8E68F-AB01-4F1A-A9D2-DBB9BDED2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5965F8E-DFA5-495A-BE85-31101BC8B7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CD41376-03F9-4D8D-8B69-32684A119A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E105F23-1D3B-4FC1-8814-55A1A3054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82E9-446E-4957-B66D-2683E48913EA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6A549F-96A8-45A9-A0F9-EE8319EF0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08B081-2507-4E73-BAF3-14D6313F5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6AE45-B451-4607-9744-EA1BBBBAE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789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2B03D5-4287-4313-97DA-B59904C81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124779-7714-4CC8-AA16-5C07193F02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825580-BD84-4F7E-B1B3-DA3B5EB52E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F82E9-446E-4957-B66D-2683E48913EA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F71800-8D72-4EB9-81E2-D98D83B1DD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ED1DF5-3819-4E0C-95F1-ABD5C78AB8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6AE45-B451-4607-9744-EA1BBBBAE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072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6F409F-B92F-46BF-AD9A-57D09200AD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0588" y="2177097"/>
            <a:ext cx="8296275" cy="2682239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Сравнение компьютерной </a:t>
            </a:r>
            <a:r>
              <a:rPr lang="ru-RU" sz="4000" b="1" dirty="0" err="1">
                <a:latin typeface="+mn-lt"/>
              </a:rPr>
              <a:t>томографической</a:t>
            </a:r>
            <a:r>
              <a:rPr lang="ru-RU" sz="4000" b="1" dirty="0">
                <a:latin typeface="+mn-lt"/>
              </a:rPr>
              <a:t> </a:t>
            </a:r>
            <a:r>
              <a:rPr lang="ru-RU" sz="4000" b="1" dirty="0" err="1">
                <a:latin typeface="+mn-lt"/>
              </a:rPr>
              <a:t>колонографии</a:t>
            </a:r>
            <a:r>
              <a:rPr lang="ru-RU" sz="4000" b="1" dirty="0">
                <a:latin typeface="+mn-lt"/>
              </a:rPr>
              <a:t> и колоноскопии при выявлении </a:t>
            </a:r>
            <a:r>
              <a:rPr lang="ru-RU" sz="4000" b="1" dirty="0" err="1">
                <a:latin typeface="+mn-lt"/>
              </a:rPr>
              <a:t>колоректального</a:t>
            </a:r>
            <a:r>
              <a:rPr lang="ru-RU" sz="4000" b="1" dirty="0">
                <a:latin typeface="+mn-lt"/>
              </a:rPr>
              <a:t> рака. Исследование диагностической эффективности</a:t>
            </a:r>
          </a:p>
        </p:txBody>
      </p:sp>
      <p:sp>
        <p:nvSpPr>
          <p:cNvPr id="3075" name="Подзаголовок 2">
            <a:extLst>
              <a:ext uri="{FF2B5EF4-FFF2-40B4-BE49-F238E27FC236}">
                <a16:creationId xmlns:a16="http://schemas.microsoft.com/office/drawing/2014/main" id="{93D9F2C5-EA4C-4ECF-8EEB-35C7BBFD95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89570" y="4859337"/>
            <a:ext cx="4010025" cy="1765300"/>
          </a:xfrm>
        </p:spPr>
        <p:txBody>
          <a:bodyPr/>
          <a:lstStyle/>
          <a:p>
            <a:pPr algn="r" eaLnBrk="1" hangingPunct="1"/>
            <a:r>
              <a:rPr lang="ru-RU" altLang="ru-RU" dirty="0"/>
              <a:t>Выполнил: врач-ординатор</a:t>
            </a:r>
            <a:r>
              <a:rPr lang="en-US" altLang="ru-RU" dirty="0"/>
              <a:t> 2</a:t>
            </a:r>
            <a:r>
              <a:rPr lang="ru-RU" altLang="ru-RU" dirty="0"/>
              <a:t>-го</a:t>
            </a:r>
            <a:r>
              <a:rPr lang="en-US" altLang="ru-RU" dirty="0"/>
              <a:t> </a:t>
            </a:r>
            <a:r>
              <a:rPr lang="ru-RU" altLang="ru-RU" dirty="0"/>
              <a:t>года кафедры лучевой диагностики ИПО</a:t>
            </a:r>
          </a:p>
          <a:p>
            <a:pPr algn="r" eaLnBrk="1" hangingPunct="1"/>
            <a:r>
              <a:rPr lang="ru-RU" altLang="ru-RU" dirty="0" err="1"/>
              <a:t>Юлмухаметов</a:t>
            </a:r>
            <a:r>
              <a:rPr lang="ru-RU" altLang="ru-RU" dirty="0"/>
              <a:t> З.Р.</a:t>
            </a:r>
            <a:r>
              <a:rPr lang="ru-RU" altLang="ru-RU" b="1" dirty="0"/>
              <a:t> </a:t>
            </a:r>
          </a:p>
        </p:txBody>
      </p:sp>
      <p:sp>
        <p:nvSpPr>
          <p:cNvPr id="3076" name="Прямоугольник 3">
            <a:extLst>
              <a:ext uri="{FF2B5EF4-FFF2-40B4-BE49-F238E27FC236}">
                <a16:creationId xmlns:a16="http://schemas.microsoft.com/office/drawing/2014/main" id="{36ADEA6E-2366-4486-8089-3E8BF8E558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8" y="233363"/>
            <a:ext cx="11495087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/>
              <a:t>Федеральное государственное бюджетное образовательное учреждение высшего образования "Красноярский государственный медицинский университет имени профессора В.Ф. Войно-Ясенецкого" Министерства здравоохранения Российской Федерации</a:t>
            </a:r>
            <a:br>
              <a:rPr lang="ru-RU" altLang="ru-RU" sz="2400"/>
            </a:br>
            <a:r>
              <a:rPr lang="ru-RU" altLang="ru-RU" sz="2400"/>
              <a:t> Кафедра лучевой диагностики ИПО </a:t>
            </a:r>
          </a:p>
        </p:txBody>
      </p:sp>
      <p:sp>
        <p:nvSpPr>
          <p:cNvPr id="3077" name="Подзаголовок 2">
            <a:extLst>
              <a:ext uri="{FF2B5EF4-FFF2-40B4-BE49-F238E27FC236}">
                <a16:creationId xmlns:a16="http://schemas.microsoft.com/office/drawing/2014/main" id="{B01FB891-D002-426D-8E00-44991E3C4E05}"/>
              </a:ext>
            </a:extLst>
          </p:cNvPr>
          <p:cNvSpPr txBox="1">
            <a:spLocks/>
          </p:cNvSpPr>
          <p:nvPr/>
        </p:nvSpPr>
        <p:spPr bwMode="auto">
          <a:xfrm>
            <a:off x="4622800" y="6281738"/>
            <a:ext cx="30543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2400" dirty="0"/>
              <a:t>Красноярск 202</a:t>
            </a:r>
            <a:r>
              <a:rPr lang="en-US" altLang="ru-RU" sz="2400" dirty="0"/>
              <a:t>3</a:t>
            </a:r>
            <a:endParaRPr lang="ru-RU" altLang="ru-RU" sz="2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36F485-B502-4911-86B5-F28D0EFA8156}"/>
              </a:ext>
            </a:extLst>
          </p:cNvPr>
          <p:cNvSpPr txBox="1"/>
          <p:nvPr/>
        </p:nvSpPr>
        <p:spPr>
          <a:xfrm>
            <a:off x="580572" y="4970372"/>
            <a:ext cx="6096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Junping</a:t>
            </a:r>
            <a:r>
              <a:rPr lang="en-US" sz="2000" dirty="0"/>
              <a:t> Sha , Jun Chen , </a:t>
            </a:r>
            <a:r>
              <a:rPr lang="en-US" sz="2000" dirty="0" err="1"/>
              <a:t>Xuguang</a:t>
            </a:r>
            <a:r>
              <a:rPr lang="en-US" sz="2000" dirty="0"/>
              <a:t> </a:t>
            </a:r>
            <a:r>
              <a:rPr lang="en-US" sz="2000" dirty="0" err="1"/>
              <a:t>Lv</a:t>
            </a:r>
            <a:r>
              <a:rPr lang="en-US" sz="2000" dirty="0"/>
              <a:t> , </a:t>
            </a:r>
            <a:r>
              <a:rPr lang="en-US" sz="2000" dirty="0" err="1"/>
              <a:t>Shaoxin</a:t>
            </a:r>
            <a:r>
              <a:rPr lang="en-US" sz="2000" dirty="0"/>
              <a:t> Liu , </a:t>
            </a:r>
            <a:r>
              <a:rPr lang="en-US" sz="2000" dirty="0" err="1"/>
              <a:t>Ruihong</a:t>
            </a:r>
            <a:r>
              <a:rPr lang="en-US" sz="2000" dirty="0"/>
              <a:t> Chen , </a:t>
            </a:r>
            <a:r>
              <a:rPr lang="en-US" sz="2000" dirty="0" err="1"/>
              <a:t>Zhibing</a:t>
            </a:r>
            <a:r>
              <a:rPr lang="en-US" sz="2000" dirty="0"/>
              <a:t> Zhang </a:t>
            </a: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BMC Med Imaging . 2020 May 18;20(1):51. </a:t>
            </a:r>
            <a:r>
              <a:rPr lang="en-US" sz="2000" dirty="0" err="1"/>
              <a:t>doi</a:t>
            </a:r>
            <a:r>
              <a:rPr lang="en-US" sz="2000" dirty="0"/>
              <a:t>: 10.1186/s12880-020-00446-7.</a:t>
            </a:r>
            <a:endParaRPr lang="ru-RU" sz="20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424D5BB-95A7-4336-B48E-958E008238F3}"/>
              </a:ext>
            </a:extLst>
          </p:cNvPr>
          <p:cNvSpPr/>
          <p:nvPr/>
        </p:nvSpPr>
        <p:spPr>
          <a:xfrm>
            <a:off x="401638" y="4908817"/>
            <a:ext cx="6129791" cy="13729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8FA821-240D-413C-9C3C-C409C3EAC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Хирургия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416738-ECEC-4755-AA06-D34FABCAE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310946"/>
          </a:xfrm>
        </p:spPr>
        <p:txBody>
          <a:bodyPr>
            <a:normAutofit/>
          </a:bodyPr>
          <a:lstStyle/>
          <a:p>
            <a:r>
              <a:rPr lang="ru-RU" b="1" dirty="0"/>
              <a:t>Пациенты</a:t>
            </a:r>
            <a:r>
              <a:rPr lang="ru-RU" dirty="0"/>
              <a:t> (с полипами </a:t>
            </a:r>
            <a:r>
              <a:rPr lang="en-US" dirty="0"/>
              <a:t>&gt; </a:t>
            </a:r>
            <a:r>
              <a:rPr lang="ru-RU" dirty="0"/>
              <a:t>10 мм ø и подозрениями на полипы </a:t>
            </a:r>
            <a:r>
              <a:rPr lang="en-US" dirty="0"/>
              <a:t>&lt; </a:t>
            </a:r>
            <a:r>
              <a:rPr lang="ru-RU" dirty="0"/>
              <a:t>10 мм ø), были </a:t>
            </a:r>
            <a:r>
              <a:rPr lang="ru-RU" b="1" dirty="0"/>
              <a:t>подвергнуты эндоскопии после биопсии </a:t>
            </a:r>
          </a:p>
          <a:p>
            <a:r>
              <a:rPr lang="ru-RU" dirty="0"/>
              <a:t>Гистологически подтвержденные случаи подозрения на полипы и полипы 10 мм ø и более были </a:t>
            </a:r>
            <a:r>
              <a:rPr lang="ru-RU" b="1" dirty="0"/>
              <a:t>удалены хирургически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1352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693B6D-7898-478C-ACE8-28F98FF0E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ru-RU" dirty="0"/>
              <a:t>Сравнительный статистический анализ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F8223E-B027-46E4-AE7B-F8CD03357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285" y="5305616"/>
            <a:ext cx="10628086" cy="1552384"/>
          </a:xfrm>
        </p:spPr>
        <p:txBody>
          <a:bodyPr>
            <a:normAutofit/>
          </a:bodyPr>
          <a:lstStyle/>
          <a:p>
            <a:r>
              <a:rPr lang="ru-RU" dirty="0"/>
              <a:t>Для категориальных данных проводился тест Фишера.</a:t>
            </a:r>
          </a:p>
          <a:p>
            <a:r>
              <a:rPr lang="ru-RU" dirty="0"/>
              <a:t>U-тест Манна-Уитни использовался для непрерывных данных</a:t>
            </a:r>
          </a:p>
          <a:p>
            <a:r>
              <a:rPr lang="ru-RU" dirty="0"/>
              <a:t>Результаты считались значимыми при 95% уровне достоверности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E95F81B-34FF-4BD9-8EA6-08DDBC732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8528" y="1110366"/>
            <a:ext cx="7434944" cy="419525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F9F77BD-ED8C-4AD9-8984-D735B691C917}"/>
              </a:ext>
            </a:extLst>
          </p:cNvPr>
          <p:cNvSpPr/>
          <p:nvPr/>
        </p:nvSpPr>
        <p:spPr>
          <a:xfrm>
            <a:off x="5471886" y="1036525"/>
            <a:ext cx="2264228" cy="9700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+mn-lt"/>
              </a:rPr>
              <a:t>Компьютерная </a:t>
            </a:r>
            <a:r>
              <a:rPr lang="ru-RU" sz="2000" b="1" dirty="0" err="1">
                <a:solidFill>
                  <a:schemeClr val="tx1"/>
                </a:solidFill>
                <a:latin typeface="+mn-lt"/>
              </a:rPr>
              <a:t>томографическая</a:t>
            </a:r>
            <a:r>
              <a:rPr lang="ru-RU" sz="20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+mn-lt"/>
              </a:rPr>
              <a:t>колонография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18676E2-183E-4F9F-8EAE-1F3185B01864}"/>
              </a:ext>
            </a:extLst>
          </p:cNvPr>
          <p:cNvSpPr/>
          <p:nvPr/>
        </p:nvSpPr>
        <p:spPr>
          <a:xfrm>
            <a:off x="7736114" y="1032896"/>
            <a:ext cx="2077358" cy="9700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chemeClr val="tx1"/>
                </a:solidFill>
                <a:latin typeface="+mn-lt"/>
              </a:rPr>
              <a:t>Колоноскопия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BBC3E1E-D150-471A-BDBC-8BD9E3C0259D}"/>
              </a:ext>
            </a:extLst>
          </p:cNvPr>
          <p:cNvSpPr/>
          <p:nvPr/>
        </p:nvSpPr>
        <p:spPr>
          <a:xfrm>
            <a:off x="3860800" y="1032896"/>
            <a:ext cx="1611086" cy="9700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+mn-lt"/>
              </a:rPr>
              <a:t>Хир. вмешательство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18A91C1-FA02-4691-9B72-626F70A4950D}"/>
              </a:ext>
            </a:extLst>
          </p:cNvPr>
          <p:cNvSpPr/>
          <p:nvPr/>
        </p:nvSpPr>
        <p:spPr>
          <a:xfrm>
            <a:off x="2378528" y="1029267"/>
            <a:ext cx="1563008" cy="9700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+mn-lt"/>
              </a:rPr>
              <a:t>Параметр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371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B7B6D9-18C4-4951-9ADD-EB98F0722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Сравнение точности методов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C5F283-8384-49A9-BEBC-C21CBAB3BF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4DCEDE9-30A5-48B8-A582-04581CA09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897" y="2399506"/>
            <a:ext cx="11636205" cy="2848543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F74755D-4BF3-4686-8AAF-4BBC15B5D07E}"/>
              </a:ext>
            </a:extLst>
          </p:cNvPr>
          <p:cNvSpPr/>
          <p:nvPr/>
        </p:nvSpPr>
        <p:spPr>
          <a:xfrm>
            <a:off x="4180114" y="2500086"/>
            <a:ext cx="5005303" cy="8962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+mn-lt"/>
              </a:rPr>
              <a:t>Компьютерная </a:t>
            </a:r>
            <a:r>
              <a:rPr lang="ru-RU" sz="2400" b="1" dirty="0" err="1">
                <a:solidFill>
                  <a:schemeClr val="tx1"/>
                </a:solidFill>
                <a:latin typeface="+mn-lt"/>
              </a:rPr>
              <a:t>томографическая</a:t>
            </a:r>
            <a:r>
              <a:rPr lang="ru-RU" sz="2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+mn-lt"/>
              </a:rPr>
              <a:t>колонография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99D0318-506D-4B72-B627-34C2A540582E}"/>
              </a:ext>
            </a:extLst>
          </p:cNvPr>
          <p:cNvSpPr/>
          <p:nvPr/>
        </p:nvSpPr>
        <p:spPr>
          <a:xfrm>
            <a:off x="9289143" y="2500086"/>
            <a:ext cx="2624959" cy="8962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+mn-lt"/>
              </a:rPr>
              <a:t>Колоноскопия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067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AAD6A7-6F39-4549-83A7-4E915A444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Сравнение методов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643F5E-A301-423E-A65F-CF76D3DB6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При колоноскопии есть </a:t>
            </a:r>
            <a:r>
              <a:rPr lang="ru-RU" b="1" dirty="0"/>
              <a:t>риск </a:t>
            </a:r>
            <a:r>
              <a:rPr lang="ru-RU" b="1" dirty="0" err="1"/>
              <a:t>недодиагностики</a:t>
            </a:r>
            <a:r>
              <a:rPr lang="ru-RU" b="1" dirty="0"/>
              <a:t> </a:t>
            </a:r>
            <a:r>
              <a:rPr lang="ru-RU" dirty="0"/>
              <a:t>для полипов 10 мм ø или более (не слишком больших).</a:t>
            </a:r>
          </a:p>
          <a:p>
            <a:r>
              <a:rPr lang="ru-RU" b="1" dirty="0"/>
              <a:t>Компьютерная </a:t>
            </a:r>
            <a:r>
              <a:rPr lang="ru-RU" b="1" dirty="0" err="1"/>
              <a:t>томографическая</a:t>
            </a:r>
            <a:r>
              <a:rPr lang="ru-RU" b="1" dirty="0"/>
              <a:t> </a:t>
            </a:r>
            <a:r>
              <a:rPr lang="ru-RU" b="1" dirty="0" err="1"/>
              <a:t>колонография</a:t>
            </a:r>
            <a:r>
              <a:rPr lang="ru-RU" b="1" dirty="0"/>
              <a:t>, </a:t>
            </a:r>
            <a:r>
              <a:rPr lang="ru-RU" dirty="0"/>
              <a:t>при </a:t>
            </a:r>
            <a:r>
              <a:rPr lang="ru-RU" dirty="0" err="1"/>
              <a:t>подозренни</a:t>
            </a:r>
            <a:r>
              <a:rPr lang="ru-RU" dirty="0"/>
              <a:t> на полипы менее 10 мм ø, может диагностировать полипы </a:t>
            </a:r>
            <a:r>
              <a:rPr lang="ru-RU" dirty="0">
                <a:highlight>
                  <a:srgbClr val="00FF00"/>
                </a:highlight>
              </a:rPr>
              <a:t>0,6-9,99 мм ø</a:t>
            </a:r>
            <a:r>
              <a:rPr lang="ru-RU" dirty="0"/>
              <a:t>.</a:t>
            </a:r>
          </a:p>
          <a:p>
            <a:r>
              <a:rPr lang="ru-RU" dirty="0"/>
              <a:t>В то же время </a:t>
            </a:r>
            <a:r>
              <a:rPr lang="ru-RU" b="1" dirty="0"/>
              <a:t>колоноскопия </a:t>
            </a:r>
            <a:r>
              <a:rPr lang="ru-RU" dirty="0"/>
              <a:t>может диагностировать полипы </a:t>
            </a:r>
            <a:r>
              <a:rPr lang="ru-RU" dirty="0">
                <a:highlight>
                  <a:srgbClr val="FF0000"/>
                </a:highlight>
              </a:rPr>
              <a:t>2,2-9,99 мм ø</a:t>
            </a:r>
            <a:r>
              <a:rPr lang="ru-RU" dirty="0"/>
              <a:t>.</a:t>
            </a:r>
          </a:p>
          <a:p>
            <a:r>
              <a:rPr lang="ru-RU" dirty="0"/>
              <a:t>Полипы менее </a:t>
            </a:r>
            <a:r>
              <a:rPr lang="ru-RU" b="1" dirty="0"/>
              <a:t>0,6 мм </a:t>
            </a:r>
            <a:r>
              <a:rPr lang="ru-RU" dirty="0"/>
              <a:t>ø и менее </a:t>
            </a:r>
            <a:r>
              <a:rPr lang="ru-RU" b="1" dirty="0"/>
              <a:t>2,2 мм</a:t>
            </a:r>
            <a:r>
              <a:rPr lang="ru-RU" dirty="0"/>
              <a:t> ø не могут быть обнаружены с помощью </a:t>
            </a:r>
            <a:r>
              <a:rPr lang="ru-RU" b="1" dirty="0"/>
              <a:t>компьютерной </a:t>
            </a:r>
            <a:r>
              <a:rPr lang="ru-RU" b="1" dirty="0" err="1"/>
              <a:t>томографической</a:t>
            </a:r>
            <a:r>
              <a:rPr lang="ru-RU" b="1" dirty="0"/>
              <a:t> </a:t>
            </a:r>
            <a:r>
              <a:rPr lang="ru-RU" b="1" dirty="0" err="1"/>
              <a:t>колонографии</a:t>
            </a:r>
            <a:r>
              <a:rPr lang="ru-RU" b="1" dirty="0"/>
              <a:t> </a:t>
            </a:r>
            <a:r>
              <a:rPr lang="ru-RU" dirty="0"/>
              <a:t>и </a:t>
            </a:r>
            <a:r>
              <a:rPr lang="ru-RU" b="1" dirty="0"/>
              <a:t>колоноскопии</a:t>
            </a:r>
            <a:r>
              <a:rPr lang="ru-RU" dirty="0"/>
              <a:t>, соответственно</a:t>
            </a:r>
          </a:p>
        </p:txBody>
      </p:sp>
    </p:spTree>
    <p:extLst>
      <p:ext uri="{BB962C8B-B14F-4D97-AF65-F5344CB8AC3E}">
        <p14:creationId xmlns:p14="http://schemas.microsoft.com/office/powerpoint/2010/main" val="158638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9DA4FD-D1E8-492C-A5EE-DC8AB0A79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Заключение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844F66-8EB0-4CE2-90D2-7BA331A6F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5910"/>
            <a:ext cx="10515600" cy="461105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Компьютерно-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томографическая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колонография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/>
              <a:t>имела </a:t>
            </a:r>
            <a:r>
              <a:rPr lang="ru-RU" b="1" dirty="0"/>
              <a:t>высокую чувствительность </a:t>
            </a:r>
            <a:r>
              <a:rPr lang="ru-RU" dirty="0"/>
              <a:t>при выявлении полипов толстой кишки, </a:t>
            </a:r>
            <a:r>
              <a:rPr lang="ru-RU" b="1" dirty="0"/>
              <a:t>высокую точность </a:t>
            </a:r>
            <a:r>
              <a:rPr lang="ru-RU" dirty="0"/>
              <a:t>при выявлении полипов ≥10 мм ø и полипов &lt; 10 мм ø, но подозрительных полипов, и </a:t>
            </a:r>
            <a:r>
              <a:rPr lang="ru-RU" b="1" dirty="0"/>
              <a:t>меньшую стоимость </a:t>
            </a:r>
            <a:r>
              <a:rPr lang="ru-RU" dirty="0"/>
              <a:t>по сравнению с </a:t>
            </a:r>
            <a:r>
              <a:rPr lang="ru-RU" b="1" dirty="0">
                <a:solidFill>
                  <a:srgbClr val="C00000"/>
                </a:solidFill>
              </a:rPr>
              <a:t>колоноскопией</a:t>
            </a:r>
          </a:p>
          <a:p>
            <a:r>
              <a:rPr lang="ru-RU" dirty="0"/>
              <a:t>Компьютерная </a:t>
            </a:r>
            <a:r>
              <a:rPr lang="ru-RU" dirty="0" err="1"/>
              <a:t>томографическая</a:t>
            </a:r>
            <a:r>
              <a:rPr lang="ru-RU" dirty="0"/>
              <a:t> </a:t>
            </a:r>
            <a:r>
              <a:rPr lang="ru-RU" dirty="0" err="1"/>
              <a:t>колонография</a:t>
            </a:r>
            <a:r>
              <a:rPr lang="ru-RU" dirty="0"/>
              <a:t> является альтернативой колоноскопии для диагностики </a:t>
            </a:r>
            <a:r>
              <a:rPr lang="ru-RU" dirty="0" err="1"/>
              <a:t>колоректального</a:t>
            </a:r>
            <a:r>
              <a:rPr lang="ru-RU" dirty="0"/>
              <a:t> рака.</a:t>
            </a:r>
            <a:endParaRPr lang="en-US" dirty="0"/>
          </a:p>
          <a:p>
            <a:r>
              <a:rPr lang="ru-RU" dirty="0"/>
              <a:t>При диагностике </a:t>
            </a:r>
            <a:r>
              <a:rPr lang="ru-RU" dirty="0" err="1"/>
              <a:t>колоректального</a:t>
            </a:r>
            <a:r>
              <a:rPr lang="ru-RU" dirty="0"/>
              <a:t> рака</a:t>
            </a:r>
            <a:r>
              <a:rPr lang="en-US" dirty="0"/>
              <a:t> </a:t>
            </a:r>
            <a:r>
              <a:rPr lang="ru-RU" dirty="0"/>
              <a:t>компьютерная </a:t>
            </a:r>
            <a:r>
              <a:rPr lang="ru-RU" dirty="0" err="1"/>
              <a:t>томографическая</a:t>
            </a:r>
            <a:r>
              <a:rPr lang="ru-RU" dirty="0"/>
              <a:t> </a:t>
            </a:r>
            <a:r>
              <a:rPr lang="ru-RU" dirty="0" err="1"/>
              <a:t>колонография</a:t>
            </a:r>
            <a:r>
              <a:rPr lang="ru-RU" dirty="0"/>
              <a:t> дешевле колоноскопии на </a:t>
            </a:r>
            <a:r>
              <a:rPr lang="en-US" dirty="0"/>
              <a:t>~</a:t>
            </a:r>
            <a:r>
              <a:rPr lang="ru-RU" dirty="0"/>
              <a:t>27</a:t>
            </a:r>
            <a:r>
              <a:rPr lang="en-US" dirty="0"/>
              <a:t>.5%</a:t>
            </a:r>
            <a:r>
              <a:rPr lang="ru-RU" dirty="0"/>
              <a:t> (в Китае)</a:t>
            </a:r>
            <a:endParaRPr lang="ru-RU" b="1" dirty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2698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6F409F-B92F-46BF-AD9A-57D09200AD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0588" y="2177097"/>
            <a:ext cx="8296275" cy="2682239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Сравнение компьютерной </a:t>
            </a:r>
            <a:r>
              <a:rPr lang="ru-RU" sz="4000" b="1" dirty="0" err="1">
                <a:latin typeface="+mn-lt"/>
              </a:rPr>
              <a:t>томографической</a:t>
            </a:r>
            <a:r>
              <a:rPr lang="ru-RU" sz="4000" b="1" dirty="0">
                <a:latin typeface="+mn-lt"/>
              </a:rPr>
              <a:t> </a:t>
            </a:r>
            <a:r>
              <a:rPr lang="ru-RU" sz="4000" b="1" dirty="0" err="1">
                <a:latin typeface="+mn-lt"/>
              </a:rPr>
              <a:t>колонографии</a:t>
            </a:r>
            <a:r>
              <a:rPr lang="ru-RU" sz="4000" b="1" dirty="0">
                <a:latin typeface="+mn-lt"/>
              </a:rPr>
              <a:t> и колоноскопии при выявлении </a:t>
            </a:r>
            <a:r>
              <a:rPr lang="ru-RU" sz="4000" b="1" dirty="0" err="1">
                <a:latin typeface="+mn-lt"/>
              </a:rPr>
              <a:t>колоректального</a:t>
            </a:r>
            <a:r>
              <a:rPr lang="ru-RU" sz="4000" b="1" dirty="0">
                <a:latin typeface="+mn-lt"/>
              </a:rPr>
              <a:t> рака. Исследование диагностической эффективности</a:t>
            </a:r>
          </a:p>
        </p:txBody>
      </p:sp>
      <p:sp>
        <p:nvSpPr>
          <p:cNvPr id="3075" name="Подзаголовок 2">
            <a:extLst>
              <a:ext uri="{FF2B5EF4-FFF2-40B4-BE49-F238E27FC236}">
                <a16:creationId xmlns:a16="http://schemas.microsoft.com/office/drawing/2014/main" id="{93D9F2C5-EA4C-4ECF-8EEB-35C7BBFD95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89570" y="4859337"/>
            <a:ext cx="4010025" cy="1765300"/>
          </a:xfrm>
        </p:spPr>
        <p:txBody>
          <a:bodyPr/>
          <a:lstStyle/>
          <a:p>
            <a:pPr algn="r" eaLnBrk="1" hangingPunct="1"/>
            <a:r>
              <a:rPr lang="ru-RU" altLang="ru-RU" dirty="0"/>
              <a:t>Выполнил: врач-ординатор</a:t>
            </a:r>
            <a:r>
              <a:rPr lang="en-US" altLang="ru-RU" dirty="0"/>
              <a:t> 2</a:t>
            </a:r>
            <a:r>
              <a:rPr lang="ru-RU" altLang="ru-RU" dirty="0"/>
              <a:t>-го</a:t>
            </a:r>
            <a:r>
              <a:rPr lang="en-US" altLang="ru-RU" dirty="0"/>
              <a:t> </a:t>
            </a:r>
            <a:r>
              <a:rPr lang="ru-RU" altLang="ru-RU" dirty="0"/>
              <a:t>года кафедры лучевой диагностики ИПО</a:t>
            </a:r>
          </a:p>
          <a:p>
            <a:pPr algn="r" eaLnBrk="1" hangingPunct="1"/>
            <a:r>
              <a:rPr lang="ru-RU" altLang="ru-RU" dirty="0" err="1"/>
              <a:t>Юлмухаметов</a:t>
            </a:r>
            <a:r>
              <a:rPr lang="ru-RU" altLang="ru-RU" dirty="0"/>
              <a:t> З.Р.</a:t>
            </a:r>
            <a:r>
              <a:rPr lang="ru-RU" altLang="ru-RU" b="1" dirty="0"/>
              <a:t> </a:t>
            </a:r>
          </a:p>
        </p:txBody>
      </p:sp>
      <p:sp>
        <p:nvSpPr>
          <p:cNvPr id="3076" name="Прямоугольник 3">
            <a:extLst>
              <a:ext uri="{FF2B5EF4-FFF2-40B4-BE49-F238E27FC236}">
                <a16:creationId xmlns:a16="http://schemas.microsoft.com/office/drawing/2014/main" id="{36ADEA6E-2366-4486-8089-3E8BF8E558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8" y="233363"/>
            <a:ext cx="11495087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/>
              <a:t>Федеральное государственное бюджетное образовательное учреждение высшего образования "Красноярский государственный медицинский университет имени профессора В.Ф. Войно-Ясенецкого" Министерства здравоохранения Российской Федерации</a:t>
            </a:r>
            <a:br>
              <a:rPr lang="ru-RU" altLang="ru-RU" sz="2400"/>
            </a:br>
            <a:r>
              <a:rPr lang="ru-RU" altLang="ru-RU" sz="2400"/>
              <a:t> Кафедра лучевой диагностики ИПО </a:t>
            </a:r>
          </a:p>
        </p:txBody>
      </p:sp>
      <p:sp>
        <p:nvSpPr>
          <p:cNvPr id="3077" name="Подзаголовок 2">
            <a:extLst>
              <a:ext uri="{FF2B5EF4-FFF2-40B4-BE49-F238E27FC236}">
                <a16:creationId xmlns:a16="http://schemas.microsoft.com/office/drawing/2014/main" id="{B01FB891-D002-426D-8E00-44991E3C4E05}"/>
              </a:ext>
            </a:extLst>
          </p:cNvPr>
          <p:cNvSpPr txBox="1">
            <a:spLocks/>
          </p:cNvSpPr>
          <p:nvPr/>
        </p:nvSpPr>
        <p:spPr bwMode="auto">
          <a:xfrm>
            <a:off x="4622800" y="6281738"/>
            <a:ext cx="30543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2400" dirty="0"/>
              <a:t>Красноярск 202</a:t>
            </a:r>
            <a:r>
              <a:rPr lang="en-US" altLang="ru-RU" sz="2400" dirty="0"/>
              <a:t>3</a:t>
            </a:r>
            <a:endParaRPr lang="ru-RU" altLang="ru-RU" sz="2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36F485-B502-4911-86B5-F28D0EFA8156}"/>
              </a:ext>
            </a:extLst>
          </p:cNvPr>
          <p:cNvSpPr txBox="1"/>
          <p:nvPr/>
        </p:nvSpPr>
        <p:spPr>
          <a:xfrm>
            <a:off x="580572" y="4970372"/>
            <a:ext cx="6096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Junping</a:t>
            </a:r>
            <a:r>
              <a:rPr lang="en-US" sz="2000" dirty="0"/>
              <a:t> Sha , Jun Chen , </a:t>
            </a:r>
            <a:r>
              <a:rPr lang="en-US" sz="2000" dirty="0" err="1"/>
              <a:t>Xuguang</a:t>
            </a:r>
            <a:r>
              <a:rPr lang="en-US" sz="2000" dirty="0"/>
              <a:t> </a:t>
            </a:r>
            <a:r>
              <a:rPr lang="en-US" sz="2000" dirty="0" err="1"/>
              <a:t>Lv</a:t>
            </a:r>
            <a:r>
              <a:rPr lang="en-US" sz="2000" dirty="0"/>
              <a:t> , </a:t>
            </a:r>
            <a:r>
              <a:rPr lang="en-US" sz="2000" dirty="0" err="1"/>
              <a:t>Shaoxin</a:t>
            </a:r>
            <a:r>
              <a:rPr lang="en-US" sz="2000" dirty="0"/>
              <a:t> Liu , </a:t>
            </a:r>
            <a:r>
              <a:rPr lang="en-US" sz="2000" dirty="0" err="1"/>
              <a:t>Ruihong</a:t>
            </a:r>
            <a:r>
              <a:rPr lang="en-US" sz="2000" dirty="0"/>
              <a:t> Chen , </a:t>
            </a:r>
            <a:r>
              <a:rPr lang="en-US" sz="2000" dirty="0" err="1"/>
              <a:t>Zhibing</a:t>
            </a:r>
            <a:r>
              <a:rPr lang="en-US" sz="2000" dirty="0"/>
              <a:t> Zhang </a:t>
            </a: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BMC Med Imaging . 2020 May 18;20(1):51. </a:t>
            </a:r>
            <a:r>
              <a:rPr lang="en-US" sz="2000" dirty="0" err="1"/>
              <a:t>doi</a:t>
            </a:r>
            <a:r>
              <a:rPr lang="en-US" sz="2000" dirty="0"/>
              <a:t>: 10.1186/s12880-020-00446-7.</a:t>
            </a:r>
            <a:endParaRPr lang="ru-RU" sz="20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424D5BB-95A7-4336-B48E-958E008238F3}"/>
              </a:ext>
            </a:extLst>
          </p:cNvPr>
          <p:cNvSpPr/>
          <p:nvPr/>
        </p:nvSpPr>
        <p:spPr>
          <a:xfrm>
            <a:off x="401638" y="4908817"/>
            <a:ext cx="6129791" cy="13729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184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C7EFEF-A533-4EC1-9922-58B80D5AF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Введение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13727C-10CA-4528-BB4B-0857F4276C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Колоректальный</a:t>
            </a:r>
            <a:r>
              <a:rPr lang="ru-RU" dirty="0"/>
              <a:t> рак является четвертым по распространенности раком в Китае (причина: высокое потребление красного и переработанного мяса)</a:t>
            </a:r>
          </a:p>
          <a:p>
            <a:r>
              <a:rPr lang="ru-RU" dirty="0"/>
              <a:t>Колоноскопия - </a:t>
            </a:r>
            <a:r>
              <a:rPr lang="ru-RU" b="1" dirty="0"/>
              <a:t>золотой стандарт </a:t>
            </a:r>
            <a:r>
              <a:rPr lang="ru-RU" dirty="0"/>
              <a:t>для выявления </a:t>
            </a:r>
            <a:r>
              <a:rPr lang="ru-RU" dirty="0" err="1"/>
              <a:t>колоректального</a:t>
            </a:r>
            <a:r>
              <a:rPr lang="ru-RU" dirty="0"/>
              <a:t> рака, но это инвазивный метод, при котором существует </a:t>
            </a:r>
            <a:r>
              <a:rPr lang="ru-RU" dirty="0">
                <a:solidFill>
                  <a:srgbClr val="FF0000"/>
                </a:solidFill>
              </a:rPr>
              <a:t>риск перфорации кишечника и кровотечения</a:t>
            </a:r>
            <a:r>
              <a:rPr lang="ru-RU" dirty="0"/>
              <a:t>.</a:t>
            </a:r>
          </a:p>
          <a:p>
            <a:r>
              <a:rPr lang="ru-RU" dirty="0"/>
              <a:t>В отличие от колоноскопии, при компьютерной </a:t>
            </a:r>
            <a:r>
              <a:rPr lang="ru-RU" dirty="0" err="1"/>
              <a:t>томографической</a:t>
            </a:r>
            <a:r>
              <a:rPr lang="ru-RU" dirty="0"/>
              <a:t> </a:t>
            </a:r>
            <a:r>
              <a:rPr lang="ru-RU" dirty="0" err="1"/>
              <a:t>колонографии</a:t>
            </a:r>
            <a:r>
              <a:rPr lang="ru-RU" dirty="0"/>
              <a:t> </a:t>
            </a:r>
            <a:r>
              <a:rPr lang="ru-RU" dirty="0" err="1"/>
              <a:t>седация</a:t>
            </a:r>
            <a:r>
              <a:rPr lang="ru-RU" dirty="0"/>
              <a:t> не требуется, а при эндоскопии требуется дополнительная перестраховка.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8918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13175B-02C8-40D7-97C9-CD5510F86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Цель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CE0280-C743-4EB5-8C7C-B4B0051F4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8743"/>
            <a:ext cx="10515600" cy="3898220"/>
          </a:xfrm>
        </p:spPr>
        <p:txBody>
          <a:bodyPr/>
          <a:lstStyle/>
          <a:p>
            <a:r>
              <a:rPr lang="ru-RU" dirty="0"/>
              <a:t>Сравнение </a:t>
            </a:r>
            <a:r>
              <a:rPr lang="ru-RU" b="1" dirty="0"/>
              <a:t>диагностических показателей</a:t>
            </a:r>
            <a:r>
              <a:rPr lang="ru-RU" dirty="0"/>
              <a:t>, </a:t>
            </a:r>
            <a:r>
              <a:rPr lang="ru-RU" b="1" dirty="0"/>
              <a:t>стоимости</a:t>
            </a:r>
            <a:r>
              <a:rPr lang="ru-RU" dirty="0"/>
              <a:t> и </a:t>
            </a:r>
            <a:r>
              <a:rPr lang="ru-RU" b="1" dirty="0"/>
              <a:t>безопасности</a:t>
            </a:r>
            <a:r>
              <a:rPr lang="ru-RU" dirty="0"/>
              <a:t> компьютерной </a:t>
            </a:r>
            <a:r>
              <a:rPr lang="ru-RU" dirty="0" err="1"/>
              <a:t>томографической</a:t>
            </a:r>
            <a:r>
              <a:rPr lang="ru-RU" dirty="0"/>
              <a:t> </a:t>
            </a:r>
            <a:r>
              <a:rPr lang="ru-RU" dirty="0" err="1"/>
              <a:t>колонографии</a:t>
            </a:r>
            <a:r>
              <a:rPr lang="ru-RU" dirty="0"/>
              <a:t> и колоноскопии при выявлении </a:t>
            </a:r>
            <a:r>
              <a:rPr lang="ru-RU" dirty="0" err="1"/>
              <a:t>колоректального</a:t>
            </a:r>
            <a:r>
              <a:rPr lang="ru-RU" dirty="0"/>
              <a:t> рака.</a:t>
            </a:r>
          </a:p>
        </p:txBody>
      </p:sp>
    </p:spTree>
    <p:extLst>
      <p:ext uri="{BB962C8B-B14F-4D97-AF65-F5344CB8AC3E}">
        <p14:creationId xmlns:p14="http://schemas.microsoft.com/office/powerpoint/2010/main" val="1545598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093BD4-6F62-416A-82DA-6E6FCA27C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Материалы и методы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7240C4-886C-4ED0-89C1-C9581AC0C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Собраны и проанализированы данные о любых полипах диаметром (ø) ≥10 мм (ø) и </a:t>
            </a:r>
            <a:r>
              <a:rPr lang="en-US" dirty="0"/>
              <a:t>&lt;10 </a:t>
            </a:r>
            <a:r>
              <a:rPr lang="ru-RU" dirty="0"/>
              <a:t>мм (ø)</a:t>
            </a:r>
          </a:p>
          <a:p>
            <a:r>
              <a:rPr lang="ru-RU" dirty="0"/>
              <a:t>Полипы, полученные при помощи компьютерной томографии-</a:t>
            </a:r>
            <a:r>
              <a:rPr lang="ru-RU" dirty="0" err="1"/>
              <a:t>колонографии</a:t>
            </a:r>
            <a:r>
              <a:rPr lang="ru-RU" dirty="0"/>
              <a:t> (n = 318), колоноскопии (n = 318) и полипы, подвергшиеся хирургическому вмешательству (n = 77) у пациентов с </a:t>
            </a:r>
            <a:r>
              <a:rPr lang="ru-RU" dirty="0" err="1"/>
              <a:t>колоректальным</a:t>
            </a:r>
            <a:r>
              <a:rPr lang="ru-RU" dirty="0"/>
              <a:t> раком</a:t>
            </a:r>
          </a:p>
          <a:p>
            <a:r>
              <a:rPr lang="ru-RU" b="1" dirty="0"/>
              <a:t>Изъязвления </a:t>
            </a:r>
            <a:r>
              <a:rPr lang="ru-RU" dirty="0"/>
              <a:t>и </a:t>
            </a:r>
            <a:r>
              <a:rPr lang="ru-RU" b="1" dirty="0" err="1"/>
              <a:t>экстрамуральная</a:t>
            </a:r>
            <a:r>
              <a:rPr lang="ru-RU" b="1" dirty="0"/>
              <a:t> </a:t>
            </a:r>
            <a:r>
              <a:rPr lang="ru-RU" b="1" i="0" dirty="0">
                <a:solidFill>
                  <a:srgbClr val="202124"/>
                </a:solidFill>
                <a:effectLst/>
                <a:latin typeface="Google Sans"/>
              </a:rPr>
              <a:t>сосудистая </a:t>
            </a:r>
            <a:r>
              <a:rPr lang="ru-RU" b="1" dirty="0"/>
              <a:t>инвазия </a:t>
            </a:r>
            <a:r>
              <a:rPr lang="ru-RU" dirty="0"/>
              <a:t>рассматривались как </a:t>
            </a:r>
            <a:r>
              <a:rPr lang="ru-RU" b="1" dirty="0"/>
              <a:t>полип</a:t>
            </a:r>
            <a:r>
              <a:rPr lang="ru-RU" dirty="0"/>
              <a:t>. </a:t>
            </a:r>
          </a:p>
          <a:p>
            <a:r>
              <a:rPr lang="ru-RU" dirty="0"/>
              <a:t>Проведена оценка стоимости диагностики </a:t>
            </a:r>
            <a:r>
              <a:rPr lang="ru-RU" dirty="0" err="1"/>
              <a:t>колоректального</a:t>
            </a:r>
            <a:r>
              <a:rPr lang="ru-RU" dirty="0"/>
              <a:t> рака </a:t>
            </a:r>
          </a:p>
        </p:txBody>
      </p:sp>
    </p:spTree>
    <p:extLst>
      <p:ext uri="{BB962C8B-B14F-4D97-AF65-F5344CB8AC3E}">
        <p14:creationId xmlns:p14="http://schemas.microsoft.com/office/powerpoint/2010/main" val="4044085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C4895E-3F6C-41CC-91AD-6FA646327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18442"/>
            <a:ext cx="4270829" cy="1325563"/>
          </a:xfrm>
        </p:spPr>
        <p:txBody>
          <a:bodyPr/>
          <a:lstStyle/>
          <a:p>
            <a:r>
              <a:rPr lang="ru-RU" b="1" dirty="0"/>
              <a:t>Результаты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FB134FE6-0106-49BF-9140-E1401C932B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845721"/>
              </p:ext>
            </p:extLst>
          </p:nvPr>
        </p:nvGraphicFramePr>
        <p:xfrm>
          <a:off x="3022600" y="418442"/>
          <a:ext cx="8940800" cy="12801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992914">
                  <a:extLst>
                    <a:ext uri="{9D8B030D-6E8A-4147-A177-3AD203B41FA5}">
                      <a16:colId xmlns:a16="http://schemas.microsoft.com/office/drawing/2014/main" val="1636917063"/>
                    </a:ext>
                  </a:extLst>
                </a:gridCol>
                <a:gridCol w="3947886">
                  <a:extLst>
                    <a:ext uri="{9D8B030D-6E8A-4147-A177-3AD203B41FA5}">
                      <a16:colId xmlns:a16="http://schemas.microsoft.com/office/drawing/2014/main" val="16386546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Компьютерная </a:t>
                      </a:r>
                      <a:r>
                        <a:rPr lang="ru-RU" sz="2400" dirty="0" err="1">
                          <a:solidFill>
                            <a:schemeClr val="tx1"/>
                          </a:solidFill>
                        </a:rPr>
                        <a:t>томографическая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400" dirty="0" err="1">
                          <a:solidFill>
                            <a:schemeClr val="tx1"/>
                          </a:solidFill>
                        </a:rPr>
                        <a:t>колонография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Колоноскопия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5743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Чувствительность = 0,961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Чувствительность = 0,831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575777"/>
                  </a:ext>
                </a:extLst>
              </a:tr>
            </a:tbl>
          </a:graphicData>
        </a:graphic>
      </p:graphicFrame>
      <p:sp>
        <p:nvSpPr>
          <p:cNvPr id="5" name="Объект 2">
            <a:extLst>
              <a:ext uri="{FF2B5EF4-FFF2-40B4-BE49-F238E27FC236}">
                <a16:creationId xmlns:a16="http://schemas.microsoft.com/office/drawing/2014/main" id="{8B80DDF7-3877-411D-ABBF-CAE38C0E12BD}"/>
              </a:ext>
            </a:extLst>
          </p:cNvPr>
          <p:cNvSpPr txBox="1">
            <a:spLocks/>
          </p:cNvSpPr>
          <p:nvPr/>
        </p:nvSpPr>
        <p:spPr>
          <a:xfrm>
            <a:off x="228600" y="1886856"/>
            <a:ext cx="10515600" cy="497114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326 пациентов с симптомами рака толстой кишки (318 в исследовании)</a:t>
            </a:r>
          </a:p>
          <a:p>
            <a:r>
              <a:rPr lang="ru-RU" dirty="0"/>
              <a:t>Полипы ≥10 мм ø у </a:t>
            </a:r>
            <a:r>
              <a:rPr lang="ru-RU" b="1" dirty="0"/>
              <a:t>27</a:t>
            </a:r>
            <a:r>
              <a:rPr lang="ru-RU" dirty="0"/>
              <a:t> пациентов</a:t>
            </a:r>
          </a:p>
          <a:p>
            <a:r>
              <a:rPr lang="ru-RU" dirty="0"/>
              <a:t>Подозрение на полипы &lt; 10 мм ø, у </a:t>
            </a:r>
            <a:r>
              <a:rPr lang="ru-RU" b="1" dirty="0"/>
              <a:t>50</a:t>
            </a:r>
            <a:r>
              <a:rPr lang="ru-RU" dirty="0"/>
              <a:t> пациентов</a:t>
            </a:r>
          </a:p>
          <a:p>
            <a:r>
              <a:rPr lang="ru-RU" dirty="0"/>
              <a:t>Таким образом, </a:t>
            </a:r>
            <a:r>
              <a:rPr lang="ru-RU" b="1" dirty="0"/>
              <a:t>77</a:t>
            </a:r>
            <a:r>
              <a:rPr lang="ru-RU" dirty="0"/>
              <a:t> пациентов были подвергнуты хирургическому вмешательству.</a:t>
            </a:r>
          </a:p>
          <a:p>
            <a:r>
              <a:rPr lang="ru-RU" dirty="0"/>
              <a:t>Для полипов ≥10 мм ø (не слишком больших), </a:t>
            </a:r>
            <a:r>
              <a:rPr lang="ru-RU" b="1" dirty="0"/>
              <a:t>колоноскопия</a:t>
            </a:r>
            <a:r>
              <a:rPr lang="ru-RU" dirty="0"/>
              <a:t> имела </a:t>
            </a:r>
            <a:r>
              <a:rPr lang="ru-RU" b="1" dirty="0"/>
              <a:t>риск </a:t>
            </a:r>
            <a:r>
              <a:rPr lang="ru-RU" b="1" dirty="0" err="1"/>
              <a:t>недодиагностики</a:t>
            </a:r>
            <a:r>
              <a:rPr lang="ru-RU" dirty="0"/>
              <a:t>.</a:t>
            </a:r>
          </a:p>
          <a:p>
            <a:r>
              <a:rPr lang="ru-RU" dirty="0"/>
              <a:t>Для полипов &lt; 10 мм ø, (подозрительных, &lt; 0,6 мм ø и &lt; 2,2 мм ⌀) они </a:t>
            </a:r>
            <a:r>
              <a:rPr lang="ru-RU" dirty="0">
                <a:solidFill>
                  <a:srgbClr val="FF0000"/>
                </a:solidFill>
              </a:rPr>
              <a:t>не могли быть обнаружены </a:t>
            </a:r>
            <a:r>
              <a:rPr lang="ru-RU" dirty="0"/>
              <a:t>с помощью </a:t>
            </a:r>
            <a:r>
              <a:rPr lang="ru-RU" b="1" dirty="0"/>
              <a:t>компьютерной </a:t>
            </a:r>
            <a:r>
              <a:rPr lang="ru-RU" b="1" dirty="0" err="1"/>
              <a:t>томографической</a:t>
            </a:r>
            <a:r>
              <a:rPr lang="ru-RU" b="1" dirty="0"/>
              <a:t> </a:t>
            </a:r>
            <a:r>
              <a:rPr lang="ru-RU" b="1" dirty="0" err="1"/>
              <a:t>колонографии</a:t>
            </a:r>
            <a:r>
              <a:rPr lang="ru-RU" b="1" dirty="0"/>
              <a:t> и колоноскопии</a:t>
            </a:r>
            <a:r>
              <a:rPr lang="ru-RU" dirty="0"/>
              <a:t>, соответственно.</a:t>
            </a:r>
          </a:p>
        </p:txBody>
      </p:sp>
    </p:spTree>
    <p:extLst>
      <p:ext uri="{BB962C8B-B14F-4D97-AF65-F5344CB8AC3E}">
        <p14:creationId xmlns:p14="http://schemas.microsoft.com/office/powerpoint/2010/main" val="1559593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B05245-686A-41AE-9CAA-BA3726868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571" y="1097356"/>
            <a:ext cx="3951515" cy="15803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Сравнение</a:t>
            </a:r>
            <a:br>
              <a:rPr lang="ru-RU" dirty="0"/>
            </a:br>
            <a:r>
              <a:rPr lang="ru-RU" dirty="0"/>
              <a:t>стоимости</a:t>
            </a:r>
            <a:br>
              <a:rPr lang="ru-RU" dirty="0"/>
            </a:br>
            <a:r>
              <a:rPr lang="ru-RU" dirty="0"/>
              <a:t>исследований</a:t>
            </a: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5B332292-CA2B-4A20-9E24-BF8F1AC2F3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049238"/>
              </p:ext>
            </p:extLst>
          </p:nvPr>
        </p:nvGraphicFramePr>
        <p:xfrm>
          <a:off x="2340428" y="4032126"/>
          <a:ext cx="8432800" cy="282587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16400">
                  <a:extLst>
                    <a:ext uri="{9D8B030D-6E8A-4147-A177-3AD203B41FA5}">
                      <a16:colId xmlns:a16="http://schemas.microsoft.com/office/drawing/2014/main" val="1984040135"/>
                    </a:ext>
                  </a:extLst>
                </a:gridCol>
                <a:gridCol w="4216400">
                  <a:extLst>
                    <a:ext uri="{9D8B030D-6E8A-4147-A177-3AD203B41FA5}">
                      <a16:colId xmlns:a16="http://schemas.microsoft.com/office/drawing/2014/main" val="1298512291"/>
                    </a:ext>
                  </a:extLst>
                </a:gridCol>
              </a:tblGrid>
              <a:tr h="531661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chemeClr val="tx1"/>
                          </a:solidFill>
                        </a:rPr>
                        <a:t>Компьютерная </a:t>
                      </a:r>
                      <a:r>
                        <a:rPr lang="ru-RU" sz="2800" dirty="0" err="1">
                          <a:solidFill>
                            <a:schemeClr val="tx1"/>
                          </a:solidFill>
                        </a:rPr>
                        <a:t>томографическая</a:t>
                      </a:r>
                      <a:r>
                        <a:rPr lang="ru-RU" sz="2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800" dirty="0" err="1">
                          <a:solidFill>
                            <a:schemeClr val="tx1"/>
                          </a:solidFill>
                        </a:rPr>
                        <a:t>колонография</a:t>
                      </a:r>
                      <a:r>
                        <a:rPr lang="ru-RU" sz="28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err="1">
                          <a:solidFill>
                            <a:schemeClr val="tx1"/>
                          </a:solidFill>
                        </a:rPr>
                        <a:t>Колонография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589658"/>
                  </a:ext>
                </a:extLst>
              </a:tr>
              <a:tr h="727137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1345 ± 135 ¥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1715 ± 241 ¥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3935873"/>
                  </a:ext>
                </a:extLst>
              </a:tr>
              <a:tr h="727137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~</a:t>
                      </a:r>
                      <a:r>
                        <a:rPr lang="ru-RU" sz="2800" b="1" dirty="0"/>
                        <a:t>15 225 </a:t>
                      </a:r>
                      <a:r>
                        <a:rPr lang="ru-RU" sz="2800" dirty="0" err="1"/>
                        <a:t>руб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~ </a:t>
                      </a:r>
                      <a:r>
                        <a:rPr lang="ru-RU" sz="2800" b="1" dirty="0"/>
                        <a:t>19 413 </a:t>
                      </a:r>
                      <a:r>
                        <a:rPr lang="ru-RU" sz="2800" dirty="0" err="1"/>
                        <a:t>руб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5841442"/>
                  </a:ext>
                </a:extLst>
              </a:tr>
            </a:tbl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C8B9249-0E71-4B06-958C-3DDC951454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9085" y="429698"/>
            <a:ext cx="6114143" cy="360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854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E89E4BF-E865-427C-AB6A-11080ABA3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324554"/>
            <a:ext cx="3632442" cy="3698876"/>
          </a:xfrm>
        </p:spPr>
        <p:txBody>
          <a:bodyPr>
            <a:normAutofit/>
          </a:bodyPr>
          <a:lstStyle/>
          <a:p>
            <a:r>
              <a:rPr lang="ru-RU" sz="2600" dirty="0"/>
              <a:t>a: </a:t>
            </a:r>
            <a:r>
              <a:rPr lang="ru-RU" sz="2600" b="1" dirty="0"/>
              <a:t>Компьютерная </a:t>
            </a:r>
            <a:r>
              <a:rPr lang="ru-RU" sz="2600" b="1" dirty="0" err="1"/>
              <a:t>томографическая</a:t>
            </a:r>
            <a:r>
              <a:rPr lang="ru-RU" sz="2600" b="1" dirty="0"/>
              <a:t> </a:t>
            </a:r>
            <a:r>
              <a:rPr lang="ru-RU" sz="2600" b="1" dirty="0" err="1"/>
              <a:t>колонография</a:t>
            </a:r>
            <a:r>
              <a:rPr lang="ru-RU" sz="2600" dirty="0"/>
              <a:t>: язвенное поражение.</a:t>
            </a:r>
          </a:p>
          <a:p>
            <a:r>
              <a:rPr lang="ru-RU" sz="2600" dirty="0"/>
              <a:t>b. </a:t>
            </a:r>
            <a:r>
              <a:rPr lang="ru-RU" sz="2600" b="1" dirty="0"/>
              <a:t>Колоноскопия</a:t>
            </a:r>
            <a:r>
              <a:rPr lang="ru-RU" sz="2600" dirty="0"/>
              <a:t>: язвенное поражение.</a:t>
            </a:r>
          </a:p>
          <a:p>
            <a:r>
              <a:rPr lang="ru-RU" sz="2600" dirty="0"/>
              <a:t>Пациент мужского пола. Возраст 51 год.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7EE986F-29E7-4A9E-8B58-28CB8FCFD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442" y="1959428"/>
            <a:ext cx="8559558" cy="4794703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46FF47C-7558-4B16-964B-7F4CE3787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029" y="103869"/>
            <a:ext cx="10830741" cy="1463674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Язвенные поражения толстой кишки. Сравнение компьютерной </a:t>
            </a:r>
            <a:r>
              <a:rPr lang="ru-RU" b="1" dirty="0" err="1"/>
              <a:t>томографической</a:t>
            </a:r>
            <a:r>
              <a:rPr lang="ru-RU" b="1" dirty="0"/>
              <a:t> </a:t>
            </a:r>
            <a:r>
              <a:rPr lang="ru-RU" b="1" dirty="0" err="1"/>
              <a:t>колонографии</a:t>
            </a:r>
            <a:r>
              <a:rPr lang="ru-RU" b="1" dirty="0"/>
              <a:t> и колоноскопии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6596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F2F0A28-57C0-43D6-8F5A-17AAA2CAA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612" y="1856697"/>
            <a:ext cx="11629573" cy="1463674"/>
          </a:xfrm>
        </p:spPr>
        <p:txBody>
          <a:bodyPr>
            <a:normAutofit/>
          </a:bodyPr>
          <a:lstStyle/>
          <a:p>
            <a:r>
              <a:rPr lang="ru-RU" dirty="0"/>
              <a:t>a. </a:t>
            </a:r>
            <a:r>
              <a:rPr lang="ru-RU" b="1" dirty="0"/>
              <a:t>Компьютерная </a:t>
            </a:r>
            <a:r>
              <a:rPr lang="ru-RU" b="1" dirty="0" err="1"/>
              <a:t>томографическая</a:t>
            </a:r>
            <a:r>
              <a:rPr lang="ru-RU" b="1" dirty="0"/>
              <a:t> </a:t>
            </a:r>
            <a:r>
              <a:rPr lang="ru-RU" b="1" dirty="0" err="1"/>
              <a:t>колонография</a:t>
            </a:r>
            <a:r>
              <a:rPr lang="ru-RU" dirty="0"/>
              <a:t>: </a:t>
            </a:r>
            <a:r>
              <a:rPr lang="ru-RU" dirty="0" err="1"/>
              <a:t>экстрамуральная</a:t>
            </a:r>
            <a:r>
              <a:rPr lang="ru-RU" dirty="0"/>
              <a:t> инвазия толстой кишки.</a:t>
            </a:r>
          </a:p>
          <a:p>
            <a:r>
              <a:rPr lang="ru-RU" dirty="0"/>
              <a:t>b. </a:t>
            </a:r>
            <a:r>
              <a:rPr lang="ru-RU" b="1" dirty="0"/>
              <a:t>Колоноскопия</a:t>
            </a:r>
            <a:r>
              <a:rPr lang="ru-RU" dirty="0"/>
              <a:t>: </a:t>
            </a:r>
            <a:r>
              <a:rPr lang="ru-RU" dirty="0" err="1"/>
              <a:t>экстрамуральная</a:t>
            </a:r>
            <a:r>
              <a:rPr lang="ru-RU" dirty="0"/>
              <a:t> сосудистая инвазия толстой кишки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4A0CD30-9788-406B-8525-5CFF9710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029" y="103869"/>
            <a:ext cx="10830741" cy="1463674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Экстрамуральная</a:t>
            </a:r>
            <a:r>
              <a:rPr lang="ru-RU" b="1" dirty="0"/>
              <a:t> сосудистая инвазия толстой кишки. Сравнение компьютерной </a:t>
            </a:r>
            <a:r>
              <a:rPr lang="ru-RU" b="1" dirty="0" err="1"/>
              <a:t>томографической</a:t>
            </a:r>
            <a:r>
              <a:rPr lang="ru-RU" b="1" dirty="0"/>
              <a:t> </a:t>
            </a:r>
            <a:r>
              <a:rPr lang="ru-RU" b="1" dirty="0" err="1"/>
              <a:t>колонографии</a:t>
            </a:r>
            <a:r>
              <a:rPr lang="ru-RU" b="1" dirty="0"/>
              <a:t> и колоноскопии</a:t>
            </a:r>
            <a:endParaRPr lang="ru-RU" dirty="0"/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0BE16A6F-63FC-4FDE-89D0-AD86F669BF74}"/>
              </a:ext>
            </a:extLst>
          </p:cNvPr>
          <p:cNvSpPr txBox="1">
            <a:spLocks/>
          </p:cNvSpPr>
          <p:nvPr/>
        </p:nvSpPr>
        <p:spPr>
          <a:xfrm>
            <a:off x="9908537" y="4152787"/>
            <a:ext cx="2061851" cy="2117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600" dirty="0"/>
              <a:t>Пациент женского пола. Возраст 52 года.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A949904-AB9D-4D3F-899C-0D7CED9C9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12" y="3257550"/>
            <a:ext cx="9686925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740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F99B27C-0764-4DEA-BE79-1C33B0E20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601685"/>
            <a:ext cx="3439886" cy="3247571"/>
          </a:xfrm>
        </p:spPr>
        <p:txBody>
          <a:bodyPr>
            <a:normAutofit/>
          </a:bodyPr>
          <a:lstStyle/>
          <a:p>
            <a:r>
              <a:rPr lang="ru-RU" dirty="0"/>
              <a:t>a. </a:t>
            </a:r>
            <a:r>
              <a:rPr lang="ru-RU" b="1" dirty="0"/>
              <a:t>Компьютерная </a:t>
            </a:r>
            <a:r>
              <a:rPr lang="ru-RU" b="1" dirty="0" err="1"/>
              <a:t>томографическая</a:t>
            </a:r>
            <a:r>
              <a:rPr lang="ru-RU" b="1" dirty="0"/>
              <a:t> </a:t>
            </a:r>
            <a:r>
              <a:rPr lang="ru-RU" b="1" dirty="0" err="1"/>
              <a:t>колонография</a:t>
            </a:r>
            <a:r>
              <a:rPr lang="ru-RU" dirty="0"/>
              <a:t>: Полип</a:t>
            </a:r>
          </a:p>
          <a:p>
            <a:r>
              <a:rPr lang="ru-RU" dirty="0"/>
              <a:t>b. </a:t>
            </a:r>
            <a:r>
              <a:rPr lang="ru-RU" b="1" dirty="0"/>
              <a:t>Колоноскопия</a:t>
            </a:r>
            <a:r>
              <a:rPr lang="ru-RU" dirty="0"/>
              <a:t>: Полип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5D9B6A3-B0EA-4C53-9373-E929495D4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2131" y="2002972"/>
            <a:ext cx="8649869" cy="4230914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DB83A7B0-2DE4-4872-B79A-A33B6C564F64}"/>
              </a:ext>
            </a:extLst>
          </p:cNvPr>
          <p:cNvSpPr txBox="1">
            <a:spLocks/>
          </p:cNvSpPr>
          <p:nvPr/>
        </p:nvSpPr>
        <p:spPr>
          <a:xfrm>
            <a:off x="5210631" y="6379878"/>
            <a:ext cx="6803302" cy="593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600" dirty="0"/>
              <a:t>Пациент женского пола. Возраст 53 года.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14161572-812E-4E31-AC90-47AB54AEC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972" y="181429"/>
            <a:ext cx="10830741" cy="1463674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Полипы толстой кишки. Сравнение компьютерной </a:t>
            </a:r>
            <a:r>
              <a:rPr lang="ru-RU" b="1" dirty="0" err="1"/>
              <a:t>томографической</a:t>
            </a:r>
            <a:r>
              <a:rPr lang="ru-RU" b="1" dirty="0"/>
              <a:t> </a:t>
            </a:r>
            <a:r>
              <a:rPr lang="ru-RU" b="1" dirty="0" err="1"/>
              <a:t>колонографии</a:t>
            </a:r>
            <a:r>
              <a:rPr lang="ru-RU" b="1" dirty="0"/>
              <a:t> и колоноскопии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81777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1524</TotalTime>
  <Words>903</Words>
  <Application>Microsoft Office PowerPoint</Application>
  <PresentationFormat>Широкоэкранный</PresentationFormat>
  <Paragraphs>92</Paragraphs>
  <Slides>15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Google Sans</vt:lpstr>
      <vt:lpstr>Тема Office</vt:lpstr>
      <vt:lpstr>Сравнение компьютерной томографической колонографии и колоноскопии при выявлении колоректального рака. Исследование диагностической эффективности</vt:lpstr>
      <vt:lpstr>Введение</vt:lpstr>
      <vt:lpstr>Цель</vt:lpstr>
      <vt:lpstr>Материалы и методы</vt:lpstr>
      <vt:lpstr>Результаты</vt:lpstr>
      <vt:lpstr>Сравнение стоимости исследований</vt:lpstr>
      <vt:lpstr>Язвенные поражения толстой кишки. Сравнение компьютерной томографической колонографии и колоноскопии</vt:lpstr>
      <vt:lpstr>Экстрамуральная сосудистая инвазия толстой кишки. Сравнение компьютерной томографической колонографии и колоноскопии</vt:lpstr>
      <vt:lpstr>Полипы толстой кишки. Сравнение компьютерной томографической колонографии и колоноскопии</vt:lpstr>
      <vt:lpstr>Хирургия</vt:lpstr>
      <vt:lpstr>Сравнительный статистический анализ</vt:lpstr>
      <vt:lpstr>Сравнение точности методов</vt:lpstr>
      <vt:lpstr>Сравнение методов</vt:lpstr>
      <vt:lpstr>Заключение</vt:lpstr>
      <vt:lpstr>Сравнение компьютерной томографической колонографии и колоноскопии при выявлении колоректального рака. Исследование диагностической эффективности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Yulmukhametov Zakhar</dc:creator>
  <cp:lastModifiedBy>Zakhar Iulmukhametov</cp:lastModifiedBy>
  <cp:revision>134</cp:revision>
  <dcterms:created xsi:type="dcterms:W3CDTF">2023-04-12T02:00:27Z</dcterms:created>
  <dcterms:modified xsi:type="dcterms:W3CDTF">2023-05-25T03:49:51Z</dcterms:modified>
</cp:coreProperties>
</file>