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1" r:id="rId8"/>
    <p:sldId id="260" r:id="rId9"/>
    <p:sldId id="261" r:id="rId10"/>
    <p:sldId id="269" r:id="rId11"/>
    <p:sldId id="270" r:id="rId12"/>
    <p:sldId id="268" r:id="rId13"/>
    <p:sldId id="274" r:id="rId14"/>
    <p:sldId id="262" r:id="rId15"/>
    <p:sldId id="263" r:id="rId16"/>
    <p:sldId id="264" r:id="rId17"/>
    <p:sldId id="265" r:id="rId18"/>
    <p:sldId id="266" r:id="rId19"/>
    <p:sldId id="275" r:id="rId20"/>
    <p:sldId id="276" r:id="rId21"/>
    <p:sldId id="26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C77F-0C0B-112D-CB92-EB604E1DF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Лексикология и фразеология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CB911B-D7D1-DC9F-403A-39CF919F3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5</a:t>
            </a:r>
          </a:p>
        </p:txBody>
      </p:sp>
    </p:spTree>
    <p:extLst>
      <p:ext uri="{BB962C8B-B14F-4D97-AF65-F5344CB8AC3E}">
        <p14:creationId xmlns:p14="http://schemas.microsoft.com/office/powerpoint/2010/main" val="3862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07A3DAC-949A-F1B0-5618-A39E5DE2AF9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63708901"/>
              </p:ext>
            </p:extLst>
          </p:nvPr>
        </p:nvGraphicFramePr>
        <p:xfrm>
          <a:off x="914400" y="731520"/>
          <a:ext cx="103632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49">
                  <a:extLst>
                    <a:ext uri="{9D8B030D-6E8A-4147-A177-3AD203B41FA5}">
                      <a16:colId xmlns:a16="http://schemas.microsoft.com/office/drawing/2014/main" val="1589744524"/>
                    </a:ext>
                  </a:extLst>
                </a:gridCol>
                <a:gridCol w="5262113">
                  <a:extLst>
                    <a:ext uri="{9D8B030D-6E8A-4147-A177-3AD203B41FA5}">
                      <a16:colId xmlns:a16="http://schemas.microsoft.com/office/drawing/2014/main" val="1732380282"/>
                    </a:ext>
                  </a:extLst>
                </a:gridCol>
                <a:gridCol w="4497238">
                  <a:extLst>
                    <a:ext uri="{9D8B030D-6E8A-4147-A177-3AD203B41FA5}">
                      <a16:colId xmlns:a16="http://schemas.microsoft.com/office/drawing/2014/main" val="470140808"/>
                    </a:ext>
                  </a:extLst>
                </a:gridCol>
              </a:tblGrid>
              <a:tr h="322407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 фразеологизмов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59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Выражения, сошедшие со страниц публицистических и художественных произведений русской и зарубежной литературы и ставшие крылатыми.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Всерьез и надолго, головокружение от успехов, медвежья услуга, рыцарь на час, герой не моего романа, рыцарь печального образа.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8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Фразеологические обороты, пришедшие к нам из старославянского языка.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Соль земли, хлеб насущный, блудный сын, зарывать талант в землю, Фома неверующий, вложить персты в язвы.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9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1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4109B93F-8887-49EB-34DA-AC7C576FFC3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172397"/>
              </p:ext>
            </p:extLst>
          </p:nvPr>
        </p:nvGraphicFramePr>
        <p:xfrm>
          <a:off x="914400" y="553878"/>
          <a:ext cx="10363200" cy="5750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102">
                  <a:extLst>
                    <a:ext uri="{9D8B030D-6E8A-4147-A177-3AD203B41FA5}">
                      <a16:colId xmlns:a16="http://schemas.microsoft.com/office/drawing/2014/main" val="1425793875"/>
                    </a:ext>
                  </a:extLst>
                </a:gridCol>
                <a:gridCol w="4658264">
                  <a:extLst>
                    <a:ext uri="{9D8B030D-6E8A-4147-A177-3AD203B41FA5}">
                      <a16:colId xmlns:a16="http://schemas.microsoft.com/office/drawing/2014/main" val="1619311589"/>
                    </a:ext>
                  </a:extLst>
                </a:gridCol>
                <a:gridCol w="5083834">
                  <a:extLst>
                    <a:ext uri="{9D8B030D-6E8A-4147-A177-3AD203B41FA5}">
                      <a16:colId xmlns:a16="http://schemas.microsoft.com/office/drawing/2014/main" val="427233374"/>
                    </a:ext>
                  </a:extLst>
                </a:gridCol>
              </a:tblGrid>
              <a:tr h="611728">
                <a:tc>
                  <a:txBody>
                    <a:bodyPr/>
                    <a:lstStyle/>
                    <a:p>
                      <a:r>
                        <a:rPr lang="ru-RU" sz="2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 фразеологизмов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993718"/>
                  </a:ext>
                </a:extLst>
              </a:tr>
              <a:tr h="2079875">
                <a:tc>
                  <a:txBody>
                    <a:bodyPr/>
                    <a:lstStyle/>
                    <a:p>
                      <a:r>
                        <a:rPr lang="ru-RU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Фразеологизмы библейского происхождения.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Святая святых, Манна небесная, посыпать пеплом голову, глас вопиющего в пустыне.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03777"/>
                  </a:ext>
                </a:extLst>
              </a:tr>
              <a:tr h="3058640">
                <a:tc>
                  <a:txBody>
                    <a:bodyPr/>
                    <a:lstStyle/>
                    <a:p>
                      <a:r>
                        <a:rPr lang="ru-RU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Фразеологические обороты античного происхождения (из мифологии, литературы, истории).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Прометеев огонь, яблоко раздора, ахиллесова пята, авгиевы конюшни, со щитом или на щите, перейти Рубикон.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5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3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C0A13CD-E43C-2498-47FF-BAD5EDAC9F3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0581755"/>
              </p:ext>
            </p:extLst>
          </p:nvPr>
        </p:nvGraphicFramePr>
        <p:xfrm>
          <a:off x="741872" y="520909"/>
          <a:ext cx="10363200" cy="551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26">
                  <a:extLst>
                    <a:ext uri="{9D8B030D-6E8A-4147-A177-3AD203B41FA5}">
                      <a16:colId xmlns:a16="http://schemas.microsoft.com/office/drawing/2014/main" val="76831100"/>
                    </a:ext>
                  </a:extLst>
                </a:gridCol>
                <a:gridCol w="4744528">
                  <a:extLst>
                    <a:ext uri="{9D8B030D-6E8A-4147-A177-3AD203B41FA5}">
                      <a16:colId xmlns:a16="http://schemas.microsoft.com/office/drawing/2014/main" val="760096796"/>
                    </a:ext>
                  </a:extLst>
                </a:gridCol>
                <a:gridCol w="5152846">
                  <a:extLst>
                    <a:ext uri="{9D8B030D-6E8A-4147-A177-3AD203B41FA5}">
                      <a16:colId xmlns:a16="http://schemas.microsoft.com/office/drawing/2014/main" val="3219423457"/>
                    </a:ext>
                  </a:extLst>
                </a:gridCol>
              </a:tblGrid>
              <a:tr h="585032">
                <a:tc>
                  <a:txBody>
                    <a:bodyPr/>
                    <a:lstStyle/>
                    <a:p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 фразеологизмов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51951"/>
                  </a:ext>
                </a:extLst>
              </a:tr>
              <a:tr h="2468394">
                <a:tc>
                  <a:txBody>
                    <a:bodyPr/>
                    <a:lstStyle/>
                    <a:p>
                      <a:r>
                        <a:rPr lang="ru-RU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Фразеологические единицы, восходящие к другим языкам.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Альма </a:t>
                      </a:r>
                      <a:r>
                        <a:rPr lang="ru-RU" sz="2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матэр</a:t>
                      </a:r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 в своей тарелке, ставить точки над и, после нас хоть потоп, потерпеть фиаско, воздушные замки, время – деньги.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99013"/>
                  </a:ext>
                </a:extLst>
              </a:tr>
              <a:tr h="2464156">
                <a:tc>
                  <a:txBody>
                    <a:bodyPr/>
                    <a:lstStyle/>
                    <a:p>
                      <a:r>
                        <a:rPr lang="ru-RU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Фразеологизмы, являющиеся по происхождению устойчивыми сочетаниями – терминами науки.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Привести к общему знаменателю, белое пятно, звезда первой величины, катиться по наклонной плоскости.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6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8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37FFD-E897-EF99-8C48-7303B264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7665E9-C452-CD95-112C-F43594796D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309" y="1759790"/>
            <a:ext cx="11231593" cy="49688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6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Плеоназм — это излишество</a:t>
            </a:r>
            <a:r>
              <a:rPr lang="ru-RU" sz="3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(употребление ненужных для понимания слов или фраз). Это речевая избыточность, т.е. когда в предложении использовано близкие по значению слова, либо слова, опустив которые мы ничего не потеряем. Например: </a:t>
            </a:r>
            <a:r>
              <a:rPr lang="ru-RU" sz="3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 направлению к дому ехала телега</a:t>
            </a:r>
            <a:r>
              <a:rPr lang="ru-RU" sz="3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(можно убрать фразу «по направлению» и ничего по смыслу не изменится и не потеряется)</a:t>
            </a:r>
          </a:p>
          <a:p>
            <a:pPr algn="just"/>
            <a:r>
              <a:rPr lang="ru-RU" sz="36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Тавтология — это повторение одного и того же</a:t>
            </a:r>
            <a:r>
              <a:rPr lang="ru-RU" sz="3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(мысли, причины, описания) в одном предложении (по сути, это частный случай плеоназма). Это речевая ошибка, выраженная в скоплении одинаковых или однокоренных слов на небольшом участке текста. Например: </a:t>
            </a:r>
            <a:r>
              <a:rPr lang="ru-RU" sz="3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старый старик, дымом дымится, рассказчик рассказал рассказ.</a:t>
            </a:r>
            <a:endParaRPr lang="ru-RU" sz="36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3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18F0C-5176-F1B5-3889-EDC8ADDA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7550E-D65C-4EF4-A0C0-A37A3945D4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18582"/>
            <a:ext cx="10363826" cy="3772618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Распределите фразеологизмы по трем столбикам:</a:t>
            </a:r>
          </a:p>
          <a:p>
            <a:r>
              <a:rPr lang="ru-RU" sz="2800" b="1" cap="none" dirty="0"/>
              <a:t>Фольклор		Мифология древнего мира		История</a:t>
            </a:r>
          </a:p>
          <a:p>
            <a:pPr algn="just"/>
            <a:r>
              <a:rPr lang="ru-RU" sz="2800" cap="none" dirty="0"/>
              <a:t>За тридевять земель, при царе горохе, кануть в лету, провалиться в тартарары, казанская сирота, по щучьему веленью, троянский конь, вавилонское столпотворение, у разбитого корыта, искать жар-птицу, метать громы и молнии.</a:t>
            </a:r>
          </a:p>
          <a:p>
            <a:pPr marL="0" indent="0">
              <a:buNone/>
            </a:pPr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970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B10B-50B7-10BA-9611-AA1ECBFB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CEB-A62E-5A8F-75AC-D1F13A732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9789"/>
            <a:ext cx="10363826" cy="46237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cap="none" dirty="0"/>
              <a:t>Распределите фразеологизмы по лексическим группам:</a:t>
            </a:r>
          </a:p>
          <a:p>
            <a:pPr algn="just"/>
            <a:r>
              <a:rPr lang="ru-RU" sz="2800" b="1" cap="none" dirty="0"/>
              <a:t>Земледелие	охота		рыбная ловля	ремесла	военное дело	медицина		искусство</a:t>
            </a:r>
          </a:p>
          <a:p>
            <a:pPr algn="just"/>
            <a:r>
              <a:rPr lang="ru-RU" sz="2800" cap="none" dirty="0"/>
              <a:t>Подготовить почву, не стоит овчинка выделки, через час по чайной ложке, выкурить трубку мира, надеть маску, закинуть удочку, поднимать целину, на ловца и зверь и бежит, доводить до белого каления, в здоровом теле здоровый дух, снять стружку, ни пуха ни пера, сложить головы, бить баклуши, держать порох сухим, на два фронта, сойти со сцены, понюхать пороху, переменить декорации.</a:t>
            </a:r>
          </a:p>
        </p:txBody>
      </p:sp>
    </p:spTree>
    <p:extLst>
      <p:ext uri="{BB962C8B-B14F-4D97-AF65-F5344CB8AC3E}">
        <p14:creationId xmlns:p14="http://schemas.microsoft.com/office/powerpoint/2010/main" val="25323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2A2A-ECBB-422F-4F5F-FBC301C2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FD35-C211-1E74-950A-4143140A47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2317"/>
            <a:ext cx="10363826" cy="4307165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Поработаем с карточками. Попробуйте подобрать синонимы и антонимы к фразеологизмам. Задание по вариантам.</a:t>
            </a:r>
          </a:p>
        </p:txBody>
      </p:sp>
    </p:spTree>
    <p:extLst>
      <p:ext uri="{BB962C8B-B14F-4D97-AF65-F5344CB8AC3E}">
        <p14:creationId xmlns:p14="http://schemas.microsoft.com/office/powerpoint/2010/main" val="4240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5789-0B84-D7A6-E0D5-5838FBA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5558-EBD0-29E8-2ECA-68FD165D3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639018"/>
            <a:ext cx="10363826" cy="493430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cap="none" dirty="0"/>
              <a:t>К словам первой группы подберите синонимы из второй группы.</a:t>
            </a:r>
          </a:p>
          <a:p>
            <a:pPr algn="just"/>
            <a:r>
              <a:rPr lang="ru-RU" sz="2800" cap="none" dirty="0"/>
              <a:t>А) Абстрактный, адекватный, инертность, колоссальный, комичный, лексикон, маг, матовый, орфография, позитивный, полемика, резолюция, сувенир, токсичный, фамильярный, фиаско, эмоции, юриспруденция.</a:t>
            </a:r>
          </a:p>
          <a:p>
            <a:pPr algn="just"/>
            <a:r>
              <a:rPr lang="ru-RU" sz="2800" cap="none" dirty="0"/>
              <a:t>Б) Бездеятельность, бесцеремонный, волшебник, неудача, одобрять, огромный, отвлеченный, </a:t>
            </a:r>
            <a:r>
              <a:rPr lang="ru-RU" sz="2800" cap="none" dirty="0" smtClean="0"/>
              <a:t>памятный подарок</a:t>
            </a:r>
            <a:r>
              <a:rPr lang="ru-RU" sz="2800" cap="none" dirty="0"/>
              <a:t>, </a:t>
            </a:r>
            <a:r>
              <a:rPr lang="ru-RU" sz="2800" cap="none" dirty="0" smtClean="0"/>
              <a:t>нормальный, </a:t>
            </a:r>
            <a:r>
              <a:rPr lang="ru-RU" sz="2800" cap="none" dirty="0"/>
              <a:t>постановление, правоведение, правописание, словарь, смешной, спор, </a:t>
            </a:r>
            <a:r>
              <a:rPr lang="ru-RU" sz="2800" cap="none" dirty="0" smtClean="0"/>
              <a:t>теоретический, </a:t>
            </a:r>
            <a:r>
              <a:rPr lang="ru-RU" sz="2800" cap="none" dirty="0"/>
              <a:t>тусклый, чувства, </a:t>
            </a:r>
            <a:r>
              <a:rPr lang="ru-RU" sz="2800" cap="none" dirty="0" smtClean="0"/>
              <a:t>ядовитый, положительный.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37769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BDE49-4793-2442-FC0E-83505314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679F4-2E1A-75DB-F1BB-239A2DD93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708031"/>
            <a:ext cx="10363826" cy="4882550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/>
              <a:t>Составьте словосочетания, подбирая к существительным подходящие определения из слов-паронимов.</a:t>
            </a:r>
          </a:p>
          <a:p>
            <a:pPr algn="just"/>
            <a:r>
              <a:rPr lang="ru-RU" sz="2400" cap="none" dirty="0"/>
              <a:t>… молоко, … день, …назначение (целевой, цельный, целый); … завеса, … воздух, … цвет (дымный, дымовой, дымчатый); … привет, … улыбка, … работа (дружеский, дружный); … браслет, … бой, … дерево (гранатный, гранатовый); … принадлежности, … бумага, … работа (писчая, письменная); … собрание, … бои, … произведение (классовый, классический, классный); … гордость, … отношение (фамильный, фамильярный); … район, мальчонка (соседский, соседний); … вид, … метод (эффектный, эффективный).</a:t>
            </a:r>
          </a:p>
        </p:txBody>
      </p:sp>
    </p:spTree>
    <p:extLst>
      <p:ext uri="{BB962C8B-B14F-4D97-AF65-F5344CB8AC3E}">
        <p14:creationId xmlns:p14="http://schemas.microsoft.com/office/powerpoint/2010/main" val="87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076994"/>
            <a:ext cx="10363826" cy="3714205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предложениях найдите старославянизмы, подберите к каждому однокоренное русское слово.</a:t>
            </a:r>
            <a:endParaRPr lang="ru-RU" sz="2800" cap="none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Раздался звучный глас </a:t>
            </a:r>
            <a:r>
              <a:rPr lang="ru-RU" sz="28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етра. 2. И он промчался пред полками </a:t>
            </a:r>
            <a:r>
              <a:rPr lang="ru-RU" sz="2800" cap="none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могущ</a:t>
            </a:r>
            <a:r>
              <a:rPr lang="ru-RU" sz="28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и радостен, как бой. 3. Окрепла Русь. Так тяжкий млат, дробя стекло, куёт булат. 4. Тих полёт </a:t>
            </a:r>
            <a:r>
              <a:rPr lang="ru-RU" sz="2800" cap="none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полнощи</a:t>
            </a:r>
            <a:r>
              <a:rPr lang="ru-RU" sz="28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5. Бразды пушистые взрывая, летит кибитка удалая. 6. Росли мы вместе; нашу младость вскормила чуждая семья.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23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4344-B91E-F7B7-AA90-97F08E41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Определения терминов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17247-6FC5-4D22-06F6-990C85D9C3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cap="none" dirty="0"/>
              <a:t>Лексикология</a:t>
            </a:r>
            <a:r>
              <a:rPr lang="ru-RU" sz="2800" cap="none" dirty="0"/>
              <a:t> – это раздел языкознания, изучающий лексику. Лексикология изучает слова с точки зрения их значения, происхождения и употребления, а также смысловые группы слов (антонимы, синонимы, омонимы и паронимы).</a:t>
            </a:r>
          </a:p>
          <a:p>
            <a:pPr algn="just"/>
            <a:r>
              <a:rPr lang="ru-RU" sz="2800" b="1" cap="none" dirty="0"/>
              <a:t>Лексика </a:t>
            </a:r>
            <a:r>
              <a:rPr lang="ru-RU" sz="2800" cap="none" dirty="0"/>
              <a:t>– это словарный состав языка, то есть совокупность всех слов данного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8330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624251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Прочитайте. Укажите, какие ошибки допущены при употреблении иноязычных слов. Внесите необходимые исправления и перепишите.</a:t>
            </a:r>
            <a:endParaRPr lang="ru-RU" cap="none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Ничто не может вывести Обломова из его баланса. </a:t>
            </a:r>
            <a:br>
              <a:rPr lang="ru-RU" sz="24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cap="non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Между Павлом Петровичем и Базаровым постоянно возникают диспуты. 3. В композиции романа важную роль играет пейзаж местности. 4. На классном форуме были обсуждены неотложные вопросы успеваемости и дисциплины. 5. Писатель продемонстрировал подлинную сущность «кровопийцы» Иудушки. 6. Картинам В.И. Сурикова свойственно глубокое понимание антагонизма противоречий исторического процесса. 7. Постановка пьесы на сцене была большим прогрессивным шагом вперед в развитии нашей драматургии. 8. Монолог Сатина – это хвалебный дифирамб человеку.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169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2368-40B5-E4D3-550E-46BC8A42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BB74C456-D9D2-F413-7226-08CE1AF3E0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6045" y="1742536"/>
            <a:ext cx="11317857" cy="48480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cap="none" dirty="0"/>
              <a:t>Из слов скобках выберите нужные.</a:t>
            </a:r>
          </a:p>
          <a:p>
            <a:pPr algn="just"/>
            <a:r>
              <a:rPr lang="ru-RU" sz="2400" cap="none" dirty="0"/>
              <a:t>1. На курсах Евстафьева сидела теперь со слабой, рассеянной мыслью, ничего не (осваивая, усваивая) из очередных лекций. 2. Попытки писать воспоминания вызывают неожиданно (глубинные, глубокие) пласты прошлого, память обостряется почти болезненно: голоса, звуки, запахи, люди… 3. (Гнусавые, гнусные) тоскующие звуки, одиноко взметнувшиеся над (просторным, пространным) купеческим двором, заставили есаула (гневливо, гневно) морщиться. 4. Человек, пишущий эти повести, стремится к правде, верит в силу разума, в (спасательную, спасительную) власть сердца и любит землю. 5. Он вспомнил то выражение, которое принимало лицо Долохова, когда на него находили минуты (жёсткости, жестокости). 6. Иван Грозный (обосновал, основал) (единое, единственное) русское государство и (единую, единственную) государственность с новыми порядками и новыми задачами огромного размаха.</a:t>
            </a:r>
          </a:p>
        </p:txBody>
      </p:sp>
    </p:spTree>
    <p:extLst>
      <p:ext uri="{BB962C8B-B14F-4D97-AF65-F5344CB8AC3E}">
        <p14:creationId xmlns:p14="http://schemas.microsoft.com/office/powerpoint/2010/main" val="8464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C7E84-313A-740C-93B1-4AD99671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Общеупотребительная лексика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739BC-BCFE-180F-161A-44375DA6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35834"/>
            <a:ext cx="10363826" cy="4203649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Общеупотребительная лексика (или </a:t>
            </a:r>
            <a:r>
              <a:rPr lang="ru-RU" sz="2800" b="1" cap="none" dirty="0" err="1"/>
              <a:t>межстилевая</a:t>
            </a:r>
            <a:r>
              <a:rPr lang="ru-RU" sz="2800" b="1" cap="none" dirty="0"/>
              <a:t>) </a:t>
            </a:r>
            <a:r>
              <a:rPr lang="ru-RU" sz="2800" cap="none" dirty="0"/>
              <a:t>– слова, которые употребляются во всех стилях, называют предметы, действия, признаки и не заключают в себе оценки соответствующих понятий. </a:t>
            </a:r>
          </a:p>
          <a:p>
            <a:pPr algn="just"/>
            <a:r>
              <a:rPr lang="ru-RU" sz="2800" cap="none" dirty="0"/>
              <a:t>Например:</a:t>
            </a:r>
            <a:r>
              <a:rPr lang="ru-RU" sz="2800" b="1" cap="none" dirty="0"/>
              <a:t> осень, лето, школа, огород, книга; новый, молодой; учиться, идти, читать; хорошо, плохо </a:t>
            </a:r>
            <a:r>
              <a:rPr lang="ru-RU" sz="2800" cap="none" dirty="0"/>
              <a:t>и т.д. </a:t>
            </a:r>
          </a:p>
        </p:txBody>
      </p:sp>
    </p:spTree>
    <p:extLst>
      <p:ext uri="{BB962C8B-B14F-4D97-AF65-F5344CB8AC3E}">
        <p14:creationId xmlns:p14="http://schemas.microsoft.com/office/powerpoint/2010/main" val="4833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25AF4-DDD8-0F0F-D39E-D123BD67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Ограниченная в употреблении лексика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34F7-D041-7790-534C-B443E57DF6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4294"/>
            <a:ext cx="10363826" cy="486529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cap="none" dirty="0"/>
              <a:t>К словам, ограниченным в употреблении, относится </a:t>
            </a:r>
            <a:r>
              <a:rPr lang="ru-RU" sz="2800" b="1" cap="none" dirty="0"/>
              <a:t>диалектная лексика, жаргонная и арготическая, специальная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b="1" cap="none" dirty="0"/>
              <a:t>Специальная лексика </a:t>
            </a:r>
            <a:r>
              <a:rPr lang="ru-RU" sz="2800" cap="none" dirty="0"/>
              <a:t>– это слова, употребление которых ограничено специальными сферами человеческой деятельности: наукой, техникой, искусством, производством, сельским хозяйством, медициной. Например: </a:t>
            </a:r>
            <a:r>
              <a:rPr lang="ru-RU" sz="2800" b="1" i="1" cap="none" dirty="0"/>
              <a:t>гамма, ноктюрн </a:t>
            </a:r>
            <a:r>
              <a:rPr lang="ru-RU" sz="2800" cap="none" dirty="0"/>
              <a:t>(муз.), </a:t>
            </a:r>
            <a:r>
              <a:rPr lang="ru-RU" sz="2800" b="1" i="1" cap="none" dirty="0"/>
              <a:t>компас, лоцман </a:t>
            </a:r>
            <a:r>
              <a:rPr lang="ru-RU" sz="2800" cap="none" dirty="0"/>
              <a:t>(</a:t>
            </a:r>
            <a:r>
              <a:rPr lang="ru-RU" sz="2800" cap="none" dirty="0" err="1"/>
              <a:t>морск</a:t>
            </a:r>
            <a:r>
              <a:rPr lang="ru-RU" sz="2800" cap="none" dirty="0"/>
              <a:t>.), </a:t>
            </a:r>
            <a:r>
              <a:rPr lang="ru-RU" sz="2800" b="1" i="1" cap="none" dirty="0"/>
              <a:t>гипертония, анестезия </a:t>
            </a:r>
            <a:r>
              <a:rPr lang="ru-RU" sz="2800" cap="none" dirty="0"/>
              <a:t>(мед.). Такие слова употребляются преимущественно людьми одной профессии, и потому их принято называть </a:t>
            </a:r>
            <a:r>
              <a:rPr lang="ru-RU" sz="2800" b="1" cap="none" dirty="0"/>
              <a:t>профессионализмами</a:t>
            </a:r>
            <a:r>
              <a:rPr lang="ru-RU" sz="28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31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20B91-C218-D6B9-EAF3-A80C639F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Пассивный словарный запас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7E5353-00AC-6E4C-4945-946FCDB32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5284"/>
            <a:ext cx="10363826" cy="49170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каждый период развития языка в нём функционируют слова, принадлежащие к </a:t>
            </a:r>
            <a:r>
              <a:rPr lang="ru-RU" sz="2600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активному словарному запасу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 </a:t>
            </a:r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постоянно используемые в речи, и слова, вышедшие из повседневного употребления или только входящие в него. 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Устаревшие и новые слова </a:t>
            </a:r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представляют собой </a:t>
            </a:r>
            <a:r>
              <a:rPr lang="ru-RU" sz="2600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пассивный словарный запас.</a:t>
            </a:r>
            <a:endParaRPr lang="ru-RU" sz="26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Устаревшие слова делятся на:</a:t>
            </a:r>
          </a:p>
          <a:p>
            <a:pPr algn="just"/>
            <a:r>
              <a:rPr lang="ru-RU" sz="2600" b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Архаизмы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– </a:t>
            </a:r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названия существующих в настоящее время предметов и явлений, по каким-либо причинам вытесненные другими словами: 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вседневно – всегда; комедиант – актёр;</a:t>
            </a:r>
            <a:endParaRPr lang="ru-RU" sz="26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600" b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Историзмы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– </a:t>
            </a:r>
            <a:r>
              <a:rPr lang="ru-RU" sz="26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названия исчезнувших предметов, явлений, понятий: </a:t>
            </a:r>
            <a:r>
              <a:rPr lang="ru-RU" sz="26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опричник, жандарм, городовой.</a:t>
            </a:r>
            <a:endParaRPr lang="ru-RU" sz="26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5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0555D-E62E-75B7-A6BC-7172025D03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38956"/>
            <a:ext cx="10363826" cy="3869067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Неологизмы (новые слова) 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бывают лексическими (заимствованными из других языков: </a:t>
            </a:r>
            <a:r>
              <a:rPr lang="ru-RU" sz="2800" b="0" i="1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мерчендайзер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) 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 семантическими (присвоение новых значений уже известным словам: 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куст – 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значении «объединение предприятий»). Бывают неологизмы </a:t>
            </a:r>
            <a:r>
              <a:rPr lang="ru-RU" sz="2800" b="0" i="1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индивидуально-авторские 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(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введённые в употребление конкретными авторами: 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дождь </a:t>
            </a:r>
            <a:r>
              <a:rPr lang="ru-RU" sz="2800" b="0" i="1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налужил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; оснеженные ветки).</a:t>
            </a:r>
            <a:endParaRPr lang="ru-RU" sz="28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7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630AA-28B3-E59C-6133-BA1BA5C9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Тематические разновидности лексики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99876-A7D0-9B79-89C2-13F0F3A434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15064"/>
            <a:ext cx="10363826" cy="46294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Синонимы</a:t>
            </a:r>
            <a:r>
              <a:rPr lang="ru-RU" sz="3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слова одной и той же части речи, обозначающие оттенки одного значения.</a:t>
            </a:r>
          </a:p>
          <a:p>
            <a:pPr algn="just"/>
            <a:r>
              <a:rPr lang="ru-RU" sz="30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Антонимы</a:t>
            </a:r>
            <a:r>
              <a:rPr lang="ru-RU" sz="3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 – слова одной и той же части речи, обозначающие противоположные по значению слова.</a:t>
            </a:r>
          </a:p>
          <a:p>
            <a:pPr algn="just"/>
            <a:r>
              <a:rPr lang="ru-RU" sz="3000" b="1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Омонимы </a:t>
            </a:r>
            <a:r>
              <a:rPr lang="ru-RU" sz="3000" cap="none" dirty="0" smtClean="0">
                <a:solidFill>
                  <a:srgbClr val="363636"/>
                </a:solidFill>
                <a:latin typeface="tahoma" panose="020B0604030504040204" pitchFamily="34" charset="0"/>
              </a:rPr>
              <a:t>– одинаковые </a:t>
            </a:r>
            <a:r>
              <a:rPr lang="ru-RU" sz="3000" cap="none" dirty="0">
                <a:solidFill>
                  <a:srgbClr val="363636"/>
                </a:solidFill>
                <a:latin typeface="tahoma" panose="020B0604030504040204" pitchFamily="34" charset="0"/>
              </a:rPr>
              <a:t>по написанию и звучанию, но разные по значению слова и другие единицы языка.</a:t>
            </a:r>
          </a:p>
          <a:p>
            <a:pPr algn="just"/>
            <a:r>
              <a:rPr lang="ru-RU" sz="3000" b="1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Паронимы</a:t>
            </a:r>
            <a:r>
              <a:rPr lang="ru-RU" sz="30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 – это слова, сходные по звучанию и морфемному составу, но различающиеся лексическим значением. Также возможно ошибочное употребление одного из них вместо другого. </a:t>
            </a:r>
            <a:endParaRPr lang="ru-RU" sz="3000" b="0" i="0" cap="none" dirty="0" smtClean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ru-RU" sz="30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4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3A8C5-E7CD-41E6-2B0A-672FCC29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BEA89-956D-635E-A735-3B21DD531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7812"/>
            <a:ext cx="10363826" cy="4341672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Фразеология </a:t>
            </a:r>
            <a:r>
              <a:rPr lang="ru-RU" sz="2800" cap="none" dirty="0"/>
              <a:t>– это раздел науки о языке, изучающий устойчивые сочетания слов.</a:t>
            </a:r>
          </a:p>
          <a:p>
            <a:pPr algn="just"/>
            <a:r>
              <a:rPr lang="ru-RU" sz="2800" b="1" cap="none" dirty="0"/>
              <a:t>Фразеологизмы</a:t>
            </a:r>
            <a:r>
              <a:rPr lang="ru-RU" sz="2800" cap="none" dirty="0"/>
              <a:t> – устойчивые сочетания слов, близкие по лексическому значению одному слову. Поэтому фразеологизмы можно заменить одним словом. Фразеологизмы – яркие и выразительные средства языка. Фразеологизмы выполняют роль одного члена </a:t>
            </a:r>
            <a:r>
              <a:rPr lang="ru-RU" sz="2800" cap="none" dirty="0" smtClean="0"/>
              <a:t>предложения.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7147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E73AEDF-D57D-373E-1059-EA0310626DD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8972350"/>
              </p:ext>
            </p:extLst>
          </p:nvPr>
        </p:nvGraphicFramePr>
        <p:xfrm>
          <a:off x="914400" y="532967"/>
          <a:ext cx="10363200" cy="579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49">
                  <a:extLst>
                    <a:ext uri="{9D8B030D-6E8A-4147-A177-3AD203B41FA5}">
                      <a16:colId xmlns:a16="http://schemas.microsoft.com/office/drawing/2014/main" val="2016118468"/>
                    </a:ext>
                  </a:extLst>
                </a:gridCol>
                <a:gridCol w="4589253">
                  <a:extLst>
                    <a:ext uri="{9D8B030D-6E8A-4147-A177-3AD203B41FA5}">
                      <a16:colId xmlns:a16="http://schemas.microsoft.com/office/drawing/2014/main" val="185054255"/>
                    </a:ext>
                  </a:extLst>
                </a:gridCol>
                <a:gridCol w="5170098">
                  <a:extLst>
                    <a:ext uri="{9D8B030D-6E8A-4147-A177-3AD203B41FA5}">
                      <a16:colId xmlns:a16="http://schemas.microsoft.com/office/drawing/2014/main" val="1454036067"/>
                    </a:ext>
                  </a:extLst>
                </a:gridCol>
              </a:tblGrid>
              <a:tr h="63502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/>
                        <a:t>Группы фразеологизмов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/>
                        <a:t>Пример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746264"/>
                  </a:ext>
                </a:extLst>
              </a:tr>
              <a:tr h="2505285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Фразеологизмы, происхождение которых связано с историей нашей страны, с обычаями и обрядами наших предков.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стенку лезть, потемкинские деревни, в долгий ящик отложить, Мамаево нашествие, хлеб-соль, бить челом, чин чином.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23032"/>
                  </a:ext>
                </a:extLst>
              </a:tr>
              <a:tr h="2035544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Фразеологизмы, возникшие в той или иной профессиональной среде или пришедшие в литературный язык из жаргона.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Лить колокола, бить баклуши, попасть впросак, разделать под орех, во все тяжкие, брать на пушку, втирать очки.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1463</TotalTime>
  <Words>1111</Words>
  <Application>Microsoft Office PowerPoint</Application>
  <PresentationFormat>Широкоэкранный</PresentationFormat>
  <Paragraphs>101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Tw Cen MT</vt:lpstr>
      <vt:lpstr>Капля</vt:lpstr>
      <vt:lpstr>Лексикология и фразеология</vt:lpstr>
      <vt:lpstr>Определения терминов</vt:lpstr>
      <vt:lpstr>Общеупотребительная лексика</vt:lpstr>
      <vt:lpstr>Ограниченная в употреблении лексика</vt:lpstr>
      <vt:lpstr>Пассивный словарный запас</vt:lpstr>
      <vt:lpstr>Презентация PowerPoint</vt:lpstr>
      <vt:lpstr>Тематические разновидности лексики</vt:lpstr>
      <vt:lpstr>Фразеология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ошибки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</dc:title>
  <dc:creator>Anastasiia Belozor</dc:creator>
  <cp:lastModifiedBy>Белозор Анастасия Сергеевна</cp:lastModifiedBy>
  <cp:revision>22</cp:revision>
  <dcterms:created xsi:type="dcterms:W3CDTF">2023-08-31T05:47:59Z</dcterms:created>
  <dcterms:modified xsi:type="dcterms:W3CDTF">2023-09-25T04:16:37Z</dcterms:modified>
</cp:coreProperties>
</file>