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0"/>
  </p:notesMasterIdLst>
  <p:sldIdLst>
    <p:sldId id="256" r:id="rId2"/>
    <p:sldId id="318" r:id="rId3"/>
    <p:sldId id="572" r:id="rId4"/>
    <p:sldId id="282" r:id="rId5"/>
    <p:sldId id="283" r:id="rId6"/>
    <p:sldId id="352" r:id="rId7"/>
    <p:sldId id="285" r:id="rId8"/>
    <p:sldId id="349" r:id="rId9"/>
    <p:sldId id="532" r:id="rId10"/>
    <p:sldId id="533" r:id="rId11"/>
    <p:sldId id="286" r:id="rId12"/>
    <p:sldId id="287" r:id="rId13"/>
    <p:sldId id="288" r:id="rId14"/>
    <p:sldId id="353" r:id="rId15"/>
    <p:sldId id="355" r:id="rId16"/>
    <p:sldId id="354" r:id="rId17"/>
    <p:sldId id="290" r:id="rId18"/>
    <p:sldId id="534" r:id="rId19"/>
    <p:sldId id="535" r:id="rId20"/>
    <p:sldId id="293" r:id="rId21"/>
    <p:sldId id="294" r:id="rId22"/>
    <p:sldId id="295" r:id="rId23"/>
    <p:sldId id="377" r:id="rId24"/>
    <p:sldId id="536" r:id="rId25"/>
    <p:sldId id="537" r:id="rId26"/>
    <p:sldId id="538" r:id="rId27"/>
    <p:sldId id="539" r:id="rId28"/>
    <p:sldId id="314" r:id="rId29"/>
    <p:sldId id="378" r:id="rId30"/>
    <p:sldId id="379" r:id="rId31"/>
    <p:sldId id="380" r:id="rId32"/>
    <p:sldId id="381" r:id="rId33"/>
    <p:sldId id="315" r:id="rId34"/>
    <p:sldId id="319" r:id="rId35"/>
    <p:sldId id="320" r:id="rId36"/>
    <p:sldId id="548" r:id="rId37"/>
    <p:sldId id="550" r:id="rId38"/>
    <p:sldId id="549" r:id="rId39"/>
    <p:sldId id="551" r:id="rId40"/>
    <p:sldId id="540" r:id="rId41"/>
    <p:sldId id="541" r:id="rId42"/>
    <p:sldId id="542" r:id="rId43"/>
    <p:sldId id="573" r:id="rId44"/>
    <p:sldId id="543" r:id="rId45"/>
    <p:sldId id="544" r:id="rId46"/>
    <p:sldId id="545" r:id="rId47"/>
    <p:sldId id="574" r:id="rId48"/>
    <p:sldId id="555" r:id="rId49"/>
    <p:sldId id="556" r:id="rId50"/>
    <p:sldId id="557" r:id="rId51"/>
    <p:sldId id="558" r:id="rId52"/>
    <p:sldId id="552" r:id="rId53"/>
    <p:sldId id="553" r:id="rId54"/>
    <p:sldId id="554" r:id="rId55"/>
    <p:sldId id="382" r:id="rId56"/>
    <p:sldId id="525" r:id="rId57"/>
    <p:sldId id="530" r:id="rId58"/>
    <p:sldId id="450" r:id="rId59"/>
    <p:sldId id="448" r:id="rId60"/>
    <p:sldId id="575" r:id="rId61"/>
    <p:sldId id="384" r:id="rId62"/>
    <p:sldId id="395" r:id="rId63"/>
    <p:sldId id="396" r:id="rId64"/>
    <p:sldId id="385" r:id="rId65"/>
    <p:sldId id="397" r:id="rId66"/>
    <p:sldId id="386" r:id="rId67"/>
    <p:sldId id="387" r:id="rId68"/>
    <p:sldId id="399" r:id="rId69"/>
    <p:sldId id="400" r:id="rId70"/>
    <p:sldId id="401" r:id="rId71"/>
    <p:sldId id="402" r:id="rId72"/>
    <p:sldId id="576" r:id="rId73"/>
    <p:sldId id="403" r:id="rId74"/>
    <p:sldId id="404" r:id="rId75"/>
    <p:sldId id="405" r:id="rId76"/>
    <p:sldId id="406" r:id="rId77"/>
    <p:sldId id="407" r:id="rId78"/>
    <p:sldId id="408" r:id="rId79"/>
    <p:sldId id="569" r:id="rId80"/>
    <p:sldId id="581" r:id="rId81"/>
    <p:sldId id="588" r:id="rId82"/>
    <p:sldId id="577" r:id="rId83"/>
    <p:sldId id="578" r:id="rId84"/>
    <p:sldId id="579" r:id="rId85"/>
    <p:sldId id="580" r:id="rId86"/>
    <p:sldId id="391" r:id="rId87"/>
    <p:sldId id="453" r:id="rId88"/>
    <p:sldId id="392" r:id="rId89"/>
    <p:sldId id="531" r:id="rId90"/>
    <p:sldId id="582" r:id="rId91"/>
    <p:sldId id="583" r:id="rId92"/>
    <p:sldId id="585" r:id="rId93"/>
    <p:sldId id="584" r:id="rId94"/>
    <p:sldId id="394" r:id="rId95"/>
    <p:sldId id="456" r:id="rId96"/>
    <p:sldId id="454" r:id="rId97"/>
    <p:sldId id="411" r:id="rId98"/>
    <p:sldId id="570" r:id="rId99"/>
    <p:sldId id="413" r:id="rId100"/>
    <p:sldId id="457" r:id="rId101"/>
    <p:sldId id="414" r:id="rId102"/>
    <p:sldId id="415" r:id="rId103"/>
    <p:sldId id="416" r:id="rId104"/>
    <p:sldId id="417" r:id="rId105"/>
    <p:sldId id="458" r:id="rId106"/>
    <p:sldId id="459" r:id="rId107"/>
    <p:sldId id="421" r:id="rId108"/>
    <p:sldId id="428" r:id="rId109"/>
    <p:sldId id="461" r:id="rId110"/>
    <p:sldId id="586" r:id="rId111"/>
    <p:sldId id="587" r:id="rId112"/>
    <p:sldId id="443" r:id="rId113"/>
    <p:sldId id="445" r:id="rId114"/>
    <p:sldId id="589" r:id="rId115"/>
    <p:sldId id="446" r:id="rId116"/>
    <p:sldId id="559" r:id="rId117"/>
    <p:sldId id="524" r:id="rId118"/>
    <p:sldId id="478" r:id="rId119"/>
    <p:sldId id="479" r:id="rId120"/>
    <p:sldId id="480" r:id="rId121"/>
    <p:sldId id="590" r:id="rId122"/>
    <p:sldId id="481" r:id="rId123"/>
    <p:sldId id="561" r:id="rId124"/>
    <p:sldId id="562" r:id="rId125"/>
    <p:sldId id="563" r:id="rId126"/>
    <p:sldId id="482" r:id="rId127"/>
    <p:sldId id="566" r:id="rId128"/>
    <p:sldId id="565" r:id="rId129"/>
    <p:sldId id="484" r:id="rId130"/>
    <p:sldId id="486" r:id="rId131"/>
    <p:sldId id="571" r:id="rId132"/>
    <p:sldId id="567" r:id="rId133"/>
    <p:sldId id="591" r:id="rId134"/>
    <p:sldId id="487" r:id="rId135"/>
    <p:sldId id="488" r:id="rId136"/>
    <p:sldId id="489" r:id="rId137"/>
    <p:sldId id="592" r:id="rId138"/>
    <p:sldId id="593" r:id="rId139"/>
    <p:sldId id="594" r:id="rId140"/>
    <p:sldId id="515" r:id="rId141"/>
    <p:sldId id="516" r:id="rId142"/>
    <p:sldId id="517" r:id="rId143"/>
    <p:sldId id="519" r:id="rId144"/>
    <p:sldId id="520" r:id="rId145"/>
    <p:sldId id="523" r:id="rId146"/>
    <p:sldId id="521" r:id="rId147"/>
    <p:sldId id="522" r:id="rId148"/>
    <p:sldId id="497" r:id="rId149"/>
    <p:sldId id="498" r:id="rId150"/>
    <p:sldId id="503" r:id="rId151"/>
    <p:sldId id="504" r:id="rId152"/>
    <p:sldId id="505" r:id="rId153"/>
    <p:sldId id="508" r:id="rId154"/>
    <p:sldId id="452" r:id="rId155"/>
    <p:sldId id="464" r:id="rId156"/>
    <p:sldId id="465" r:id="rId157"/>
    <p:sldId id="420" r:id="rId158"/>
    <p:sldId id="274" r:id="rId159"/>
  </p:sldIdLst>
  <p:sldSz cx="9144000" cy="6858000" type="screen4x3"/>
  <p:notesSz cx="6858000" cy="9144000"/>
  <p:custDataLst>
    <p:tags r:id="rId16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p:cViewPr varScale="1">
        <p:scale>
          <a:sx n="51" d="100"/>
          <a:sy n="51" d="100"/>
        </p:scale>
        <p:origin x="-119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0D138F-3E4F-4E03-9BFF-6D699BE0DC3A}" type="datetimeFigureOut">
              <a:rPr lang="ru-RU" smtClean="0"/>
              <a:t>07.12.2020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2B4E8-F4F8-44C6-9B0E-991D09D8CCCF}" type="slidenum">
              <a:rPr lang="ru-RU" smtClean="0"/>
              <a:t>‹#›</a:t>
            </a:fld>
            <a:endParaRPr lang="ru-RU"/>
          </a:p>
        </p:txBody>
      </p:sp>
    </p:spTree>
    <p:extLst>
      <p:ext uri="{BB962C8B-B14F-4D97-AF65-F5344CB8AC3E}">
        <p14:creationId xmlns:p14="http://schemas.microsoft.com/office/powerpoint/2010/main" val="156988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06F449-9F1B-4A89-BD15-27C90D852DE3}" type="slidenum">
              <a:rPr lang="ru-RU" altLang="ru-RU" smtClean="0">
                <a:latin typeface="Arial" pitchFamily="34" charset="0"/>
              </a:rPr>
              <a:pPr eaLnBrk="1" hangingPunct="1">
                <a:spcBef>
                  <a:spcPct val="0"/>
                </a:spcBef>
              </a:pPr>
              <a:t>119</a:t>
            </a:fld>
            <a:endParaRPr lang="ru-RU" altLang="ru-RU" smtClean="0">
              <a:latin typeface="Arial" pitchFamily="34" charset="0"/>
            </a:endParaRPr>
          </a:p>
        </p:txBody>
      </p:sp>
      <p:sp>
        <p:nvSpPr>
          <p:cNvPr id="55299" name="Rectangle 2"/>
          <p:cNvSpPr>
            <a:spLocks noGrp="1" noRot="1" noChangeAspect="1" noChangeArrowheads="1" noTextEdit="1"/>
          </p:cNvSpPr>
          <p:nvPr>
            <p:ph type="sldImg"/>
          </p:nvPr>
        </p:nvSpPr>
        <p:spPr bwMode="auto">
          <a:xfrm>
            <a:off x="1114425" y="655638"/>
            <a:ext cx="4646613" cy="3484562"/>
          </a:xfrm>
          <a:solidFill>
            <a:srgbClr val="FFFFFF"/>
          </a:solidFill>
          <a:ln cap="flat">
            <a:solidFill>
              <a:srgbClr val="000000"/>
            </a:solidFill>
            <a:miter lim="800000"/>
            <a:headEnd/>
            <a:tailEnd/>
          </a:ln>
        </p:spPr>
      </p:sp>
      <p:sp>
        <p:nvSpPr>
          <p:cNvPr id="55300" name="Rectangle 3"/>
          <p:cNvSpPr>
            <a:spLocks noGrp="1" noChangeArrowheads="1"/>
          </p:cNvSpPr>
          <p:nvPr>
            <p:ph type="body" idx="1"/>
          </p:nvPr>
        </p:nvSpPr>
        <p:spPr bwMode="auto">
          <a:xfrm>
            <a:off x="922338" y="4359275"/>
            <a:ext cx="5030787" cy="407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r>
              <a:rPr lang="ru-RU" altLang="ko-KR" smtClean="0"/>
              <a:t>Общая схема диагностики ХОБЛ: на основании симптомов, факторов риска (главный – курение) и функции внешнего дыхания. </a:t>
            </a:r>
            <a:endParaRPr lang="ru-RU" altLang="ru-RU" smtClean="0"/>
          </a:p>
        </p:txBody>
      </p:sp>
    </p:spTree>
    <p:extLst>
      <p:ext uri="{BB962C8B-B14F-4D97-AF65-F5344CB8AC3E}">
        <p14:creationId xmlns:p14="http://schemas.microsoft.com/office/powerpoint/2010/main" val="407683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На слайде представлены 2 типа больных ХОБЛ (розовые пыхтельщики и синие отечники). Первый характеризуется более быстрым развитием эмфиземы, а в клинике ведущим симптомом является одышка. Бронхитический тип характеризуется ранним развитием легочного сердца, в клинике превалирует кашель.</a:t>
            </a:r>
          </a:p>
        </p:txBody>
      </p:sp>
      <p:sp>
        <p:nvSpPr>
          <p:cNvPr id="563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E6C06E5-086D-4ABE-B1FC-24228B21604E}" type="slidenum">
              <a:rPr lang="ru-RU" altLang="ru-RU" smtClean="0">
                <a:latin typeface="Arial" pitchFamily="34" charset="0"/>
              </a:rPr>
              <a:pPr eaLnBrk="1" hangingPunct="1">
                <a:spcBef>
                  <a:spcPct val="0"/>
                </a:spcBef>
              </a:pPr>
              <a:t>120</a:t>
            </a:fld>
            <a:endParaRPr lang="ru-RU" altLang="ru-RU" smtClean="0">
              <a:latin typeface="Arial" pitchFamily="34" charset="0"/>
            </a:endParaRPr>
          </a:p>
        </p:txBody>
      </p:sp>
    </p:spTree>
    <p:extLst>
      <p:ext uri="{BB962C8B-B14F-4D97-AF65-F5344CB8AC3E}">
        <p14:creationId xmlns:p14="http://schemas.microsoft.com/office/powerpoint/2010/main" val="263415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Классификация по степени тяжести строится прежде всего на показателе ОФВ1.</a:t>
            </a:r>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B7E317C-4394-4064-BAFA-0000734472F7}" type="slidenum">
              <a:rPr lang="ru-RU" altLang="ru-RU" smtClean="0">
                <a:latin typeface="Arial" pitchFamily="34" charset="0"/>
              </a:rPr>
              <a:pPr eaLnBrk="1" hangingPunct="1">
                <a:spcBef>
                  <a:spcPct val="0"/>
                </a:spcBef>
              </a:pPr>
              <a:t>122</a:t>
            </a:fld>
            <a:endParaRPr lang="ru-RU" altLang="ru-RU" smtClean="0">
              <a:latin typeface="Arial" pitchFamily="34" charset="0"/>
            </a:endParaRPr>
          </a:p>
        </p:txBody>
      </p:sp>
    </p:spTree>
    <p:extLst>
      <p:ext uri="{BB962C8B-B14F-4D97-AF65-F5344CB8AC3E}">
        <p14:creationId xmlns:p14="http://schemas.microsoft.com/office/powerpoint/2010/main" val="393598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Спирометрия – «золотой стандарт» диагностики ХОБЛ.</a:t>
            </a:r>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8B24AF1-7BA3-4B48-92AC-281EED0830F1}" type="slidenum">
              <a:rPr lang="ru-RU" altLang="ru-RU" smtClean="0">
                <a:latin typeface="Arial" pitchFamily="34" charset="0"/>
              </a:rPr>
              <a:pPr eaLnBrk="1" hangingPunct="1">
                <a:spcBef>
                  <a:spcPct val="0"/>
                </a:spcBef>
              </a:pPr>
              <a:t>126</a:t>
            </a:fld>
            <a:endParaRPr lang="ru-RU" altLang="ru-RU" smtClean="0">
              <a:latin typeface="Arial" pitchFamily="34" charset="0"/>
            </a:endParaRPr>
          </a:p>
        </p:txBody>
      </p:sp>
    </p:spTree>
    <p:extLst>
      <p:ext uri="{BB962C8B-B14F-4D97-AF65-F5344CB8AC3E}">
        <p14:creationId xmlns:p14="http://schemas.microsoft.com/office/powerpoint/2010/main" val="1363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Ренгенограмма позволяет выявить косвенные признаки эмфиземы.</a:t>
            </a:r>
          </a:p>
        </p:txBody>
      </p:sp>
      <p:sp>
        <p:nvSpPr>
          <p:cNvPr id="604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99E10F3-302F-445E-B882-458F402E3576}" type="slidenum">
              <a:rPr lang="ru-RU" altLang="ru-RU" smtClean="0">
                <a:latin typeface="Arial" pitchFamily="34" charset="0"/>
              </a:rPr>
              <a:pPr eaLnBrk="1" hangingPunct="1">
                <a:spcBef>
                  <a:spcPct val="0"/>
                </a:spcBef>
              </a:pPr>
              <a:t>129</a:t>
            </a:fld>
            <a:endParaRPr lang="ru-RU" altLang="ru-RU" smtClean="0">
              <a:latin typeface="Arial" pitchFamily="34" charset="0"/>
            </a:endParaRPr>
          </a:p>
        </p:txBody>
      </p:sp>
    </p:spTree>
    <p:extLst>
      <p:ext uri="{BB962C8B-B14F-4D97-AF65-F5344CB8AC3E}">
        <p14:creationId xmlns:p14="http://schemas.microsoft.com/office/powerpoint/2010/main" val="292013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smtClean="0"/>
              <a:t>Пример формулировки диагноза: ХОБЛ, среднетяжелое течение (2 стадия), ст. обострения, ДН 1-2 ст.</a:t>
            </a:r>
          </a:p>
        </p:txBody>
      </p:sp>
      <p:sp>
        <p:nvSpPr>
          <p:cNvPr id="614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7E7B08-EC0F-45D7-9F8F-B391E6445D64}" type="slidenum">
              <a:rPr lang="ru-RU" altLang="ru-RU" smtClean="0">
                <a:latin typeface="Arial" pitchFamily="34" charset="0"/>
              </a:rPr>
              <a:pPr eaLnBrk="1" hangingPunct="1">
                <a:spcBef>
                  <a:spcPct val="0"/>
                </a:spcBef>
              </a:pPr>
              <a:t>130</a:t>
            </a:fld>
            <a:endParaRPr lang="ru-RU" altLang="ru-RU" smtClean="0">
              <a:latin typeface="Arial" pitchFamily="34" charset="0"/>
            </a:endParaRPr>
          </a:p>
        </p:txBody>
      </p:sp>
    </p:spTree>
    <p:extLst>
      <p:ext uri="{BB962C8B-B14F-4D97-AF65-F5344CB8AC3E}">
        <p14:creationId xmlns:p14="http://schemas.microsoft.com/office/powerpoint/2010/main" val="87362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t>07.12.2020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t>07.12.2020</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t>07.12.2020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07.12.2020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t>07.12.2020</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t>07.12.2020</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t>07.12.2020</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t>07.12.2020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krasotaimedicina.ru/diseases/zabolevanija_pulmonology/pneumonia" TargetMode="External"/><Relationship Id="rId2" Type="http://schemas.openxmlformats.org/officeDocument/2006/relationships/hyperlink" Target="http://www.krasotaimedicina.ru/diseases/infectious/brucellosis" TargetMode="External"/><Relationship Id="rId1" Type="http://schemas.openxmlformats.org/officeDocument/2006/relationships/slideLayout" Target="../slideLayouts/slideLayout2.xml"/><Relationship Id="rId6" Type="http://schemas.openxmlformats.org/officeDocument/2006/relationships/hyperlink" Target="http://www.krasotaimedicina.ru/diseases/infectious/respiratory-viral-infections" TargetMode="External"/><Relationship Id="rId5" Type="http://schemas.openxmlformats.org/officeDocument/2006/relationships/hyperlink" Target="http://www.krasotaimedicina.ru/diseases/infectious/tuberculosis" TargetMode="External"/><Relationship Id="rId4" Type="http://schemas.openxmlformats.org/officeDocument/2006/relationships/hyperlink" Target="http://www.krasotaimedicina.ru/diseases/infectious/fl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9792" y="368209"/>
            <a:ext cx="5472608" cy="1980671"/>
          </a:xfrm>
        </p:spPr>
        <p:txBody>
          <a:bodyPr>
            <a:normAutofit/>
          </a:bodyPr>
          <a:lstStyle/>
          <a:p>
            <a:pPr algn="ctr"/>
            <a:r>
              <a:rPr lang="ru-RU" sz="1400" kern="0" dirty="0" smtClean="0">
                <a:solidFill>
                  <a:schemeClr val="tx1"/>
                </a:solidFill>
                <a:latin typeface="Arial"/>
              </a:rPr>
              <a:t>Федеральное государственное </a:t>
            </a:r>
            <a:r>
              <a:rPr lang="ru-RU" sz="1400" kern="0" dirty="0">
                <a:solidFill>
                  <a:schemeClr val="tx1"/>
                </a:solidFill>
                <a:latin typeface="Arial"/>
              </a:rPr>
              <a:t>бюджетное образовательное учреждение высшего </a:t>
            </a:r>
            <a:r>
              <a:rPr lang="ru-RU" sz="1400" kern="0" dirty="0" smtClean="0">
                <a:solidFill>
                  <a:schemeClr val="tx1"/>
                </a:solidFill>
                <a:latin typeface="Arial"/>
              </a:rPr>
              <a:t>образования                                                                </a:t>
            </a:r>
            <a:r>
              <a:rPr lang="ru-RU" sz="1400" kern="0" dirty="0">
                <a:solidFill>
                  <a:schemeClr val="tx1"/>
                </a:solidFill>
                <a:latin typeface="Arial"/>
              </a:rPr>
              <a:t>«Красноярский государственный медицинский университет имени профессора В.Ф. Войно-Ясенецкого</a:t>
            </a:r>
            <a:r>
              <a:rPr lang="ru-RU" sz="1400" kern="0" dirty="0" smtClean="0">
                <a:solidFill>
                  <a:schemeClr val="tx1"/>
                </a:solidFill>
                <a:latin typeface="Arial"/>
              </a:rPr>
              <a:t>»</a:t>
            </a:r>
            <a:r>
              <a:rPr lang="ru-RU" sz="1400" kern="0" dirty="0">
                <a:solidFill>
                  <a:schemeClr val="tx1"/>
                </a:solidFill>
                <a:latin typeface="Arial"/>
              </a:rPr>
              <a:t/>
            </a:r>
            <a:br>
              <a:rPr lang="ru-RU" sz="1400" kern="0" dirty="0">
                <a:solidFill>
                  <a:schemeClr val="tx1"/>
                </a:solidFill>
                <a:latin typeface="Arial"/>
              </a:rPr>
            </a:br>
            <a:r>
              <a:rPr lang="ru-RU" sz="1400" kern="0" dirty="0" smtClean="0">
                <a:solidFill>
                  <a:schemeClr val="tx1"/>
                </a:solidFill>
                <a:latin typeface="Arial"/>
              </a:rPr>
              <a:t/>
            </a:r>
            <a:br>
              <a:rPr lang="ru-RU" sz="1400" kern="0" dirty="0" smtClean="0">
                <a:solidFill>
                  <a:schemeClr val="tx1"/>
                </a:solidFill>
                <a:latin typeface="Arial"/>
              </a:rPr>
            </a:br>
            <a:r>
              <a:rPr lang="ru-RU" sz="1400" kern="0" dirty="0" smtClean="0">
                <a:solidFill>
                  <a:schemeClr val="tx1"/>
                </a:solidFill>
                <a:latin typeface="Arial"/>
              </a:rPr>
              <a:t>Кафедра </a:t>
            </a:r>
            <a:r>
              <a:rPr lang="ru-RU" sz="1400" kern="0" dirty="0">
                <a:solidFill>
                  <a:schemeClr val="tx1"/>
                </a:solidFill>
                <a:latin typeface="Arial"/>
              </a:rPr>
              <a:t>поликлинической терапии , семейной медицины </a:t>
            </a:r>
            <a:r>
              <a:rPr lang="ru-RU" sz="1400" kern="0" dirty="0" smtClean="0">
                <a:solidFill>
                  <a:schemeClr val="tx1"/>
                </a:solidFill>
                <a:latin typeface="Arial"/>
              </a:rPr>
              <a:t>с </a:t>
            </a:r>
            <a:r>
              <a:rPr lang="ru-RU" sz="1400" kern="0" dirty="0">
                <a:solidFill>
                  <a:schemeClr val="tx1"/>
                </a:solidFill>
                <a:latin typeface="Arial"/>
              </a:rPr>
              <a:t>курсом постдипломного образования</a:t>
            </a:r>
            <a:endParaRPr lang="ru-RU" dirty="0">
              <a:solidFill>
                <a:schemeClr val="tx1"/>
              </a:solidFill>
            </a:endParaRPr>
          </a:p>
        </p:txBody>
      </p:sp>
      <p:sp>
        <p:nvSpPr>
          <p:cNvPr id="3" name="Подзаголовок 2"/>
          <p:cNvSpPr>
            <a:spLocks noGrp="1"/>
          </p:cNvSpPr>
          <p:nvPr>
            <p:ph type="subTitle" idx="1"/>
          </p:nvPr>
        </p:nvSpPr>
        <p:spPr>
          <a:xfrm>
            <a:off x="1547664" y="2564904"/>
            <a:ext cx="7200800" cy="3816424"/>
          </a:xfrm>
        </p:spPr>
        <p:txBody>
          <a:bodyPr>
            <a:normAutofit fontScale="77500" lnSpcReduction="20000"/>
          </a:bodyPr>
          <a:lstStyle/>
          <a:p>
            <a:pPr algn="ctr"/>
            <a:r>
              <a:rPr lang="ru-RU" sz="4400" b="1" dirty="0" smtClean="0">
                <a:solidFill>
                  <a:schemeClr val="tx1"/>
                </a:solidFill>
              </a:rPr>
              <a:t>  </a:t>
            </a:r>
            <a:r>
              <a:rPr lang="ru-RU" sz="4400" dirty="0">
                <a:solidFill>
                  <a:schemeClr val="tx1"/>
                </a:solidFill>
              </a:rPr>
              <a:t>Ведение пульмонологических больных на </a:t>
            </a:r>
            <a:r>
              <a:rPr lang="ru-RU" sz="4400" dirty="0" smtClean="0">
                <a:solidFill>
                  <a:schemeClr val="tx1"/>
                </a:solidFill>
              </a:rPr>
              <a:t>амбулаторном </a:t>
            </a:r>
            <a:r>
              <a:rPr lang="ru-RU" sz="4400" dirty="0">
                <a:solidFill>
                  <a:schemeClr val="tx1"/>
                </a:solidFill>
              </a:rPr>
              <a:t>этапе. </a:t>
            </a:r>
            <a:r>
              <a:rPr lang="ru-RU" sz="4400" dirty="0" smtClean="0">
                <a:solidFill>
                  <a:schemeClr val="tx1"/>
                </a:solidFill>
              </a:rPr>
              <a:t>Внебольничные пневмонии. </a:t>
            </a:r>
            <a:r>
              <a:rPr lang="ru-RU" sz="4400" dirty="0">
                <a:solidFill>
                  <a:schemeClr val="tx1"/>
                </a:solidFill>
              </a:rPr>
              <a:t>ХОБЛ.</a:t>
            </a:r>
            <a:endParaRPr lang="ru-RU" sz="4400" b="1" dirty="0">
              <a:solidFill>
                <a:schemeClr val="tx1"/>
              </a:solidFill>
            </a:endParaRPr>
          </a:p>
          <a:p>
            <a:pPr algn="r"/>
            <a:endParaRPr lang="ru-RU" sz="1900" dirty="0" smtClean="0">
              <a:solidFill>
                <a:schemeClr val="tx1"/>
              </a:solidFill>
              <a:latin typeface="Times New Roman" pitchFamily="18" charset="0"/>
              <a:cs typeface="Times New Roman" pitchFamily="18" charset="0"/>
            </a:endParaRPr>
          </a:p>
          <a:p>
            <a:pPr algn="r"/>
            <a:r>
              <a:rPr lang="ru-RU" sz="1900" dirty="0" smtClean="0">
                <a:solidFill>
                  <a:schemeClr val="tx1"/>
                </a:solidFill>
                <a:latin typeface="Times New Roman" pitchFamily="18" charset="0"/>
                <a:cs typeface="Times New Roman" pitchFamily="18" charset="0"/>
              </a:rPr>
              <a:t>доц</a:t>
            </a:r>
            <a:r>
              <a:rPr lang="ru-RU" sz="1900" b="1" dirty="0" smtClean="0">
                <a:solidFill>
                  <a:schemeClr val="tx1"/>
                </a:solidFill>
                <a:latin typeface="Times New Roman" pitchFamily="18" charset="0"/>
                <a:cs typeface="Times New Roman" pitchFamily="18" charset="0"/>
              </a:rPr>
              <a:t>., </a:t>
            </a:r>
            <a:r>
              <a:rPr lang="ru-RU" sz="1900" b="1" kern="0" dirty="0" smtClean="0">
                <a:solidFill>
                  <a:srgbClr val="000000"/>
                </a:solidFill>
                <a:latin typeface="Times New Roman" pitchFamily="18" charset="0"/>
                <a:ea typeface="+mj-ea"/>
                <a:cs typeface="Times New Roman" pitchFamily="18" charset="0"/>
              </a:rPr>
              <a:t>к.м.н. Данилова Людмила </a:t>
            </a:r>
            <a:r>
              <a:rPr lang="ru-RU" sz="1900" b="1" kern="0" dirty="0" err="1" smtClean="0">
                <a:solidFill>
                  <a:srgbClr val="000000"/>
                </a:solidFill>
                <a:latin typeface="Times New Roman" pitchFamily="18" charset="0"/>
                <a:ea typeface="+mj-ea"/>
                <a:cs typeface="Times New Roman" pitchFamily="18" charset="0"/>
              </a:rPr>
              <a:t>Кальевна</a:t>
            </a:r>
            <a:endParaRPr lang="ru-RU" sz="1900" b="1" kern="0" dirty="0" smtClean="0">
              <a:solidFill>
                <a:srgbClr val="000000"/>
              </a:solidFill>
              <a:latin typeface="Times New Roman" pitchFamily="18" charset="0"/>
              <a:ea typeface="+mj-ea"/>
              <a:cs typeface="Times New Roman" pitchFamily="18" charset="0"/>
            </a:endParaRPr>
          </a:p>
          <a:p>
            <a:pPr algn="r"/>
            <a:endParaRPr lang="ru-RU" sz="1900" kern="0" dirty="0">
              <a:solidFill>
                <a:srgbClr val="000000"/>
              </a:solidFill>
              <a:latin typeface="Times New Roman" pitchFamily="18" charset="0"/>
              <a:ea typeface="+mj-ea"/>
              <a:cs typeface="Times New Roman" pitchFamily="18" charset="0"/>
            </a:endParaRPr>
          </a:p>
          <a:p>
            <a:pPr algn="r"/>
            <a:endParaRPr lang="ru-RU" sz="1900" b="1" kern="0" dirty="0" smtClean="0">
              <a:solidFill>
                <a:srgbClr val="000000"/>
              </a:solidFill>
              <a:latin typeface="Times New Roman" pitchFamily="18" charset="0"/>
              <a:ea typeface="+mj-ea"/>
              <a:cs typeface="Times New Roman" pitchFamily="18" charset="0"/>
            </a:endParaRPr>
          </a:p>
          <a:p>
            <a:pPr algn="r"/>
            <a:endParaRPr lang="ru-RU" sz="1900" kern="0" dirty="0">
              <a:solidFill>
                <a:srgbClr val="000000"/>
              </a:solidFill>
              <a:latin typeface="Times New Roman" pitchFamily="18" charset="0"/>
              <a:ea typeface="+mj-ea"/>
              <a:cs typeface="Times New Roman" pitchFamily="18" charset="0"/>
            </a:endParaRPr>
          </a:p>
          <a:p>
            <a:pPr algn="ctr"/>
            <a:r>
              <a:rPr lang="ru-RU" sz="1900" b="1" kern="0" dirty="0" smtClean="0">
                <a:solidFill>
                  <a:srgbClr val="000000"/>
                </a:solidFill>
                <a:latin typeface="Times New Roman" pitchFamily="18" charset="0"/>
                <a:ea typeface="+mj-ea"/>
                <a:cs typeface="Times New Roman" pitchFamily="18" charset="0"/>
              </a:rPr>
              <a:t>Красноярск </a:t>
            </a:r>
          </a:p>
          <a:p>
            <a:pPr algn="ctr"/>
            <a:r>
              <a:rPr lang="ru-RU" sz="1900" b="1" kern="0" dirty="0" smtClean="0">
                <a:solidFill>
                  <a:srgbClr val="000000"/>
                </a:solidFill>
                <a:latin typeface="Times New Roman" pitchFamily="18" charset="0"/>
                <a:ea typeface="+mj-ea"/>
                <a:cs typeface="Times New Roman" pitchFamily="18" charset="0"/>
              </a:rPr>
              <a:t>2020</a:t>
            </a:r>
            <a:endParaRPr lang="ru-RU" sz="1900" b="1" dirty="0">
              <a:solidFill>
                <a:schemeClr val="tx1"/>
              </a:solidFill>
              <a:latin typeface="Times New Roman" pitchFamily="18" charset="0"/>
              <a:cs typeface="Times New Roman" pitchFamily="18" charset="0"/>
            </a:endParaRPr>
          </a:p>
        </p:txBody>
      </p:sp>
      <p:pic>
        <p:nvPicPr>
          <p:cNvPr id="4" name="Picture 4" descr="Логотип КрасГ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13" y="366499"/>
            <a:ext cx="2016125" cy="134461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104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10146"/>
          </a:xfrm>
        </p:spPr>
        <p:txBody>
          <a:bodyPr>
            <a:normAutofit fontScale="90000"/>
          </a:bodyPr>
          <a:lstStyle/>
          <a:p>
            <a:pPr algn="ctr"/>
            <a:r>
              <a:rPr lang="ru-RU" b="1" dirty="0">
                <a:solidFill>
                  <a:schemeClr val="tx1"/>
                </a:solidFill>
              </a:rPr>
              <a:t/>
            </a:r>
            <a:br>
              <a:rPr lang="ru-RU" b="1" dirty="0">
                <a:solidFill>
                  <a:schemeClr val="tx1"/>
                </a:solidFill>
              </a:rPr>
            </a:br>
            <a:r>
              <a:rPr lang="ru-RU" b="1" dirty="0">
                <a:solidFill>
                  <a:schemeClr val="tx1"/>
                </a:solidFill>
              </a:rPr>
              <a:t>ОСНОВНЫЕ ЖАЛОБЫ</a:t>
            </a:r>
            <a:br>
              <a:rPr lang="ru-RU" b="1" dirty="0">
                <a:solidFill>
                  <a:schemeClr val="tx1"/>
                </a:solidFill>
              </a:rPr>
            </a:br>
            <a:r>
              <a:rPr lang="ru-RU" b="1" i="1" dirty="0" smtClean="0">
                <a:solidFill>
                  <a:schemeClr val="tx1"/>
                </a:solidFill>
              </a:rPr>
              <a:t>КАШЕЛЬ</a:t>
            </a:r>
            <a:br>
              <a:rPr lang="ru-RU" b="1" i="1" dirty="0" smtClean="0">
                <a:solidFill>
                  <a:schemeClr val="tx1"/>
                </a:solidFill>
              </a:rPr>
            </a:br>
            <a:r>
              <a:rPr lang="ru-RU" b="1" i="1" dirty="0" smtClean="0">
                <a:solidFill>
                  <a:schemeClr val="tx1"/>
                </a:solidFill>
              </a:rPr>
              <a:t>ОПИСАТЕЛЬНЫЕ ХАРАКТЕРИСТИКИ</a:t>
            </a:r>
            <a:endParaRPr lang="ru-RU" b="1" i="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fontScale="70000" lnSpcReduction="20000"/>
          </a:bodyPr>
          <a:lstStyle/>
          <a:p>
            <a:pPr marL="0" indent="0" algn="just">
              <a:buNone/>
            </a:pPr>
            <a:endParaRPr lang="ru-RU" dirty="0" smtClean="0"/>
          </a:p>
          <a:p>
            <a:pPr marL="457200" indent="-457200" algn="just">
              <a:buAutoNum type="arabicPeriod"/>
            </a:pPr>
            <a:r>
              <a:rPr lang="ru-RU" dirty="0" smtClean="0"/>
              <a:t>Утренний кашель при </a:t>
            </a:r>
            <a:r>
              <a:rPr lang="ru-RU" dirty="0"/>
              <a:t>хронических воспалительных заболеваниях верхних дыхательных путей, особенно у </a:t>
            </a:r>
            <a:r>
              <a:rPr lang="ru-RU" dirty="0" smtClean="0"/>
              <a:t>курильщиков, </a:t>
            </a:r>
            <a:r>
              <a:rPr lang="ru-RU" dirty="0"/>
              <a:t>особенно при умывании, хотя он может появляться и в более ранние часы</a:t>
            </a:r>
            <a:r>
              <a:rPr lang="ru-RU" dirty="0" smtClean="0"/>
              <a:t>.</a:t>
            </a:r>
          </a:p>
          <a:p>
            <a:pPr marL="457200" indent="-457200" algn="just">
              <a:buAutoNum type="arabicPeriod"/>
            </a:pPr>
            <a:r>
              <a:rPr lang="ru-RU" dirty="0"/>
              <a:t>Кашель в ночное время часто связан с физиологическим ночным усилением тонуса блуждающего нерва либо обусловлен продвижением мокроты под действием силы тяжести из полостей (</a:t>
            </a:r>
            <a:r>
              <a:rPr lang="ru-RU" dirty="0" err="1"/>
              <a:t>бронхоэктазов</a:t>
            </a:r>
            <a:r>
              <a:rPr lang="ru-RU" dirty="0"/>
              <a:t>, абсцессов) в бронхи при горизонтальном положении больного (так называемый дренаж положением, или постуральный дренаж). Нередко ночной кашель в сочетании с </a:t>
            </a:r>
            <a:r>
              <a:rPr lang="ru-RU" dirty="0" err="1"/>
              <a:t>бронхоспазмом</a:t>
            </a:r>
            <a:r>
              <a:rPr lang="ru-RU" dirty="0"/>
              <a:t> наблюдается при аллергическом бронхите, бронхиальной астме, сердечной астме. </a:t>
            </a:r>
            <a:endParaRPr lang="ru-RU" dirty="0" smtClean="0"/>
          </a:p>
          <a:p>
            <a:pPr marL="457200" indent="-457200" algn="just">
              <a:buAutoNum type="arabicPeriod"/>
            </a:pPr>
            <a:r>
              <a:rPr lang="ru-RU" dirty="0" smtClean="0"/>
              <a:t>Частый </a:t>
            </a:r>
            <a:r>
              <a:rPr lang="ru-RU" dirty="0"/>
              <a:t>упорный кашель, особенно в виде длительных приступов, сопровождается повышением внутригрудного давления и может способствовать постепенному развитию эмфиземы легких, гипертензии малого круга кровообращения, формированию легочного сердца. Повышение давления в венах большого круга кровообращения во время кашля иногда приводит к появлению мелких кровоизлияний в сосудах склер, в системе бронхиальных вен и др. Приступ сильного кашля может осложниться обмороком, потерей сознания, нарушениями сердечного ритма и даже эпилептиформным припадком. При буллезной эмфиземе легких сильный кашель может вызвать разрыв альвеол и </a:t>
            </a:r>
            <a:r>
              <a:rPr lang="ru-RU" dirty="0" smtClean="0"/>
              <a:t>пневмоторакс.</a:t>
            </a:r>
          </a:p>
          <a:p>
            <a:pPr marL="457200" indent="-457200" algn="just">
              <a:buAutoNum type="arabicPeriod"/>
            </a:pPr>
            <a:endParaRPr lang="ru-RU" dirty="0"/>
          </a:p>
          <a:p>
            <a:pPr marL="457200" indent="-457200" algn="just">
              <a:buAutoNum type="arabicPeriod"/>
            </a:pPr>
            <a:endParaRPr lang="ru-RU" dirty="0" smtClean="0"/>
          </a:p>
        </p:txBody>
      </p:sp>
    </p:spTree>
    <p:extLst>
      <p:ext uri="{BB962C8B-B14F-4D97-AF65-F5344CB8AC3E}">
        <p14:creationId xmlns:p14="http://schemas.microsoft.com/office/powerpoint/2010/main" val="102221659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b="1" dirty="0">
                <a:solidFill>
                  <a:schemeClr val="tx1"/>
                </a:solidFill>
              </a:rPr>
              <a:t>реабилитация</a:t>
            </a:r>
            <a:endParaRPr lang="ru-RU" dirty="0"/>
          </a:p>
        </p:txBody>
      </p:sp>
      <p:sp>
        <p:nvSpPr>
          <p:cNvPr id="3" name="Объект 2"/>
          <p:cNvSpPr>
            <a:spLocks noGrp="1"/>
          </p:cNvSpPr>
          <p:nvPr>
            <p:ph sz="quarter" idx="1"/>
          </p:nvPr>
        </p:nvSpPr>
        <p:spPr>
          <a:xfrm>
            <a:off x="611560" y="908720"/>
            <a:ext cx="7467600" cy="5832648"/>
          </a:xfrm>
        </p:spPr>
        <p:txBody>
          <a:bodyPr>
            <a:normAutofit fontScale="85000" lnSpcReduction="20000"/>
          </a:bodyPr>
          <a:lstStyle/>
          <a:p>
            <a:pPr marL="0" indent="0" algn="ctr">
              <a:buNone/>
            </a:pPr>
            <a:r>
              <a:rPr lang="ru-RU" i="1" u="sng" dirty="0" smtClean="0"/>
              <a:t>1 </a:t>
            </a:r>
            <a:r>
              <a:rPr lang="ru-RU" i="1" u="sng" dirty="0"/>
              <a:t>гр.- состояние полного клинического выздоровления  (без наличия фоновых хронических заболеваний).</a:t>
            </a:r>
          </a:p>
          <a:p>
            <a:r>
              <a:rPr lang="ru-RU" dirty="0"/>
              <a:t>Рекомендуемые мероприятия:</a:t>
            </a:r>
          </a:p>
          <a:p>
            <a:pPr lvl="0"/>
            <a:r>
              <a:rPr lang="ru-RU" dirty="0"/>
              <a:t>Закаливание (дозированное пребывание  на свежем воздухе, на солнце).</a:t>
            </a:r>
          </a:p>
          <a:p>
            <a:pPr lvl="0"/>
            <a:r>
              <a:rPr lang="ru-RU" dirty="0"/>
              <a:t>Занятия лечебной физкультурой (дыхательная гимнастика, лечебное плавание в бассейне, респираторный тренаж движений)</a:t>
            </a:r>
          </a:p>
          <a:p>
            <a:pPr lvl="0"/>
            <a:r>
              <a:rPr lang="ru-RU" dirty="0"/>
              <a:t>Дозированная ходьба, лечебная гребля, катание на коньках.</a:t>
            </a:r>
          </a:p>
          <a:p>
            <a:pPr lvl="0"/>
            <a:r>
              <a:rPr lang="ru-RU" dirty="0"/>
              <a:t>Массаж грудной клетки</a:t>
            </a:r>
          </a:p>
          <a:p>
            <a:pPr lvl="0"/>
            <a:r>
              <a:rPr lang="ru-RU" dirty="0"/>
              <a:t>Физиотерапевтические процедуры (</a:t>
            </a:r>
            <a:r>
              <a:rPr lang="ru-RU" dirty="0" err="1"/>
              <a:t>электрофарез</a:t>
            </a:r>
            <a:r>
              <a:rPr lang="ru-RU" dirty="0"/>
              <a:t>, гальванический воротник, и др. с учетом индивидуальных особенностей)</a:t>
            </a:r>
          </a:p>
          <a:p>
            <a:pPr lvl="0"/>
            <a:r>
              <a:rPr lang="ru-RU" dirty="0"/>
              <a:t>Лазеротерапия</a:t>
            </a:r>
          </a:p>
          <a:p>
            <a:pPr lvl="0"/>
            <a:r>
              <a:rPr lang="ru-RU" dirty="0"/>
              <a:t>Ингаляционная терапия </a:t>
            </a:r>
            <a:r>
              <a:rPr lang="ru-RU" dirty="0" err="1"/>
              <a:t>бронхолитическими</a:t>
            </a:r>
            <a:r>
              <a:rPr lang="ru-RU" dirty="0"/>
              <a:t> препаратами, </a:t>
            </a:r>
            <a:r>
              <a:rPr lang="ru-RU" dirty="0" err="1"/>
              <a:t>фитоингаляции</a:t>
            </a:r>
            <a:r>
              <a:rPr lang="ru-RU" dirty="0"/>
              <a:t>.</a:t>
            </a:r>
          </a:p>
          <a:p>
            <a:pPr lvl="0"/>
            <a:r>
              <a:rPr lang="ru-RU" dirty="0" err="1"/>
              <a:t>Водобальнеолечение</a:t>
            </a:r>
            <a:r>
              <a:rPr lang="ru-RU" dirty="0"/>
              <a:t>  ( различные ванны)</a:t>
            </a:r>
          </a:p>
          <a:p>
            <a:pPr lvl="0"/>
            <a:r>
              <a:rPr lang="ru-RU" dirty="0" err="1"/>
              <a:t>Галотерапия</a:t>
            </a:r>
            <a:endParaRPr lang="ru-RU" dirty="0"/>
          </a:p>
          <a:p>
            <a:pPr lvl="0"/>
            <a:r>
              <a:rPr lang="ru-RU" dirty="0" err="1"/>
              <a:t>Пелоидотерапия</a:t>
            </a:r>
            <a:r>
              <a:rPr lang="ru-RU" dirty="0"/>
              <a:t>, ИРТ, аутотренинг и др. мероприятия.</a:t>
            </a:r>
          </a:p>
          <a:p>
            <a:endParaRPr lang="ru-RU" dirty="0"/>
          </a:p>
        </p:txBody>
      </p:sp>
    </p:spTree>
    <p:extLst>
      <p:ext uri="{BB962C8B-B14F-4D97-AF65-F5344CB8AC3E}">
        <p14:creationId xmlns:p14="http://schemas.microsoft.com/office/powerpoint/2010/main" val="4623781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ctr"/>
            <a:r>
              <a:rPr lang="ru-RU" b="1" dirty="0">
                <a:solidFill>
                  <a:schemeClr val="tx1"/>
                </a:solidFill>
              </a:rPr>
              <a:t>реабилитация</a:t>
            </a:r>
            <a:endParaRPr lang="ru-RU" dirty="0"/>
          </a:p>
        </p:txBody>
      </p:sp>
      <p:sp>
        <p:nvSpPr>
          <p:cNvPr id="3" name="Объект 2"/>
          <p:cNvSpPr>
            <a:spLocks noGrp="1"/>
          </p:cNvSpPr>
          <p:nvPr>
            <p:ph sz="quarter" idx="1"/>
          </p:nvPr>
        </p:nvSpPr>
        <p:spPr>
          <a:xfrm>
            <a:off x="457200" y="908720"/>
            <a:ext cx="7467600" cy="5565232"/>
          </a:xfrm>
        </p:spPr>
        <p:txBody>
          <a:bodyPr>
            <a:normAutofit/>
          </a:bodyPr>
          <a:lstStyle/>
          <a:p>
            <a:pPr marL="0" indent="0" algn="ctr">
              <a:buNone/>
            </a:pPr>
            <a:r>
              <a:rPr lang="ru-RU" i="1" u="sng" dirty="0"/>
              <a:t>2 группа. Больные с остаточными проявлениями пневмонии в форме </a:t>
            </a:r>
            <a:r>
              <a:rPr lang="ru-RU" i="1" u="sng" dirty="0" err="1"/>
              <a:t>обструктивного</a:t>
            </a:r>
            <a:r>
              <a:rPr lang="ru-RU" i="1" u="sng" dirty="0"/>
              <a:t> синдрома.</a:t>
            </a:r>
          </a:p>
          <a:p>
            <a:r>
              <a:rPr lang="ru-RU" dirty="0"/>
              <a:t>Все изложенные пункты в 1-ой группе </a:t>
            </a:r>
            <a:endParaRPr lang="ru-RU" dirty="0" smtClean="0"/>
          </a:p>
          <a:p>
            <a:pPr marL="0" indent="0">
              <a:buNone/>
            </a:pPr>
            <a:r>
              <a:rPr lang="ru-RU" dirty="0" smtClean="0"/>
              <a:t>Должны  </a:t>
            </a:r>
            <a:r>
              <a:rPr lang="ru-RU" dirty="0"/>
              <a:t>быть расширены:</a:t>
            </a:r>
          </a:p>
          <a:p>
            <a:pPr lvl="0"/>
            <a:r>
              <a:rPr lang="ru-RU" dirty="0"/>
              <a:t>Лечебная физкультура - обязательно с элементами тренирующей терапии для улучшения дренажной функции бронхов.</a:t>
            </a:r>
          </a:p>
          <a:p>
            <a:pPr lvl="0"/>
            <a:r>
              <a:rPr lang="ru-RU" dirty="0"/>
              <a:t>Ингаляционная терапия с использованием </a:t>
            </a:r>
            <a:r>
              <a:rPr lang="ru-RU" dirty="0" err="1"/>
              <a:t>бронхолитиков</a:t>
            </a:r>
            <a:r>
              <a:rPr lang="ru-RU" dirty="0"/>
              <a:t> и </a:t>
            </a:r>
            <a:r>
              <a:rPr lang="ru-RU" dirty="0" err="1"/>
              <a:t>муколитиков</a:t>
            </a:r>
            <a:r>
              <a:rPr lang="ru-RU" dirty="0"/>
              <a:t> ч/з </a:t>
            </a:r>
            <a:r>
              <a:rPr lang="ru-RU" dirty="0" err="1"/>
              <a:t>небулайзер</a:t>
            </a:r>
            <a:r>
              <a:rPr lang="ru-RU" dirty="0"/>
              <a:t> (</a:t>
            </a:r>
            <a:r>
              <a:rPr lang="ru-RU" dirty="0" err="1"/>
              <a:t>беродуал</a:t>
            </a:r>
            <a:r>
              <a:rPr lang="ru-RU" dirty="0"/>
              <a:t>, </a:t>
            </a:r>
            <a:r>
              <a:rPr lang="ru-RU" dirty="0" err="1"/>
              <a:t>лазолван</a:t>
            </a:r>
            <a:r>
              <a:rPr lang="ru-RU" dirty="0"/>
              <a:t>, </a:t>
            </a:r>
            <a:r>
              <a:rPr lang="ru-RU" dirty="0" err="1"/>
              <a:t>вентолин</a:t>
            </a:r>
            <a:r>
              <a:rPr lang="ru-RU" dirty="0"/>
              <a:t>, </a:t>
            </a:r>
            <a:r>
              <a:rPr lang="ru-RU" dirty="0" err="1"/>
              <a:t>беротек</a:t>
            </a:r>
            <a:r>
              <a:rPr lang="ru-RU" dirty="0"/>
              <a:t>)</a:t>
            </a:r>
          </a:p>
          <a:p>
            <a:pPr lvl="0"/>
            <a:r>
              <a:rPr lang="ru-RU" dirty="0" err="1"/>
              <a:t>Пилоидотерапия</a:t>
            </a:r>
            <a:endParaRPr lang="ru-RU" dirty="0"/>
          </a:p>
          <a:p>
            <a:pPr lvl="0"/>
            <a:r>
              <a:rPr lang="ru-RU" dirty="0"/>
              <a:t>Санаторно-курортное лечение.</a:t>
            </a:r>
          </a:p>
          <a:p>
            <a:endParaRPr lang="ru-RU" dirty="0"/>
          </a:p>
        </p:txBody>
      </p:sp>
    </p:spTree>
    <p:extLst>
      <p:ext uri="{BB962C8B-B14F-4D97-AF65-F5344CB8AC3E}">
        <p14:creationId xmlns:p14="http://schemas.microsoft.com/office/powerpoint/2010/main" val="24712178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pPr algn="ctr"/>
            <a:r>
              <a:rPr lang="ru-RU" b="1" dirty="0">
                <a:solidFill>
                  <a:schemeClr val="tx1"/>
                </a:solidFill>
              </a:rPr>
              <a:t>реабилитация</a:t>
            </a:r>
            <a:endParaRPr lang="ru-RU" dirty="0"/>
          </a:p>
        </p:txBody>
      </p:sp>
      <p:sp>
        <p:nvSpPr>
          <p:cNvPr id="3" name="Объект 2"/>
          <p:cNvSpPr>
            <a:spLocks noGrp="1"/>
          </p:cNvSpPr>
          <p:nvPr>
            <p:ph sz="quarter" idx="1"/>
          </p:nvPr>
        </p:nvSpPr>
        <p:spPr>
          <a:xfrm>
            <a:off x="457200" y="1052736"/>
            <a:ext cx="8363272" cy="5421216"/>
          </a:xfrm>
        </p:spPr>
        <p:txBody>
          <a:bodyPr>
            <a:normAutofit/>
          </a:bodyPr>
          <a:lstStyle/>
          <a:p>
            <a:pPr marL="0" indent="0" algn="ctr">
              <a:buNone/>
            </a:pPr>
            <a:r>
              <a:rPr lang="ru-RU" i="1" u="sng" dirty="0"/>
              <a:t>3 группа - больные с остаточными проявлениями пневмонии в форме не полностью рассосавшегося инфильтрата или с элементами фиброза, пневмосклероза.</a:t>
            </a:r>
          </a:p>
          <a:p>
            <a:pPr lvl="0"/>
            <a:r>
              <a:rPr lang="ru-RU" dirty="0"/>
              <a:t>Физиотерапия противовоспалительного действия ( высокочастотная терапия)</a:t>
            </a:r>
          </a:p>
          <a:p>
            <a:pPr lvl="0"/>
            <a:r>
              <a:rPr lang="ru-RU" dirty="0"/>
              <a:t>Лазеротерапия</a:t>
            </a:r>
          </a:p>
          <a:p>
            <a:pPr lvl="0"/>
            <a:r>
              <a:rPr lang="ru-RU" dirty="0"/>
              <a:t>Аппликации парафина, озокерита и др.</a:t>
            </a:r>
          </a:p>
          <a:p>
            <a:pPr lvl="0"/>
            <a:r>
              <a:rPr lang="ru-RU" dirty="0" err="1"/>
              <a:t>Пилоидотерапия</a:t>
            </a:r>
            <a:endParaRPr lang="ru-RU" dirty="0"/>
          </a:p>
          <a:p>
            <a:pPr lvl="0"/>
            <a:r>
              <a:rPr lang="ru-RU" dirty="0"/>
              <a:t>Лечебная гимнастика</a:t>
            </a:r>
          </a:p>
          <a:p>
            <a:pPr lvl="0"/>
            <a:r>
              <a:rPr lang="ru-RU" dirty="0"/>
              <a:t>Санаторно-курортное лечение.</a:t>
            </a:r>
          </a:p>
          <a:p>
            <a:endParaRPr lang="ru-RU" dirty="0"/>
          </a:p>
          <a:p>
            <a:endParaRPr lang="ru-RU" dirty="0"/>
          </a:p>
        </p:txBody>
      </p:sp>
    </p:spTree>
    <p:extLst>
      <p:ext uri="{BB962C8B-B14F-4D97-AF65-F5344CB8AC3E}">
        <p14:creationId xmlns:p14="http://schemas.microsoft.com/office/powerpoint/2010/main" val="39170975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lstStyle/>
          <a:p>
            <a:pPr algn="ctr"/>
            <a:r>
              <a:rPr lang="ru-RU" b="1" dirty="0">
                <a:solidFill>
                  <a:schemeClr val="tx1"/>
                </a:solidFill>
              </a:rPr>
              <a:t>реабилитация</a:t>
            </a:r>
            <a:endParaRPr lang="ru-RU" dirty="0"/>
          </a:p>
        </p:txBody>
      </p:sp>
      <p:sp>
        <p:nvSpPr>
          <p:cNvPr id="3" name="Объект 2"/>
          <p:cNvSpPr>
            <a:spLocks noGrp="1"/>
          </p:cNvSpPr>
          <p:nvPr>
            <p:ph sz="quarter" idx="1"/>
          </p:nvPr>
        </p:nvSpPr>
        <p:spPr/>
        <p:txBody>
          <a:bodyPr/>
          <a:lstStyle/>
          <a:p>
            <a:pPr marL="0" indent="0" algn="ctr">
              <a:buNone/>
            </a:pPr>
            <a:r>
              <a:rPr lang="ru-RU" i="1" u="sng" dirty="0"/>
              <a:t>4 группа – больные перенесшие пневмонии, имеющие фоновые хронические </a:t>
            </a:r>
            <a:r>
              <a:rPr lang="ru-RU" i="1" u="sng" dirty="0" err="1"/>
              <a:t>обструктивные</a:t>
            </a:r>
            <a:r>
              <a:rPr lang="ru-RU" i="1" u="sng" dirty="0"/>
              <a:t> заболевания легких</a:t>
            </a:r>
            <a:r>
              <a:rPr lang="ru-RU" i="1" u="sng" dirty="0" smtClean="0"/>
              <a:t>.</a:t>
            </a:r>
          </a:p>
          <a:p>
            <a:pPr marL="0" indent="0" algn="ctr">
              <a:buNone/>
            </a:pPr>
            <a:endParaRPr lang="ru-RU" dirty="0"/>
          </a:p>
          <a:p>
            <a:pPr algn="just"/>
            <a:r>
              <a:rPr lang="ru-RU" dirty="0"/>
              <a:t>Реабилитация этих больных предполагает  включение мероприятий, соответственно существующей фоновой  патологии с назначением соответствующей  современной лекарственной терапии.</a:t>
            </a:r>
          </a:p>
          <a:p>
            <a:endParaRPr lang="ru-RU" dirty="0"/>
          </a:p>
        </p:txBody>
      </p:sp>
    </p:spTree>
    <p:extLst>
      <p:ext uri="{BB962C8B-B14F-4D97-AF65-F5344CB8AC3E}">
        <p14:creationId xmlns:p14="http://schemas.microsoft.com/office/powerpoint/2010/main" val="28738199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pPr algn="ctr"/>
            <a:r>
              <a:rPr lang="ru-RU" b="1" dirty="0">
                <a:solidFill>
                  <a:schemeClr val="tx1"/>
                </a:solidFill>
              </a:rPr>
              <a:t>реабилитация</a:t>
            </a:r>
            <a:endParaRPr lang="ru-RU" dirty="0"/>
          </a:p>
        </p:txBody>
      </p:sp>
      <p:sp>
        <p:nvSpPr>
          <p:cNvPr id="3" name="Объект 2"/>
          <p:cNvSpPr>
            <a:spLocks noGrp="1"/>
          </p:cNvSpPr>
          <p:nvPr>
            <p:ph sz="quarter" idx="1"/>
          </p:nvPr>
        </p:nvSpPr>
        <p:spPr>
          <a:xfrm>
            <a:off x="457200" y="1124744"/>
            <a:ext cx="8147248" cy="5349208"/>
          </a:xfrm>
        </p:spPr>
        <p:txBody>
          <a:bodyPr>
            <a:normAutofit fontScale="92500" lnSpcReduction="20000"/>
          </a:bodyPr>
          <a:lstStyle/>
          <a:p>
            <a:pPr marL="0" indent="0" algn="just">
              <a:buNone/>
            </a:pPr>
            <a:r>
              <a:rPr lang="ru-RU" i="1" u="sng" dirty="0"/>
              <a:t>5 группа - больные с остаточным </a:t>
            </a:r>
            <a:r>
              <a:rPr lang="ru-RU" i="1" u="sng" dirty="0" err="1"/>
              <a:t>астено</a:t>
            </a:r>
            <a:r>
              <a:rPr lang="ru-RU" i="1" u="sng" dirty="0"/>
              <a:t>- вегетативным синдромом, проявляющимся астеническими данными.  </a:t>
            </a:r>
            <a:r>
              <a:rPr lang="ru-RU" dirty="0"/>
              <a:t>Таким пациентам применяют все, что сказано в группе 1. Особенно рекомендуют адаптогены ( элеутерококк, лимонник, </a:t>
            </a:r>
            <a:r>
              <a:rPr lang="ru-RU" dirty="0" smtClean="0"/>
              <a:t>женьшень </a:t>
            </a:r>
            <a:r>
              <a:rPr lang="ru-RU" dirty="0"/>
              <a:t>и др.). Из </a:t>
            </a:r>
            <a:r>
              <a:rPr lang="ru-RU" dirty="0" err="1"/>
              <a:t>физио</a:t>
            </a:r>
            <a:r>
              <a:rPr lang="ru-RU" dirty="0"/>
              <a:t> – процедур: гальванический воротник , электросон, хвойные, углекислые ванны, </a:t>
            </a:r>
            <a:r>
              <a:rPr lang="ru-RU" dirty="0" err="1"/>
              <a:t>родоновые</a:t>
            </a:r>
            <a:r>
              <a:rPr lang="ru-RU" dirty="0"/>
              <a:t> ванны; санаторно-курортное лечение </a:t>
            </a:r>
          </a:p>
          <a:p>
            <a:pPr algn="just"/>
            <a:r>
              <a:rPr lang="ru-RU" dirty="0"/>
              <a:t>	</a:t>
            </a:r>
            <a:r>
              <a:rPr lang="ru-RU" dirty="0" smtClean="0"/>
              <a:t>При </a:t>
            </a:r>
            <a:r>
              <a:rPr lang="ru-RU" dirty="0"/>
              <a:t>оценке реабилитационных мероприятий  необходимо учитывать:</a:t>
            </a:r>
          </a:p>
          <a:p>
            <a:pPr lvl="0" algn="just"/>
            <a:r>
              <a:rPr lang="ru-RU" dirty="0"/>
              <a:t>динамику общеклинических симптомов ( кашель, выделение мокроты, одышка)</a:t>
            </a:r>
          </a:p>
          <a:p>
            <a:pPr lvl="0" algn="just"/>
            <a:r>
              <a:rPr lang="ru-RU" dirty="0"/>
              <a:t>функцию внешнего дыхания ( спирометрия, </a:t>
            </a:r>
            <a:r>
              <a:rPr lang="ru-RU" dirty="0" err="1"/>
              <a:t>пикфлоуметрия</a:t>
            </a:r>
            <a:r>
              <a:rPr lang="ru-RU" dirty="0"/>
              <a:t>)</a:t>
            </a:r>
          </a:p>
          <a:p>
            <a:pPr lvl="0" algn="just"/>
            <a:r>
              <a:rPr lang="ru-RU" dirty="0"/>
              <a:t>гемодинамические показатели ( ЧСС, АД, ЭКГ)</a:t>
            </a:r>
          </a:p>
          <a:p>
            <a:pPr lvl="0" algn="just"/>
            <a:r>
              <a:rPr lang="ru-RU" dirty="0"/>
              <a:t>состояние вегетативной нервной системы</a:t>
            </a:r>
          </a:p>
          <a:p>
            <a:pPr lvl="0" algn="just"/>
            <a:r>
              <a:rPr lang="ru-RU" dirty="0"/>
              <a:t>толерантность к физической нагрузке.</a:t>
            </a:r>
          </a:p>
          <a:p>
            <a:pPr algn="just"/>
            <a:endParaRPr lang="ru-RU" dirty="0"/>
          </a:p>
        </p:txBody>
      </p:sp>
    </p:spTree>
    <p:extLst>
      <p:ext uri="{BB962C8B-B14F-4D97-AF65-F5344CB8AC3E}">
        <p14:creationId xmlns:p14="http://schemas.microsoft.com/office/powerpoint/2010/main" val="115816498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lstStyle/>
          <a:p>
            <a:pPr algn="ctr"/>
            <a:r>
              <a:rPr lang="ru-RU" b="1" dirty="0" smtClean="0">
                <a:solidFill>
                  <a:schemeClr val="tx1"/>
                </a:solidFill>
              </a:rPr>
              <a:t>Диспансерное наблюдение</a:t>
            </a:r>
            <a:endParaRPr lang="ru-RU" b="1" dirty="0">
              <a:solidFill>
                <a:schemeClr val="tx1"/>
              </a:solidFill>
            </a:endParaRPr>
          </a:p>
        </p:txBody>
      </p:sp>
      <p:sp>
        <p:nvSpPr>
          <p:cNvPr id="3" name="Объект 2"/>
          <p:cNvSpPr>
            <a:spLocks noGrp="1"/>
          </p:cNvSpPr>
          <p:nvPr>
            <p:ph sz="quarter" idx="1"/>
          </p:nvPr>
        </p:nvSpPr>
        <p:spPr>
          <a:xfrm>
            <a:off x="457200" y="908720"/>
            <a:ext cx="8147248" cy="5565232"/>
          </a:xfrm>
        </p:spPr>
        <p:txBody>
          <a:bodyPr>
            <a:normAutofit fontScale="85000" lnSpcReduction="20000"/>
          </a:bodyPr>
          <a:lstStyle/>
          <a:p>
            <a:pPr algn="just"/>
            <a:r>
              <a:rPr lang="ru-RU" dirty="0" smtClean="0"/>
              <a:t>Первое </a:t>
            </a:r>
            <a:r>
              <a:rPr lang="ru-RU" dirty="0"/>
              <a:t>посещение  участкового терапевта  сразу после выписки из стационара. Врачом оценивается  все результаты стационарного обследования и лечения. Назначаются в зависимости от группы реабилитационные мероприятия.</a:t>
            </a:r>
          </a:p>
          <a:p>
            <a:pPr algn="just"/>
            <a:r>
              <a:rPr lang="ru-RU" dirty="0"/>
              <a:t>Второе посещение после 3-х месяцев  ( при благополучном </a:t>
            </a:r>
            <a:r>
              <a:rPr lang="ru-RU" dirty="0" err="1"/>
              <a:t>состянии</a:t>
            </a:r>
            <a:r>
              <a:rPr lang="ru-RU" dirty="0"/>
              <a:t>)- осмотр пациента, назначение лабораторных, инструментальных методов исследования, рентген легких ( если есть хроническая легочная патология или остаточные изменения на </a:t>
            </a:r>
            <a:r>
              <a:rPr lang="ru-RU" dirty="0" smtClean="0"/>
              <a:t>рентгенограмме</a:t>
            </a:r>
            <a:r>
              <a:rPr lang="ru-RU" dirty="0"/>
              <a:t>). При необходимости уточнение или добавление реабилитационных мероприятий.</a:t>
            </a:r>
          </a:p>
          <a:p>
            <a:pPr algn="just"/>
            <a:r>
              <a:rPr lang="ru-RU" dirty="0"/>
              <a:t>Третье посещение после 6-ти месяцев. Осмотр врача, лабораторные исследования, исследование системы вентиляции. Реабилитационные мероприятия  для дальнейшего оздоровления и укрепления организма.</a:t>
            </a:r>
          </a:p>
          <a:p>
            <a:pPr algn="just"/>
            <a:r>
              <a:rPr lang="ru-RU" dirty="0"/>
              <a:t>Четвертое посещение к терапевту после 12-ти месяцев- осмотр врача , общеклинические лабораторные и инструментальные  исследования, обязательно- </a:t>
            </a:r>
            <a:r>
              <a:rPr lang="ru-RU" dirty="0" smtClean="0"/>
              <a:t>рентгенография </a:t>
            </a:r>
            <a:r>
              <a:rPr lang="ru-RU" dirty="0"/>
              <a:t>легких.</a:t>
            </a:r>
          </a:p>
          <a:p>
            <a:pPr algn="just"/>
            <a:r>
              <a:rPr lang="ru-RU" dirty="0" smtClean="0"/>
              <a:t>Первая </a:t>
            </a:r>
            <a:r>
              <a:rPr lang="ru-RU" dirty="0"/>
              <a:t>группа диспансерного наблюдения, реабилитационные мероприятия, снятие с учета</a:t>
            </a:r>
            <a:r>
              <a:rPr lang="ru-RU" dirty="0" smtClean="0"/>
              <a:t>.</a:t>
            </a:r>
            <a:endParaRPr lang="ru-RU" dirty="0"/>
          </a:p>
        </p:txBody>
      </p:sp>
    </p:spTree>
    <p:extLst>
      <p:ext uri="{BB962C8B-B14F-4D97-AF65-F5344CB8AC3E}">
        <p14:creationId xmlns:p14="http://schemas.microsoft.com/office/powerpoint/2010/main" val="26335514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lstStyle/>
          <a:p>
            <a:pPr algn="ctr"/>
            <a:r>
              <a:rPr lang="ru-RU" b="1" dirty="0" smtClean="0">
                <a:solidFill>
                  <a:schemeClr val="tx1"/>
                </a:solidFill>
              </a:rPr>
              <a:t>Диспансерное наблюдение</a:t>
            </a:r>
            <a:endParaRPr lang="ru-RU" b="1" dirty="0">
              <a:solidFill>
                <a:schemeClr val="tx1"/>
              </a:solidFill>
            </a:endParaRPr>
          </a:p>
        </p:txBody>
      </p:sp>
      <p:sp>
        <p:nvSpPr>
          <p:cNvPr id="3" name="Объект 2"/>
          <p:cNvSpPr>
            <a:spLocks noGrp="1"/>
          </p:cNvSpPr>
          <p:nvPr>
            <p:ph sz="quarter" idx="1"/>
          </p:nvPr>
        </p:nvSpPr>
        <p:spPr>
          <a:xfrm>
            <a:off x="457200" y="908720"/>
            <a:ext cx="8147248" cy="5688632"/>
          </a:xfrm>
        </p:spPr>
        <p:txBody>
          <a:bodyPr>
            <a:normAutofit lnSpcReduction="10000"/>
          </a:bodyPr>
          <a:lstStyle/>
          <a:p>
            <a:pPr algn="just"/>
            <a:r>
              <a:rPr lang="ru-RU" dirty="0" smtClean="0"/>
              <a:t>Вторая </a:t>
            </a:r>
            <a:r>
              <a:rPr lang="ru-RU" dirty="0"/>
              <a:t>группа- пневмония  с остаточными проявлениями  в форме:</a:t>
            </a:r>
          </a:p>
          <a:p>
            <a:pPr algn="just"/>
            <a:r>
              <a:rPr lang="ru-RU" dirty="0"/>
              <a:t>а</a:t>
            </a:r>
            <a:r>
              <a:rPr lang="ru-RU" dirty="0" smtClean="0"/>
              <a:t>) </a:t>
            </a:r>
            <a:r>
              <a:rPr lang="ru-RU" dirty="0" err="1"/>
              <a:t>обструктивного</a:t>
            </a:r>
            <a:r>
              <a:rPr lang="ru-RU" dirty="0"/>
              <a:t> синдрома</a:t>
            </a:r>
          </a:p>
          <a:p>
            <a:pPr algn="just"/>
            <a:r>
              <a:rPr lang="ru-RU" dirty="0" smtClean="0"/>
              <a:t>б) не </a:t>
            </a:r>
            <a:r>
              <a:rPr lang="ru-RU" dirty="0"/>
              <a:t>полностью рассосавшегося инфильтрата  или фиброзом, </a:t>
            </a:r>
            <a:r>
              <a:rPr lang="ru-RU" dirty="0" smtClean="0"/>
              <a:t>пневмосклерозом. Осмотр </a:t>
            </a:r>
            <a:r>
              <a:rPr lang="ru-RU" dirty="0"/>
              <a:t>2 раза в год. Исследование системы вентиляции, </a:t>
            </a:r>
            <a:r>
              <a:rPr lang="ru-RU" dirty="0" err="1"/>
              <a:t>рентгено</a:t>
            </a:r>
            <a:r>
              <a:rPr lang="ru-RU" dirty="0"/>
              <a:t>-графия грудной клетки, консультация пульмонолога, фтизиатр.  </a:t>
            </a:r>
          </a:p>
          <a:p>
            <a:pPr algn="just"/>
            <a:r>
              <a:rPr lang="ru-RU" dirty="0"/>
              <a:t> Лечебно-реабилитационные мероприятия должны начинаться с первых дней заболевания и продолжаться в период выздоровления, главным образом, вне стационара (пульмонологические центры, пульмонологические кабинеты в поликлиниках, дневные стационары, санатории-профилактории, санатории курортных зон). </a:t>
            </a:r>
          </a:p>
        </p:txBody>
      </p:sp>
    </p:spTree>
    <p:extLst>
      <p:ext uri="{BB962C8B-B14F-4D97-AF65-F5344CB8AC3E}">
        <p14:creationId xmlns:p14="http://schemas.microsoft.com/office/powerpoint/2010/main" val="34728401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solidFill>
                  <a:schemeClr val="tx1"/>
                </a:solidFill>
              </a:rPr>
              <a:t>ВОПРОСЫ ВРАЧЕБНО-ТРУДОВОЙ </a:t>
            </a:r>
            <a:r>
              <a:rPr lang="ru-RU" b="1" dirty="0" smtClean="0">
                <a:solidFill>
                  <a:schemeClr val="tx1"/>
                </a:solidFill>
              </a:rPr>
              <a:t>ЭКСПЕРТИЗЫ</a:t>
            </a:r>
            <a:endParaRPr lang="ru-RU" b="1" dirty="0">
              <a:solidFill>
                <a:schemeClr val="tx1"/>
              </a:solidFill>
            </a:endParaRPr>
          </a:p>
        </p:txBody>
      </p:sp>
      <p:sp>
        <p:nvSpPr>
          <p:cNvPr id="3" name="Объект 2"/>
          <p:cNvSpPr>
            <a:spLocks noGrp="1"/>
          </p:cNvSpPr>
          <p:nvPr>
            <p:ph idx="1"/>
          </p:nvPr>
        </p:nvSpPr>
        <p:spPr>
          <a:xfrm>
            <a:off x="457200" y="1600200"/>
            <a:ext cx="8147248" cy="4873752"/>
          </a:xfrm>
        </p:spPr>
        <p:txBody>
          <a:bodyPr>
            <a:normAutofit/>
          </a:bodyPr>
          <a:lstStyle/>
          <a:p>
            <a:pPr algn="just"/>
            <a:r>
              <a:rPr lang="ru-RU" dirty="0"/>
              <a:t>Ориентировочный срок временной нетрудоспособности при пневмониях зависит от степени тяжести заболевания и колеблется от 20 до 60 дней. При пневмониях вирусных, бактериальных, в том числе и пневмококковой, пневмонии без уточнения возбудителя легкой формы срок временной нетрудоспособности составляет 20-21 день, средней тяжести – 25-30 дней, тяжелой форме – 30-60 дней.  При гриппозной пневмонии сроки временной нетрудо­способности удлиняются и составляют при легкой форме 24-25 дней, средней тяжести – 26-30 дней, тяжелой -  45-60 дней.</a:t>
            </a:r>
          </a:p>
          <a:p>
            <a:endParaRPr lang="ru-RU" dirty="0"/>
          </a:p>
        </p:txBody>
      </p:sp>
    </p:spTree>
    <p:extLst>
      <p:ext uri="{BB962C8B-B14F-4D97-AF65-F5344CB8AC3E}">
        <p14:creationId xmlns:p14="http://schemas.microsoft.com/office/powerpoint/2010/main" val="400390455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b="1" dirty="0" smtClean="0">
                <a:solidFill>
                  <a:schemeClr val="tx1"/>
                </a:solidFill>
              </a:rPr>
              <a:t>САНАТОРНО-КУРОРТНОЕ ЛЕЧЕНИЕ</a:t>
            </a:r>
            <a:endParaRPr lang="ru-RU" b="1" dirty="0">
              <a:solidFill>
                <a:schemeClr val="tx1"/>
              </a:solidFill>
            </a:endParaRPr>
          </a:p>
        </p:txBody>
      </p:sp>
      <p:sp>
        <p:nvSpPr>
          <p:cNvPr id="3" name="Объект 2"/>
          <p:cNvSpPr>
            <a:spLocks noGrp="1"/>
          </p:cNvSpPr>
          <p:nvPr>
            <p:ph idx="1"/>
          </p:nvPr>
        </p:nvSpPr>
        <p:spPr>
          <a:xfrm>
            <a:off x="457200" y="980728"/>
            <a:ext cx="8147248" cy="5877272"/>
          </a:xfrm>
        </p:spPr>
        <p:txBody>
          <a:bodyPr>
            <a:normAutofit fontScale="92500" lnSpcReduction="20000"/>
          </a:bodyPr>
          <a:lstStyle/>
          <a:p>
            <a:pPr marL="0" indent="0">
              <a:buNone/>
            </a:pPr>
            <a:r>
              <a:rPr lang="ru-RU" dirty="0"/>
              <a:t> </a:t>
            </a:r>
          </a:p>
          <a:p>
            <a:r>
              <a:rPr lang="ru-RU" b="1" dirty="0"/>
              <a:t>Противопоказания</a:t>
            </a:r>
            <a:endParaRPr lang="ru-RU" dirty="0"/>
          </a:p>
          <a:p>
            <a:pPr lvl="0"/>
            <a:r>
              <a:rPr lang="ru-RU" dirty="0"/>
              <a:t>Все заболевания дыхательной системы, сопровождающиеся развитием ЛСН выше </a:t>
            </a:r>
            <a:r>
              <a:rPr lang="en-US" dirty="0"/>
              <a:t>II</a:t>
            </a:r>
            <a:r>
              <a:rPr lang="ru-RU" dirty="0"/>
              <a:t> стадии.</a:t>
            </a:r>
          </a:p>
          <a:p>
            <a:pPr lvl="0"/>
            <a:r>
              <a:rPr lang="ru-RU" dirty="0" smtClean="0"/>
              <a:t>Спонтанный </a:t>
            </a:r>
            <a:r>
              <a:rPr lang="ru-RU" dirty="0"/>
              <a:t>пневмоторакс.</a:t>
            </a:r>
          </a:p>
          <a:p>
            <a:pPr lvl="0"/>
            <a:r>
              <a:rPr lang="ru-RU" dirty="0"/>
              <a:t>Состояние после неэффективных оперативных вмешательств, наличие послеоперационных осложнений.</a:t>
            </a:r>
          </a:p>
          <a:p>
            <a:pPr lvl="0"/>
            <a:r>
              <a:rPr lang="ru-RU" dirty="0"/>
              <a:t>Кровохаркание.</a:t>
            </a:r>
          </a:p>
          <a:p>
            <a:pPr lvl="0"/>
            <a:r>
              <a:rPr lang="ru-RU" dirty="0"/>
              <a:t>Плевральный выпот.</a:t>
            </a:r>
          </a:p>
          <a:p>
            <a:pPr lvl="0"/>
            <a:r>
              <a:rPr lang="ru-RU" dirty="0"/>
              <a:t>Заболевания респираторной системы воспалительного генеза в острый период и в фазе обострения процесса.</a:t>
            </a:r>
          </a:p>
          <a:p>
            <a:r>
              <a:rPr lang="ru-RU" dirty="0"/>
              <a:t> </a:t>
            </a:r>
          </a:p>
          <a:p>
            <a:r>
              <a:rPr lang="ru-RU" b="1" dirty="0"/>
              <a:t>Основные курорты для лечения болезней органов дыхания</a:t>
            </a:r>
            <a:endParaRPr lang="ru-RU" dirty="0"/>
          </a:p>
          <a:p>
            <a:pPr lvl="0"/>
            <a:r>
              <a:rPr lang="ru-RU" dirty="0"/>
              <a:t>Климатические: Алушта, Батуми, Боровое, Гагра, </a:t>
            </a:r>
            <a:r>
              <a:rPr lang="ru-RU" dirty="0" err="1"/>
              <a:t>Гленджик</a:t>
            </a:r>
            <a:r>
              <a:rPr lang="ru-RU" dirty="0"/>
              <a:t> (май-сентябрь), Кисловодск, (май-сентябрь), Нальчик, Сочи, Феодосия, Юг Крыма и др</a:t>
            </a:r>
            <a:r>
              <a:rPr lang="ru-RU" dirty="0" smtClean="0"/>
              <a:t>.</a:t>
            </a:r>
            <a:endParaRPr lang="ru-RU" dirty="0"/>
          </a:p>
        </p:txBody>
      </p:sp>
    </p:spTree>
    <p:extLst>
      <p:ext uri="{BB962C8B-B14F-4D97-AF65-F5344CB8AC3E}">
        <p14:creationId xmlns:p14="http://schemas.microsoft.com/office/powerpoint/2010/main" val="7610900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b="1" dirty="0" smtClean="0">
                <a:solidFill>
                  <a:schemeClr val="tx1"/>
                </a:solidFill>
              </a:rPr>
              <a:t>САНАТОРНО-КУРОРТНОЕ ЛЕЧЕНИЕ</a:t>
            </a:r>
            <a:endParaRPr lang="ru-RU" b="1" dirty="0">
              <a:solidFill>
                <a:schemeClr val="tx1"/>
              </a:solidFill>
            </a:endParaRPr>
          </a:p>
        </p:txBody>
      </p:sp>
      <p:sp>
        <p:nvSpPr>
          <p:cNvPr id="3" name="Объект 2"/>
          <p:cNvSpPr>
            <a:spLocks noGrp="1"/>
          </p:cNvSpPr>
          <p:nvPr>
            <p:ph idx="1"/>
          </p:nvPr>
        </p:nvSpPr>
        <p:spPr>
          <a:xfrm>
            <a:off x="251520" y="836712"/>
            <a:ext cx="8280920" cy="6264696"/>
          </a:xfrm>
        </p:spPr>
        <p:txBody>
          <a:bodyPr>
            <a:normAutofit/>
          </a:bodyPr>
          <a:lstStyle/>
          <a:p>
            <a:pPr lvl="0"/>
            <a:r>
              <a:rPr lang="ru-RU" dirty="0" smtClean="0"/>
              <a:t>Хронические </a:t>
            </a:r>
            <a:r>
              <a:rPr lang="ru-RU" dirty="0"/>
              <a:t>бронхиты и трахеиты (в том числе и профессиональные) с легочно-сердечной недостаточностью (ЛСН) не выше </a:t>
            </a:r>
            <a:r>
              <a:rPr lang="en-US" dirty="0"/>
              <a:t>I</a:t>
            </a:r>
            <a:r>
              <a:rPr lang="ru-RU" dirty="0"/>
              <a:t> ст.</a:t>
            </a:r>
          </a:p>
          <a:p>
            <a:r>
              <a:rPr lang="ru-RU" dirty="0"/>
              <a:t>     - местные санатории, климатические курорты; при </a:t>
            </a:r>
            <a:r>
              <a:rPr lang="en-US" dirty="0"/>
              <a:t>II</a:t>
            </a:r>
            <a:r>
              <a:rPr lang="ru-RU" dirty="0"/>
              <a:t> ст. – местные санатории, лето.</a:t>
            </a:r>
          </a:p>
          <a:p>
            <a:pPr lvl="0"/>
            <a:r>
              <a:rPr lang="ru-RU" dirty="0"/>
              <a:t>Эмфизема легких при ЛСН не более </a:t>
            </a:r>
            <a:r>
              <a:rPr lang="en-US" dirty="0"/>
              <a:t>I</a:t>
            </a:r>
            <a:r>
              <a:rPr lang="ru-RU" dirty="0"/>
              <a:t> ст.</a:t>
            </a:r>
          </a:p>
          <a:p>
            <a:r>
              <a:rPr lang="ru-RU" dirty="0"/>
              <a:t>     - местные санатории, климатические курорты;</a:t>
            </a:r>
          </a:p>
          <a:p>
            <a:r>
              <a:rPr lang="ru-RU" dirty="0"/>
              <a:t>       при </a:t>
            </a:r>
            <a:r>
              <a:rPr lang="en-US" dirty="0"/>
              <a:t>II</a:t>
            </a:r>
            <a:r>
              <a:rPr lang="ru-RU" dirty="0"/>
              <a:t> ст. – местные санатории, летом.</a:t>
            </a:r>
          </a:p>
          <a:p>
            <a:pPr lvl="0"/>
            <a:r>
              <a:rPr lang="ru-RU" dirty="0"/>
              <a:t>Затяжная пневмония:</a:t>
            </a:r>
          </a:p>
          <a:p>
            <a:r>
              <a:rPr lang="ru-RU" dirty="0"/>
              <a:t>           - местные санатории;</a:t>
            </a:r>
          </a:p>
          <a:p>
            <a:pPr lvl="0"/>
            <a:r>
              <a:rPr lang="ru-RU" dirty="0"/>
              <a:t>Остаточные явления сухого и экссудативного плеврита.</a:t>
            </a:r>
          </a:p>
          <a:p>
            <a:r>
              <a:rPr lang="ru-RU" dirty="0"/>
              <a:t>    - местные санатории, климатические курорты</a:t>
            </a:r>
          </a:p>
          <a:p>
            <a:r>
              <a:rPr lang="ru-RU" dirty="0"/>
              <a:t> </a:t>
            </a:r>
          </a:p>
        </p:txBody>
      </p:sp>
    </p:spTree>
    <p:extLst>
      <p:ext uri="{BB962C8B-B14F-4D97-AF65-F5344CB8AC3E}">
        <p14:creationId xmlns:p14="http://schemas.microsoft.com/office/powerpoint/2010/main" val="1504143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38138"/>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smtClean="0">
                <a:solidFill>
                  <a:schemeClr val="tx1"/>
                </a:solidFill>
              </a:rPr>
              <a:t>КАШЕЛЬ. </a:t>
            </a:r>
            <a:br>
              <a:rPr lang="ru-RU" b="1" i="1" dirty="0" smtClean="0">
                <a:solidFill>
                  <a:schemeClr val="tx1"/>
                </a:solidFill>
              </a:rPr>
            </a:br>
            <a:r>
              <a:rPr lang="ru-RU" b="1" i="1" dirty="0" smtClean="0">
                <a:solidFill>
                  <a:schemeClr val="tx1"/>
                </a:solidFill>
              </a:rPr>
              <a:t>ОСТРЫЙ КАШЕЛЬ</a:t>
            </a:r>
            <a:endParaRPr lang="ru-RU" b="1" i="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fontScale="92500"/>
          </a:bodyPr>
          <a:lstStyle/>
          <a:p>
            <a:pPr marL="0" indent="0" algn="just">
              <a:buNone/>
            </a:pPr>
            <a:endParaRPr lang="ru-RU" dirty="0"/>
          </a:p>
          <a:p>
            <a:pPr algn="just">
              <a:buFontTx/>
              <a:buChar char="-"/>
            </a:pPr>
            <a:r>
              <a:rPr lang="ru-RU" dirty="0" smtClean="0"/>
              <a:t>1. ОРЗ (пневмонии) – диагноз не вызывает сомнений, если в клинической картине преобладают симптомы простуды – заложенность носа, насморк, чихание. Самой частой причиной кашля при ОРЗ бывает внутренний насморк.</a:t>
            </a:r>
          </a:p>
          <a:p>
            <a:pPr algn="just">
              <a:buFontTx/>
              <a:buChar char="-"/>
            </a:pPr>
            <a:r>
              <a:rPr lang="ru-RU" dirty="0" smtClean="0"/>
              <a:t>2. Иммунодефицит. Острый кашель без типичных симптомов простуды требует дальнейшего обследования. Если обнаружены рентгенологические изменения в легких, снижение уровня </a:t>
            </a:r>
            <a:r>
              <a:rPr lang="en-US" dirty="0" smtClean="0"/>
              <a:t>CD4</a:t>
            </a:r>
            <a:r>
              <a:rPr lang="ru-RU" dirty="0" smtClean="0"/>
              <a:t> или падение </a:t>
            </a:r>
            <a:r>
              <a:rPr lang="en-US" dirty="0" smtClean="0"/>
              <a:t> S</a:t>
            </a:r>
            <a:r>
              <a:rPr lang="ru-RU" sz="1200" dirty="0" smtClean="0"/>
              <a:t>а </a:t>
            </a:r>
            <a:r>
              <a:rPr lang="ru-RU" dirty="0" smtClean="0"/>
              <a:t>О2. при физической нагрузке, показано дополнительное обследование на выявление оппортунистических инфекций.</a:t>
            </a:r>
          </a:p>
          <a:p>
            <a:pPr algn="just">
              <a:buFontTx/>
              <a:buChar char="-"/>
            </a:pPr>
            <a:r>
              <a:rPr lang="ru-RU" dirty="0" smtClean="0"/>
              <a:t>3. Инородное тело</a:t>
            </a:r>
          </a:p>
        </p:txBody>
      </p:sp>
    </p:spTree>
    <p:extLst>
      <p:ext uri="{BB962C8B-B14F-4D97-AF65-F5344CB8AC3E}">
        <p14:creationId xmlns:p14="http://schemas.microsoft.com/office/powerpoint/2010/main" val="17714109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ctr"/>
            <a:r>
              <a:rPr lang="ru-RU" b="1" dirty="0" smtClean="0">
                <a:solidFill>
                  <a:schemeClr val="tx1"/>
                </a:solidFill>
              </a:rPr>
              <a:t>Профилактика ВП</a:t>
            </a:r>
            <a:endParaRPr lang="ru-RU" b="1" dirty="0">
              <a:solidFill>
                <a:schemeClr val="tx1"/>
              </a:solidFill>
            </a:endParaRPr>
          </a:p>
        </p:txBody>
      </p:sp>
      <p:sp>
        <p:nvSpPr>
          <p:cNvPr id="3" name="Объект 2"/>
          <p:cNvSpPr>
            <a:spLocks noGrp="1"/>
          </p:cNvSpPr>
          <p:nvPr>
            <p:ph sz="quarter" idx="1"/>
          </p:nvPr>
        </p:nvSpPr>
        <p:spPr>
          <a:xfrm>
            <a:off x="457200" y="1124744"/>
            <a:ext cx="8435280" cy="5349208"/>
          </a:xfrm>
        </p:spPr>
        <p:txBody>
          <a:bodyPr>
            <a:normAutofit/>
          </a:bodyPr>
          <a:lstStyle/>
          <a:p>
            <a:pPr algn="just"/>
            <a:r>
              <a:rPr lang="ru-RU" dirty="0"/>
              <a:t>Наиболее эффективными средствами вторичной профилактики ВП в настоящее время являются пневмококковые и гриппозные вакцины. </a:t>
            </a:r>
          </a:p>
          <a:p>
            <a:pPr algn="just"/>
            <a:r>
              <a:rPr lang="ru-RU" dirty="0"/>
              <a:t>С целью специфической профилактики </a:t>
            </a:r>
            <a:r>
              <a:rPr lang="ru-RU" dirty="0" smtClean="0"/>
              <a:t>используется </a:t>
            </a:r>
            <a:r>
              <a:rPr lang="ru-RU" dirty="0"/>
              <a:t>23-валентная </a:t>
            </a:r>
            <a:r>
              <a:rPr lang="ru-RU" dirty="0" err="1"/>
              <a:t>неконъюгированная</a:t>
            </a:r>
            <a:r>
              <a:rPr lang="ru-RU" dirty="0"/>
              <a:t> вакцина, содержащая очищенные </a:t>
            </a:r>
            <a:r>
              <a:rPr lang="ru-RU" dirty="0" err="1"/>
              <a:t>капсулярные</a:t>
            </a:r>
            <a:r>
              <a:rPr lang="ru-RU" dirty="0"/>
              <a:t> полисахаридные антигены 23 серотипов </a:t>
            </a:r>
            <a:r>
              <a:rPr lang="ru-RU" i="1" dirty="0"/>
              <a:t>S. </a:t>
            </a:r>
            <a:r>
              <a:rPr lang="ru-RU" i="1" dirty="0" err="1"/>
              <a:t>pneumoniae</a:t>
            </a:r>
            <a:r>
              <a:rPr lang="ru-RU" i="1" dirty="0"/>
              <a:t> </a:t>
            </a:r>
            <a:r>
              <a:rPr lang="ru-RU" dirty="0"/>
              <a:t>и 13-валентная пневмококковая конъюгированная </a:t>
            </a:r>
            <a:r>
              <a:rPr lang="ru-RU" dirty="0" smtClean="0"/>
              <a:t>вакцина. </a:t>
            </a:r>
            <a:endParaRPr lang="ru-RU" dirty="0"/>
          </a:p>
          <a:p>
            <a:pPr algn="just"/>
            <a:r>
              <a:rPr lang="ru-RU" dirty="0" smtClean="0"/>
              <a:t>Вакцинация </a:t>
            </a:r>
            <a:r>
              <a:rPr lang="ru-RU" dirty="0"/>
              <a:t>пневмококковыми вакцинами рекомендуется всем пациентам с высоким риском развития инвазивных пневмококковых инфекций. </a:t>
            </a:r>
          </a:p>
          <a:p>
            <a:pPr algn="just"/>
            <a:endParaRPr lang="ru-RU" dirty="0"/>
          </a:p>
        </p:txBody>
      </p:sp>
    </p:spTree>
    <p:extLst>
      <p:ext uri="{BB962C8B-B14F-4D97-AF65-F5344CB8AC3E}">
        <p14:creationId xmlns:p14="http://schemas.microsoft.com/office/powerpoint/2010/main" val="393614516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ctr"/>
            <a:r>
              <a:rPr lang="ru-RU" b="1" dirty="0" smtClean="0">
                <a:solidFill>
                  <a:schemeClr val="tx1"/>
                </a:solidFill>
              </a:rPr>
              <a:t>Профилактика ВП</a:t>
            </a:r>
            <a:endParaRPr lang="ru-RU" b="1" dirty="0">
              <a:solidFill>
                <a:schemeClr val="tx1"/>
              </a:solidFill>
            </a:endParaRPr>
          </a:p>
        </p:txBody>
      </p:sp>
      <p:sp>
        <p:nvSpPr>
          <p:cNvPr id="3" name="Объект 2"/>
          <p:cNvSpPr>
            <a:spLocks noGrp="1"/>
          </p:cNvSpPr>
          <p:nvPr>
            <p:ph sz="quarter" idx="1"/>
          </p:nvPr>
        </p:nvSpPr>
        <p:spPr>
          <a:xfrm>
            <a:off x="457200" y="1124744"/>
            <a:ext cx="8435280" cy="5349208"/>
          </a:xfrm>
        </p:spPr>
        <p:txBody>
          <a:bodyPr>
            <a:normAutofit fontScale="92500" lnSpcReduction="20000"/>
          </a:bodyPr>
          <a:lstStyle/>
          <a:p>
            <a:pPr algn="just"/>
            <a:r>
              <a:rPr lang="ru-RU" dirty="0"/>
              <a:t>К группам высокого риска развития инвазивных пневмококковых инфекций относятся:</a:t>
            </a:r>
          </a:p>
          <a:p>
            <a:pPr algn="just"/>
            <a:r>
              <a:rPr lang="ru-RU" dirty="0"/>
              <a:t>- Пациенты в возрасте 65 лет и старше;</a:t>
            </a:r>
          </a:p>
          <a:p>
            <a:pPr algn="just"/>
            <a:r>
              <a:rPr lang="ru-RU" dirty="0"/>
              <a:t>- Лица с сопутствующими хроническими заболеваниями бронхолегочной (ХОБЛ, бронхиальная астма в сочетании с хроническим бронхитом и эмфиземой, принимающих длительно системные ГКС), сердечно-сосудистой систем (ИБС, ХСН, </a:t>
            </a:r>
            <a:r>
              <a:rPr lang="ru-RU" dirty="0" err="1"/>
              <a:t>кардиомиопатии</a:t>
            </a:r>
            <a:r>
              <a:rPr lang="ru-RU" dirty="0"/>
              <a:t> и др.), СД, хроническими заболеваниями печени (включая цирроз), ХБП, нефротическим синдромом, алкоголизмом, </a:t>
            </a:r>
            <a:r>
              <a:rPr lang="ru-RU" dirty="0" err="1"/>
              <a:t>кохлеарными</a:t>
            </a:r>
            <a:r>
              <a:rPr lang="ru-RU" dirty="0"/>
              <a:t> </a:t>
            </a:r>
            <a:r>
              <a:rPr lang="ru-RU" dirty="0" err="1"/>
              <a:t>имплантами</a:t>
            </a:r>
            <a:r>
              <a:rPr lang="ru-RU" dirty="0"/>
              <a:t>, </a:t>
            </a:r>
            <a:r>
              <a:rPr lang="ru-RU" dirty="0" err="1"/>
              <a:t>ликвореей</a:t>
            </a:r>
            <a:r>
              <a:rPr lang="ru-RU" dirty="0"/>
              <a:t>, функциональной или органической </a:t>
            </a:r>
            <a:r>
              <a:rPr lang="ru-RU" dirty="0" err="1"/>
              <a:t>аспленией</a:t>
            </a:r>
            <a:r>
              <a:rPr lang="ru-RU" dirty="0"/>
              <a:t> (серповидно-клеточная анемия, </a:t>
            </a:r>
            <a:r>
              <a:rPr lang="ru-RU" dirty="0" err="1"/>
              <a:t>спленэктомия</a:t>
            </a:r>
            <a:r>
              <a:rPr lang="ru-RU" dirty="0"/>
              <a:t>);</a:t>
            </a:r>
          </a:p>
          <a:p>
            <a:pPr algn="just"/>
            <a:r>
              <a:rPr lang="ru-RU" dirty="0"/>
              <a:t>- Пациенты с иммунодефицитом (ВИЧ-инфекция, злокачественные </a:t>
            </a:r>
            <a:r>
              <a:rPr lang="ru-RU" dirty="0" err="1"/>
              <a:t>новообразо-вания</a:t>
            </a:r>
            <a:r>
              <a:rPr lang="ru-RU" dirty="0"/>
              <a:t>, </a:t>
            </a:r>
            <a:r>
              <a:rPr lang="ru-RU" dirty="0" err="1"/>
              <a:t>иммуносупрессивная</a:t>
            </a:r>
            <a:r>
              <a:rPr lang="ru-RU" dirty="0"/>
              <a:t> терапия и др.);</a:t>
            </a:r>
          </a:p>
          <a:p>
            <a:pPr algn="just"/>
            <a:r>
              <a:rPr lang="ru-RU" dirty="0"/>
              <a:t>- Лица, проживающие в домах престарелых и других учреждениях закрытого типа;</a:t>
            </a:r>
          </a:p>
          <a:p>
            <a:pPr algn="just"/>
            <a:r>
              <a:rPr lang="ru-RU" dirty="0"/>
              <a:t>- Курильщики.</a:t>
            </a:r>
          </a:p>
        </p:txBody>
      </p:sp>
    </p:spTree>
    <p:extLst>
      <p:ext uri="{BB962C8B-B14F-4D97-AF65-F5344CB8AC3E}">
        <p14:creationId xmlns:p14="http://schemas.microsoft.com/office/powerpoint/2010/main" val="398292298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980728"/>
          </a:xfrm>
        </p:spPr>
        <p:txBody>
          <a:bodyPr>
            <a:normAutofit fontScale="90000"/>
          </a:bodyPr>
          <a:lstStyle/>
          <a:p>
            <a:pPr algn="ctr"/>
            <a:r>
              <a:rPr lang="ru-RU" b="1" dirty="0" err="1" smtClean="0">
                <a:solidFill>
                  <a:schemeClr val="tx1"/>
                </a:solidFill>
              </a:rPr>
              <a:t>Хобл</a:t>
            </a:r>
            <a:r>
              <a:rPr lang="ru-RU" b="1" dirty="0" smtClean="0">
                <a:solidFill>
                  <a:schemeClr val="tx1"/>
                </a:solidFill>
              </a:rPr>
              <a:t/>
            </a:r>
            <a:br>
              <a:rPr lang="ru-RU" b="1" dirty="0" smtClean="0">
                <a:solidFill>
                  <a:schemeClr val="tx1"/>
                </a:solidFill>
              </a:rPr>
            </a:br>
            <a:r>
              <a:rPr lang="ru-RU" b="1" dirty="0" smtClean="0">
                <a:solidFill>
                  <a:schemeClr val="tx1"/>
                </a:solidFill>
              </a:rPr>
              <a:t>ОПРЕДЕЛЕНИЕ</a:t>
            </a:r>
            <a:endParaRPr lang="ru-RU" b="1" dirty="0">
              <a:solidFill>
                <a:schemeClr val="tx1"/>
              </a:solidFill>
            </a:endParaRPr>
          </a:p>
        </p:txBody>
      </p:sp>
      <p:sp>
        <p:nvSpPr>
          <p:cNvPr id="3" name="Объект 2"/>
          <p:cNvSpPr>
            <a:spLocks noGrp="1"/>
          </p:cNvSpPr>
          <p:nvPr>
            <p:ph sz="quarter" idx="1"/>
          </p:nvPr>
        </p:nvSpPr>
        <p:spPr>
          <a:xfrm>
            <a:off x="457200" y="1340768"/>
            <a:ext cx="8075240" cy="5133184"/>
          </a:xfrm>
        </p:spPr>
        <p:txBody>
          <a:bodyPr>
            <a:normAutofit/>
          </a:bodyPr>
          <a:lstStyle/>
          <a:p>
            <a:pPr algn="just"/>
            <a:r>
              <a:rPr lang="ru-RU" b="1" dirty="0"/>
              <a:t>Хроническая </a:t>
            </a:r>
            <a:r>
              <a:rPr lang="ru-RU" b="1" dirty="0" err="1"/>
              <a:t>обструктивная</a:t>
            </a:r>
            <a:r>
              <a:rPr lang="ru-RU" b="1" dirty="0"/>
              <a:t> болезнь легких (ХОБЛ) – заболевание, характеризующееся </a:t>
            </a:r>
            <a:r>
              <a:rPr lang="ru-RU" b="1" dirty="0" err="1"/>
              <a:t>персистирующим</a:t>
            </a:r>
            <a:r>
              <a:rPr lang="ru-RU" b="1" dirty="0"/>
              <a:t> ограничением воздушного потока, которое обычно прогрессирует и является следствием хронического воспалительного ответа дыхательных путей и легочной ткани на воздействие </a:t>
            </a:r>
            <a:r>
              <a:rPr lang="ru-RU" b="1" dirty="0" err="1"/>
              <a:t>ингалируемых</a:t>
            </a:r>
            <a:r>
              <a:rPr lang="ru-RU" b="1" dirty="0"/>
              <a:t> повреждающих частиц или газов. </a:t>
            </a:r>
            <a:endParaRPr lang="ru-RU" b="1" dirty="0" smtClean="0"/>
          </a:p>
          <a:p>
            <a:pPr algn="just"/>
            <a:r>
              <a:rPr lang="ru-RU" b="1" dirty="0" smtClean="0"/>
              <a:t>Обострения </a:t>
            </a:r>
            <a:r>
              <a:rPr lang="ru-RU" b="1" dirty="0"/>
              <a:t>и </a:t>
            </a:r>
            <a:r>
              <a:rPr lang="ru-RU" b="1" dirty="0" err="1"/>
              <a:t>коморбидные</a:t>
            </a:r>
            <a:r>
              <a:rPr lang="ru-RU" b="1" dirty="0"/>
              <a:t> состояния являются неотъемлемой частью болезни и вносят значительный вклад в клиническую картину и прогноз </a:t>
            </a:r>
            <a:endParaRPr lang="ru-RU" dirty="0"/>
          </a:p>
        </p:txBody>
      </p:sp>
    </p:spTree>
    <p:extLst>
      <p:ext uri="{BB962C8B-B14F-4D97-AF65-F5344CB8AC3E}">
        <p14:creationId xmlns:p14="http://schemas.microsoft.com/office/powerpoint/2010/main" val="179797764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tx1"/>
                </a:solidFill>
              </a:rPr>
              <a:t>Летальность</a:t>
            </a:r>
            <a:r>
              <a:rPr lang="ru-RU" b="1" i="1" dirty="0"/>
              <a:t/>
            </a:r>
            <a:br>
              <a:rPr lang="ru-RU" b="1" i="1" dirty="0"/>
            </a:br>
            <a:endParaRPr lang="ru-RU" dirty="0"/>
          </a:p>
        </p:txBody>
      </p:sp>
      <p:sp>
        <p:nvSpPr>
          <p:cNvPr id="3" name="Объект 2"/>
          <p:cNvSpPr>
            <a:spLocks noGrp="1"/>
          </p:cNvSpPr>
          <p:nvPr>
            <p:ph sz="quarter" idx="1"/>
          </p:nvPr>
        </p:nvSpPr>
        <p:spPr>
          <a:xfrm>
            <a:off x="457200" y="1124744"/>
            <a:ext cx="8219256" cy="5349208"/>
          </a:xfrm>
        </p:spPr>
        <p:txBody>
          <a:bodyPr>
            <a:normAutofit/>
          </a:bodyPr>
          <a:lstStyle/>
          <a:p>
            <a:pPr marL="0" indent="0" algn="ctr">
              <a:buNone/>
            </a:pPr>
            <a:r>
              <a:rPr lang="ru-RU" dirty="0" smtClean="0"/>
              <a:t>По </a:t>
            </a:r>
            <a:r>
              <a:rPr lang="ru-RU" dirty="0"/>
              <a:t>данным ВОЗ, сегодня ХОБЛ является 3-й лидирующей причиной смерти в мире, ежегодно от ХОБЛ умирает около 2.8 млн человек, что составляет 4.8% всех причин </a:t>
            </a:r>
            <a:r>
              <a:rPr lang="ru-RU" dirty="0" smtClean="0"/>
              <a:t>смерти. </a:t>
            </a:r>
            <a:r>
              <a:rPr lang="ru-RU" dirty="0"/>
              <a:t>В Европе летальность от ХОБЛ значительно варьирует: от 0,2 на 100 тыс. населения в Греции, Швеции, Исландии и Норвегии, до 80 на 100 тыс. в Румынии. За период от 1990 до 2010 </a:t>
            </a:r>
            <a:r>
              <a:rPr lang="ru-RU" dirty="0" err="1"/>
              <a:t>гг</a:t>
            </a:r>
            <a:r>
              <a:rPr lang="ru-RU" dirty="0"/>
              <a:t> глобальная летальность от ХОБЛ практически не изменилась: среднее число пациентов, ежегодно умирающих от ХОБЛ, колеблется между 3 млн и 2,8 млн человек. </a:t>
            </a:r>
          </a:p>
        </p:txBody>
      </p:sp>
    </p:spTree>
    <p:extLst>
      <p:ext uri="{BB962C8B-B14F-4D97-AF65-F5344CB8AC3E}">
        <p14:creationId xmlns:p14="http://schemas.microsoft.com/office/powerpoint/2010/main" val="19833914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tx1"/>
                </a:solidFill>
              </a:rPr>
              <a:t>Летальность</a:t>
            </a:r>
            <a:r>
              <a:rPr lang="ru-RU" b="1" i="1" dirty="0"/>
              <a:t/>
            </a:r>
            <a:br>
              <a:rPr lang="ru-RU" b="1" i="1" dirty="0"/>
            </a:br>
            <a:endParaRPr lang="ru-RU" dirty="0"/>
          </a:p>
        </p:txBody>
      </p:sp>
      <p:sp>
        <p:nvSpPr>
          <p:cNvPr id="3" name="Объект 2"/>
          <p:cNvSpPr>
            <a:spLocks noGrp="1"/>
          </p:cNvSpPr>
          <p:nvPr>
            <p:ph sz="quarter" idx="1"/>
          </p:nvPr>
        </p:nvSpPr>
        <p:spPr>
          <a:xfrm>
            <a:off x="457200" y="1124744"/>
            <a:ext cx="8219256" cy="5349208"/>
          </a:xfrm>
        </p:spPr>
        <p:txBody>
          <a:bodyPr>
            <a:normAutofit fontScale="92500" lnSpcReduction="10000"/>
          </a:bodyPr>
          <a:lstStyle/>
          <a:p>
            <a:pPr marL="0" indent="0" algn="ctr">
              <a:buNone/>
            </a:pPr>
            <a:r>
              <a:rPr lang="ru-RU" dirty="0"/>
              <a:t>В настоящее время ХОБЛ является глобальной проблемой. В некоторых странах мира распространенность ХОБЛ очень высока (свыше 20% в Чили), в других – меньше (около 6% в Мексике). Причинами такой вариабельности служат различия в образе жизни людей и их контакте с разнообразными повреждающими агентами. Распространенность ХОБЛ II стадии и выше , по данным глобального исследования BOLD (</a:t>
            </a:r>
            <a:r>
              <a:rPr lang="ru-RU" dirty="0" err="1"/>
              <a:t>Burden</a:t>
            </a:r>
            <a:r>
              <a:rPr lang="ru-RU" dirty="0"/>
              <a:t> </a:t>
            </a:r>
            <a:r>
              <a:rPr lang="ru-RU" dirty="0" err="1"/>
              <a:t>of</a:t>
            </a:r>
            <a:r>
              <a:rPr lang="ru-RU" dirty="0"/>
              <a:t> </a:t>
            </a:r>
            <a:r>
              <a:rPr lang="ru-RU" dirty="0" err="1"/>
              <a:t>Obstructive</a:t>
            </a:r>
            <a:r>
              <a:rPr lang="ru-RU" dirty="0"/>
              <a:t> </a:t>
            </a:r>
            <a:r>
              <a:rPr lang="ru-RU" dirty="0" err="1"/>
              <a:t>Lung</a:t>
            </a:r>
            <a:r>
              <a:rPr lang="ru-RU" dirty="0"/>
              <a:t> </a:t>
            </a:r>
            <a:r>
              <a:rPr lang="ru-RU" dirty="0" err="1"/>
              <a:t>Disease</a:t>
            </a:r>
            <a:r>
              <a:rPr lang="ru-RU" dirty="0"/>
              <a:t>), среди лиц старше 40 лет составила 10,1%; в том числе для мужчин – 11,8% и для женщин – 8,5% </a:t>
            </a:r>
            <a:r>
              <a:rPr lang="ru-RU" dirty="0" smtClean="0"/>
              <a:t>. </a:t>
            </a:r>
            <a:r>
              <a:rPr lang="ru-RU" dirty="0"/>
              <a:t>В недавно опубликованном поперечном, популяционном эпидемиологическом исследовании, проведенном в 12 регионах России (в рамках программы GARD), и включавшем 7164 человека (средний возраст 43.4 года), распространенность ХОБЛ среди лиц с респираторными симптомами составила 21.8%, а в общей популяции − 15.3</a:t>
            </a:r>
            <a:r>
              <a:rPr lang="ru-RU" dirty="0" smtClean="0"/>
              <a:t>%.</a:t>
            </a:r>
            <a:endParaRPr lang="ru-RU" dirty="0"/>
          </a:p>
        </p:txBody>
      </p:sp>
    </p:spTree>
    <p:extLst>
      <p:ext uri="{BB962C8B-B14F-4D97-AF65-F5344CB8AC3E}">
        <p14:creationId xmlns:p14="http://schemas.microsoft.com/office/powerpoint/2010/main" val="8178522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pPr algn="ctr"/>
            <a:r>
              <a:rPr lang="ru-RU" b="1" dirty="0">
                <a:solidFill>
                  <a:schemeClr val="tx1"/>
                </a:solidFill>
              </a:rPr>
              <a:t>Социально-экономическое значение ХОБЛ</a:t>
            </a:r>
            <a:r>
              <a:rPr lang="ru-RU" dirty="0"/>
              <a:t/>
            </a:r>
            <a:br>
              <a:rPr lang="ru-RU" dirty="0"/>
            </a:br>
            <a:endParaRPr lang="ru-RU" dirty="0"/>
          </a:p>
        </p:txBody>
      </p:sp>
      <p:sp>
        <p:nvSpPr>
          <p:cNvPr id="3" name="Объект 2"/>
          <p:cNvSpPr>
            <a:spLocks noGrp="1"/>
          </p:cNvSpPr>
          <p:nvPr>
            <p:ph sz="quarter" idx="1"/>
          </p:nvPr>
        </p:nvSpPr>
        <p:spPr>
          <a:xfrm>
            <a:off x="457200" y="908720"/>
            <a:ext cx="8075240" cy="5565232"/>
          </a:xfrm>
        </p:spPr>
        <p:txBody>
          <a:bodyPr>
            <a:normAutofit/>
          </a:bodyPr>
          <a:lstStyle/>
          <a:p>
            <a:pPr algn="just"/>
            <a:r>
              <a:rPr lang="ru-RU" dirty="0" smtClean="0"/>
              <a:t>В </a:t>
            </a:r>
            <a:r>
              <a:rPr lang="ru-RU" dirty="0"/>
              <a:t>развитых странах общие экономические </a:t>
            </a:r>
            <a:r>
              <a:rPr lang="ru-RU" dirty="0" smtClean="0"/>
              <a:t>расходы, связанные </a:t>
            </a:r>
            <a:r>
              <a:rPr lang="ru-RU" dirty="0"/>
              <a:t>с ХОБЛ, в структуре легочных </a:t>
            </a:r>
            <a:r>
              <a:rPr lang="ru-RU" dirty="0" smtClean="0"/>
              <a:t>заболеваний </a:t>
            </a:r>
            <a:r>
              <a:rPr lang="ru-RU" dirty="0"/>
              <a:t>занимают 2-е место после рака легких и 1-е </a:t>
            </a:r>
            <a:r>
              <a:rPr lang="ru-RU" dirty="0" smtClean="0"/>
              <a:t>место </a:t>
            </a:r>
            <a:r>
              <a:rPr lang="ru-RU" dirty="0"/>
              <a:t>по прямым затратам, превышая прямые расходы </a:t>
            </a:r>
            <a:r>
              <a:rPr lang="ru-RU" dirty="0" smtClean="0"/>
              <a:t>на БА </a:t>
            </a:r>
            <a:r>
              <a:rPr lang="ru-RU" dirty="0"/>
              <a:t>в 1,9 раза. Экономические расходы на 1 </a:t>
            </a:r>
            <a:r>
              <a:rPr lang="ru-RU" dirty="0" smtClean="0"/>
              <a:t>больного, связанные </a:t>
            </a:r>
            <a:r>
              <a:rPr lang="ru-RU" dirty="0"/>
              <a:t>с ХОБЛ, в 3 раза выше, чем на 1 </a:t>
            </a:r>
            <a:r>
              <a:rPr lang="ru-RU" dirty="0" smtClean="0"/>
              <a:t>больного БА</a:t>
            </a:r>
            <a:r>
              <a:rPr lang="ru-RU" dirty="0"/>
              <a:t>. </a:t>
            </a:r>
            <a:endParaRPr lang="ru-RU" dirty="0" smtClean="0"/>
          </a:p>
          <a:p>
            <a:pPr algn="just"/>
            <a:r>
              <a:rPr lang="ru-RU" dirty="0" smtClean="0"/>
              <a:t>Наибольший </a:t>
            </a:r>
            <a:r>
              <a:rPr lang="ru-RU" dirty="0"/>
              <a:t>экономический </a:t>
            </a:r>
            <a:r>
              <a:rPr lang="ru-RU" dirty="0" err="1" smtClean="0"/>
              <a:t>ущерб</a:t>
            </a:r>
            <a:r>
              <a:rPr lang="ru-RU" dirty="0" err="1"/>
              <a:t>приносит</a:t>
            </a:r>
            <a:r>
              <a:rPr lang="ru-RU" dirty="0"/>
              <a:t> лечение обострений ХОБЛ. В России </a:t>
            </a:r>
            <a:r>
              <a:rPr lang="ru-RU" dirty="0" smtClean="0"/>
              <a:t>экономическое </a:t>
            </a:r>
            <a:r>
              <a:rPr lang="ru-RU" dirty="0"/>
              <a:t>бремя ХОБЛ с учетом непрямых </a:t>
            </a:r>
            <a:r>
              <a:rPr lang="ru-RU" dirty="0" smtClean="0"/>
              <a:t>затрат, в </a:t>
            </a:r>
            <a:r>
              <a:rPr lang="ru-RU" dirty="0"/>
              <a:t>т. ч. абсентеизма (невыход на работу) и </a:t>
            </a:r>
            <a:r>
              <a:rPr lang="ru-RU" dirty="0" err="1" smtClean="0"/>
              <a:t>презентеизма</a:t>
            </a:r>
            <a:r>
              <a:rPr lang="ru-RU" dirty="0" smtClean="0"/>
              <a:t> </a:t>
            </a:r>
            <a:r>
              <a:rPr lang="ru-RU" dirty="0"/>
              <a:t>(менее эффективная работа в связи с плохим </a:t>
            </a:r>
            <a:r>
              <a:rPr lang="ru-RU" dirty="0" smtClean="0"/>
              <a:t>самочувствием</a:t>
            </a:r>
            <a:r>
              <a:rPr lang="ru-RU" dirty="0"/>
              <a:t>) составляет 24,1 млрд руб.</a:t>
            </a:r>
          </a:p>
        </p:txBody>
      </p:sp>
    </p:spTree>
    <p:extLst>
      <p:ext uri="{BB962C8B-B14F-4D97-AF65-F5344CB8AC3E}">
        <p14:creationId xmlns:p14="http://schemas.microsoft.com/office/powerpoint/2010/main" val="32613911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lstStyle/>
          <a:p>
            <a:pPr algn="ctr"/>
            <a:r>
              <a:rPr lang="ru-RU" b="1" dirty="0" smtClean="0">
                <a:solidFill>
                  <a:schemeClr val="tx1"/>
                </a:solidFill>
              </a:rPr>
              <a:t>ФАКТОРЫ РИСКА ХОБЛ</a:t>
            </a:r>
            <a:endParaRPr lang="ru-RU" b="1" dirty="0">
              <a:solidFill>
                <a:schemeClr val="tx1"/>
              </a:solidFill>
            </a:endParaRPr>
          </a:p>
        </p:txBody>
      </p:sp>
      <p:sp>
        <p:nvSpPr>
          <p:cNvPr id="3" name="Объект 2"/>
          <p:cNvSpPr>
            <a:spLocks noGrp="1"/>
          </p:cNvSpPr>
          <p:nvPr>
            <p:ph sz="quarter" idx="1"/>
          </p:nvPr>
        </p:nvSpPr>
        <p:spPr>
          <a:xfrm>
            <a:off x="457200" y="980728"/>
            <a:ext cx="8219256" cy="5493224"/>
          </a:xfrm>
        </p:spPr>
        <p:txBody>
          <a:bodyPr>
            <a:normAutofit fontScale="62500" lnSpcReduction="20000"/>
          </a:bodyPr>
          <a:lstStyle/>
          <a:p>
            <a:pPr algn="just"/>
            <a:r>
              <a:rPr lang="ru-RU" b="1" i="1" dirty="0" err="1"/>
              <a:t>Табакокурение</a:t>
            </a:r>
            <a:endParaRPr lang="ru-RU" dirty="0"/>
          </a:p>
          <a:p>
            <a:pPr marL="0" indent="0" algn="just">
              <a:buNone/>
            </a:pPr>
            <a:r>
              <a:rPr lang="ru-RU" dirty="0" err="1"/>
              <a:t>Табакокурение</a:t>
            </a:r>
            <a:r>
              <a:rPr lang="ru-RU" dirty="0"/>
              <a:t> является агрессивным фактором риска в возникновении и прогрессировании большой и разнообразной по своим механизмам группы заболеваний, среди которых высокое социальное бремя имеют ХОБЛ, рак легких, ишемическая болезнь сердца, артериальная гипертония, остеопороз и некоторые другие.</a:t>
            </a:r>
          </a:p>
          <a:p>
            <a:pPr algn="just"/>
            <a:r>
              <a:rPr lang="ru-RU" b="1" i="1" dirty="0" smtClean="0"/>
              <a:t>Пол </a:t>
            </a:r>
            <a:r>
              <a:rPr lang="ru-RU" b="1" i="1" dirty="0"/>
              <a:t>и возраст</a:t>
            </a:r>
            <a:endParaRPr lang="ru-RU" dirty="0"/>
          </a:p>
          <a:p>
            <a:pPr marL="0" indent="0" algn="just">
              <a:buNone/>
            </a:pPr>
            <a:r>
              <a:rPr lang="ru-RU" dirty="0"/>
              <a:t>Возраст часто относят к факторам риска развития ХОБЛ. По-прежнему не ясно, приводят ли к развитию заболевания процессы старения сами по себе или с возрастом происходит накопление различных вредных воздействий на организм.</a:t>
            </a:r>
          </a:p>
          <a:p>
            <a:pPr marL="0" indent="0" algn="just">
              <a:buNone/>
            </a:pPr>
            <a:r>
              <a:rPr lang="ru-RU" dirty="0"/>
              <a:t>Пол может повлиять на то, начнет ли человек курить, будет ли подвергаться воздействию профессиональных или атмосферных </a:t>
            </a:r>
            <a:r>
              <a:rPr lang="ru-RU" dirty="0" smtClean="0"/>
              <a:t>факторов. Данные </a:t>
            </a:r>
            <a:r>
              <a:rPr lang="ru-RU" dirty="0"/>
              <a:t>исследований, проведенных в развитых странах, указывают на то, что распространенность ХОБЛ в настоящее время почти одинакова среди женщин и среди мужчин, что, вероятно, отражает изменения общей картины курения </a:t>
            </a:r>
            <a:r>
              <a:rPr lang="ru-RU" dirty="0" smtClean="0"/>
              <a:t>табака. Женщины </a:t>
            </a:r>
            <a:r>
              <a:rPr lang="ru-RU" dirty="0"/>
              <a:t>более чувствительны к действию табачного дыма, чем мужчины, вследствие меньшего размера дыхательных путей. Эта физиологическая особенность ведет к тому, что концентрация вредных веществ, получаемых женщиной при курении, оказывается больше, чем у мужчин</a:t>
            </a:r>
            <a:r>
              <a:rPr lang="ru-RU" dirty="0" smtClean="0"/>
              <a:t>.</a:t>
            </a:r>
            <a:endParaRPr lang="ru-RU" dirty="0"/>
          </a:p>
          <a:p>
            <a:pPr algn="just"/>
            <a:r>
              <a:rPr lang="ru-RU" b="1" i="1" dirty="0"/>
              <a:t>Профессиональные факторы риска</a:t>
            </a:r>
            <a:endParaRPr lang="ru-RU" dirty="0"/>
          </a:p>
          <a:p>
            <a:pPr marL="0" indent="0" algn="just">
              <a:buNone/>
            </a:pPr>
            <a:r>
              <a:rPr lang="ru-RU" dirty="0"/>
              <a:t>Достоверная этиологическая связь между профессиональными факторами и развитием ХОБЛ была установлена для горнодобывающей промышленности, строительства, металлургической промышленности (производство железа и стали), ткацкого производства, переработки зерна и некоторых видов сельскохозяйственного производства. Названы следующие основные этиологические факторы ХОБЛ пылевого происхождения — кварцевая, угольная, хлопковая и зерновая пыль</a:t>
            </a:r>
            <a:r>
              <a:rPr lang="ru-RU" dirty="0" smtClean="0"/>
              <a:t>.</a:t>
            </a:r>
            <a:endParaRPr lang="ru-RU" dirty="0"/>
          </a:p>
          <a:p>
            <a:endParaRPr lang="ru-RU" dirty="0"/>
          </a:p>
        </p:txBody>
      </p:sp>
    </p:spTree>
    <p:extLst>
      <p:ext uri="{BB962C8B-B14F-4D97-AF65-F5344CB8AC3E}">
        <p14:creationId xmlns:p14="http://schemas.microsoft.com/office/powerpoint/2010/main" val="259689913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fontScale="90000"/>
          </a:bodyPr>
          <a:lstStyle/>
          <a:p>
            <a:pPr algn="ctr"/>
            <a:r>
              <a:rPr lang="ru-RU" b="1" dirty="0" err="1">
                <a:solidFill>
                  <a:schemeClr val="tx1"/>
                </a:solidFill>
              </a:rPr>
              <a:t>Хобл</a:t>
            </a:r>
            <a:r>
              <a:rPr lang="ru-RU" b="1" dirty="0">
                <a:solidFill>
                  <a:schemeClr val="tx1"/>
                </a:solidFill>
              </a:rPr>
              <a:t/>
            </a:r>
            <a:br>
              <a:rPr lang="ru-RU" b="1" dirty="0">
                <a:solidFill>
                  <a:schemeClr val="tx1"/>
                </a:solidFill>
              </a:rPr>
            </a:br>
            <a:r>
              <a:rPr lang="ru-RU" b="1" dirty="0" smtClean="0">
                <a:solidFill>
                  <a:schemeClr val="tx1"/>
                </a:solidFill>
              </a:rPr>
              <a:t>КЛИНИКА</a:t>
            </a:r>
            <a:endParaRPr lang="ru-RU" dirty="0"/>
          </a:p>
        </p:txBody>
      </p:sp>
      <p:sp>
        <p:nvSpPr>
          <p:cNvPr id="3" name="Объект 2"/>
          <p:cNvSpPr>
            <a:spLocks noGrp="1"/>
          </p:cNvSpPr>
          <p:nvPr>
            <p:ph sz="quarter" idx="1"/>
          </p:nvPr>
        </p:nvSpPr>
        <p:spPr>
          <a:xfrm>
            <a:off x="457200" y="1196752"/>
            <a:ext cx="8435280" cy="5277200"/>
          </a:xfrm>
        </p:spPr>
        <p:txBody>
          <a:bodyPr>
            <a:normAutofit/>
          </a:bodyPr>
          <a:lstStyle/>
          <a:p>
            <a:pPr algn="just"/>
            <a:r>
              <a:rPr lang="ru-RU" dirty="0"/>
              <a:t>Традиционно понятие ХОБЛ объединяет </a:t>
            </a:r>
            <a:r>
              <a:rPr lang="ru-RU" dirty="0" smtClean="0"/>
              <a:t>хронический </a:t>
            </a:r>
            <a:r>
              <a:rPr lang="ru-RU" dirty="0"/>
              <a:t>бронхит и эмфизему легких. </a:t>
            </a:r>
            <a:endParaRPr lang="ru-RU" dirty="0" smtClean="0"/>
          </a:p>
          <a:p>
            <a:pPr algn="just"/>
            <a:r>
              <a:rPr lang="ru-RU" dirty="0" smtClean="0"/>
              <a:t>Хронический бронхит </a:t>
            </a:r>
            <a:r>
              <a:rPr lang="ru-RU" dirty="0"/>
              <a:t>обычно определяется клинически как </a:t>
            </a:r>
            <a:r>
              <a:rPr lang="ru-RU" dirty="0" smtClean="0"/>
              <a:t>наличие </a:t>
            </a:r>
            <a:r>
              <a:rPr lang="ru-RU" dirty="0"/>
              <a:t>кашля с продукцией мокроты на протяжении </a:t>
            </a:r>
            <a:r>
              <a:rPr lang="ru-RU" dirty="0" smtClean="0"/>
              <a:t>по крайней </a:t>
            </a:r>
            <a:r>
              <a:rPr lang="ru-RU" dirty="0"/>
              <a:t>мере 3 мес. в течение последующих 2 </a:t>
            </a:r>
            <a:r>
              <a:rPr lang="ru-RU" dirty="0" smtClean="0"/>
              <a:t>лет. </a:t>
            </a:r>
          </a:p>
          <a:p>
            <a:pPr algn="just"/>
            <a:r>
              <a:rPr lang="ru-RU" dirty="0" smtClean="0"/>
              <a:t>Эмфизема </a:t>
            </a:r>
            <a:r>
              <a:rPr lang="ru-RU" dirty="0"/>
              <a:t>определяется морфологически как </a:t>
            </a:r>
            <a:r>
              <a:rPr lang="ru-RU" dirty="0" smtClean="0"/>
              <a:t>наличие </a:t>
            </a:r>
            <a:r>
              <a:rPr lang="ru-RU" dirty="0"/>
              <a:t>постоянного расширения дыхательных </a:t>
            </a:r>
            <a:r>
              <a:rPr lang="ru-RU" dirty="0" smtClean="0"/>
              <a:t>путей </a:t>
            </a:r>
            <a:r>
              <a:rPr lang="ru-RU" dirty="0" err="1" smtClean="0"/>
              <a:t>дистальнее</a:t>
            </a:r>
            <a:r>
              <a:rPr lang="ru-RU" dirty="0" smtClean="0"/>
              <a:t> </a:t>
            </a:r>
            <a:r>
              <a:rPr lang="ru-RU" dirty="0"/>
              <a:t>терминальных бронхиол, </a:t>
            </a:r>
            <a:r>
              <a:rPr lang="ru-RU" dirty="0" smtClean="0"/>
              <a:t>ассоциированного </a:t>
            </a:r>
            <a:r>
              <a:rPr lang="ru-RU" dirty="0"/>
              <a:t>с деструкцией стенок альвеол, не </a:t>
            </a:r>
            <a:r>
              <a:rPr lang="ru-RU" dirty="0" smtClean="0"/>
              <a:t>связанного с </a:t>
            </a:r>
            <a:r>
              <a:rPr lang="ru-RU" dirty="0"/>
              <a:t>фиброзом.</a:t>
            </a:r>
          </a:p>
        </p:txBody>
      </p:sp>
    </p:spTree>
    <p:extLst>
      <p:ext uri="{BB962C8B-B14F-4D97-AF65-F5344CB8AC3E}">
        <p14:creationId xmlns:p14="http://schemas.microsoft.com/office/powerpoint/2010/main" val="357786870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285750"/>
            <a:ext cx="8229600" cy="785813"/>
          </a:xfrm>
        </p:spPr>
        <p:txBody>
          <a:bodyPr>
            <a:normAutofit fontScale="90000"/>
          </a:bodyPr>
          <a:lstStyle/>
          <a:p>
            <a:pPr algn="ctr" eaLnBrk="1" hangingPunct="1"/>
            <a:r>
              <a:rPr lang="ru-RU" altLang="ru-RU" sz="3600" b="1" dirty="0" smtClean="0">
                <a:solidFill>
                  <a:schemeClr val="tx1"/>
                </a:solidFill>
              </a:rPr>
              <a:t>Основные клинические симптомы ХОБЛ</a:t>
            </a:r>
            <a:endParaRPr lang="ru-RU" altLang="ru-RU" sz="3600" dirty="0" smtClean="0">
              <a:solidFill>
                <a:schemeClr val="tx1"/>
              </a:solidFill>
            </a:endParaRPr>
          </a:p>
        </p:txBody>
      </p:sp>
      <p:sp>
        <p:nvSpPr>
          <p:cNvPr id="15363" name="Содержимое 2"/>
          <p:cNvSpPr>
            <a:spLocks noGrp="1"/>
          </p:cNvSpPr>
          <p:nvPr>
            <p:ph idx="1"/>
          </p:nvPr>
        </p:nvSpPr>
        <p:spPr>
          <a:xfrm>
            <a:off x="457200" y="1285875"/>
            <a:ext cx="8229600" cy="5038725"/>
          </a:xfrm>
        </p:spPr>
        <p:txBody>
          <a:bodyPr/>
          <a:lstStyle/>
          <a:p>
            <a:pPr algn="ctr" eaLnBrk="1" hangingPunct="1">
              <a:buFont typeface="Wingdings" pitchFamily="2" charset="2"/>
              <a:buNone/>
            </a:pPr>
            <a:r>
              <a:rPr lang="ru-RU" altLang="ru-RU" b="1" u="sng" dirty="0" smtClean="0">
                <a:solidFill>
                  <a:srgbClr val="FF6600"/>
                </a:solidFill>
              </a:rPr>
              <a:t>Продукция мокроты</a:t>
            </a:r>
          </a:p>
          <a:p>
            <a:pPr eaLnBrk="1" hangingPunct="1">
              <a:buFont typeface="Wingdings" pitchFamily="2" charset="2"/>
              <a:buChar char="Ø"/>
            </a:pPr>
            <a:r>
              <a:rPr lang="ru-RU" altLang="ru-RU" dirty="0" smtClean="0"/>
              <a:t> выделяется, как правило, в ранние утренние часы</a:t>
            </a:r>
          </a:p>
          <a:p>
            <a:pPr eaLnBrk="1" hangingPunct="1">
              <a:buFont typeface="Wingdings" pitchFamily="2" charset="2"/>
              <a:buChar char="Ø"/>
            </a:pPr>
            <a:r>
              <a:rPr lang="ru-RU" altLang="ru-RU" dirty="0" smtClean="0"/>
              <a:t> характер – слизистый </a:t>
            </a:r>
          </a:p>
          <a:p>
            <a:pPr eaLnBrk="1" hangingPunct="1">
              <a:buFont typeface="Wingdings" pitchFamily="2" charset="2"/>
              <a:buChar char="Ø"/>
            </a:pPr>
            <a:r>
              <a:rPr lang="ru-RU" altLang="ru-RU" dirty="0" smtClean="0"/>
              <a:t>количество – небольшое (редко </a:t>
            </a:r>
            <a:r>
              <a:rPr lang="en-US" altLang="ru-RU" dirty="0" smtClean="0">
                <a:cs typeface="Arial" pitchFamily="34" charset="0"/>
              </a:rPr>
              <a:t>&gt;</a:t>
            </a:r>
            <a:r>
              <a:rPr lang="ru-RU" altLang="ru-RU" dirty="0" smtClean="0">
                <a:cs typeface="Arial" pitchFamily="34" charset="0"/>
              </a:rPr>
              <a:t>50 мл/</a:t>
            </a:r>
            <a:r>
              <a:rPr lang="ru-RU" altLang="ru-RU" dirty="0" err="1" smtClean="0">
                <a:cs typeface="Arial" pitchFamily="34" charset="0"/>
              </a:rPr>
              <a:t>сут</a:t>
            </a:r>
            <a:r>
              <a:rPr lang="ru-RU" altLang="ru-RU" dirty="0" smtClean="0">
                <a:cs typeface="Arial" pitchFamily="34" charset="0"/>
              </a:rPr>
              <a:t>)</a:t>
            </a:r>
          </a:p>
          <a:p>
            <a:pPr eaLnBrk="1" hangingPunct="1">
              <a:buFont typeface="Wingdings" pitchFamily="2" charset="2"/>
              <a:buNone/>
            </a:pPr>
            <a:r>
              <a:rPr lang="ru-RU" altLang="ru-RU" dirty="0" smtClean="0">
                <a:cs typeface="Arial" pitchFamily="34" charset="0"/>
              </a:rPr>
              <a:t>	Гнойный характер мокроты и увеличение ее количества – признак обострения заболевания</a:t>
            </a:r>
            <a:endParaRPr lang="en-US" altLang="ru-RU" dirty="0" smtClean="0">
              <a:cs typeface="Arial" pitchFamily="34" charset="0"/>
            </a:endParaRPr>
          </a:p>
          <a:p>
            <a:pPr algn="ctr" eaLnBrk="1" hangingPunct="1">
              <a:buFont typeface="Wingdings" pitchFamily="2" charset="2"/>
              <a:buNone/>
            </a:pPr>
            <a:r>
              <a:rPr lang="ru-RU" altLang="ru-RU" b="1" u="sng" dirty="0" smtClean="0">
                <a:solidFill>
                  <a:srgbClr val="FF6600"/>
                </a:solidFill>
              </a:rPr>
              <a:t>Одышка</a:t>
            </a:r>
          </a:p>
          <a:p>
            <a:pPr eaLnBrk="1" hangingPunct="1">
              <a:buFont typeface="Wingdings" pitchFamily="2" charset="2"/>
              <a:buChar char="Ø"/>
            </a:pPr>
            <a:r>
              <a:rPr lang="ru-RU" altLang="ru-RU" dirty="0" smtClean="0"/>
              <a:t>появляется через 7-10 лет после возникновения кашля</a:t>
            </a:r>
          </a:p>
          <a:p>
            <a:pPr eaLnBrk="1" hangingPunct="1">
              <a:buFont typeface="Wingdings" pitchFamily="2" charset="2"/>
              <a:buChar char="Ø"/>
            </a:pPr>
            <a:r>
              <a:rPr lang="ru-RU" altLang="ru-RU" dirty="0" smtClean="0"/>
              <a:t>носит постоянный характер </a:t>
            </a:r>
          </a:p>
          <a:p>
            <a:pPr eaLnBrk="1" hangingPunct="1">
              <a:buFont typeface="Wingdings" pitchFamily="2" charset="2"/>
              <a:buChar char="Ø"/>
            </a:pPr>
            <a:r>
              <a:rPr lang="ru-RU" altLang="ru-RU" dirty="0" smtClean="0"/>
              <a:t>прогрессирует со временем</a:t>
            </a:r>
          </a:p>
          <a:p>
            <a:pPr eaLnBrk="1" hangingPunct="1"/>
            <a:endParaRPr lang="ru-RU" altLang="ru-RU" dirty="0" smtClean="0"/>
          </a:p>
        </p:txBody>
      </p:sp>
    </p:spTree>
    <p:extLst>
      <p:ext uri="{BB962C8B-B14F-4D97-AF65-F5344CB8AC3E}">
        <p14:creationId xmlns:p14="http://schemas.microsoft.com/office/powerpoint/2010/main" val="251000425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p:cNvSpPr>
          <p:nvPr/>
        </p:nvSpPr>
        <p:spPr bwMode="auto">
          <a:xfrm>
            <a:off x="2124075" y="5645150"/>
            <a:ext cx="3522663" cy="838200"/>
          </a:xfrm>
          <a:custGeom>
            <a:avLst/>
            <a:gdLst>
              <a:gd name="T0" fmla="*/ 70 w 2219"/>
              <a:gd name="T1" fmla="*/ 0 h 528"/>
              <a:gd name="T2" fmla="*/ 55 w 2219"/>
              <a:gd name="T3" fmla="*/ 2 h 528"/>
              <a:gd name="T4" fmla="*/ 43 w 2219"/>
              <a:gd name="T5" fmla="*/ 8 h 528"/>
              <a:gd name="T6" fmla="*/ 31 w 2219"/>
              <a:gd name="T7" fmla="*/ 16 h 528"/>
              <a:gd name="T8" fmla="*/ 20 w 2219"/>
              <a:gd name="T9" fmla="*/ 26 h 528"/>
              <a:gd name="T10" fmla="*/ 12 w 2219"/>
              <a:gd name="T11" fmla="*/ 40 h 528"/>
              <a:gd name="T12" fmla="*/ 6 w 2219"/>
              <a:gd name="T13" fmla="*/ 54 h 528"/>
              <a:gd name="T14" fmla="*/ 1 w 2219"/>
              <a:gd name="T15" fmla="*/ 70 h 528"/>
              <a:gd name="T16" fmla="*/ 0 w 2219"/>
              <a:gd name="T17" fmla="*/ 89 h 528"/>
              <a:gd name="T18" fmla="*/ 0 w 2219"/>
              <a:gd name="T19" fmla="*/ 440 h 528"/>
              <a:gd name="T20" fmla="*/ 1 w 2219"/>
              <a:gd name="T21" fmla="*/ 458 h 528"/>
              <a:gd name="T22" fmla="*/ 6 w 2219"/>
              <a:gd name="T23" fmla="*/ 475 h 528"/>
              <a:gd name="T24" fmla="*/ 12 w 2219"/>
              <a:gd name="T25" fmla="*/ 489 h 528"/>
              <a:gd name="T26" fmla="*/ 20 w 2219"/>
              <a:gd name="T27" fmla="*/ 503 h 528"/>
              <a:gd name="T28" fmla="*/ 31 w 2219"/>
              <a:gd name="T29" fmla="*/ 513 h 528"/>
              <a:gd name="T30" fmla="*/ 43 w 2219"/>
              <a:gd name="T31" fmla="*/ 521 h 528"/>
              <a:gd name="T32" fmla="*/ 55 w 2219"/>
              <a:gd name="T33" fmla="*/ 525 h 528"/>
              <a:gd name="T34" fmla="*/ 70 w 2219"/>
              <a:gd name="T35" fmla="*/ 527 h 528"/>
              <a:gd name="T36" fmla="*/ 2150 w 2219"/>
              <a:gd name="T37" fmla="*/ 527 h 528"/>
              <a:gd name="T38" fmla="*/ 2164 w 2219"/>
              <a:gd name="T39" fmla="*/ 525 h 528"/>
              <a:gd name="T40" fmla="*/ 2176 w 2219"/>
              <a:gd name="T41" fmla="*/ 521 h 528"/>
              <a:gd name="T42" fmla="*/ 2188 w 2219"/>
              <a:gd name="T43" fmla="*/ 513 h 528"/>
              <a:gd name="T44" fmla="*/ 2199 w 2219"/>
              <a:gd name="T45" fmla="*/ 503 h 528"/>
              <a:gd name="T46" fmla="*/ 2207 w 2219"/>
              <a:gd name="T47" fmla="*/ 489 h 528"/>
              <a:gd name="T48" fmla="*/ 2214 w 2219"/>
              <a:gd name="T49" fmla="*/ 475 h 528"/>
              <a:gd name="T50" fmla="*/ 2216 w 2219"/>
              <a:gd name="T51" fmla="*/ 458 h 528"/>
              <a:gd name="T52" fmla="*/ 2218 w 2219"/>
              <a:gd name="T53" fmla="*/ 440 h 528"/>
              <a:gd name="T54" fmla="*/ 2218 w 2219"/>
              <a:gd name="T55" fmla="*/ 89 h 528"/>
              <a:gd name="T56" fmla="*/ 2216 w 2219"/>
              <a:gd name="T57" fmla="*/ 70 h 528"/>
              <a:gd name="T58" fmla="*/ 2214 w 2219"/>
              <a:gd name="T59" fmla="*/ 54 h 528"/>
              <a:gd name="T60" fmla="*/ 2207 w 2219"/>
              <a:gd name="T61" fmla="*/ 40 h 528"/>
              <a:gd name="T62" fmla="*/ 2199 w 2219"/>
              <a:gd name="T63" fmla="*/ 26 h 528"/>
              <a:gd name="T64" fmla="*/ 2188 w 2219"/>
              <a:gd name="T65" fmla="*/ 16 h 528"/>
              <a:gd name="T66" fmla="*/ 2176 w 2219"/>
              <a:gd name="T67" fmla="*/ 8 h 528"/>
              <a:gd name="T68" fmla="*/ 2164 w 2219"/>
              <a:gd name="T69" fmla="*/ 2 h 528"/>
              <a:gd name="T70" fmla="*/ 2150 w 2219"/>
              <a:gd name="T71" fmla="*/ 0 h 528"/>
              <a:gd name="T72" fmla="*/ 70 w 2219"/>
              <a:gd name="T73" fmla="*/ 0 h 5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19" h="528">
                <a:moveTo>
                  <a:pt x="70" y="0"/>
                </a:moveTo>
                <a:lnTo>
                  <a:pt x="55" y="2"/>
                </a:lnTo>
                <a:lnTo>
                  <a:pt x="43" y="8"/>
                </a:lnTo>
                <a:lnTo>
                  <a:pt x="31" y="16"/>
                </a:lnTo>
                <a:lnTo>
                  <a:pt x="20" y="26"/>
                </a:lnTo>
                <a:lnTo>
                  <a:pt x="12" y="40"/>
                </a:lnTo>
                <a:lnTo>
                  <a:pt x="6" y="54"/>
                </a:lnTo>
                <a:lnTo>
                  <a:pt x="1" y="70"/>
                </a:lnTo>
                <a:lnTo>
                  <a:pt x="0" y="89"/>
                </a:lnTo>
                <a:lnTo>
                  <a:pt x="0" y="440"/>
                </a:lnTo>
                <a:lnTo>
                  <a:pt x="1" y="458"/>
                </a:lnTo>
                <a:lnTo>
                  <a:pt x="6" y="475"/>
                </a:lnTo>
                <a:lnTo>
                  <a:pt x="12" y="489"/>
                </a:lnTo>
                <a:lnTo>
                  <a:pt x="20" y="503"/>
                </a:lnTo>
                <a:lnTo>
                  <a:pt x="31" y="513"/>
                </a:lnTo>
                <a:lnTo>
                  <a:pt x="43" y="521"/>
                </a:lnTo>
                <a:lnTo>
                  <a:pt x="55" y="525"/>
                </a:lnTo>
                <a:lnTo>
                  <a:pt x="70" y="527"/>
                </a:lnTo>
                <a:lnTo>
                  <a:pt x="2150" y="527"/>
                </a:lnTo>
                <a:lnTo>
                  <a:pt x="2164" y="525"/>
                </a:lnTo>
                <a:lnTo>
                  <a:pt x="2176" y="521"/>
                </a:lnTo>
                <a:lnTo>
                  <a:pt x="2188" y="513"/>
                </a:lnTo>
                <a:lnTo>
                  <a:pt x="2199" y="503"/>
                </a:lnTo>
                <a:lnTo>
                  <a:pt x="2207" y="489"/>
                </a:lnTo>
                <a:lnTo>
                  <a:pt x="2214" y="475"/>
                </a:lnTo>
                <a:lnTo>
                  <a:pt x="2216" y="458"/>
                </a:lnTo>
                <a:lnTo>
                  <a:pt x="2218" y="440"/>
                </a:lnTo>
                <a:lnTo>
                  <a:pt x="2218" y="89"/>
                </a:lnTo>
                <a:lnTo>
                  <a:pt x="2216" y="70"/>
                </a:lnTo>
                <a:lnTo>
                  <a:pt x="2214" y="54"/>
                </a:lnTo>
                <a:lnTo>
                  <a:pt x="2207" y="40"/>
                </a:lnTo>
                <a:lnTo>
                  <a:pt x="2199" y="26"/>
                </a:lnTo>
                <a:lnTo>
                  <a:pt x="2188" y="16"/>
                </a:lnTo>
                <a:lnTo>
                  <a:pt x="2176" y="8"/>
                </a:lnTo>
                <a:lnTo>
                  <a:pt x="2164" y="2"/>
                </a:lnTo>
                <a:lnTo>
                  <a:pt x="2150" y="0"/>
                </a:lnTo>
                <a:lnTo>
                  <a:pt x="70" y="0"/>
                </a:lnTo>
              </a:path>
            </a:pathLst>
          </a:custGeom>
          <a:solidFill>
            <a:srgbClr val="FF3300"/>
          </a:solidFill>
          <a:ln>
            <a:noFill/>
          </a:ln>
          <a:effectLst>
            <a:outerShdw dist="53882" dir="2700000" algn="ctr" rotWithShape="0">
              <a:srgbClr val="000000"/>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ru-RU"/>
          </a:p>
        </p:txBody>
      </p:sp>
      <p:sp>
        <p:nvSpPr>
          <p:cNvPr id="16387" name="Freeform 3"/>
          <p:cNvSpPr>
            <a:spLocks/>
          </p:cNvSpPr>
          <p:nvPr/>
        </p:nvSpPr>
        <p:spPr bwMode="auto">
          <a:xfrm>
            <a:off x="468313" y="2105025"/>
            <a:ext cx="2349500" cy="2208213"/>
          </a:xfrm>
          <a:custGeom>
            <a:avLst/>
            <a:gdLst>
              <a:gd name="T0" fmla="*/ 2147483647 w 1480"/>
              <a:gd name="T1" fmla="*/ 0 h 1391"/>
              <a:gd name="T2" fmla="*/ 2147483647 w 1480"/>
              <a:gd name="T3" fmla="*/ 2147483647 h 1391"/>
              <a:gd name="T4" fmla="*/ 2147483647 w 1480"/>
              <a:gd name="T5" fmla="*/ 2147483647 h 1391"/>
              <a:gd name="T6" fmla="*/ 2147483647 w 1480"/>
              <a:gd name="T7" fmla="*/ 2147483647 h 1391"/>
              <a:gd name="T8" fmla="*/ 2147483647 w 1480"/>
              <a:gd name="T9" fmla="*/ 2147483647 h 1391"/>
              <a:gd name="T10" fmla="*/ 2147483647 w 1480"/>
              <a:gd name="T11" fmla="*/ 2147483647 h 1391"/>
              <a:gd name="T12" fmla="*/ 2147483647 w 1480"/>
              <a:gd name="T13" fmla="*/ 2147483647 h 1391"/>
              <a:gd name="T14" fmla="*/ 2147483647 w 1480"/>
              <a:gd name="T15" fmla="*/ 2147483647 h 1391"/>
              <a:gd name="T16" fmla="*/ 2147483647 w 1480"/>
              <a:gd name="T17" fmla="*/ 2147483647 h 1391"/>
              <a:gd name="T18" fmla="*/ 2147483647 w 1480"/>
              <a:gd name="T19" fmla="*/ 2147483647 h 1391"/>
              <a:gd name="T20" fmla="*/ 2147483647 w 1480"/>
              <a:gd name="T21" fmla="*/ 2147483647 h 1391"/>
              <a:gd name="T22" fmla="*/ 2147483647 w 1480"/>
              <a:gd name="T23" fmla="*/ 2147483647 h 1391"/>
              <a:gd name="T24" fmla="*/ 0 w 1480"/>
              <a:gd name="T25" fmla="*/ 2147483647 h 1391"/>
              <a:gd name="T26" fmla="*/ 0 w 1480"/>
              <a:gd name="T27" fmla="*/ 2147483647 h 1391"/>
              <a:gd name="T28" fmla="*/ 2147483647 w 1480"/>
              <a:gd name="T29" fmla="*/ 2147483647 h 1391"/>
              <a:gd name="T30" fmla="*/ 2147483647 w 1480"/>
              <a:gd name="T31" fmla="*/ 2147483647 h 1391"/>
              <a:gd name="T32" fmla="*/ 2147483647 w 1480"/>
              <a:gd name="T33" fmla="*/ 2147483647 h 1391"/>
              <a:gd name="T34" fmla="*/ 2147483647 w 1480"/>
              <a:gd name="T35" fmla="*/ 2147483647 h 1391"/>
              <a:gd name="T36" fmla="*/ 2147483647 w 1480"/>
              <a:gd name="T37" fmla="*/ 2147483647 h 1391"/>
              <a:gd name="T38" fmla="*/ 2147483647 w 1480"/>
              <a:gd name="T39" fmla="*/ 2147483647 h 1391"/>
              <a:gd name="T40" fmla="*/ 2147483647 w 1480"/>
              <a:gd name="T41" fmla="*/ 2147483647 h 1391"/>
              <a:gd name="T42" fmla="*/ 2147483647 w 1480"/>
              <a:gd name="T43" fmla="*/ 2147483647 h 1391"/>
              <a:gd name="T44" fmla="*/ 2147483647 w 1480"/>
              <a:gd name="T45" fmla="*/ 2147483647 h 1391"/>
              <a:gd name="T46" fmla="*/ 2147483647 w 1480"/>
              <a:gd name="T47" fmla="*/ 2147483647 h 1391"/>
              <a:gd name="T48" fmla="*/ 2147483647 w 1480"/>
              <a:gd name="T49" fmla="*/ 2147483647 h 1391"/>
              <a:gd name="T50" fmla="*/ 2147483647 w 1480"/>
              <a:gd name="T51" fmla="*/ 2147483647 h 1391"/>
              <a:gd name="T52" fmla="*/ 2147483647 w 1480"/>
              <a:gd name="T53" fmla="*/ 2147483647 h 1391"/>
              <a:gd name="T54" fmla="*/ 2147483647 w 1480"/>
              <a:gd name="T55" fmla="*/ 2147483647 h 1391"/>
              <a:gd name="T56" fmla="*/ 2147483647 w 1480"/>
              <a:gd name="T57" fmla="*/ 2147483647 h 1391"/>
              <a:gd name="T58" fmla="*/ 2147483647 w 1480"/>
              <a:gd name="T59" fmla="*/ 2147483647 h 1391"/>
              <a:gd name="T60" fmla="*/ 2147483647 w 1480"/>
              <a:gd name="T61" fmla="*/ 2147483647 h 1391"/>
              <a:gd name="T62" fmla="*/ 2147483647 w 1480"/>
              <a:gd name="T63" fmla="*/ 2147483647 h 1391"/>
              <a:gd name="T64" fmla="*/ 2147483647 w 1480"/>
              <a:gd name="T65" fmla="*/ 2147483647 h 1391"/>
              <a:gd name="T66" fmla="*/ 2147483647 w 1480"/>
              <a:gd name="T67" fmla="*/ 2147483647 h 1391"/>
              <a:gd name="T68" fmla="*/ 2147483647 w 1480"/>
              <a:gd name="T69" fmla="*/ 2147483647 h 1391"/>
              <a:gd name="T70" fmla="*/ 2147483647 w 1480"/>
              <a:gd name="T71" fmla="*/ 2147483647 h 1391"/>
              <a:gd name="T72" fmla="*/ 2147483647 w 1480"/>
              <a:gd name="T73" fmla="*/ 2147483647 h 1391"/>
              <a:gd name="T74" fmla="*/ 2147483647 w 1480"/>
              <a:gd name="T75" fmla="*/ 2147483647 h 1391"/>
              <a:gd name="T76" fmla="*/ 2147483647 w 1480"/>
              <a:gd name="T77" fmla="*/ 2147483647 h 1391"/>
              <a:gd name="T78" fmla="*/ 2147483647 w 1480"/>
              <a:gd name="T79" fmla="*/ 2147483647 h 1391"/>
              <a:gd name="T80" fmla="*/ 2147483647 w 1480"/>
              <a:gd name="T81" fmla="*/ 2147483647 h 1391"/>
              <a:gd name="T82" fmla="*/ 2147483647 w 1480"/>
              <a:gd name="T83" fmla="*/ 2147483647 h 1391"/>
              <a:gd name="T84" fmla="*/ 2147483647 w 1480"/>
              <a:gd name="T85" fmla="*/ 2147483647 h 1391"/>
              <a:gd name="T86" fmla="*/ 2147483647 w 1480"/>
              <a:gd name="T87" fmla="*/ 2147483647 h 1391"/>
              <a:gd name="T88" fmla="*/ 2147483647 w 1480"/>
              <a:gd name="T89" fmla="*/ 2147483647 h 1391"/>
              <a:gd name="T90" fmla="*/ 2147483647 w 1480"/>
              <a:gd name="T91" fmla="*/ 2147483647 h 1391"/>
              <a:gd name="T92" fmla="*/ 2147483647 w 1480"/>
              <a:gd name="T93" fmla="*/ 2147483647 h 1391"/>
              <a:gd name="T94" fmla="*/ 2147483647 w 1480"/>
              <a:gd name="T95" fmla="*/ 2147483647 h 1391"/>
              <a:gd name="T96" fmla="*/ 2147483647 w 1480"/>
              <a:gd name="T97" fmla="*/ 2147483647 h 1391"/>
              <a:gd name="T98" fmla="*/ 2147483647 w 1480"/>
              <a:gd name="T99" fmla="*/ 2147483647 h 1391"/>
              <a:gd name="T100" fmla="*/ 2147483647 w 1480"/>
              <a:gd name="T101" fmla="*/ 2147483647 h 1391"/>
              <a:gd name="T102" fmla="*/ 2147483647 w 1480"/>
              <a:gd name="T103" fmla="*/ 0 h 1391"/>
              <a:gd name="T104" fmla="*/ 2147483647 w 1480"/>
              <a:gd name="T105" fmla="*/ 0 h 1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80"/>
              <a:gd name="T160" fmla="*/ 0 h 1391"/>
              <a:gd name="T161" fmla="*/ 1480 w 1480"/>
              <a:gd name="T162" fmla="*/ 1391 h 13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80" h="1391">
                <a:moveTo>
                  <a:pt x="183" y="0"/>
                </a:moveTo>
                <a:lnTo>
                  <a:pt x="164" y="2"/>
                </a:lnTo>
                <a:lnTo>
                  <a:pt x="147" y="4"/>
                </a:lnTo>
                <a:lnTo>
                  <a:pt x="129" y="10"/>
                </a:lnTo>
                <a:lnTo>
                  <a:pt x="111" y="18"/>
                </a:lnTo>
                <a:lnTo>
                  <a:pt x="81" y="38"/>
                </a:lnTo>
                <a:lnTo>
                  <a:pt x="54" y="67"/>
                </a:lnTo>
                <a:lnTo>
                  <a:pt x="31" y="101"/>
                </a:lnTo>
                <a:lnTo>
                  <a:pt x="14" y="141"/>
                </a:lnTo>
                <a:lnTo>
                  <a:pt x="7" y="161"/>
                </a:lnTo>
                <a:lnTo>
                  <a:pt x="3" y="184"/>
                </a:lnTo>
                <a:lnTo>
                  <a:pt x="1" y="206"/>
                </a:lnTo>
                <a:lnTo>
                  <a:pt x="0" y="230"/>
                </a:lnTo>
                <a:lnTo>
                  <a:pt x="0" y="1160"/>
                </a:lnTo>
                <a:lnTo>
                  <a:pt x="1" y="1184"/>
                </a:lnTo>
                <a:lnTo>
                  <a:pt x="3" y="1206"/>
                </a:lnTo>
                <a:lnTo>
                  <a:pt x="7" y="1228"/>
                </a:lnTo>
                <a:lnTo>
                  <a:pt x="14" y="1249"/>
                </a:lnTo>
                <a:lnTo>
                  <a:pt x="31" y="1289"/>
                </a:lnTo>
                <a:lnTo>
                  <a:pt x="54" y="1323"/>
                </a:lnTo>
                <a:lnTo>
                  <a:pt x="81" y="1352"/>
                </a:lnTo>
                <a:lnTo>
                  <a:pt x="111" y="1372"/>
                </a:lnTo>
                <a:lnTo>
                  <a:pt x="129" y="1380"/>
                </a:lnTo>
                <a:lnTo>
                  <a:pt x="147" y="1386"/>
                </a:lnTo>
                <a:lnTo>
                  <a:pt x="164" y="1388"/>
                </a:lnTo>
                <a:lnTo>
                  <a:pt x="183" y="1390"/>
                </a:lnTo>
                <a:lnTo>
                  <a:pt x="1296" y="1390"/>
                </a:lnTo>
                <a:lnTo>
                  <a:pt x="1315" y="1388"/>
                </a:lnTo>
                <a:lnTo>
                  <a:pt x="1332" y="1386"/>
                </a:lnTo>
                <a:lnTo>
                  <a:pt x="1350" y="1380"/>
                </a:lnTo>
                <a:lnTo>
                  <a:pt x="1368" y="1372"/>
                </a:lnTo>
                <a:lnTo>
                  <a:pt x="1398" y="1352"/>
                </a:lnTo>
                <a:lnTo>
                  <a:pt x="1425" y="1323"/>
                </a:lnTo>
                <a:lnTo>
                  <a:pt x="1448" y="1289"/>
                </a:lnTo>
                <a:lnTo>
                  <a:pt x="1465" y="1249"/>
                </a:lnTo>
                <a:lnTo>
                  <a:pt x="1471" y="1228"/>
                </a:lnTo>
                <a:lnTo>
                  <a:pt x="1476" y="1206"/>
                </a:lnTo>
                <a:lnTo>
                  <a:pt x="1478" y="1184"/>
                </a:lnTo>
                <a:lnTo>
                  <a:pt x="1479" y="1160"/>
                </a:lnTo>
                <a:lnTo>
                  <a:pt x="1479" y="230"/>
                </a:lnTo>
                <a:lnTo>
                  <a:pt x="1478" y="206"/>
                </a:lnTo>
                <a:lnTo>
                  <a:pt x="1476" y="184"/>
                </a:lnTo>
                <a:lnTo>
                  <a:pt x="1471" y="161"/>
                </a:lnTo>
                <a:lnTo>
                  <a:pt x="1465" y="141"/>
                </a:lnTo>
                <a:lnTo>
                  <a:pt x="1448" y="101"/>
                </a:lnTo>
                <a:lnTo>
                  <a:pt x="1425" y="67"/>
                </a:lnTo>
                <a:lnTo>
                  <a:pt x="1398" y="38"/>
                </a:lnTo>
                <a:lnTo>
                  <a:pt x="1368" y="18"/>
                </a:lnTo>
                <a:lnTo>
                  <a:pt x="1350" y="10"/>
                </a:lnTo>
                <a:lnTo>
                  <a:pt x="1332" y="4"/>
                </a:lnTo>
                <a:lnTo>
                  <a:pt x="1315" y="2"/>
                </a:lnTo>
                <a:lnTo>
                  <a:pt x="1296" y="0"/>
                </a:lnTo>
                <a:lnTo>
                  <a:pt x="183" y="0"/>
                </a:lnTo>
              </a:path>
            </a:pathLst>
          </a:custGeom>
          <a:solidFill>
            <a:srgbClr val="990000"/>
          </a:solidFill>
          <a:ln w="25400" cap="rnd">
            <a:solidFill>
              <a:srgbClr val="CC0000"/>
            </a:solidFill>
            <a:round/>
            <a:headEnd type="none" w="sm" len="sm"/>
            <a:tailEnd type="none" w="sm" len="sm"/>
          </a:ln>
        </p:spPr>
        <p:txBody>
          <a:bodyPr/>
          <a:lstStyle/>
          <a:p>
            <a:endParaRPr lang="ru-RU"/>
          </a:p>
        </p:txBody>
      </p:sp>
      <p:sp>
        <p:nvSpPr>
          <p:cNvPr id="16388" name="Rectangle 4"/>
          <p:cNvSpPr>
            <a:spLocks noChangeArrowheads="1"/>
          </p:cNvSpPr>
          <p:nvPr/>
        </p:nvSpPr>
        <p:spPr bwMode="auto">
          <a:xfrm>
            <a:off x="468313" y="2300288"/>
            <a:ext cx="23510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Arial" pitchFamily="34" charset="0"/>
            </a:endParaRPr>
          </a:p>
        </p:txBody>
      </p:sp>
      <p:sp>
        <p:nvSpPr>
          <p:cNvPr id="167941" name="Rectangle 5"/>
          <p:cNvSpPr>
            <a:spLocks noChangeArrowheads="1"/>
          </p:cNvSpPr>
          <p:nvPr/>
        </p:nvSpPr>
        <p:spPr bwMode="auto">
          <a:xfrm>
            <a:off x="687388" y="2276475"/>
            <a:ext cx="1766887" cy="387350"/>
          </a:xfrm>
          <a:prstGeom prst="rect">
            <a:avLst/>
          </a:prstGeom>
          <a:noFill/>
          <a:ln w="9525">
            <a:noFill/>
            <a:miter lim="800000"/>
            <a:headEnd/>
            <a:tailEnd/>
          </a:ln>
          <a:effectLst/>
        </p:spPr>
        <p:txBody>
          <a:bodyPr wrap="none" lIns="0" tIns="0" rIns="0" bIns="0">
            <a:spAutoFit/>
          </a:bodyPr>
          <a:lstStyle/>
          <a:p>
            <a:pPr algn="ctr">
              <a:lnSpc>
                <a:spcPct val="90000"/>
              </a:lnSpc>
              <a:defRPr/>
            </a:pPr>
            <a:r>
              <a:rPr lang="ru-RU" sz="2800">
                <a:solidFill>
                  <a:srgbClr val="FFFF99"/>
                </a:solidFill>
                <a:effectLst>
                  <a:outerShdw blurRad="38100" dist="38100" dir="2700000" algn="tl">
                    <a:srgbClr val="000000"/>
                  </a:outerShdw>
                </a:effectLst>
              </a:rPr>
              <a:t>Симптомы</a:t>
            </a:r>
          </a:p>
        </p:txBody>
      </p:sp>
      <p:sp>
        <p:nvSpPr>
          <p:cNvPr id="167942" name="Rectangle 6"/>
          <p:cNvSpPr>
            <a:spLocks noChangeArrowheads="1"/>
          </p:cNvSpPr>
          <p:nvPr/>
        </p:nvSpPr>
        <p:spPr bwMode="auto">
          <a:xfrm>
            <a:off x="900113" y="2789238"/>
            <a:ext cx="1514475" cy="1292225"/>
          </a:xfrm>
          <a:prstGeom prst="rect">
            <a:avLst/>
          </a:prstGeom>
          <a:noFill/>
          <a:ln w="9525">
            <a:noFill/>
            <a:miter lim="800000"/>
            <a:headEnd/>
            <a:tailEnd/>
          </a:ln>
          <a:effectLst>
            <a:outerShdw dist="17961" dir="2700000" algn="ctr" rotWithShape="0">
              <a:srgbClr val="000000"/>
            </a:outerShdw>
          </a:effectLst>
        </p:spPr>
        <p:txBody>
          <a:bodyPr wrap="none" lIns="0" tIns="0" rIns="0" bIns="0">
            <a:spAutoFit/>
          </a:bodyPr>
          <a:lstStyle/>
          <a:p>
            <a:pPr>
              <a:defRPr/>
            </a:pPr>
            <a:r>
              <a:rPr lang="ru-RU" sz="2800" i="1">
                <a:solidFill>
                  <a:srgbClr val="FFFFFF"/>
                </a:solidFill>
                <a:effectLst>
                  <a:outerShdw blurRad="38100" dist="38100" dir="2700000" algn="tl">
                    <a:srgbClr val="000000"/>
                  </a:outerShdw>
                </a:effectLst>
              </a:rPr>
              <a:t>кашель</a:t>
            </a:r>
          </a:p>
          <a:p>
            <a:pPr>
              <a:defRPr/>
            </a:pPr>
            <a:r>
              <a:rPr lang="ru-RU" sz="2800" i="1">
                <a:solidFill>
                  <a:srgbClr val="FFFFFF"/>
                </a:solidFill>
                <a:effectLst>
                  <a:outerShdw blurRad="38100" dist="38100" dir="2700000" algn="tl">
                    <a:srgbClr val="000000"/>
                  </a:outerShdw>
                </a:effectLst>
              </a:rPr>
              <a:t>мокрота</a:t>
            </a:r>
          </a:p>
          <a:p>
            <a:pPr>
              <a:defRPr/>
            </a:pPr>
            <a:r>
              <a:rPr lang="ru-RU" sz="2800" i="1">
                <a:solidFill>
                  <a:srgbClr val="FFFFFF"/>
                </a:solidFill>
                <a:effectLst>
                  <a:outerShdw blurRad="38100" dist="38100" dir="2700000" algn="tl">
                    <a:srgbClr val="000000"/>
                  </a:outerShdw>
                </a:effectLst>
              </a:rPr>
              <a:t>диспное</a:t>
            </a:r>
          </a:p>
        </p:txBody>
      </p:sp>
      <p:sp>
        <p:nvSpPr>
          <p:cNvPr id="16391" name="Freeform 7"/>
          <p:cNvSpPr>
            <a:spLocks/>
          </p:cNvSpPr>
          <p:nvPr/>
        </p:nvSpPr>
        <p:spPr bwMode="auto">
          <a:xfrm>
            <a:off x="4495800" y="1752600"/>
            <a:ext cx="4648200" cy="2895600"/>
          </a:xfrm>
          <a:custGeom>
            <a:avLst/>
            <a:gdLst>
              <a:gd name="T0" fmla="*/ 2147483647 w 2928"/>
              <a:gd name="T1" fmla="*/ 0 h 1824"/>
              <a:gd name="T2" fmla="*/ 2147483647 w 2928"/>
              <a:gd name="T3" fmla="*/ 2147483647 h 1824"/>
              <a:gd name="T4" fmla="*/ 2147483647 w 2928"/>
              <a:gd name="T5" fmla="*/ 2147483647 h 1824"/>
              <a:gd name="T6" fmla="*/ 2147483647 w 2928"/>
              <a:gd name="T7" fmla="*/ 2147483647 h 1824"/>
              <a:gd name="T8" fmla="*/ 2147483647 w 2928"/>
              <a:gd name="T9" fmla="*/ 2147483647 h 1824"/>
              <a:gd name="T10" fmla="*/ 2147483647 w 2928"/>
              <a:gd name="T11" fmla="*/ 2147483647 h 1824"/>
              <a:gd name="T12" fmla="*/ 2147483647 w 2928"/>
              <a:gd name="T13" fmla="*/ 2147483647 h 1824"/>
              <a:gd name="T14" fmla="*/ 2147483647 w 2928"/>
              <a:gd name="T15" fmla="*/ 2147483647 h 1824"/>
              <a:gd name="T16" fmla="*/ 2147483647 w 2928"/>
              <a:gd name="T17" fmla="*/ 2147483647 h 1824"/>
              <a:gd name="T18" fmla="*/ 2147483647 w 2928"/>
              <a:gd name="T19" fmla="*/ 2147483647 h 1824"/>
              <a:gd name="T20" fmla="*/ 2147483647 w 2928"/>
              <a:gd name="T21" fmla="*/ 2147483647 h 1824"/>
              <a:gd name="T22" fmla="*/ 2147483647 w 2928"/>
              <a:gd name="T23" fmla="*/ 2147483647 h 1824"/>
              <a:gd name="T24" fmla="*/ 2147483647 w 2928"/>
              <a:gd name="T25" fmla="*/ 2147483647 h 1824"/>
              <a:gd name="T26" fmla="*/ 2147483647 w 2928"/>
              <a:gd name="T27" fmla="*/ 2147483647 h 1824"/>
              <a:gd name="T28" fmla="*/ 0 w 2928"/>
              <a:gd name="T29" fmla="*/ 2147483647 h 1824"/>
              <a:gd name="T30" fmla="*/ 0 w 2928"/>
              <a:gd name="T31" fmla="*/ 2147483647 h 1824"/>
              <a:gd name="T32" fmla="*/ 2147483647 w 2928"/>
              <a:gd name="T33" fmla="*/ 2147483647 h 1824"/>
              <a:gd name="T34" fmla="*/ 2147483647 w 2928"/>
              <a:gd name="T35" fmla="*/ 2147483647 h 1824"/>
              <a:gd name="T36" fmla="*/ 2147483647 w 2928"/>
              <a:gd name="T37" fmla="*/ 2147483647 h 1824"/>
              <a:gd name="T38" fmla="*/ 2147483647 w 2928"/>
              <a:gd name="T39" fmla="*/ 2147483647 h 1824"/>
              <a:gd name="T40" fmla="*/ 2147483647 w 2928"/>
              <a:gd name="T41" fmla="*/ 2147483647 h 1824"/>
              <a:gd name="T42" fmla="*/ 2147483647 w 2928"/>
              <a:gd name="T43" fmla="*/ 2147483647 h 1824"/>
              <a:gd name="T44" fmla="*/ 2147483647 w 2928"/>
              <a:gd name="T45" fmla="*/ 2147483647 h 1824"/>
              <a:gd name="T46" fmla="*/ 2147483647 w 2928"/>
              <a:gd name="T47" fmla="*/ 2147483647 h 1824"/>
              <a:gd name="T48" fmla="*/ 2147483647 w 2928"/>
              <a:gd name="T49" fmla="*/ 2147483647 h 1824"/>
              <a:gd name="T50" fmla="*/ 2147483647 w 2928"/>
              <a:gd name="T51" fmla="*/ 2147483647 h 1824"/>
              <a:gd name="T52" fmla="*/ 2147483647 w 2928"/>
              <a:gd name="T53" fmla="*/ 2147483647 h 1824"/>
              <a:gd name="T54" fmla="*/ 2147483647 w 2928"/>
              <a:gd name="T55" fmla="*/ 2147483647 h 1824"/>
              <a:gd name="T56" fmla="*/ 2147483647 w 2928"/>
              <a:gd name="T57" fmla="*/ 2147483647 h 1824"/>
              <a:gd name="T58" fmla="*/ 2147483647 w 2928"/>
              <a:gd name="T59" fmla="*/ 2147483647 h 1824"/>
              <a:gd name="T60" fmla="*/ 2147483647 w 2928"/>
              <a:gd name="T61" fmla="*/ 2147483647 h 1824"/>
              <a:gd name="T62" fmla="*/ 2147483647 w 2928"/>
              <a:gd name="T63" fmla="*/ 2147483647 h 1824"/>
              <a:gd name="T64" fmla="*/ 2147483647 w 2928"/>
              <a:gd name="T65" fmla="*/ 2147483647 h 1824"/>
              <a:gd name="T66" fmla="*/ 2147483647 w 2928"/>
              <a:gd name="T67" fmla="*/ 2147483647 h 1824"/>
              <a:gd name="T68" fmla="*/ 2147483647 w 2928"/>
              <a:gd name="T69" fmla="*/ 2147483647 h 1824"/>
              <a:gd name="T70" fmla="*/ 2147483647 w 2928"/>
              <a:gd name="T71" fmla="*/ 2147483647 h 1824"/>
              <a:gd name="T72" fmla="*/ 2147483647 w 2928"/>
              <a:gd name="T73" fmla="*/ 2147483647 h 1824"/>
              <a:gd name="T74" fmla="*/ 2147483647 w 2928"/>
              <a:gd name="T75" fmla="*/ 2147483647 h 1824"/>
              <a:gd name="T76" fmla="*/ 2147483647 w 2928"/>
              <a:gd name="T77" fmla="*/ 2147483647 h 1824"/>
              <a:gd name="T78" fmla="*/ 2147483647 w 2928"/>
              <a:gd name="T79" fmla="*/ 2147483647 h 1824"/>
              <a:gd name="T80" fmla="*/ 2147483647 w 2928"/>
              <a:gd name="T81" fmla="*/ 2147483647 h 1824"/>
              <a:gd name="T82" fmla="*/ 2147483647 w 2928"/>
              <a:gd name="T83" fmla="*/ 2147483647 h 1824"/>
              <a:gd name="T84" fmla="*/ 2147483647 w 2928"/>
              <a:gd name="T85" fmla="*/ 2147483647 h 1824"/>
              <a:gd name="T86" fmla="*/ 2147483647 w 2928"/>
              <a:gd name="T87" fmla="*/ 2147483647 h 1824"/>
              <a:gd name="T88" fmla="*/ 2147483647 w 2928"/>
              <a:gd name="T89" fmla="*/ 2147483647 h 1824"/>
              <a:gd name="T90" fmla="*/ 2147483647 w 2928"/>
              <a:gd name="T91" fmla="*/ 2147483647 h 1824"/>
              <a:gd name="T92" fmla="*/ 2147483647 w 2928"/>
              <a:gd name="T93" fmla="*/ 2147483647 h 1824"/>
              <a:gd name="T94" fmla="*/ 2147483647 w 2928"/>
              <a:gd name="T95" fmla="*/ 2147483647 h 1824"/>
              <a:gd name="T96" fmla="*/ 2147483647 w 2928"/>
              <a:gd name="T97" fmla="*/ 2147483647 h 1824"/>
              <a:gd name="T98" fmla="*/ 2147483647 w 2928"/>
              <a:gd name="T99" fmla="*/ 2147483647 h 1824"/>
              <a:gd name="T100" fmla="*/ 2147483647 w 2928"/>
              <a:gd name="T101" fmla="*/ 2147483647 h 1824"/>
              <a:gd name="T102" fmla="*/ 2147483647 w 2928"/>
              <a:gd name="T103" fmla="*/ 2147483647 h 1824"/>
              <a:gd name="T104" fmla="*/ 2147483647 w 2928"/>
              <a:gd name="T105" fmla="*/ 2147483647 h 1824"/>
              <a:gd name="T106" fmla="*/ 2147483647 w 2928"/>
              <a:gd name="T107" fmla="*/ 2147483647 h 1824"/>
              <a:gd name="T108" fmla="*/ 2147483647 w 2928"/>
              <a:gd name="T109" fmla="*/ 2147483647 h 1824"/>
              <a:gd name="T110" fmla="*/ 2147483647 w 2928"/>
              <a:gd name="T111" fmla="*/ 2147483647 h 1824"/>
              <a:gd name="T112" fmla="*/ 2147483647 w 2928"/>
              <a:gd name="T113" fmla="*/ 2147483647 h 1824"/>
              <a:gd name="T114" fmla="*/ 2147483647 w 2928"/>
              <a:gd name="T115" fmla="*/ 2147483647 h 1824"/>
              <a:gd name="T116" fmla="*/ 2147483647 w 2928"/>
              <a:gd name="T117" fmla="*/ 2147483647 h 1824"/>
              <a:gd name="T118" fmla="*/ 2147483647 w 2928"/>
              <a:gd name="T119" fmla="*/ 0 h 1824"/>
              <a:gd name="T120" fmla="*/ 2147483647 w 2928"/>
              <a:gd name="T121" fmla="*/ 0 h 18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28"/>
              <a:gd name="T184" fmla="*/ 0 h 1824"/>
              <a:gd name="T185" fmla="*/ 2928 w 2928"/>
              <a:gd name="T186" fmla="*/ 1824 h 18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28" h="1824">
                <a:moveTo>
                  <a:pt x="275" y="0"/>
                </a:moveTo>
                <a:lnTo>
                  <a:pt x="249" y="2"/>
                </a:lnTo>
                <a:lnTo>
                  <a:pt x="221" y="7"/>
                </a:lnTo>
                <a:lnTo>
                  <a:pt x="194" y="14"/>
                </a:lnTo>
                <a:lnTo>
                  <a:pt x="168" y="23"/>
                </a:lnTo>
                <a:lnTo>
                  <a:pt x="146" y="36"/>
                </a:lnTo>
                <a:lnTo>
                  <a:pt x="122" y="51"/>
                </a:lnTo>
                <a:lnTo>
                  <a:pt x="82" y="88"/>
                </a:lnTo>
                <a:lnTo>
                  <a:pt x="46" y="132"/>
                </a:lnTo>
                <a:lnTo>
                  <a:pt x="33" y="157"/>
                </a:lnTo>
                <a:lnTo>
                  <a:pt x="21" y="183"/>
                </a:lnTo>
                <a:lnTo>
                  <a:pt x="11" y="211"/>
                </a:lnTo>
                <a:lnTo>
                  <a:pt x="6" y="242"/>
                </a:lnTo>
                <a:lnTo>
                  <a:pt x="1" y="272"/>
                </a:lnTo>
                <a:lnTo>
                  <a:pt x="0" y="303"/>
                </a:lnTo>
                <a:lnTo>
                  <a:pt x="0" y="1518"/>
                </a:lnTo>
                <a:lnTo>
                  <a:pt x="1" y="1549"/>
                </a:lnTo>
                <a:lnTo>
                  <a:pt x="6" y="1579"/>
                </a:lnTo>
                <a:lnTo>
                  <a:pt x="11" y="1609"/>
                </a:lnTo>
                <a:lnTo>
                  <a:pt x="21" y="1637"/>
                </a:lnTo>
                <a:lnTo>
                  <a:pt x="33" y="1663"/>
                </a:lnTo>
                <a:lnTo>
                  <a:pt x="46" y="1689"/>
                </a:lnTo>
                <a:lnTo>
                  <a:pt x="82" y="1734"/>
                </a:lnTo>
                <a:lnTo>
                  <a:pt x="122" y="1772"/>
                </a:lnTo>
                <a:lnTo>
                  <a:pt x="146" y="1787"/>
                </a:lnTo>
                <a:lnTo>
                  <a:pt x="168" y="1800"/>
                </a:lnTo>
                <a:lnTo>
                  <a:pt x="194" y="1809"/>
                </a:lnTo>
                <a:lnTo>
                  <a:pt x="221" y="1816"/>
                </a:lnTo>
                <a:lnTo>
                  <a:pt x="249" y="1821"/>
                </a:lnTo>
                <a:lnTo>
                  <a:pt x="275" y="1823"/>
                </a:lnTo>
                <a:lnTo>
                  <a:pt x="2652" y="1823"/>
                </a:lnTo>
                <a:lnTo>
                  <a:pt x="2681" y="1821"/>
                </a:lnTo>
                <a:lnTo>
                  <a:pt x="2708" y="1816"/>
                </a:lnTo>
                <a:lnTo>
                  <a:pt x="2733" y="1809"/>
                </a:lnTo>
                <a:lnTo>
                  <a:pt x="2759" y="1800"/>
                </a:lnTo>
                <a:lnTo>
                  <a:pt x="2784" y="1787"/>
                </a:lnTo>
                <a:lnTo>
                  <a:pt x="2807" y="1772"/>
                </a:lnTo>
                <a:lnTo>
                  <a:pt x="2847" y="1734"/>
                </a:lnTo>
                <a:lnTo>
                  <a:pt x="2881" y="1689"/>
                </a:lnTo>
                <a:lnTo>
                  <a:pt x="2893" y="1663"/>
                </a:lnTo>
                <a:lnTo>
                  <a:pt x="2906" y="1637"/>
                </a:lnTo>
                <a:lnTo>
                  <a:pt x="2914" y="1609"/>
                </a:lnTo>
                <a:lnTo>
                  <a:pt x="2921" y="1579"/>
                </a:lnTo>
                <a:lnTo>
                  <a:pt x="2925" y="1549"/>
                </a:lnTo>
                <a:lnTo>
                  <a:pt x="2927" y="1518"/>
                </a:lnTo>
                <a:lnTo>
                  <a:pt x="2927" y="303"/>
                </a:lnTo>
                <a:lnTo>
                  <a:pt x="2925" y="272"/>
                </a:lnTo>
                <a:lnTo>
                  <a:pt x="2921" y="242"/>
                </a:lnTo>
                <a:lnTo>
                  <a:pt x="2914" y="211"/>
                </a:lnTo>
                <a:lnTo>
                  <a:pt x="2906" y="183"/>
                </a:lnTo>
                <a:lnTo>
                  <a:pt x="2893" y="157"/>
                </a:lnTo>
                <a:lnTo>
                  <a:pt x="2881" y="132"/>
                </a:lnTo>
                <a:lnTo>
                  <a:pt x="2847" y="88"/>
                </a:lnTo>
                <a:lnTo>
                  <a:pt x="2807" y="51"/>
                </a:lnTo>
                <a:lnTo>
                  <a:pt x="2784" y="36"/>
                </a:lnTo>
                <a:lnTo>
                  <a:pt x="2759" y="23"/>
                </a:lnTo>
                <a:lnTo>
                  <a:pt x="2733" y="14"/>
                </a:lnTo>
                <a:lnTo>
                  <a:pt x="2708" y="7"/>
                </a:lnTo>
                <a:lnTo>
                  <a:pt x="2681" y="2"/>
                </a:lnTo>
                <a:lnTo>
                  <a:pt x="2652" y="0"/>
                </a:lnTo>
                <a:lnTo>
                  <a:pt x="275" y="0"/>
                </a:lnTo>
              </a:path>
            </a:pathLst>
          </a:custGeom>
          <a:solidFill>
            <a:srgbClr val="990000"/>
          </a:solidFill>
          <a:ln w="25400" cap="rnd">
            <a:solidFill>
              <a:srgbClr val="CC0000"/>
            </a:solidFill>
            <a:round/>
            <a:headEnd type="none" w="sm" len="sm"/>
            <a:tailEnd type="none" w="sm" len="sm"/>
          </a:ln>
        </p:spPr>
        <p:txBody>
          <a:bodyPr/>
          <a:lstStyle/>
          <a:p>
            <a:endParaRPr lang="ru-RU"/>
          </a:p>
        </p:txBody>
      </p:sp>
      <p:sp>
        <p:nvSpPr>
          <p:cNvPr id="16392" name="Rectangle 8"/>
          <p:cNvSpPr>
            <a:spLocks noChangeArrowheads="1"/>
          </p:cNvSpPr>
          <p:nvPr/>
        </p:nvSpPr>
        <p:spPr bwMode="auto">
          <a:xfrm>
            <a:off x="5041900" y="1982788"/>
            <a:ext cx="355600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Arial" pitchFamily="34" charset="0"/>
            </a:endParaRPr>
          </a:p>
        </p:txBody>
      </p:sp>
      <p:sp>
        <p:nvSpPr>
          <p:cNvPr id="167945" name="Rectangle 9"/>
          <p:cNvSpPr>
            <a:spLocks noChangeArrowheads="1"/>
          </p:cNvSpPr>
          <p:nvPr/>
        </p:nvSpPr>
        <p:spPr bwMode="auto">
          <a:xfrm>
            <a:off x="5249863" y="2047875"/>
            <a:ext cx="2967037" cy="776288"/>
          </a:xfrm>
          <a:prstGeom prst="rect">
            <a:avLst/>
          </a:prstGeom>
          <a:noFill/>
          <a:ln w="9525">
            <a:noFill/>
            <a:miter lim="800000"/>
            <a:headEnd/>
            <a:tailEnd/>
          </a:ln>
          <a:effectLst/>
        </p:spPr>
        <p:txBody>
          <a:bodyPr wrap="none" lIns="0" tIns="0" rIns="0" bIns="0">
            <a:spAutoFit/>
          </a:bodyPr>
          <a:lstStyle/>
          <a:p>
            <a:pPr algn="ctr">
              <a:lnSpc>
                <a:spcPct val="90000"/>
              </a:lnSpc>
              <a:defRPr/>
            </a:pPr>
            <a:r>
              <a:rPr lang="ru-RU" sz="2800">
                <a:solidFill>
                  <a:srgbClr val="FFFF99"/>
                </a:solidFill>
                <a:effectLst>
                  <a:outerShdw blurRad="38100" dist="38100" dir="2700000" algn="tl">
                    <a:srgbClr val="000000"/>
                  </a:outerShdw>
                </a:effectLst>
              </a:rPr>
              <a:t>Экспозиция </a:t>
            </a:r>
          </a:p>
          <a:p>
            <a:pPr algn="ctr">
              <a:lnSpc>
                <a:spcPct val="90000"/>
              </a:lnSpc>
              <a:defRPr/>
            </a:pPr>
            <a:r>
              <a:rPr lang="ru-RU" sz="2800">
                <a:solidFill>
                  <a:srgbClr val="FFFF99"/>
                </a:solidFill>
                <a:effectLst>
                  <a:outerShdw blurRad="38100" dist="38100" dir="2700000" algn="tl">
                    <a:srgbClr val="000000"/>
                  </a:outerShdw>
                </a:effectLst>
              </a:rPr>
              <a:t>к факторам риска</a:t>
            </a:r>
          </a:p>
        </p:txBody>
      </p:sp>
      <p:sp>
        <p:nvSpPr>
          <p:cNvPr id="167946" name="Rectangle 10"/>
          <p:cNvSpPr>
            <a:spLocks noChangeArrowheads="1"/>
          </p:cNvSpPr>
          <p:nvPr/>
        </p:nvSpPr>
        <p:spPr bwMode="auto">
          <a:xfrm>
            <a:off x="5086350" y="2949575"/>
            <a:ext cx="3721100" cy="1724025"/>
          </a:xfrm>
          <a:prstGeom prst="rect">
            <a:avLst/>
          </a:prstGeom>
          <a:noFill/>
          <a:ln w="9525">
            <a:noFill/>
            <a:miter lim="800000"/>
            <a:headEnd/>
            <a:tailEnd/>
          </a:ln>
          <a:effectLst>
            <a:outerShdw dist="17961" dir="2700000" algn="ctr" rotWithShape="0">
              <a:srgbClr val="000000"/>
            </a:outerShdw>
          </a:effectLst>
        </p:spPr>
        <p:txBody>
          <a:bodyPr wrap="none" lIns="0" tIns="0" rIns="0" bIns="0">
            <a:spAutoFit/>
          </a:bodyPr>
          <a:lstStyle/>
          <a:p>
            <a:pPr algn="ctr">
              <a:defRPr/>
            </a:pPr>
            <a:r>
              <a:rPr lang="ru-RU" sz="2800" i="1">
                <a:solidFill>
                  <a:srgbClr val="FFFFFF"/>
                </a:solidFill>
                <a:effectLst>
                  <a:outerShdw blurRad="38100" dist="38100" dir="2700000" algn="tl">
                    <a:srgbClr val="000000"/>
                  </a:outerShdw>
                </a:effectLst>
              </a:rPr>
              <a:t>курение</a:t>
            </a:r>
          </a:p>
          <a:p>
            <a:pPr algn="ctr">
              <a:defRPr/>
            </a:pPr>
            <a:r>
              <a:rPr lang="ru-RU" sz="2800" i="1">
                <a:solidFill>
                  <a:srgbClr val="FFFFFF"/>
                </a:solidFill>
                <a:effectLst>
                  <a:outerShdw blurRad="38100" dist="38100" dir="2700000" algn="tl">
                    <a:srgbClr val="000000"/>
                  </a:outerShdw>
                </a:effectLst>
              </a:rPr>
              <a:t>профессия</a:t>
            </a:r>
          </a:p>
          <a:p>
            <a:pPr algn="ctr">
              <a:defRPr/>
            </a:pPr>
            <a:r>
              <a:rPr lang="ru-RU" sz="2800" i="1">
                <a:solidFill>
                  <a:srgbClr val="FFFFFF"/>
                </a:solidFill>
                <a:effectLst>
                  <a:outerShdw blurRad="38100" dist="38100" dir="2700000" algn="tl">
                    <a:srgbClr val="000000"/>
                  </a:outerShdw>
                </a:effectLst>
              </a:rPr>
              <a:t>внешние и домашние </a:t>
            </a:r>
          </a:p>
          <a:p>
            <a:pPr algn="ctr">
              <a:defRPr/>
            </a:pPr>
            <a:r>
              <a:rPr lang="ru-RU" sz="2800" i="1">
                <a:solidFill>
                  <a:srgbClr val="FFFFFF"/>
                </a:solidFill>
                <a:effectLst>
                  <a:outerShdw blurRad="38100" dist="38100" dir="2700000" algn="tl">
                    <a:srgbClr val="000000"/>
                  </a:outerShdw>
                </a:effectLst>
              </a:rPr>
              <a:t>поллютанты</a:t>
            </a:r>
          </a:p>
        </p:txBody>
      </p:sp>
      <p:sp>
        <p:nvSpPr>
          <p:cNvPr id="16395" name="Rectangle 11"/>
          <p:cNvSpPr>
            <a:spLocks noChangeArrowheads="1"/>
          </p:cNvSpPr>
          <p:nvPr/>
        </p:nvSpPr>
        <p:spPr bwMode="auto">
          <a:xfrm>
            <a:off x="2166938" y="5741988"/>
            <a:ext cx="343693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Arial" pitchFamily="34" charset="0"/>
            </a:endParaRPr>
          </a:p>
        </p:txBody>
      </p:sp>
      <p:sp>
        <p:nvSpPr>
          <p:cNvPr id="167948" name="Rectangle 12"/>
          <p:cNvSpPr>
            <a:spLocks noChangeArrowheads="1"/>
          </p:cNvSpPr>
          <p:nvPr/>
        </p:nvSpPr>
        <p:spPr bwMode="auto">
          <a:xfrm>
            <a:off x="2339975" y="5789613"/>
            <a:ext cx="3062288" cy="554037"/>
          </a:xfrm>
          <a:prstGeom prst="rect">
            <a:avLst/>
          </a:prstGeom>
          <a:noFill/>
          <a:ln w="9525">
            <a:noFill/>
            <a:miter lim="800000"/>
            <a:headEnd/>
            <a:tailEnd/>
          </a:ln>
          <a:effectLst>
            <a:outerShdw dist="17961" dir="2700000" algn="ctr" rotWithShape="0">
              <a:srgbClr val="000000"/>
            </a:outerShdw>
          </a:effectLst>
        </p:spPr>
        <p:txBody>
          <a:bodyPr wrap="none" lIns="0" tIns="0" rIns="0" bIns="0">
            <a:spAutoFit/>
          </a:bodyPr>
          <a:lstStyle/>
          <a:p>
            <a:pPr>
              <a:defRPr/>
            </a:pPr>
            <a:r>
              <a:rPr lang="ru-RU" sz="3600" i="1">
                <a:effectLst>
                  <a:outerShdw blurRad="38100" dist="38100" dir="2700000" algn="tl">
                    <a:srgbClr val="000000"/>
                  </a:outerShdw>
                </a:effectLst>
              </a:rPr>
              <a:t>Спирометрия</a:t>
            </a:r>
          </a:p>
        </p:txBody>
      </p:sp>
      <p:sp>
        <p:nvSpPr>
          <p:cNvPr id="16397" name="Rectangle 13"/>
          <p:cNvSpPr>
            <a:spLocks noChangeArrowheads="1"/>
          </p:cNvSpPr>
          <p:nvPr/>
        </p:nvSpPr>
        <p:spPr bwMode="auto">
          <a:xfrm>
            <a:off x="1265238" y="438150"/>
            <a:ext cx="68072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ru-RU" altLang="ru-RU" sz="1800">
              <a:latin typeface="Arial" pitchFamily="34" charset="0"/>
            </a:endParaRPr>
          </a:p>
        </p:txBody>
      </p:sp>
      <p:sp>
        <p:nvSpPr>
          <p:cNvPr id="16398" name="Freeform 14"/>
          <p:cNvSpPr>
            <a:spLocks/>
          </p:cNvSpPr>
          <p:nvPr/>
        </p:nvSpPr>
        <p:spPr bwMode="auto">
          <a:xfrm>
            <a:off x="2114550" y="4543425"/>
            <a:ext cx="3533775" cy="493713"/>
          </a:xfrm>
          <a:custGeom>
            <a:avLst/>
            <a:gdLst>
              <a:gd name="T0" fmla="*/ 2225 w 2226"/>
              <a:gd name="T1" fmla="*/ 0 h 311"/>
              <a:gd name="T2" fmla="*/ 2220 w 2226"/>
              <a:gd name="T3" fmla="*/ 31 h 311"/>
              <a:gd name="T4" fmla="*/ 2208 w 2226"/>
              <a:gd name="T5" fmla="*/ 61 h 311"/>
              <a:gd name="T6" fmla="*/ 2191 w 2226"/>
              <a:gd name="T7" fmla="*/ 87 h 311"/>
              <a:gd name="T8" fmla="*/ 2168 w 2226"/>
              <a:gd name="T9" fmla="*/ 107 h 311"/>
              <a:gd name="T10" fmla="*/ 2140 w 2226"/>
              <a:gd name="T11" fmla="*/ 127 h 311"/>
              <a:gd name="T12" fmla="*/ 2111 w 2226"/>
              <a:gd name="T13" fmla="*/ 143 h 311"/>
              <a:gd name="T14" fmla="*/ 2078 w 2226"/>
              <a:gd name="T15" fmla="*/ 148 h 311"/>
              <a:gd name="T16" fmla="*/ 2038 w 2226"/>
              <a:gd name="T17" fmla="*/ 153 h 311"/>
              <a:gd name="T18" fmla="*/ 1297 w 2226"/>
              <a:gd name="T19" fmla="*/ 153 h 311"/>
              <a:gd name="T20" fmla="*/ 1257 w 2226"/>
              <a:gd name="T21" fmla="*/ 158 h 311"/>
              <a:gd name="T22" fmla="*/ 1224 w 2226"/>
              <a:gd name="T23" fmla="*/ 163 h 311"/>
              <a:gd name="T24" fmla="*/ 1195 w 2226"/>
              <a:gd name="T25" fmla="*/ 178 h 311"/>
              <a:gd name="T26" fmla="*/ 1167 w 2226"/>
              <a:gd name="T27" fmla="*/ 198 h 311"/>
              <a:gd name="T28" fmla="*/ 1144 w 2226"/>
              <a:gd name="T29" fmla="*/ 224 h 311"/>
              <a:gd name="T30" fmla="*/ 1127 w 2226"/>
              <a:gd name="T31" fmla="*/ 249 h 311"/>
              <a:gd name="T32" fmla="*/ 1115 w 2226"/>
              <a:gd name="T33" fmla="*/ 280 h 311"/>
              <a:gd name="T34" fmla="*/ 1110 w 2226"/>
              <a:gd name="T35" fmla="*/ 310 h 311"/>
              <a:gd name="T36" fmla="*/ 1105 w 2226"/>
              <a:gd name="T37" fmla="*/ 280 h 311"/>
              <a:gd name="T38" fmla="*/ 1098 w 2226"/>
              <a:gd name="T39" fmla="*/ 249 h 311"/>
              <a:gd name="T40" fmla="*/ 1081 w 2226"/>
              <a:gd name="T41" fmla="*/ 224 h 311"/>
              <a:gd name="T42" fmla="*/ 1058 w 2226"/>
              <a:gd name="T43" fmla="*/ 198 h 311"/>
              <a:gd name="T44" fmla="*/ 1030 w 2226"/>
              <a:gd name="T45" fmla="*/ 178 h 311"/>
              <a:gd name="T46" fmla="*/ 1001 w 2226"/>
              <a:gd name="T47" fmla="*/ 163 h 311"/>
              <a:gd name="T48" fmla="*/ 968 w 2226"/>
              <a:gd name="T49" fmla="*/ 158 h 311"/>
              <a:gd name="T50" fmla="*/ 928 w 2226"/>
              <a:gd name="T51" fmla="*/ 153 h 311"/>
              <a:gd name="T52" fmla="*/ 188 w 2226"/>
              <a:gd name="T53" fmla="*/ 153 h 311"/>
              <a:gd name="T54" fmla="*/ 148 w 2226"/>
              <a:gd name="T55" fmla="*/ 148 h 311"/>
              <a:gd name="T56" fmla="*/ 114 w 2226"/>
              <a:gd name="T57" fmla="*/ 143 h 311"/>
              <a:gd name="T58" fmla="*/ 85 w 2226"/>
              <a:gd name="T59" fmla="*/ 127 h 311"/>
              <a:gd name="T60" fmla="*/ 57 w 2226"/>
              <a:gd name="T61" fmla="*/ 107 h 311"/>
              <a:gd name="T62" fmla="*/ 35 w 2226"/>
              <a:gd name="T63" fmla="*/ 87 h 311"/>
              <a:gd name="T64" fmla="*/ 18 w 2226"/>
              <a:gd name="T65" fmla="*/ 61 h 311"/>
              <a:gd name="T66" fmla="*/ 6 w 2226"/>
              <a:gd name="T67" fmla="*/ 31 h 311"/>
              <a:gd name="T68" fmla="*/ 0 w 2226"/>
              <a:gd name="T69" fmla="*/ 0 h 3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26" h="311">
                <a:moveTo>
                  <a:pt x="2225" y="0"/>
                </a:moveTo>
                <a:lnTo>
                  <a:pt x="2220" y="31"/>
                </a:lnTo>
                <a:lnTo>
                  <a:pt x="2208" y="61"/>
                </a:lnTo>
                <a:lnTo>
                  <a:pt x="2191" y="87"/>
                </a:lnTo>
                <a:lnTo>
                  <a:pt x="2168" y="107"/>
                </a:lnTo>
                <a:lnTo>
                  <a:pt x="2140" y="127"/>
                </a:lnTo>
                <a:lnTo>
                  <a:pt x="2111" y="143"/>
                </a:lnTo>
                <a:lnTo>
                  <a:pt x="2078" y="148"/>
                </a:lnTo>
                <a:lnTo>
                  <a:pt x="2038" y="153"/>
                </a:lnTo>
                <a:lnTo>
                  <a:pt x="1297" y="153"/>
                </a:lnTo>
                <a:lnTo>
                  <a:pt x="1257" y="158"/>
                </a:lnTo>
                <a:lnTo>
                  <a:pt x="1224" y="163"/>
                </a:lnTo>
                <a:lnTo>
                  <a:pt x="1195" y="178"/>
                </a:lnTo>
                <a:lnTo>
                  <a:pt x="1167" y="198"/>
                </a:lnTo>
                <a:lnTo>
                  <a:pt x="1144" y="224"/>
                </a:lnTo>
                <a:lnTo>
                  <a:pt x="1127" y="249"/>
                </a:lnTo>
                <a:lnTo>
                  <a:pt x="1115" y="280"/>
                </a:lnTo>
                <a:lnTo>
                  <a:pt x="1110" y="310"/>
                </a:lnTo>
                <a:lnTo>
                  <a:pt x="1105" y="280"/>
                </a:lnTo>
                <a:lnTo>
                  <a:pt x="1098" y="249"/>
                </a:lnTo>
                <a:lnTo>
                  <a:pt x="1081" y="224"/>
                </a:lnTo>
                <a:lnTo>
                  <a:pt x="1058" y="198"/>
                </a:lnTo>
                <a:lnTo>
                  <a:pt x="1030" y="178"/>
                </a:lnTo>
                <a:lnTo>
                  <a:pt x="1001" y="163"/>
                </a:lnTo>
                <a:lnTo>
                  <a:pt x="968" y="158"/>
                </a:lnTo>
                <a:lnTo>
                  <a:pt x="928" y="153"/>
                </a:lnTo>
                <a:lnTo>
                  <a:pt x="188" y="153"/>
                </a:lnTo>
                <a:lnTo>
                  <a:pt x="148" y="148"/>
                </a:lnTo>
                <a:lnTo>
                  <a:pt x="114" y="143"/>
                </a:lnTo>
                <a:lnTo>
                  <a:pt x="85" y="127"/>
                </a:lnTo>
                <a:lnTo>
                  <a:pt x="57" y="107"/>
                </a:lnTo>
                <a:lnTo>
                  <a:pt x="35" y="87"/>
                </a:lnTo>
                <a:lnTo>
                  <a:pt x="18" y="61"/>
                </a:lnTo>
                <a:lnTo>
                  <a:pt x="6" y="31"/>
                </a:lnTo>
                <a:lnTo>
                  <a:pt x="0" y="0"/>
                </a:lnTo>
              </a:path>
            </a:pathLst>
          </a:custGeom>
          <a:noFill/>
          <a:ln w="12700" cap="rnd" cmpd="sng">
            <a:solidFill>
              <a:srgbClr val="A5FF4B"/>
            </a:solidFill>
            <a:prstDash val="solid"/>
            <a:round/>
            <a:headEnd type="none" w="sm" len="sm"/>
            <a:tailEnd type="none" w="sm" len="sm"/>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a:lstStyle/>
          <a:p>
            <a:endParaRPr lang="ru-RU"/>
          </a:p>
        </p:txBody>
      </p:sp>
      <p:sp>
        <p:nvSpPr>
          <p:cNvPr id="16399" name="Rectangle 15"/>
          <p:cNvSpPr>
            <a:spLocks noChangeArrowheads="1"/>
          </p:cNvSpPr>
          <p:nvPr/>
        </p:nvSpPr>
        <p:spPr bwMode="auto">
          <a:xfrm rot="5400000">
            <a:off x="3433762" y="4927601"/>
            <a:ext cx="842963" cy="8302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4800">
                <a:solidFill>
                  <a:srgbClr val="A5FF4B"/>
                </a:solidFill>
                <a:latin typeface="Monotype Sorts" charset="2"/>
              </a:rPr>
              <a:t>è</a:t>
            </a:r>
          </a:p>
        </p:txBody>
      </p:sp>
      <p:sp>
        <p:nvSpPr>
          <p:cNvPr id="167954" name="Rectangle 18"/>
          <p:cNvSpPr>
            <a:spLocks noChangeArrowheads="1"/>
          </p:cNvSpPr>
          <p:nvPr/>
        </p:nvSpPr>
        <p:spPr bwMode="auto">
          <a:xfrm>
            <a:off x="0" y="508000"/>
            <a:ext cx="9144000" cy="701675"/>
          </a:xfrm>
          <a:prstGeom prst="rect">
            <a:avLst/>
          </a:prstGeom>
          <a:noFill/>
          <a:ln w="9525">
            <a:noFill/>
            <a:miter lim="800000"/>
            <a:headEnd/>
            <a:tailEnd/>
          </a:ln>
          <a:effectLst/>
        </p:spPr>
        <p:txBody>
          <a:bodyPr lIns="92075" tIns="46038" rIns="92075" bIns="46038" anchor="ctr"/>
          <a:lstStyle/>
          <a:p>
            <a:pPr algn="ctr">
              <a:defRPr/>
            </a:pPr>
            <a:r>
              <a:rPr lang="ru-RU" sz="5400">
                <a:effectLst>
                  <a:outerShdw blurRad="38100" dist="38100" dir="2700000" algn="tl">
                    <a:srgbClr val="000000"/>
                  </a:outerShdw>
                </a:effectLst>
              </a:rPr>
              <a:t>Диагноз ХОБЛ</a:t>
            </a:r>
          </a:p>
        </p:txBody>
      </p:sp>
      <p:pic>
        <p:nvPicPr>
          <p:cNvPr id="16401" name="Picture 0" descr="GOLD2-v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588"/>
            <a:ext cx="92233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601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10146"/>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smtClean="0">
                <a:solidFill>
                  <a:schemeClr val="tx1"/>
                </a:solidFill>
              </a:rPr>
              <a:t>КАШЕЛЬ. </a:t>
            </a:r>
            <a:br>
              <a:rPr lang="ru-RU" b="1" i="1" dirty="0" smtClean="0">
                <a:solidFill>
                  <a:schemeClr val="tx1"/>
                </a:solidFill>
              </a:rPr>
            </a:br>
            <a:r>
              <a:rPr lang="ru-RU" b="1" i="1" dirty="0" smtClean="0">
                <a:solidFill>
                  <a:schemeClr val="tx1"/>
                </a:solidFill>
              </a:rPr>
              <a:t>ХРОНИЧЕСКИЙ КАШЕЛЬ</a:t>
            </a:r>
            <a:endParaRPr lang="ru-RU" b="1" i="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lnSpcReduction="10000"/>
          </a:bodyPr>
          <a:lstStyle/>
          <a:p>
            <a:pPr marL="0" indent="0" algn="just">
              <a:buNone/>
            </a:pPr>
            <a:endParaRPr lang="ru-RU" dirty="0"/>
          </a:p>
          <a:p>
            <a:pPr algn="just">
              <a:buFontTx/>
              <a:buChar char="-"/>
            </a:pPr>
            <a:r>
              <a:rPr lang="ru-RU" dirty="0" smtClean="0"/>
              <a:t>1. Коклюш. Кашель держится 4-6 недель</a:t>
            </a:r>
          </a:p>
          <a:p>
            <a:pPr algn="just">
              <a:buFontTx/>
              <a:buChar char="-"/>
            </a:pPr>
            <a:r>
              <a:rPr lang="ru-RU" dirty="0" smtClean="0"/>
              <a:t>2. </a:t>
            </a:r>
            <a:r>
              <a:rPr lang="ru-RU" dirty="0" err="1" smtClean="0"/>
              <a:t>иАПФ</a:t>
            </a:r>
            <a:r>
              <a:rPr lang="ru-RU" dirty="0" smtClean="0"/>
              <a:t>. Кашель, вызванный </a:t>
            </a:r>
            <a:r>
              <a:rPr lang="ru-RU" dirty="0" err="1" smtClean="0"/>
              <a:t>иАПФ</a:t>
            </a:r>
            <a:r>
              <a:rPr lang="ru-RU" dirty="0" smtClean="0"/>
              <a:t>, часто начинается в первые часы после приема первой таблетки, но иногда проявляется только через несколько месяцев. Как правило, в течение 4 недель после прекращения  приема он значительно уменьшится.</a:t>
            </a:r>
          </a:p>
          <a:p>
            <a:pPr algn="just">
              <a:buFontTx/>
              <a:buChar char="-"/>
            </a:pPr>
            <a:r>
              <a:rPr lang="ru-RU" dirty="0" smtClean="0"/>
              <a:t>3. Курение. Причина – раздражающее действие на стенку бронха.</a:t>
            </a:r>
          </a:p>
          <a:p>
            <a:pPr algn="just">
              <a:buFontTx/>
              <a:buChar char="-"/>
            </a:pPr>
            <a:r>
              <a:rPr lang="ru-RU" dirty="0" smtClean="0"/>
              <a:t>4. Внутренний насморк. При рините и синусите отделяемое, </a:t>
            </a:r>
            <a:r>
              <a:rPr lang="ru-RU" dirty="0" err="1" smtClean="0"/>
              <a:t>стекаемое</a:t>
            </a:r>
            <a:r>
              <a:rPr lang="ru-RU" dirty="0" smtClean="0"/>
              <a:t> из носа по задней стенке глотки, попадает в нижние отделы глотки и гортань и вызывает кашель, одышку и свистящее дыхание.</a:t>
            </a:r>
          </a:p>
        </p:txBody>
      </p:sp>
    </p:spTree>
    <p:extLst>
      <p:ext uri="{BB962C8B-B14F-4D97-AF65-F5344CB8AC3E}">
        <p14:creationId xmlns:p14="http://schemas.microsoft.com/office/powerpoint/2010/main" val="302674166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533400"/>
            <a:ext cx="8458200" cy="5715000"/>
          </a:xfrm>
          <a:noFill/>
        </p:spPr>
      </p:pic>
    </p:spTree>
    <p:extLst>
      <p:ext uri="{BB962C8B-B14F-4D97-AF65-F5344CB8AC3E}">
        <p14:creationId xmlns:p14="http://schemas.microsoft.com/office/powerpoint/2010/main" val="17748543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chemeClr val="tx1"/>
                </a:solidFill>
              </a:rPr>
              <a:t>Классификация ХОБЛ согласно GOLD (2011 г.)</a:t>
            </a:r>
            <a:r>
              <a:rPr lang="ru-RU" dirty="0"/>
              <a:t/>
            </a:r>
            <a:br>
              <a:rPr lang="ru-RU" dirty="0"/>
            </a:b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1845099173"/>
              </p:ext>
            </p:extLst>
          </p:nvPr>
        </p:nvGraphicFramePr>
        <p:xfrm>
          <a:off x="899591" y="1196752"/>
          <a:ext cx="7776865" cy="5328594"/>
        </p:xfrm>
        <a:graphic>
          <a:graphicData uri="http://schemas.openxmlformats.org/drawingml/2006/table">
            <a:tbl>
              <a:tblPr firstRow="1" bandRow="1" bandCol="1"/>
              <a:tblGrid>
                <a:gridCol w="963437"/>
                <a:gridCol w="2020410"/>
                <a:gridCol w="1657172"/>
                <a:gridCol w="1104522"/>
                <a:gridCol w="994616"/>
                <a:gridCol w="1036708"/>
              </a:tblGrid>
              <a:tr h="956414">
                <a:tc>
                  <a:txBody>
                    <a:bodyPr/>
                    <a:lstStyle/>
                    <a:p>
                      <a:pPr algn="just">
                        <a:spcAft>
                          <a:spcPts val="0"/>
                        </a:spcAft>
                      </a:pPr>
                      <a:r>
                        <a:rPr lang="ru-RU" sz="1400" b="1" dirty="0">
                          <a:effectLst/>
                          <a:latin typeface="Times New Roman"/>
                          <a:ea typeface="SimSun"/>
                          <a:cs typeface="Times New Roman"/>
                        </a:rPr>
                        <a:t>Группа больных</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Характеристика</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Спирометрическая классификация</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Число обострений за 1 год</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Шкала mMRC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CAT-тест</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9676">
                <a:tc>
                  <a:txBody>
                    <a:bodyPr/>
                    <a:lstStyle/>
                    <a:p>
                      <a:pPr algn="just">
                        <a:spcAft>
                          <a:spcPts val="0"/>
                        </a:spcAft>
                      </a:pPr>
                      <a:r>
                        <a:rPr lang="ru-RU" sz="1400" b="1">
                          <a:effectLst/>
                          <a:latin typeface="Times New Roman"/>
                          <a:ea typeface="SimSun"/>
                          <a:cs typeface="Times New Roman"/>
                        </a:rPr>
                        <a:t>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Низкий риск обострений</a:t>
                      </a:r>
                    </a:p>
                    <a:p>
                      <a:pPr algn="just">
                        <a:spcAft>
                          <a:spcPts val="0"/>
                        </a:spcAft>
                      </a:pPr>
                      <a:r>
                        <a:rPr lang="ru-RU" sz="1400" b="1">
                          <a:effectLst/>
                          <a:latin typeface="Times New Roman"/>
                          <a:ea typeface="SimSun"/>
                          <a:cs typeface="Times New Roman"/>
                        </a:rPr>
                        <a:t>Симптомы не выражены</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dirty="0">
                          <a:effectLst/>
                          <a:latin typeface="Times New Roman"/>
                          <a:ea typeface="SimSun"/>
                          <a:cs typeface="Times New Roman"/>
                        </a:rPr>
                        <a:t>GOLD 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0–1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&lt;10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414">
                <a:tc>
                  <a:txBody>
                    <a:bodyPr/>
                    <a:lstStyle/>
                    <a:p>
                      <a:pPr algn="just">
                        <a:spcAft>
                          <a:spcPts val="0"/>
                        </a:spcAft>
                      </a:pPr>
                      <a:r>
                        <a:rPr lang="ru-RU" sz="1400" b="1">
                          <a:effectLst/>
                          <a:latin typeface="Times New Roman"/>
                          <a:ea typeface="SimSun"/>
                          <a:cs typeface="Times New Roman"/>
                        </a:rPr>
                        <a:t>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Низкий риск обострений</a:t>
                      </a:r>
                    </a:p>
                    <a:p>
                      <a:pPr algn="just">
                        <a:spcAft>
                          <a:spcPts val="0"/>
                        </a:spcAft>
                      </a:pPr>
                      <a:r>
                        <a:rPr lang="ru-RU" sz="1400" b="1">
                          <a:effectLst/>
                          <a:latin typeface="Times New Roman"/>
                          <a:ea typeface="SimSun"/>
                          <a:cs typeface="Times New Roman"/>
                        </a:rPr>
                        <a:t>Симптомы выражены</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GOLD 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u="sng">
                          <a:effectLst/>
                          <a:latin typeface="Times New Roman"/>
                          <a:ea typeface="SimSun"/>
                          <a:cs typeface="Times New Roman"/>
                        </a:rPr>
                        <a:t>&gt;</a:t>
                      </a:r>
                      <a:r>
                        <a:rPr lang="ru-RU" sz="1400" b="1">
                          <a:effectLst/>
                          <a:latin typeface="Times New Roman"/>
                          <a:ea typeface="SimSun"/>
                          <a:cs typeface="Times New Roman"/>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9676">
                <a:tc>
                  <a:txBody>
                    <a:bodyPr/>
                    <a:lstStyle/>
                    <a:p>
                      <a:pPr algn="just">
                        <a:spcAft>
                          <a:spcPts val="0"/>
                        </a:spcAft>
                      </a:pPr>
                      <a:r>
                        <a:rPr lang="ru-RU" sz="1400" b="1">
                          <a:effectLst/>
                          <a:latin typeface="Times New Roman"/>
                          <a:ea typeface="SimSun"/>
                          <a:cs typeface="Times New Roman"/>
                        </a:rPr>
                        <a:t>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Высокий риск обострений</a:t>
                      </a:r>
                    </a:p>
                    <a:p>
                      <a:pPr algn="just">
                        <a:spcAft>
                          <a:spcPts val="0"/>
                        </a:spcAft>
                      </a:pPr>
                      <a:r>
                        <a:rPr lang="ru-RU" sz="1400" b="1">
                          <a:effectLst/>
                          <a:latin typeface="Times New Roman"/>
                          <a:ea typeface="SimSun"/>
                          <a:cs typeface="Times New Roman"/>
                        </a:rPr>
                        <a:t>Симптомы не выражены</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GOLD 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u="sng">
                          <a:effectLst/>
                          <a:latin typeface="Times New Roman"/>
                          <a:ea typeface="SimSun"/>
                          <a:cs typeface="Times New Roman"/>
                        </a:rPr>
                        <a:t>&gt;</a:t>
                      </a:r>
                      <a:r>
                        <a:rPr lang="ru-RU" sz="1400" b="1">
                          <a:effectLst/>
                          <a:latin typeface="Times New Roman"/>
                          <a:ea typeface="SimSun"/>
                          <a:cs typeface="Times New Roman"/>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0–1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&lt;10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414">
                <a:tc>
                  <a:txBody>
                    <a:bodyPr/>
                    <a:lstStyle/>
                    <a:p>
                      <a:pPr algn="just">
                        <a:spcAft>
                          <a:spcPts val="0"/>
                        </a:spcAft>
                      </a:pPr>
                      <a:r>
                        <a:rPr lang="ru-RU" sz="1400" b="1">
                          <a:effectLst/>
                          <a:latin typeface="Times New Roman"/>
                          <a:ea typeface="SimSun"/>
                          <a:cs typeface="Times New Roman"/>
                        </a:rPr>
                        <a:t>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Высокий риск обострений</a:t>
                      </a:r>
                    </a:p>
                    <a:p>
                      <a:pPr algn="just">
                        <a:spcAft>
                          <a:spcPts val="0"/>
                        </a:spcAft>
                      </a:pPr>
                      <a:r>
                        <a:rPr lang="ru-RU" sz="1400" b="1">
                          <a:effectLst/>
                          <a:latin typeface="Times New Roman"/>
                          <a:ea typeface="SimSun"/>
                          <a:cs typeface="Times New Roman"/>
                        </a:rPr>
                        <a:t>Симптомы выражены</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GOLD 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u="sng">
                          <a:effectLst/>
                          <a:latin typeface="Times New Roman"/>
                          <a:ea typeface="SimSun"/>
                          <a:cs typeface="Times New Roman"/>
                        </a:rPr>
                        <a:t>&gt;</a:t>
                      </a:r>
                      <a:r>
                        <a:rPr lang="ru-RU" sz="1400" b="1">
                          <a:effectLst/>
                          <a:latin typeface="Times New Roman"/>
                          <a:ea typeface="SimSun"/>
                          <a:cs typeface="Times New Roman"/>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u="sng">
                          <a:effectLst/>
                          <a:latin typeface="Times New Roman"/>
                          <a:ea typeface="SimSun"/>
                          <a:cs typeface="Times New Roman"/>
                        </a:rPr>
                        <a:t>&gt;</a:t>
                      </a:r>
                      <a:r>
                        <a:rPr lang="ru-RU" sz="1400" b="1">
                          <a:effectLst/>
                          <a:latin typeface="Times New Roman"/>
                          <a:ea typeface="SimSun"/>
                          <a:cs typeface="Times New Roman"/>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dirty="0">
                          <a:effectLst/>
                          <a:latin typeface="Times New Roman"/>
                          <a:ea typeface="SimSun"/>
                          <a:cs typeface="Times New Roman"/>
                        </a:rPr>
                        <a:t>≥10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714492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04850"/>
            <a:ext cx="8229600" cy="652463"/>
          </a:xfrm>
        </p:spPr>
        <p:txBody>
          <a:bodyPr/>
          <a:lstStyle/>
          <a:p>
            <a:pPr eaLnBrk="1" hangingPunct="1"/>
            <a:endParaRPr lang="ru-RU" altLang="ru-RU" sz="3400" b="1" smtClean="0">
              <a:solidFill>
                <a:srgbClr val="FF6600"/>
              </a:solidFill>
            </a:endParaRPr>
          </a:p>
        </p:txBody>
      </p:sp>
      <p:sp>
        <p:nvSpPr>
          <p:cNvPr id="18435" name="Содержимое 3"/>
          <p:cNvSpPr>
            <a:spLocks noGrp="1"/>
          </p:cNvSpPr>
          <p:nvPr>
            <p:ph idx="1"/>
          </p:nvPr>
        </p:nvSpPr>
        <p:spPr>
          <a:xfrm>
            <a:off x="457200" y="1500188"/>
            <a:ext cx="8229600" cy="4824412"/>
          </a:xfrm>
        </p:spPr>
        <p:txBody>
          <a:bodyPr/>
          <a:lstStyle/>
          <a:p>
            <a:endParaRPr lang="ru-RU" altLang="ru-RU" smtClean="0"/>
          </a:p>
        </p:txBody>
      </p:sp>
      <p:graphicFrame>
        <p:nvGraphicFramePr>
          <p:cNvPr id="18436" name="Object 4"/>
          <p:cNvGraphicFramePr>
            <a:graphicFrameLocks noChangeAspect="1"/>
          </p:cNvGraphicFramePr>
          <p:nvPr/>
        </p:nvGraphicFramePr>
        <p:xfrm>
          <a:off x="642938" y="857250"/>
          <a:ext cx="7572375" cy="5383213"/>
        </p:xfrm>
        <a:graphic>
          <a:graphicData uri="http://schemas.openxmlformats.org/presentationml/2006/ole">
            <mc:AlternateContent xmlns:mc="http://schemas.openxmlformats.org/markup-compatibility/2006">
              <mc:Choice xmlns:v="urn:schemas-microsoft-com:vml" Requires="v">
                <p:oleObj spid="_x0000_s2077" name="Документ" r:id="rId4" imgW="4998602" imgH="4097041" progId="Word.Document.12">
                  <p:embed/>
                </p:oleObj>
              </mc:Choice>
              <mc:Fallback>
                <p:oleObj name="Документ" r:id="rId4" imgW="4998602" imgH="4097041"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857250"/>
                        <a:ext cx="7572375" cy="538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426248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pPr algn="ctr"/>
            <a:r>
              <a:rPr lang="ru-RU" b="1" dirty="0">
                <a:solidFill>
                  <a:schemeClr val="tx1"/>
                </a:solidFill>
              </a:rPr>
              <a:t>Оценка тяжести одышки по шкале MRC </a:t>
            </a: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1620382368"/>
              </p:ext>
            </p:extLst>
          </p:nvPr>
        </p:nvGraphicFramePr>
        <p:xfrm>
          <a:off x="457200" y="1124742"/>
          <a:ext cx="8075241" cy="5576478"/>
        </p:xfrm>
        <a:graphic>
          <a:graphicData uri="http://schemas.openxmlformats.org/drawingml/2006/table">
            <a:tbl>
              <a:tblPr/>
              <a:tblGrid>
                <a:gridCol w="2691747"/>
                <a:gridCol w="2691747"/>
                <a:gridCol w="2691747"/>
              </a:tblGrid>
              <a:tr h="187687">
                <a:tc>
                  <a:txBody>
                    <a:bodyPr/>
                    <a:lstStyle/>
                    <a:p>
                      <a:r>
                        <a:rPr lang="ru-RU" sz="1400" dirty="0"/>
                        <a:t>Степень</a:t>
                      </a:r>
                    </a:p>
                  </a:txBody>
                  <a:tcPr marL="42751" marR="42751" marT="21376" marB="21376" anchor="ctr">
                    <a:lnL>
                      <a:noFill/>
                    </a:lnL>
                    <a:lnR>
                      <a:noFill/>
                    </a:lnR>
                    <a:lnT>
                      <a:noFill/>
                    </a:lnT>
                    <a:lnB>
                      <a:noFill/>
                    </a:lnB>
                  </a:tcPr>
                </a:tc>
                <a:tc>
                  <a:txBody>
                    <a:bodyPr/>
                    <a:lstStyle/>
                    <a:p>
                      <a:r>
                        <a:rPr lang="ru-RU" sz="1400" dirty="0"/>
                        <a:t>Тяжесть</a:t>
                      </a:r>
                    </a:p>
                  </a:txBody>
                  <a:tcPr marL="42751" marR="42751" marT="21376" marB="21376" anchor="ctr">
                    <a:lnL>
                      <a:noFill/>
                    </a:lnL>
                    <a:lnR>
                      <a:noFill/>
                    </a:lnR>
                    <a:lnT>
                      <a:noFill/>
                    </a:lnT>
                    <a:lnB>
                      <a:noFill/>
                    </a:lnB>
                  </a:tcPr>
                </a:tc>
                <a:tc>
                  <a:txBody>
                    <a:bodyPr/>
                    <a:lstStyle/>
                    <a:p>
                      <a:r>
                        <a:rPr lang="ru-RU" sz="1400"/>
                        <a:t>Описание</a:t>
                      </a:r>
                    </a:p>
                  </a:txBody>
                  <a:tcPr marL="42751" marR="42751" marT="21376" marB="21376" anchor="ctr">
                    <a:lnL>
                      <a:noFill/>
                    </a:lnL>
                    <a:lnR>
                      <a:noFill/>
                    </a:lnR>
                    <a:lnT>
                      <a:noFill/>
                    </a:lnT>
                    <a:lnB>
                      <a:noFill/>
                    </a:lnB>
                  </a:tcPr>
                </a:tc>
              </a:tr>
              <a:tr h="750749">
                <a:tc>
                  <a:txBody>
                    <a:bodyPr/>
                    <a:lstStyle/>
                    <a:p>
                      <a:r>
                        <a:rPr lang="ru-RU" sz="1400" dirty="0"/>
                        <a:t>0</a:t>
                      </a:r>
                    </a:p>
                  </a:txBody>
                  <a:tcPr marL="42751" marR="42751" marT="21376" marB="21376" anchor="ctr">
                    <a:lnL>
                      <a:noFill/>
                    </a:lnL>
                    <a:lnR>
                      <a:noFill/>
                    </a:lnR>
                    <a:lnT>
                      <a:noFill/>
                    </a:lnT>
                    <a:lnB>
                      <a:noFill/>
                    </a:lnB>
                  </a:tcPr>
                </a:tc>
                <a:tc>
                  <a:txBody>
                    <a:bodyPr/>
                    <a:lstStyle/>
                    <a:p>
                      <a:r>
                        <a:rPr lang="ru-RU" sz="1400" dirty="0"/>
                        <a:t>Нет</a:t>
                      </a:r>
                    </a:p>
                  </a:txBody>
                  <a:tcPr marL="42751" marR="42751" marT="21376" marB="21376" anchor="ctr">
                    <a:lnL>
                      <a:noFill/>
                    </a:lnL>
                    <a:lnR>
                      <a:noFill/>
                    </a:lnR>
                    <a:lnT>
                      <a:noFill/>
                    </a:lnT>
                    <a:lnB>
                      <a:noFill/>
                    </a:lnB>
                  </a:tcPr>
                </a:tc>
                <a:tc>
                  <a:txBody>
                    <a:bodyPr/>
                    <a:lstStyle/>
                    <a:p>
                      <a:r>
                        <a:rPr lang="ru-RU" sz="1400"/>
                        <a:t>Одышка не беспокоит, за исключением очень интенсивной нагрузки</a:t>
                      </a:r>
                    </a:p>
                  </a:txBody>
                  <a:tcPr marL="42751" marR="42751" marT="21376" marB="21376" anchor="ctr">
                    <a:lnL>
                      <a:noFill/>
                    </a:lnL>
                    <a:lnR>
                      <a:noFill/>
                    </a:lnR>
                    <a:lnT>
                      <a:noFill/>
                    </a:lnT>
                    <a:lnB>
                      <a:noFill/>
                    </a:lnB>
                  </a:tcPr>
                </a:tc>
              </a:tr>
              <a:tr h="750749">
                <a:tc>
                  <a:txBody>
                    <a:bodyPr/>
                    <a:lstStyle/>
                    <a:p>
                      <a:r>
                        <a:rPr lang="ru-RU" sz="1400"/>
                        <a:t>1</a:t>
                      </a:r>
                    </a:p>
                  </a:txBody>
                  <a:tcPr marL="42751" marR="42751" marT="21376" marB="21376" anchor="ctr">
                    <a:lnL>
                      <a:noFill/>
                    </a:lnL>
                    <a:lnR>
                      <a:noFill/>
                    </a:lnR>
                    <a:lnT>
                      <a:noFill/>
                    </a:lnT>
                    <a:lnB>
                      <a:noFill/>
                    </a:lnB>
                  </a:tcPr>
                </a:tc>
                <a:tc>
                  <a:txBody>
                    <a:bodyPr/>
                    <a:lstStyle/>
                    <a:p>
                      <a:r>
                        <a:rPr lang="ru-RU" sz="1400" dirty="0"/>
                        <a:t>Легкая</a:t>
                      </a:r>
                    </a:p>
                  </a:txBody>
                  <a:tcPr marL="42751" marR="42751" marT="21376" marB="21376" anchor="ctr">
                    <a:lnL>
                      <a:noFill/>
                    </a:lnL>
                    <a:lnR>
                      <a:noFill/>
                    </a:lnR>
                    <a:lnT>
                      <a:noFill/>
                    </a:lnT>
                    <a:lnB>
                      <a:noFill/>
                    </a:lnB>
                  </a:tcPr>
                </a:tc>
                <a:tc>
                  <a:txBody>
                    <a:bodyPr/>
                    <a:lstStyle/>
                    <a:p>
                      <a:r>
                        <a:rPr lang="ru-RU" sz="1400" dirty="0"/>
                        <a:t>Одышка при быстрой ходьбе или при подъеме на небольшое возвышение</a:t>
                      </a:r>
                    </a:p>
                  </a:txBody>
                  <a:tcPr marL="42751" marR="42751" marT="21376" marB="21376" anchor="ctr">
                    <a:lnL>
                      <a:noFill/>
                    </a:lnL>
                    <a:lnR>
                      <a:noFill/>
                    </a:lnR>
                    <a:lnT>
                      <a:noFill/>
                    </a:lnT>
                    <a:lnB>
                      <a:noFill/>
                    </a:lnB>
                  </a:tcPr>
                </a:tc>
              </a:tr>
              <a:tr h="1595340">
                <a:tc>
                  <a:txBody>
                    <a:bodyPr/>
                    <a:lstStyle/>
                    <a:p>
                      <a:r>
                        <a:rPr lang="ru-RU" sz="1400"/>
                        <a:t>2</a:t>
                      </a:r>
                    </a:p>
                  </a:txBody>
                  <a:tcPr marL="42751" marR="42751" marT="21376" marB="21376" anchor="ctr">
                    <a:lnL>
                      <a:noFill/>
                    </a:lnL>
                    <a:lnR>
                      <a:noFill/>
                    </a:lnR>
                    <a:lnT>
                      <a:noFill/>
                    </a:lnT>
                    <a:lnB>
                      <a:noFill/>
                    </a:lnB>
                  </a:tcPr>
                </a:tc>
                <a:tc>
                  <a:txBody>
                    <a:bodyPr/>
                    <a:lstStyle/>
                    <a:p>
                      <a:r>
                        <a:rPr lang="ru-RU" sz="1400" dirty="0"/>
                        <a:t>Средняя</a:t>
                      </a:r>
                    </a:p>
                  </a:txBody>
                  <a:tcPr marL="42751" marR="42751" marT="21376" marB="21376" anchor="ctr">
                    <a:lnL>
                      <a:noFill/>
                    </a:lnL>
                    <a:lnR>
                      <a:noFill/>
                    </a:lnR>
                    <a:lnT>
                      <a:noFill/>
                    </a:lnT>
                    <a:lnB>
                      <a:noFill/>
                    </a:lnB>
                  </a:tcPr>
                </a:tc>
                <a:tc>
                  <a:txBody>
                    <a:bodyPr/>
                    <a:lstStyle/>
                    <a:p>
                      <a:r>
                        <a:rPr lang="ru-RU" sz="1400" dirty="0"/>
                        <a:t>Одышка приводит к более медленной ходьбе по сравнению с другими людьми того же возраста, или появляется необходимость делать остановки при ходьбе в своем темпе по ровной поверхности</a:t>
                      </a:r>
                    </a:p>
                  </a:txBody>
                  <a:tcPr marL="42751" marR="42751" marT="21376" marB="21376" anchor="ctr">
                    <a:lnL>
                      <a:noFill/>
                    </a:lnL>
                    <a:lnR>
                      <a:noFill/>
                    </a:lnR>
                    <a:lnT>
                      <a:noFill/>
                    </a:lnT>
                    <a:lnB>
                      <a:noFill/>
                    </a:lnB>
                  </a:tcPr>
                </a:tc>
              </a:tr>
              <a:tr h="1173044">
                <a:tc>
                  <a:txBody>
                    <a:bodyPr/>
                    <a:lstStyle/>
                    <a:p>
                      <a:r>
                        <a:rPr lang="ru-RU" sz="1400"/>
                        <a:t>3</a:t>
                      </a:r>
                    </a:p>
                  </a:txBody>
                  <a:tcPr marL="42751" marR="42751" marT="21376" marB="21376" anchor="ctr">
                    <a:lnL>
                      <a:noFill/>
                    </a:lnL>
                    <a:lnR>
                      <a:noFill/>
                    </a:lnR>
                    <a:lnT>
                      <a:noFill/>
                    </a:lnT>
                    <a:lnB>
                      <a:noFill/>
                    </a:lnB>
                  </a:tcPr>
                </a:tc>
                <a:tc>
                  <a:txBody>
                    <a:bodyPr/>
                    <a:lstStyle/>
                    <a:p>
                      <a:r>
                        <a:rPr lang="ru-RU" sz="1400"/>
                        <a:t>Тяжелая</a:t>
                      </a:r>
                    </a:p>
                  </a:txBody>
                  <a:tcPr marL="42751" marR="42751" marT="21376" marB="21376" anchor="ctr">
                    <a:lnL>
                      <a:noFill/>
                    </a:lnL>
                    <a:lnR>
                      <a:noFill/>
                    </a:lnR>
                    <a:lnT>
                      <a:noFill/>
                    </a:lnT>
                    <a:lnB>
                      <a:noFill/>
                    </a:lnB>
                  </a:tcPr>
                </a:tc>
                <a:tc>
                  <a:txBody>
                    <a:bodyPr/>
                    <a:lstStyle/>
                    <a:p>
                      <a:r>
                        <a:rPr lang="ru-RU" sz="1400" dirty="0"/>
                        <a:t>Одышка заставляет делать остановки при ходьбе на расстояние около 100 м или через несколько минут ходьбы по ровной поверхности</a:t>
                      </a:r>
                    </a:p>
                  </a:txBody>
                  <a:tcPr marL="42751" marR="42751" marT="21376" marB="21376" anchor="ctr">
                    <a:lnL>
                      <a:noFill/>
                    </a:lnL>
                    <a:lnR>
                      <a:noFill/>
                    </a:lnR>
                    <a:lnT>
                      <a:noFill/>
                    </a:lnT>
                    <a:lnB>
                      <a:noFill/>
                    </a:lnB>
                  </a:tcPr>
                </a:tc>
              </a:tr>
              <a:tr h="891514">
                <a:tc>
                  <a:txBody>
                    <a:bodyPr/>
                    <a:lstStyle/>
                    <a:p>
                      <a:r>
                        <a:rPr lang="ru-RU" sz="1400"/>
                        <a:t>4</a:t>
                      </a:r>
                    </a:p>
                  </a:txBody>
                  <a:tcPr marL="42751" marR="42751" marT="21376" marB="21376" anchor="ctr">
                    <a:lnL>
                      <a:noFill/>
                    </a:lnL>
                    <a:lnR>
                      <a:noFill/>
                    </a:lnR>
                    <a:lnT>
                      <a:noFill/>
                    </a:lnT>
                    <a:lnB>
                      <a:noFill/>
                    </a:lnB>
                  </a:tcPr>
                </a:tc>
                <a:tc>
                  <a:txBody>
                    <a:bodyPr/>
                    <a:lstStyle/>
                    <a:p>
                      <a:r>
                        <a:rPr lang="ru-RU" sz="1400"/>
                        <a:t>Крайне</a:t>
                      </a:r>
                    </a:p>
                    <a:p>
                      <a:r>
                        <a:rPr lang="ru-RU" sz="1400"/>
                        <a:t>тяжелая</a:t>
                      </a:r>
                    </a:p>
                  </a:txBody>
                  <a:tcPr marL="42751" marR="42751" marT="21376" marB="21376" anchor="ctr">
                    <a:lnL>
                      <a:noFill/>
                    </a:lnL>
                    <a:lnR>
                      <a:noFill/>
                    </a:lnR>
                    <a:lnT>
                      <a:noFill/>
                    </a:lnT>
                    <a:lnB>
                      <a:noFill/>
                    </a:lnB>
                  </a:tcPr>
                </a:tc>
                <a:tc>
                  <a:txBody>
                    <a:bodyPr/>
                    <a:lstStyle/>
                    <a:p>
                      <a:r>
                        <a:rPr lang="ru-RU" sz="1400" dirty="0"/>
                        <a:t>Одышка не позволяет выходить из дому, или появляется при одевании и раздевании</a:t>
                      </a:r>
                    </a:p>
                  </a:txBody>
                  <a:tcPr marL="42751" marR="42751" marT="21376" marB="21376" anchor="ctr">
                    <a:lnL>
                      <a:noFill/>
                    </a:lnL>
                    <a:lnR>
                      <a:noFill/>
                    </a:lnR>
                    <a:lnT>
                      <a:noFill/>
                    </a:lnT>
                    <a:lnB>
                      <a:noFill/>
                    </a:lnB>
                  </a:tcPr>
                </a:tc>
              </a:tr>
            </a:tbl>
          </a:graphicData>
        </a:graphic>
      </p:graphicFrame>
    </p:spTree>
    <p:extLst>
      <p:ext uri="{BB962C8B-B14F-4D97-AF65-F5344CB8AC3E}">
        <p14:creationId xmlns:p14="http://schemas.microsoft.com/office/powerpoint/2010/main" val="59928111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pPr algn="ctr"/>
            <a:r>
              <a:rPr lang="ru-RU" b="1" dirty="0">
                <a:solidFill>
                  <a:schemeClr val="tx1"/>
                </a:solidFill>
              </a:rPr>
              <a:t>Оценка тяжести дыхательной недостаточности</a:t>
            </a:r>
            <a:endParaRPr lang="ru-RU" dirty="0">
              <a:solidFill>
                <a:schemeClr val="tx1"/>
              </a:solidFill>
            </a:endParaRPr>
          </a:p>
        </p:txBody>
      </p:sp>
      <p:graphicFrame>
        <p:nvGraphicFramePr>
          <p:cNvPr id="6" name="Объект 5"/>
          <p:cNvGraphicFramePr>
            <a:graphicFrameLocks noGrp="1"/>
          </p:cNvGraphicFramePr>
          <p:nvPr>
            <p:ph sz="quarter" idx="1"/>
            <p:extLst>
              <p:ext uri="{D42A27DB-BD31-4B8C-83A1-F6EECF244321}">
                <p14:modId xmlns:p14="http://schemas.microsoft.com/office/powerpoint/2010/main" val="2876350706"/>
              </p:ext>
            </p:extLst>
          </p:nvPr>
        </p:nvGraphicFramePr>
        <p:xfrm>
          <a:off x="611561" y="1600200"/>
          <a:ext cx="7344816" cy="4873625"/>
        </p:xfrm>
        <a:graphic>
          <a:graphicData uri="http://schemas.openxmlformats.org/drawingml/2006/table">
            <a:tbl>
              <a:tblPr/>
              <a:tblGrid>
                <a:gridCol w="1080119"/>
                <a:gridCol w="1224136"/>
                <a:gridCol w="1728192"/>
                <a:gridCol w="3312369"/>
              </a:tblGrid>
              <a:tr h="1595789">
                <a:tc>
                  <a:txBody>
                    <a:bodyPr/>
                    <a:lstStyle/>
                    <a:p>
                      <a:r>
                        <a:rPr lang="ru-RU" sz="1600" dirty="0"/>
                        <a:t>Степень</a:t>
                      </a:r>
                    </a:p>
                  </a:txBody>
                  <a:tcPr marL="43129" marR="43129" marT="21565" marB="21565" anchor="ctr">
                    <a:lnL>
                      <a:noFill/>
                    </a:lnL>
                    <a:lnR>
                      <a:noFill/>
                    </a:lnR>
                    <a:lnT>
                      <a:noFill/>
                    </a:lnT>
                    <a:lnB>
                      <a:noFill/>
                    </a:lnB>
                  </a:tcPr>
                </a:tc>
                <a:tc>
                  <a:txBody>
                    <a:bodyPr/>
                    <a:lstStyle/>
                    <a:p>
                      <a:r>
                        <a:rPr lang="ru-RU" sz="1600" dirty="0"/>
                        <a:t>РаО</a:t>
                      </a:r>
                      <a:r>
                        <a:rPr lang="ru-RU" sz="1600" baseline="-25000" dirty="0"/>
                        <a:t>2</a:t>
                      </a:r>
                      <a:r>
                        <a:rPr lang="ru-RU" sz="1600" dirty="0"/>
                        <a:t>,</a:t>
                      </a:r>
                      <a:br>
                        <a:rPr lang="ru-RU" sz="1600" dirty="0"/>
                      </a:br>
                      <a:r>
                        <a:rPr lang="ru-RU" sz="1600" dirty="0"/>
                        <a:t>мм рт. ст.</a:t>
                      </a:r>
                    </a:p>
                  </a:txBody>
                  <a:tcPr marL="43129" marR="43129" marT="21565" marB="21565" anchor="ctr">
                    <a:lnL>
                      <a:noFill/>
                    </a:lnL>
                    <a:lnR>
                      <a:noFill/>
                    </a:lnR>
                    <a:lnT>
                      <a:noFill/>
                    </a:lnT>
                    <a:lnB>
                      <a:noFill/>
                    </a:lnB>
                  </a:tcPr>
                </a:tc>
                <a:tc>
                  <a:txBody>
                    <a:bodyPr/>
                    <a:lstStyle/>
                    <a:p>
                      <a:r>
                        <a:rPr lang="en-US" sz="1600" dirty="0"/>
                        <a:t>S</a:t>
                      </a:r>
                      <a:r>
                        <a:rPr lang="ru-RU" sz="1600" dirty="0"/>
                        <a:t>аО</a:t>
                      </a:r>
                      <a:r>
                        <a:rPr lang="ru-RU" sz="1600" baseline="-25000" dirty="0"/>
                        <a:t>2</a:t>
                      </a:r>
                      <a:r>
                        <a:rPr lang="ru-RU" sz="1600" dirty="0"/>
                        <a:t>, %</a:t>
                      </a:r>
                    </a:p>
                  </a:txBody>
                  <a:tcPr marL="43129" marR="43129" marT="21565" marB="21565" anchor="ctr">
                    <a:lnL>
                      <a:noFill/>
                    </a:lnL>
                    <a:lnR>
                      <a:noFill/>
                    </a:lnR>
                    <a:lnT>
                      <a:noFill/>
                    </a:lnT>
                    <a:lnB>
                      <a:noFill/>
                    </a:lnB>
                  </a:tcPr>
                </a:tc>
                <a:tc>
                  <a:txBody>
                    <a:bodyPr/>
                    <a:lstStyle/>
                    <a:p>
                      <a:r>
                        <a:rPr lang="ru-RU" sz="1600" dirty="0"/>
                        <a:t>Клинический признак</a:t>
                      </a:r>
                    </a:p>
                  </a:txBody>
                  <a:tcPr marL="43129" marR="43129" marT="21565" marB="21565" anchor="ctr">
                    <a:lnL>
                      <a:noFill/>
                    </a:lnL>
                    <a:lnR>
                      <a:noFill/>
                    </a:lnR>
                    <a:lnT>
                      <a:noFill/>
                    </a:lnT>
                    <a:lnB>
                      <a:noFill/>
                    </a:lnB>
                  </a:tcPr>
                </a:tc>
              </a:tr>
              <a:tr h="948847">
                <a:tc>
                  <a:txBody>
                    <a:bodyPr/>
                    <a:lstStyle/>
                    <a:p>
                      <a:r>
                        <a:rPr lang="ru-RU" sz="1600"/>
                        <a:t>0</a:t>
                      </a:r>
                    </a:p>
                  </a:txBody>
                  <a:tcPr marL="43129" marR="43129" marT="21565" marB="21565" anchor="ctr">
                    <a:lnL>
                      <a:noFill/>
                    </a:lnL>
                    <a:lnR>
                      <a:noFill/>
                    </a:lnR>
                    <a:lnT>
                      <a:noFill/>
                    </a:lnT>
                    <a:lnB>
                      <a:noFill/>
                    </a:lnB>
                  </a:tcPr>
                </a:tc>
                <a:tc>
                  <a:txBody>
                    <a:bodyPr/>
                    <a:lstStyle/>
                    <a:p>
                      <a:r>
                        <a:rPr lang="ru-RU" sz="1600"/>
                        <a:t>Более 80</a:t>
                      </a:r>
                    </a:p>
                  </a:txBody>
                  <a:tcPr marL="43129" marR="43129" marT="21565" marB="21565" anchor="ctr">
                    <a:lnL>
                      <a:noFill/>
                    </a:lnL>
                    <a:lnR>
                      <a:noFill/>
                    </a:lnR>
                    <a:lnT>
                      <a:noFill/>
                    </a:lnT>
                    <a:lnB>
                      <a:noFill/>
                    </a:lnB>
                  </a:tcPr>
                </a:tc>
                <a:tc>
                  <a:txBody>
                    <a:bodyPr/>
                    <a:lstStyle/>
                    <a:p>
                      <a:r>
                        <a:rPr lang="ru-RU" sz="1600" dirty="0"/>
                        <a:t>Более 95</a:t>
                      </a:r>
                    </a:p>
                  </a:txBody>
                  <a:tcPr marL="43129" marR="43129" marT="21565" marB="21565" anchor="ctr">
                    <a:lnL>
                      <a:noFill/>
                    </a:lnL>
                    <a:lnR>
                      <a:noFill/>
                    </a:lnR>
                    <a:lnT>
                      <a:noFill/>
                    </a:lnT>
                    <a:lnB>
                      <a:noFill/>
                    </a:lnB>
                  </a:tcPr>
                </a:tc>
                <a:tc>
                  <a:txBody>
                    <a:bodyPr/>
                    <a:lstStyle/>
                    <a:p>
                      <a:endParaRPr lang="ru-RU" sz="1600" dirty="0"/>
                    </a:p>
                  </a:txBody>
                  <a:tcPr marL="43129" marR="43129" marT="21565" marB="21565" anchor="ctr">
                    <a:lnL>
                      <a:noFill/>
                    </a:lnL>
                    <a:lnR>
                      <a:noFill/>
                    </a:lnR>
                    <a:lnT>
                      <a:noFill/>
                    </a:lnT>
                    <a:lnB>
                      <a:noFill/>
                    </a:lnB>
                  </a:tcPr>
                </a:tc>
              </a:tr>
              <a:tr h="690071">
                <a:tc>
                  <a:txBody>
                    <a:bodyPr/>
                    <a:lstStyle/>
                    <a:p>
                      <a:r>
                        <a:rPr lang="en-US" sz="1600"/>
                        <a:t>I</a:t>
                      </a:r>
                    </a:p>
                  </a:txBody>
                  <a:tcPr marL="43129" marR="43129" marT="21565" marB="21565" anchor="ctr">
                    <a:lnL>
                      <a:noFill/>
                    </a:lnL>
                    <a:lnR>
                      <a:noFill/>
                    </a:lnR>
                    <a:lnT>
                      <a:noFill/>
                    </a:lnT>
                    <a:lnB>
                      <a:noFill/>
                    </a:lnB>
                  </a:tcPr>
                </a:tc>
                <a:tc>
                  <a:txBody>
                    <a:bodyPr/>
                    <a:lstStyle/>
                    <a:p>
                      <a:r>
                        <a:rPr lang="ru-RU" sz="1600"/>
                        <a:t>60-79</a:t>
                      </a:r>
                    </a:p>
                  </a:txBody>
                  <a:tcPr marL="43129" marR="43129" marT="21565" marB="21565" anchor="ctr">
                    <a:lnL>
                      <a:noFill/>
                    </a:lnL>
                    <a:lnR>
                      <a:noFill/>
                    </a:lnR>
                    <a:lnT>
                      <a:noFill/>
                    </a:lnT>
                    <a:lnB>
                      <a:noFill/>
                    </a:lnB>
                  </a:tcPr>
                </a:tc>
                <a:tc>
                  <a:txBody>
                    <a:bodyPr/>
                    <a:lstStyle/>
                    <a:p>
                      <a:r>
                        <a:rPr lang="ru-RU" sz="1600"/>
                        <a:t>90-94</a:t>
                      </a:r>
                    </a:p>
                  </a:txBody>
                  <a:tcPr marL="43129" marR="43129" marT="21565" marB="21565" anchor="ctr">
                    <a:lnL>
                      <a:noFill/>
                    </a:lnL>
                    <a:lnR>
                      <a:noFill/>
                    </a:lnR>
                    <a:lnT>
                      <a:noFill/>
                    </a:lnT>
                    <a:lnB>
                      <a:noFill/>
                    </a:lnB>
                  </a:tcPr>
                </a:tc>
                <a:tc>
                  <a:txBody>
                    <a:bodyPr/>
                    <a:lstStyle/>
                    <a:p>
                      <a:endParaRPr lang="ru-RU" sz="1600" dirty="0"/>
                    </a:p>
                  </a:txBody>
                  <a:tcPr marL="43129" marR="43129" marT="21565" marB="21565" anchor="ctr">
                    <a:lnL>
                      <a:noFill/>
                    </a:lnL>
                    <a:lnR>
                      <a:noFill/>
                    </a:lnR>
                    <a:lnT>
                      <a:noFill/>
                    </a:lnT>
                    <a:lnB>
                      <a:noFill/>
                    </a:lnB>
                  </a:tcPr>
                </a:tc>
              </a:tr>
              <a:tr h="690071">
                <a:tc>
                  <a:txBody>
                    <a:bodyPr/>
                    <a:lstStyle/>
                    <a:p>
                      <a:r>
                        <a:rPr lang="en-US" sz="1600"/>
                        <a:t>II</a:t>
                      </a:r>
                    </a:p>
                  </a:txBody>
                  <a:tcPr marL="43129" marR="43129" marT="21565" marB="21565" anchor="ctr">
                    <a:lnL>
                      <a:noFill/>
                    </a:lnL>
                    <a:lnR>
                      <a:noFill/>
                    </a:lnR>
                    <a:lnT>
                      <a:noFill/>
                    </a:lnT>
                    <a:lnB>
                      <a:noFill/>
                    </a:lnB>
                  </a:tcPr>
                </a:tc>
                <a:tc>
                  <a:txBody>
                    <a:bodyPr/>
                    <a:lstStyle/>
                    <a:p>
                      <a:r>
                        <a:rPr lang="ru-RU" sz="1600"/>
                        <a:t>40-59</a:t>
                      </a:r>
                    </a:p>
                  </a:txBody>
                  <a:tcPr marL="43129" marR="43129" marT="21565" marB="21565" anchor="ctr">
                    <a:lnL>
                      <a:noFill/>
                    </a:lnL>
                    <a:lnR>
                      <a:noFill/>
                    </a:lnR>
                    <a:lnT>
                      <a:noFill/>
                    </a:lnT>
                    <a:lnB>
                      <a:noFill/>
                    </a:lnB>
                  </a:tcPr>
                </a:tc>
                <a:tc>
                  <a:txBody>
                    <a:bodyPr/>
                    <a:lstStyle/>
                    <a:p>
                      <a:r>
                        <a:rPr lang="ru-RU" sz="1600"/>
                        <a:t>75-89</a:t>
                      </a:r>
                    </a:p>
                  </a:txBody>
                  <a:tcPr marL="43129" marR="43129" marT="21565" marB="21565" anchor="ctr">
                    <a:lnL>
                      <a:noFill/>
                    </a:lnL>
                    <a:lnR>
                      <a:noFill/>
                    </a:lnR>
                    <a:lnT>
                      <a:noFill/>
                    </a:lnT>
                    <a:lnB>
                      <a:noFill/>
                    </a:lnB>
                  </a:tcPr>
                </a:tc>
                <a:tc>
                  <a:txBody>
                    <a:bodyPr/>
                    <a:lstStyle/>
                    <a:p>
                      <a:r>
                        <a:rPr lang="ru-RU" sz="1600" dirty="0"/>
                        <a:t>Цианоз, может быть нарушение памяти</a:t>
                      </a:r>
                    </a:p>
                  </a:txBody>
                  <a:tcPr marL="43129" marR="43129" marT="21565" marB="21565" anchor="ctr">
                    <a:lnL>
                      <a:noFill/>
                    </a:lnL>
                    <a:lnR>
                      <a:noFill/>
                    </a:lnR>
                    <a:lnT>
                      <a:noFill/>
                    </a:lnT>
                    <a:lnB>
                      <a:noFill/>
                    </a:lnB>
                  </a:tcPr>
                </a:tc>
              </a:tr>
              <a:tr h="948847">
                <a:tc>
                  <a:txBody>
                    <a:bodyPr/>
                    <a:lstStyle/>
                    <a:p>
                      <a:r>
                        <a:rPr lang="en-US" sz="1600"/>
                        <a:t>III</a:t>
                      </a:r>
                    </a:p>
                  </a:txBody>
                  <a:tcPr marL="43129" marR="43129" marT="21565" marB="21565" anchor="ctr">
                    <a:lnL>
                      <a:noFill/>
                    </a:lnL>
                    <a:lnR>
                      <a:noFill/>
                    </a:lnR>
                    <a:lnT>
                      <a:noFill/>
                    </a:lnT>
                    <a:lnB>
                      <a:noFill/>
                    </a:lnB>
                  </a:tcPr>
                </a:tc>
                <a:tc>
                  <a:txBody>
                    <a:bodyPr/>
                    <a:lstStyle/>
                    <a:p>
                      <a:r>
                        <a:rPr lang="ru-RU" sz="1600"/>
                        <a:t>Менее 40</a:t>
                      </a:r>
                    </a:p>
                  </a:txBody>
                  <a:tcPr marL="43129" marR="43129" marT="21565" marB="21565" anchor="ctr">
                    <a:lnL>
                      <a:noFill/>
                    </a:lnL>
                    <a:lnR>
                      <a:noFill/>
                    </a:lnR>
                    <a:lnT>
                      <a:noFill/>
                    </a:lnT>
                    <a:lnB>
                      <a:noFill/>
                    </a:lnB>
                  </a:tcPr>
                </a:tc>
                <a:tc>
                  <a:txBody>
                    <a:bodyPr/>
                    <a:lstStyle/>
                    <a:p>
                      <a:r>
                        <a:rPr lang="ru-RU" sz="1600"/>
                        <a:t>Менее 75</a:t>
                      </a:r>
                    </a:p>
                  </a:txBody>
                  <a:tcPr marL="43129" marR="43129" marT="21565" marB="21565" anchor="ctr">
                    <a:lnL>
                      <a:noFill/>
                    </a:lnL>
                    <a:lnR>
                      <a:noFill/>
                    </a:lnR>
                    <a:lnT>
                      <a:noFill/>
                    </a:lnT>
                    <a:lnB>
                      <a:noFill/>
                    </a:lnB>
                  </a:tcPr>
                </a:tc>
                <a:tc>
                  <a:txBody>
                    <a:bodyPr/>
                    <a:lstStyle/>
                    <a:p>
                      <a:r>
                        <a:rPr lang="ru-RU" sz="1600" dirty="0"/>
                        <a:t>Цианоз, нарушение памяти, может быть утрата сознания</a:t>
                      </a:r>
                    </a:p>
                  </a:txBody>
                  <a:tcPr marL="43129" marR="43129" marT="21565" marB="21565" anchor="ctr">
                    <a:lnL>
                      <a:noFill/>
                    </a:lnL>
                    <a:lnR>
                      <a:noFill/>
                    </a:lnR>
                    <a:lnT>
                      <a:noFill/>
                    </a:lnT>
                    <a:lnB>
                      <a:noFill/>
                    </a:lnB>
                  </a:tcPr>
                </a:tc>
              </a:tr>
            </a:tbl>
          </a:graphicData>
        </a:graphic>
      </p:graphicFrame>
    </p:spTree>
    <p:extLst>
      <p:ext uri="{BB962C8B-B14F-4D97-AF65-F5344CB8AC3E}">
        <p14:creationId xmlns:p14="http://schemas.microsoft.com/office/powerpoint/2010/main" val="186450986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10146"/>
          </a:xfrm>
        </p:spPr>
        <p:txBody>
          <a:bodyPr>
            <a:normAutofit fontScale="90000"/>
          </a:bodyPr>
          <a:lstStyle/>
          <a:p>
            <a:pPr algn="ctr"/>
            <a:r>
              <a:rPr lang="ru-RU" sz="1800" b="1" dirty="0">
                <a:solidFill>
                  <a:schemeClr val="tx1"/>
                </a:solidFill>
              </a:rPr>
              <a:t>При оценке риска, выберите самый высокий риск в соответствии с содержанием GOLD 2011г. или историей обострений.</a:t>
            </a:r>
            <a:r>
              <a:rPr lang="ru-RU" sz="1800" dirty="0">
                <a:solidFill>
                  <a:schemeClr val="tx1"/>
                </a:solidFill>
              </a:rPr>
              <a:t/>
            </a:r>
            <a:br>
              <a:rPr lang="ru-RU" sz="1800" dirty="0">
                <a:solidFill>
                  <a:schemeClr val="tx1"/>
                </a:solidFill>
              </a:rPr>
            </a:br>
            <a:r>
              <a:rPr lang="ru-RU" sz="1800" b="1" dirty="0">
                <a:solidFill>
                  <a:schemeClr val="tx1"/>
                </a:solidFill>
              </a:rPr>
              <a:t>Классификация ХОБЛ (GOLD 2011г.)</a:t>
            </a:r>
            <a:r>
              <a:rPr lang="ru-RU" dirty="0"/>
              <a:t/>
            </a:r>
            <a:br>
              <a:rPr lang="ru-RU" dirty="0"/>
            </a:b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4286367461"/>
              </p:ext>
            </p:extLst>
          </p:nvPr>
        </p:nvGraphicFramePr>
        <p:xfrm>
          <a:off x="179514" y="1563568"/>
          <a:ext cx="8496943" cy="4873625"/>
        </p:xfrm>
        <a:graphic>
          <a:graphicData uri="http://schemas.openxmlformats.org/drawingml/2006/table">
            <a:tbl>
              <a:tblPr/>
              <a:tblGrid>
                <a:gridCol w="1123235"/>
                <a:gridCol w="1995395"/>
                <a:gridCol w="2127540"/>
                <a:gridCol w="1493240"/>
                <a:gridCol w="1004303"/>
                <a:gridCol w="753230"/>
              </a:tblGrid>
              <a:tr h="974725">
                <a:tc>
                  <a:txBody>
                    <a:bodyPr/>
                    <a:lstStyle/>
                    <a:p>
                      <a:r>
                        <a:rPr lang="ru-RU" sz="1500" b="1" dirty="0"/>
                        <a:t>Пациент</a:t>
                      </a:r>
                      <a:endParaRPr lang="ru-RU" sz="1500" dirty="0"/>
                    </a:p>
                  </a:txBody>
                  <a:tcPr marL="74979" marR="74979" marT="37489" marB="37489" anchor="ctr">
                    <a:lnL>
                      <a:noFill/>
                    </a:lnL>
                    <a:lnR>
                      <a:noFill/>
                    </a:lnR>
                    <a:lnT>
                      <a:noFill/>
                    </a:lnT>
                    <a:lnB>
                      <a:noFill/>
                    </a:lnB>
                  </a:tcPr>
                </a:tc>
                <a:tc>
                  <a:txBody>
                    <a:bodyPr/>
                    <a:lstStyle/>
                    <a:p>
                      <a:r>
                        <a:rPr lang="ru-RU" sz="1500" b="1"/>
                        <a:t>Характеристика</a:t>
                      </a:r>
                      <a:endParaRPr lang="ru-RU" sz="1500"/>
                    </a:p>
                  </a:txBody>
                  <a:tcPr marL="74979" marR="74979" marT="37489" marB="37489" anchor="ctr">
                    <a:lnL>
                      <a:noFill/>
                    </a:lnL>
                    <a:lnR>
                      <a:noFill/>
                    </a:lnR>
                    <a:lnT>
                      <a:noFill/>
                    </a:lnT>
                    <a:lnB>
                      <a:noFill/>
                    </a:lnB>
                  </a:tcPr>
                </a:tc>
                <a:tc>
                  <a:txBody>
                    <a:bodyPr/>
                    <a:lstStyle/>
                    <a:p>
                      <a:r>
                        <a:rPr lang="ru-RU" sz="1500" b="1" dirty="0"/>
                        <a:t>Спирометрическая классификация</a:t>
                      </a:r>
                      <a:endParaRPr lang="ru-RU" sz="1500" dirty="0"/>
                    </a:p>
                  </a:txBody>
                  <a:tcPr marL="74979" marR="74979" marT="37489" marB="37489" anchor="ctr">
                    <a:lnL>
                      <a:noFill/>
                    </a:lnL>
                    <a:lnR>
                      <a:noFill/>
                    </a:lnR>
                    <a:lnT>
                      <a:noFill/>
                    </a:lnT>
                    <a:lnB>
                      <a:noFill/>
                    </a:lnB>
                  </a:tcPr>
                </a:tc>
                <a:tc>
                  <a:txBody>
                    <a:bodyPr/>
                    <a:lstStyle/>
                    <a:p>
                      <a:r>
                        <a:rPr lang="ru-RU" sz="1500" b="1"/>
                        <a:t>Обострений в год</a:t>
                      </a:r>
                      <a:endParaRPr lang="ru-RU" sz="1500"/>
                    </a:p>
                  </a:txBody>
                  <a:tcPr marL="74979" marR="74979" marT="37489" marB="37489" anchor="ctr">
                    <a:lnL>
                      <a:noFill/>
                    </a:lnL>
                    <a:lnR>
                      <a:noFill/>
                    </a:lnR>
                    <a:lnT>
                      <a:noFill/>
                    </a:lnT>
                    <a:lnB>
                      <a:noFill/>
                    </a:lnB>
                  </a:tcPr>
                </a:tc>
                <a:tc>
                  <a:txBody>
                    <a:bodyPr/>
                    <a:lstStyle/>
                    <a:p>
                      <a:r>
                        <a:rPr lang="ru-RU" sz="1500" b="1"/>
                        <a:t>Шкала </a:t>
                      </a:r>
                      <a:r>
                        <a:rPr lang="en-US" sz="1500" b="1"/>
                        <a:t>mMRC</a:t>
                      </a:r>
                      <a:endParaRPr lang="en-US" sz="1500"/>
                    </a:p>
                  </a:txBody>
                  <a:tcPr marL="74979" marR="74979" marT="37489" marB="37489" anchor="ctr">
                    <a:lnL>
                      <a:noFill/>
                    </a:lnL>
                    <a:lnR>
                      <a:noFill/>
                    </a:lnR>
                    <a:lnT>
                      <a:noFill/>
                    </a:lnT>
                    <a:lnB>
                      <a:noFill/>
                    </a:lnB>
                  </a:tcPr>
                </a:tc>
                <a:tc>
                  <a:txBody>
                    <a:bodyPr/>
                    <a:lstStyle/>
                    <a:p>
                      <a:r>
                        <a:rPr lang="en-US" sz="1500" b="1"/>
                        <a:t>CAT</a:t>
                      </a:r>
                      <a:endParaRPr lang="en-US" sz="1500"/>
                    </a:p>
                  </a:txBody>
                  <a:tcPr marL="74979" marR="74979" marT="37489" marB="37489" anchor="ctr">
                    <a:lnL>
                      <a:noFill/>
                    </a:lnL>
                    <a:lnR>
                      <a:noFill/>
                    </a:lnR>
                    <a:lnT>
                      <a:noFill/>
                    </a:lnT>
                    <a:lnB>
                      <a:noFill/>
                    </a:lnB>
                  </a:tcPr>
                </a:tc>
              </a:tr>
              <a:tr h="974725">
                <a:tc>
                  <a:txBody>
                    <a:bodyPr/>
                    <a:lstStyle/>
                    <a:p>
                      <a:r>
                        <a:rPr lang="en-US" sz="1500"/>
                        <a:t>A</a:t>
                      </a:r>
                    </a:p>
                  </a:txBody>
                  <a:tcPr marL="74979" marR="74979" marT="37489" marB="37489" anchor="ctr">
                    <a:lnL>
                      <a:noFill/>
                    </a:lnL>
                    <a:lnR>
                      <a:noFill/>
                    </a:lnR>
                    <a:lnT>
                      <a:noFill/>
                    </a:lnT>
                    <a:lnB>
                      <a:noFill/>
                    </a:lnB>
                  </a:tcPr>
                </a:tc>
                <a:tc>
                  <a:txBody>
                    <a:bodyPr/>
                    <a:lstStyle/>
                    <a:p>
                      <a:r>
                        <a:rPr lang="ru-RU" sz="1500"/>
                        <a:t>Низкий риск</a:t>
                      </a:r>
                    </a:p>
                    <a:p>
                      <a:r>
                        <a:rPr lang="ru-RU" sz="1500"/>
                        <a:t>Мало симптомов</a:t>
                      </a:r>
                    </a:p>
                  </a:txBody>
                  <a:tcPr marL="74979" marR="74979" marT="37489" marB="37489" anchor="ctr">
                    <a:lnL>
                      <a:noFill/>
                    </a:lnL>
                    <a:lnR>
                      <a:noFill/>
                    </a:lnR>
                    <a:lnT>
                      <a:noFill/>
                    </a:lnT>
                    <a:lnB>
                      <a:noFill/>
                    </a:lnB>
                  </a:tcPr>
                </a:tc>
                <a:tc>
                  <a:txBody>
                    <a:bodyPr/>
                    <a:lstStyle/>
                    <a:p>
                      <a:r>
                        <a:rPr lang="en-US" sz="1500"/>
                        <a:t>GOLD 1-2</a:t>
                      </a:r>
                    </a:p>
                  </a:txBody>
                  <a:tcPr marL="74979" marR="74979" marT="37489" marB="37489" anchor="ctr">
                    <a:lnL>
                      <a:noFill/>
                    </a:lnL>
                    <a:lnR>
                      <a:noFill/>
                    </a:lnR>
                    <a:lnT>
                      <a:noFill/>
                    </a:lnT>
                    <a:lnB>
                      <a:noFill/>
                    </a:lnB>
                  </a:tcPr>
                </a:tc>
                <a:tc>
                  <a:txBody>
                    <a:bodyPr/>
                    <a:lstStyle/>
                    <a:p>
                      <a:r>
                        <a:rPr lang="ru-RU" sz="1500"/>
                        <a:t>≤ 1</a:t>
                      </a:r>
                    </a:p>
                  </a:txBody>
                  <a:tcPr marL="74979" marR="74979" marT="37489" marB="37489" anchor="ctr">
                    <a:lnL>
                      <a:noFill/>
                    </a:lnL>
                    <a:lnR>
                      <a:noFill/>
                    </a:lnR>
                    <a:lnT>
                      <a:noFill/>
                    </a:lnT>
                    <a:lnB>
                      <a:noFill/>
                    </a:lnB>
                  </a:tcPr>
                </a:tc>
                <a:tc>
                  <a:txBody>
                    <a:bodyPr/>
                    <a:lstStyle/>
                    <a:p>
                      <a:r>
                        <a:rPr lang="ru-RU" sz="1500"/>
                        <a:t>0-1</a:t>
                      </a:r>
                    </a:p>
                  </a:txBody>
                  <a:tcPr marL="74979" marR="74979" marT="37489" marB="37489" anchor="ctr">
                    <a:lnL>
                      <a:noFill/>
                    </a:lnL>
                    <a:lnR>
                      <a:noFill/>
                    </a:lnR>
                    <a:lnT>
                      <a:noFill/>
                    </a:lnT>
                    <a:lnB>
                      <a:noFill/>
                    </a:lnB>
                  </a:tcPr>
                </a:tc>
                <a:tc>
                  <a:txBody>
                    <a:bodyPr/>
                    <a:lstStyle/>
                    <a:p>
                      <a:r>
                        <a:rPr lang="ru-RU" sz="1500"/>
                        <a:t>&lt; 10</a:t>
                      </a:r>
                    </a:p>
                  </a:txBody>
                  <a:tcPr marL="74979" marR="74979" marT="37489" marB="37489" anchor="ctr">
                    <a:lnL>
                      <a:noFill/>
                    </a:lnL>
                    <a:lnR>
                      <a:noFill/>
                    </a:lnR>
                    <a:lnT>
                      <a:noFill/>
                    </a:lnT>
                    <a:lnB>
                      <a:noFill/>
                    </a:lnB>
                  </a:tcPr>
                </a:tc>
              </a:tr>
              <a:tr h="974725">
                <a:tc>
                  <a:txBody>
                    <a:bodyPr/>
                    <a:lstStyle/>
                    <a:p>
                      <a:r>
                        <a:rPr lang="en-US" sz="1500"/>
                        <a:t>B</a:t>
                      </a:r>
                    </a:p>
                  </a:txBody>
                  <a:tcPr marL="74979" marR="74979" marT="37489" marB="37489" anchor="ctr">
                    <a:lnL>
                      <a:noFill/>
                    </a:lnL>
                    <a:lnR>
                      <a:noFill/>
                    </a:lnR>
                    <a:lnT>
                      <a:noFill/>
                    </a:lnT>
                    <a:lnB>
                      <a:noFill/>
                    </a:lnB>
                  </a:tcPr>
                </a:tc>
                <a:tc>
                  <a:txBody>
                    <a:bodyPr/>
                    <a:lstStyle/>
                    <a:p>
                      <a:r>
                        <a:rPr lang="ru-RU" sz="1500"/>
                        <a:t>Низкий риск</a:t>
                      </a:r>
                    </a:p>
                    <a:p>
                      <a:r>
                        <a:rPr lang="ru-RU" sz="1500"/>
                        <a:t>Много симптомов</a:t>
                      </a:r>
                    </a:p>
                  </a:txBody>
                  <a:tcPr marL="74979" marR="74979" marT="37489" marB="37489" anchor="ctr">
                    <a:lnL>
                      <a:noFill/>
                    </a:lnL>
                    <a:lnR>
                      <a:noFill/>
                    </a:lnR>
                    <a:lnT>
                      <a:noFill/>
                    </a:lnT>
                    <a:lnB>
                      <a:noFill/>
                    </a:lnB>
                  </a:tcPr>
                </a:tc>
                <a:tc>
                  <a:txBody>
                    <a:bodyPr/>
                    <a:lstStyle/>
                    <a:p>
                      <a:r>
                        <a:rPr lang="en-US" sz="1500"/>
                        <a:t>GOLD 1-2</a:t>
                      </a:r>
                    </a:p>
                  </a:txBody>
                  <a:tcPr marL="74979" marR="74979" marT="37489" marB="37489" anchor="ctr">
                    <a:lnL>
                      <a:noFill/>
                    </a:lnL>
                    <a:lnR>
                      <a:noFill/>
                    </a:lnR>
                    <a:lnT>
                      <a:noFill/>
                    </a:lnT>
                    <a:lnB>
                      <a:noFill/>
                    </a:lnB>
                  </a:tcPr>
                </a:tc>
                <a:tc>
                  <a:txBody>
                    <a:bodyPr/>
                    <a:lstStyle/>
                    <a:p>
                      <a:r>
                        <a:rPr lang="ru-RU" sz="1500"/>
                        <a:t>≤ 1</a:t>
                      </a:r>
                    </a:p>
                  </a:txBody>
                  <a:tcPr marL="74979" marR="74979" marT="37489" marB="37489" anchor="ctr">
                    <a:lnL>
                      <a:noFill/>
                    </a:lnL>
                    <a:lnR>
                      <a:noFill/>
                    </a:lnR>
                    <a:lnT>
                      <a:noFill/>
                    </a:lnT>
                    <a:lnB>
                      <a:noFill/>
                    </a:lnB>
                  </a:tcPr>
                </a:tc>
                <a:tc>
                  <a:txBody>
                    <a:bodyPr/>
                    <a:lstStyle/>
                    <a:p>
                      <a:r>
                        <a:rPr lang="ru-RU" sz="1500"/>
                        <a:t>&gt; 2</a:t>
                      </a:r>
                    </a:p>
                  </a:txBody>
                  <a:tcPr marL="74979" marR="74979" marT="37489" marB="37489" anchor="ctr">
                    <a:lnL>
                      <a:noFill/>
                    </a:lnL>
                    <a:lnR>
                      <a:noFill/>
                    </a:lnR>
                    <a:lnT>
                      <a:noFill/>
                    </a:lnT>
                    <a:lnB>
                      <a:noFill/>
                    </a:lnB>
                  </a:tcPr>
                </a:tc>
                <a:tc>
                  <a:txBody>
                    <a:bodyPr/>
                    <a:lstStyle/>
                    <a:p>
                      <a:r>
                        <a:rPr lang="ru-RU" sz="1500"/>
                        <a:t>≥ 10</a:t>
                      </a:r>
                    </a:p>
                  </a:txBody>
                  <a:tcPr marL="74979" marR="74979" marT="37489" marB="37489" anchor="ctr">
                    <a:lnL>
                      <a:noFill/>
                    </a:lnL>
                    <a:lnR>
                      <a:noFill/>
                    </a:lnR>
                    <a:lnT>
                      <a:noFill/>
                    </a:lnT>
                    <a:lnB>
                      <a:noFill/>
                    </a:lnB>
                  </a:tcPr>
                </a:tc>
              </a:tr>
              <a:tr h="974725">
                <a:tc>
                  <a:txBody>
                    <a:bodyPr/>
                    <a:lstStyle/>
                    <a:p>
                      <a:r>
                        <a:rPr lang="en-US" sz="1500"/>
                        <a:t>C</a:t>
                      </a:r>
                    </a:p>
                  </a:txBody>
                  <a:tcPr marL="74979" marR="74979" marT="37489" marB="37489" anchor="ctr">
                    <a:lnL>
                      <a:noFill/>
                    </a:lnL>
                    <a:lnR>
                      <a:noFill/>
                    </a:lnR>
                    <a:lnT>
                      <a:noFill/>
                    </a:lnT>
                    <a:lnB>
                      <a:noFill/>
                    </a:lnB>
                  </a:tcPr>
                </a:tc>
                <a:tc>
                  <a:txBody>
                    <a:bodyPr/>
                    <a:lstStyle/>
                    <a:p>
                      <a:r>
                        <a:rPr lang="ru-RU" sz="1500"/>
                        <a:t>Высокий риск</a:t>
                      </a:r>
                    </a:p>
                    <a:p>
                      <a:r>
                        <a:rPr lang="ru-RU" sz="1500"/>
                        <a:t>Мало симптомов</a:t>
                      </a:r>
                    </a:p>
                  </a:txBody>
                  <a:tcPr marL="74979" marR="74979" marT="37489" marB="37489" anchor="ctr">
                    <a:lnL>
                      <a:noFill/>
                    </a:lnL>
                    <a:lnR>
                      <a:noFill/>
                    </a:lnR>
                    <a:lnT>
                      <a:noFill/>
                    </a:lnT>
                    <a:lnB>
                      <a:noFill/>
                    </a:lnB>
                  </a:tcPr>
                </a:tc>
                <a:tc>
                  <a:txBody>
                    <a:bodyPr/>
                    <a:lstStyle/>
                    <a:p>
                      <a:r>
                        <a:rPr lang="en-US" sz="1500"/>
                        <a:t>GOLD 3-4</a:t>
                      </a:r>
                    </a:p>
                  </a:txBody>
                  <a:tcPr marL="74979" marR="74979" marT="37489" marB="37489" anchor="ctr">
                    <a:lnL>
                      <a:noFill/>
                    </a:lnL>
                    <a:lnR>
                      <a:noFill/>
                    </a:lnR>
                    <a:lnT>
                      <a:noFill/>
                    </a:lnT>
                    <a:lnB>
                      <a:noFill/>
                    </a:lnB>
                  </a:tcPr>
                </a:tc>
                <a:tc>
                  <a:txBody>
                    <a:bodyPr/>
                    <a:lstStyle/>
                    <a:p>
                      <a:r>
                        <a:rPr lang="ru-RU" sz="1500"/>
                        <a:t>&gt; 2</a:t>
                      </a:r>
                    </a:p>
                  </a:txBody>
                  <a:tcPr marL="74979" marR="74979" marT="37489" marB="37489" anchor="ctr">
                    <a:lnL>
                      <a:noFill/>
                    </a:lnL>
                    <a:lnR>
                      <a:noFill/>
                    </a:lnR>
                    <a:lnT>
                      <a:noFill/>
                    </a:lnT>
                    <a:lnB>
                      <a:noFill/>
                    </a:lnB>
                  </a:tcPr>
                </a:tc>
                <a:tc>
                  <a:txBody>
                    <a:bodyPr/>
                    <a:lstStyle/>
                    <a:p>
                      <a:r>
                        <a:rPr lang="ru-RU" sz="1500"/>
                        <a:t>0-1</a:t>
                      </a:r>
                    </a:p>
                  </a:txBody>
                  <a:tcPr marL="74979" marR="74979" marT="37489" marB="37489" anchor="ctr">
                    <a:lnL>
                      <a:noFill/>
                    </a:lnL>
                    <a:lnR>
                      <a:noFill/>
                    </a:lnR>
                    <a:lnT>
                      <a:noFill/>
                    </a:lnT>
                    <a:lnB>
                      <a:noFill/>
                    </a:lnB>
                  </a:tcPr>
                </a:tc>
                <a:tc>
                  <a:txBody>
                    <a:bodyPr/>
                    <a:lstStyle/>
                    <a:p>
                      <a:r>
                        <a:rPr lang="ru-RU" sz="1500"/>
                        <a:t>&lt; 10</a:t>
                      </a:r>
                    </a:p>
                  </a:txBody>
                  <a:tcPr marL="74979" marR="74979" marT="37489" marB="37489" anchor="ctr">
                    <a:lnL>
                      <a:noFill/>
                    </a:lnL>
                    <a:lnR>
                      <a:noFill/>
                    </a:lnR>
                    <a:lnT>
                      <a:noFill/>
                    </a:lnT>
                    <a:lnB>
                      <a:noFill/>
                    </a:lnB>
                  </a:tcPr>
                </a:tc>
              </a:tr>
              <a:tr h="974725">
                <a:tc>
                  <a:txBody>
                    <a:bodyPr/>
                    <a:lstStyle/>
                    <a:p>
                      <a:r>
                        <a:rPr lang="en-US" sz="1500"/>
                        <a:t>D</a:t>
                      </a:r>
                    </a:p>
                  </a:txBody>
                  <a:tcPr marL="74979" marR="74979" marT="37489" marB="37489" anchor="ctr">
                    <a:lnL>
                      <a:noFill/>
                    </a:lnL>
                    <a:lnR>
                      <a:noFill/>
                    </a:lnR>
                    <a:lnT>
                      <a:noFill/>
                    </a:lnT>
                    <a:lnB>
                      <a:noFill/>
                    </a:lnB>
                  </a:tcPr>
                </a:tc>
                <a:tc>
                  <a:txBody>
                    <a:bodyPr/>
                    <a:lstStyle/>
                    <a:p>
                      <a:r>
                        <a:rPr lang="ru-RU" sz="1500"/>
                        <a:t>Высокий риск</a:t>
                      </a:r>
                    </a:p>
                    <a:p>
                      <a:r>
                        <a:rPr lang="ru-RU" sz="1500"/>
                        <a:t>Много симптомов</a:t>
                      </a:r>
                    </a:p>
                  </a:txBody>
                  <a:tcPr marL="74979" marR="74979" marT="37489" marB="37489" anchor="ctr">
                    <a:lnL>
                      <a:noFill/>
                    </a:lnL>
                    <a:lnR>
                      <a:noFill/>
                    </a:lnR>
                    <a:lnT>
                      <a:noFill/>
                    </a:lnT>
                    <a:lnB>
                      <a:noFill/>
                    </a:lnB>
                  </a:tcPr>
                </a:tc>
                <a:tc>
                  <a:txBody>
                    <a:bodyPr/>
                    <a:lstStyle/>
                    <a:p>
                      <a:r>
                        <a:rPr lang="en-US" sz="1500"/>
                        <a:t>GOLD 3-4</a:t>
                      </a:r>
                    </a:p>
                  </a:txBody>
                  <a:tcPr marL="74979" marR="74979" marT="37489" marB="37489" anchor="ctr">
                    <a:lnL>
                      <a:noFill/>
                    </a:lnL>
                    <a:lnR>
                      <a:noFill/>
                    </a:lnR>
                    <a:lnT>
                      <a:noFill/>
                    </a:lnT>
                    <a:lnB>
                      <a:noFill/>
                    </a:lnB>
                  </a:tcPr>
                </a:tc>
                <a:tc>
                  <a:txBody>
                    <a:bodyPr/>
                    <a:lstStyle/>
                    <a:p>
                      <a:r>
                        <a:rPr lang="ru-RU" sz="1500"/>
                        <a:t>&gt; 2</a:t>
                      </a:r>
                    </a:p>
                  </a:txBody>
                  <a:tcPr marL="74979" marR="74979" marT="37489" marB="37489" anchor="ctr">
                    <a:lnL>
                      <a:noFill/>
                    </a:lnL>
                    <a:lnR>
                      <a:noFill/>
                    </a:lnR>
                    <a:lnT>
                      <a:noFill/>
                    </a:lnT>
                    <a:lnB>
                      <a:noFill/>
                    </a:lnB>
                  </a:tcPr>
                </a:tc>
                <a:tc>
                  <a:txBody>
                    <a:bodyPr/>
                    <a:lstStyle/>
                    <a:p>
                      <a:r>
                        <a:rPr lang="ru-RU" sz="1500"/>
                        <a:t>&gt; 2</a:t>
                      </a:r>
                    </a:p>
                  </a:txBody>
                  <a:tcPr marL="74979" marR="74979" marT="37489" marB="37489" anchor="ctr">
                    <a:lnL>
                      <a:noFill/>
                    </a:lnL>
                    <a:lnR>
                      <a:noFill/>
                    </a:lnR>
                    <a:lnT>
                      <a:noFill/>
                    </a:lnT>
                    <a:lnB>
                      <a:noFill/>
                    </a:lnB>
                  </a:tcPr>
                </a:tc>
                <a:tc>
                  <a:txBody>
                    <a:bodyPr/>
                    <a:lstStyle/>
                    <a:p>
                      <a:r>
                        <a:rPr lang="ru-RU" sz="1500" dirty="0"/>
                        <a:t>≥ 10</a:t>
                      </a:r>
                    </a:p>
                  </a:txBody>
                  <a:tcPr marL="74979" marR="74979" marT="37489" marB="37489" anchor="ctr">
                    <a:lnL>
                      <a:noFill/>
                    </a:lnL>
                    <a:lnR>
                      <a:noFill/>
                    </a:lnR>
                    <a:lnT>
                      <a:noFill/>
                    </a:lnT>
                    <a:lnB>
                      <a:noFill/>
                    </a:lnB>
                  </a:tcPr>
                </a:tc>
              </a:tr>
            </a:tbl>
          </a:graphicData>
        </a:graphic>
      </p:graphicFrame>
    </p:spTree>
    <p:extLst>
      <p:ext uri="{BB962C8B-B14F-4D97-AF65-F5344CB8AC3E}">
        <p14:creationId xmlns:p14="http://schemas.microsoft.com/office/powerpoint/2010/main" val="324252925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42938" y="785813"/>
            <a:ext cx="8229600" cy="642937"/>
          </a:xfrm>
        </p:spPr>
        <p:txBody>
          <a:bodyPr/>
          <a:lstStyle/>
          <a:p>
            <a:pPr algn="ctr" eaLnBrk="1" hangingPunct="1"/>
            <a:r>
              <a:rPr lang="ru-RU" altLang="ru-RU" sz="3600" b="1" dirty="0" smtClean="0">
                <a:solidFill>
                  <a:schemeClr val="tx1"/>
                </a:solidFill>
              </a:rPr>
              <a:t>Диагностика ХОБЛ</a:t>
            </a:r>
            <a:endParaRPr lang="ru-RU" altLang="ru-RU" sz="3600" dirty="0" smtClean="0">
              <a:solidFill>
                <a:schemeClr val="tx1"/>
              </a:solidFill>
            </a:endParaRPr>
          </a:p>
        </p:txBody>
      </p:sp>
      <p:sp>
        <p:nvSpPr>
          <p:cNvPr id="19459" name="Содержимое 2"/>
          <p:cNvSpPr>
            <a:spLocks noGrp="1"/>
          </p:cNvSpPr>
          <p:nvPr>
            <p:ph idx="1"/>
          </p:nvPr>
        </p:nvSpPr>
        <p:spPr/>
        <p:txBody>
          <a:bodyPr/>
          <a:lstStyle/>
          <a:p>
            <a:pPr eaLnBrk="1" hangingPunct="1">
              <a:lnSpc>
                <a:spcPct val="90000"/>
              </a:lnSpc>
            </a:pPr>
            <a:r>
              <a:rPr lang="ru-RU" altLang="ru-RU" smtClean="0"/>
              <a:t>Жалобы</a:t>
            </a:r>
          </a:p>
          <a:p>
            <a:pPr eaLnBrk="1" hangingPunct="1">
              <a:lnSpc>
                <a:spcPct val="90000"/>
              </a:lnSpc>
            </a:pPr>
            <a:r>
              <a:rPr lang="ru-RU" altLang="ru-RU" smtClean="0"/>
              <a:t>Анамнез</a:t>
            </a:r>
          </a:p>
          <a:p>
            <a:pPr eaLnBrk="1" hangingPunct="1">
              <a:lnSpc>
                <a:spcPct val="90000"/>
              </a:lnSpc>
            </a:pPr>
            <a:r>
              <a:rPr lang="ru-RU" altLang="ru-RU" smtClean="0"/>
              <a:t>Объективные данные</a:t>
            </a:r>
          </a:p>
          <a:p>
            <a:pPr eaLnBrk="1" hangingPunct="1">
              <a:lnSpc>
                <a:spcPct val="90000"/>
              </a:lnSpc>
            </a:pPr>
            <a:r>
              <a:rPr lang="ru-RU" altLang="ru-RU" smtClean="0"/>
              <a:t>ОАК</a:t>
            </a:r>
          </a:p>
          <a:p>
            <a:pPr eaLnBrk="1" hangingPunct="1">
              <a:lnSpc>
                <a:spcPct val="90000"/>
              </a:lnSpc>
            </a:pPr>
            <a:r>
              <a:rPr lang="ru-RU" altLang="ru-RU" smtClean="0"/>
              <a:t>Анализ мокроты</a:t>
            </a:r>
          </a:p>
          <a:p>
            <a:pPr eaLnBrk="1" hangingPunct="1">
              <a:lnSpc>
                <a:spcPct val="90000"/>
              </a:lnSpc>
            </a:pPr>
            <a:r>
              <a:rPr lang="ru-RU" altLang="ru-RU" smtClean="0"/>
              <a:t>ЭКГ</a:t>
            </a:r>
          </a:p>
          <a:p>
            <a:pPr eaLnBrk="1" hangingPunct="1">
              <a:lnSpc>
                <a:spcPct val="90000"/>
              </a:lnSpc>
            </a:pPr>
            <a:r>
              <a:rPr lang="ru-RU" altLang="ru-RU" smtClean="0"/>
              <a:t>Рентгенография органов грудной клетки</a:t>
            </a:r>
          </a:p>
          <a:p>
            <a:pPr eaLnBrk="1" hangingPunct="1">
              <a:lnSpc>
                <a:spcPct val="90000"/>
              </a:lnSpc>
            </a:pPr>
            <a:r>
              <a:rPr lang="ru-RU" altLang="ru-RU" b="1" u="sng" smtClean="0"/>
              <a:t>Спирометрия</a:t>
            </a:r>
          </a:p>
          <a:p>
            <a:pPr eaLnBrk="1" hangingPunct="1">
              <a:lnSpc>
                <a:spcPct val="90000"/>
              </a:lnSpc>
            </a:pPr>
            <a:r>
              <a:rPr lang="ru-RU" altLang="ru-RU" smtClean="0"/>
              <a:t>Пикфлоуметрия </a:t>
            </a:r>
          </a:p>
          <a:p>
            <a:pPr eaLnBrk="1" hangingPunct="1"/>
            <a:endParaRPr lang="ru-RU" altLang="ru-RU" smtClean="0"/>
          </a:p>
        </p:txBody>
      </p:sp>
    </p:spTree>
    <p:extLst>
      <p:ext uri="{BB962C8B-B14F-4D97-AF65-F5344CB8AC3E}">
        <p14:creationId xmlns:p14="http://schemas.microsoft.com/office/powerpoint/2010/main" val="367038842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fontScale="90000"/>
          </a:bodyPr>
          <a:lstStyle/>
          <a:p>
            <a:pPr algn="ctr"/>
            <a:r>
              <a:rPr lang="ru-RU" altLang="ru-RU" sz="3200" b="1" dirty="0">
                <a:solidFill>
                  <a:schemeClr val="tx1"/>
                </a:solidFill>
              </a:rPr>
              <a:t>Диагностика ХОБЛ</a:t>
            </a:r>
            <a:endParaRPr lang="ru-RU" dirty="0"/>
          </a:p>
        </p:txBody>
      </p:sp>
      <p:sp>
        <p:nvSpPr>
          <p:cNvPr id="3" name="Объект 2"/>
          <p:cNvSpPr>
            <a:spLocks noGrp="1"/>
          </p:cNvSpPr>
          <p:nvPr>
            <p:ph sz="quarter" idx="1"/>
          </p:nvPr>
        </p:nvSpPr>
        <p:spPr>
          <a:xfrm>
            <a:off x="457200" y="836712"/>
            <a:ext cx="7467600" cy="5637240"/>
          </a:xfrm>
        </p:spPr>
        <p:txBody>
          <a:bodyPr>
            <a:normAutofit fontScale="70000" lnSpcReduction="20000"/>
          </a:bodyPr>
          <a:lstStyle/>
          <a:p>
            <a:pPr algn="just"/>
            <a:r>
              <a:rPr lang="ru-RU" dirty="0"/>
              <a:t>Из числа </a:t>
            </a:r>
            <a:r>
              <a:rPr lang="ru-RU" b="1" dirty="0"/>
              <a:t>лабораторных методов диагностики</a:t>
            </a:r>
            <a:r>
              <a:rPr lang="ru-RU" dirty="0"/>
              <a:t> к обязательно выполняемым относятся исследования клинического анализа крови и цитологии мокроты. При выраженной эмфиземе и молодом возрасте пациента следует определить </a:t>
            </a:r>
            <a:r>
              <a:rPr lang="ru-RU" dirty="0" smtClean="0"/>
              <a:t>альфа-1-антитрипсин. При </a:t>
            </a:r>
            <a:r>
              <a:rPr lang="ru-RU" dirty="0"/>
              <a:t>обострении заболевания наиболее часто встречается </a:t>
            </a:r>
            <a:r>
              <a:rPr lang="ru-RU" dirty="0" err="1"/>
              <a:t>нейтрофильный</a:t>
            </a:r>
            <a:r>
              <a:rPr lang="ru-RU" dirty="0"/>
              <a:t> лейкоцитоз с </a:t>
            </a:r>
            <a:r>
              <a:rPr lang="ru-RU" dirty="0" err="1"/>
              <a:t>палочкоядерным</a:t>
            </a:r>
            <a:r>
              <a:rPr lang="ru-RU" dirty="0"/>
              <a:t> сдвигом и увеличение СОЭ. Наличие лейкоцитоза служит дополнительным аргументом в пользу инфекционного фактора как причины обострения </a:t>
            </a:r>
            <a:r>
              <a:rPr lang="ru-RU" dirty="0" smtClean="0"/>
              <a:t>ХОБЛ. Может </a:t>
            </a:r>
            <a:r>
              <a:rPr lang="ru-RU" dirty="0"/>
              <a:t>быть выявлена как анемия (результат общего воспалительного синдрома) так и полицитемия. </a:t>
            </a:r>
            <a:r>
              <a:rPr lang="ru-RU" dirty="0" err="1"/>
              <a:t>Полицитемический</a:t>
            </a:r>
            <a:r>
              <a:rPr lang="ru-RU" dirty="0"/>
              <a:t> синдром (повышение числа эритроцитов, высокий уровень гемоглобина – более 16 г/</a:t>
            </a:r>
            <a:r>
              <a:rPr lang="ru-RU" dirty="0" err="1"/>
              <a:t>дл</a:t>
            </a:r>
            <a:r>
              <a:rPr lang="ru-RU" dirty="0"/>
              <a:t> у женщин и более 18 г/</a:t>
            </a:r>
            <a:r>
              <a:rPr lang="ru-RU" dirty="0" err="1"/>
              <a:t>дл</a:t>
            </a:r>
            <a:r>
              <a:rPr lang="ru-RU" dirty="0"/>
              <a:t> у мужчин – и повышение гематокрита &gt;47% у женщин и &gt;52% у мужчин) может говорить о существовании выраженной и длительной гипоксемии.</a:t>
            </a:r>
          </a:p>
          <a:p>
            <a:pPr algn="just"/>
            <a:r>
              <a:rPr lang="ru-RU" b="1" dirty="0"/>
              <a:t>Цитологическое исследование мокроты</a:t>
            </a:r>
            <a:r>
              <a:rPr lang="ru-RU" dirty="0"/>
              <a:t> дает информацию о характере воспалительного процесса и степени его выраженности. Определение атипичных клеток усиливает онкологическую настороженность и требует проведения дополнительных методов обследования.</a:t>
            </a:r>
          </a:p>
          <a:p>
            <a:pPr algn="just"/>
            <a:r>
              <a:rPr lang="ru-RU" b="1" dirty="0" err="1"/>
              <a:t>Культуральное</a:t>
            </a:r>
            <a:r>
              <a:rPr lang="ru-RU" b="1" dirty="0"/>
              <a:t> микробиологическое исследование мокроты</a:t>
            </a:r>
            <a:r>
              <a:rPr lang="ru-RU" dirty="0"/>
              <a:t> целесообразно проводить при неконтролируемом прогрессировании инфекционного процесса и использовать для подбора рациональной антибиотикотерапии. С этой же целью проводится бактериологическое исследование бронхиального содержимого, полученного при бронхоскопии.</a:t>
            </a:r>
          </a:p>
          <a:p>
            <a:pPr algn="just"/>
            <a:endParaRPr lang="ru-RU" dirty="0"/>
          </a:p>
        </p:txBody>
      </p:sp>
    </p:spTree>
    <p:extLst>
      <p:ext uri="{BB962C8B-B14F-4D97-AF65-F5344CB8AC3E}">
        <p14:creationId xmlns:p14="http://schemas.microsoft.com/office/powerpoint/2010/main" val="12694442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25562"/>
          </a:xfrm>
        </p:spPr>
        <p:txBody>
          <a:bodyPr>
            <a:normAutofit fontScale="90000"/>
          </a:bodyPr>
          <a:lstStyle/>
          <a:p>
            <a:pPr algn="ctr"/>
            <a:r>
              <a:rPr lang="ru-RU" dirty="0">
                <a:solidFill>
                  <a:schemeClr val="tx1"/>
                </a:solidFill>
              </a:rPr>
              <a:t>Тест с 6-минутной ходьбой</a:t>
            </a:r>
            <a:br>
              <a:rPr lang="ru-RU" dirty="0">
                <a:solidFill>
                  <a:schemeClr val="tx1"/>
                </a:solidFill>
              </a:rPr>
            </a:br>
            <a:r>
              <a:rPr lang="ru-RU" dirty="0">
                <a:solidFill>
                  <a:schemeClr val="tx1"/>
                </a:solidFill>
              </a:rPr>
              <a:t>(стандартный протокол P.L. </a:t>
            </a:r>
            <a:r>
              <a:rPr lang="ru-RU" dirty="0" err="1">
                <a:solidFill>
                  <a:schemeClr val="tx1"/>
                </a:solidFill>
              </a:rPr>
              <a:t>Enright</a:t>
            </a:r>
            <a:r>
              <a:rPr lang="ru-RU" dirty="0">
                <a:solidFill>
                  <a:schemeClr val="tx1"/>
                </a:solidFill>
              </a:rPr>
              <a:t>, D.L. </a:t>
            </a:r>
            <a:r>
              <a:rPr lang="ru-RU" dirty="0" err="1">
                <a:solidFill>
                  <a:schemeClr val="tx1"/>
                </a:solidFill>
              </a:rPr>
              <a:t>Sherill</a:t>
            </a:r>
            <a:r>
              <a:rPr lang="ru-RU" dirty="0">
                <a:solidFill>
                  <a:schemeClr val="tx1"/>
                </a:solidFill>
              </a:rPr>
              <a:t>, 1998)</a:t>
            </a:r>
            <a:r>
              <a:rPr lang="ru-RU" dirty="0"/>
              <a:t/>
            </a:r>
            <a:br>
              <a:rPr lang="ru-RU" dirty="0"/>
            </a:br>
            <a:endParaRPr lang="ru-RU" dirty="0"/>
          </a:p>
        </p:txBody>
      </p:sp>
      <p:sp>
        <p:nvSpPr>
          <p:cNvPr id="3" name="Объект 2"/>
          <p:cNvSpPr>
            <a:spLocks noGrp="1"/>
          </p:cNvSpPr>
          <p:nvPr>
            <p:ph sz="quarter" idx="1"/>
          </p:nvPr>
        </p:nvSpPr>
        <p:spPr/>
        <p:txBody>
          <a:bodyPr>
            <a:normAutofit fontScale="92500" lnSpcReduction="10000"/>
          </a:bodyPr>
          <a:lstStyle/>
          <a:p>
            <a:r>
              <a:rPr lang="ru-RU" dirty="0" smtClean="0"/>
              <a:t>Должный </a:t>
            </a:r>
            <a:r>
              <a:rPr lang="ru-RU" dirty="0"/>
              <a:t>показатель для мужчин:</a:t>
            </a:r>
          </a:p>
          <a:p>
            <a:r>
              <a:rPr lang="ru-RU" dirty="0"/>
              <a:t>6MWD (i) = 7,57 ´ рост – 5,02 ´ возраст – 1,76 ´ масса – 309 или</a:t>
            </a:r>
          </a:p>
          <a:p>
            <a:r>
              <a:rPr lang="ru-RU" dirty="0"/>
              <a:t>6MWD (i) = 1140 – 5,61 ´ BMI</a:t>
            </a:r>
            <a:r>
              <a:rPr lang="ru-RU" baseline="30000" dirty="0"/>
              <a:t>*</a:t>
            </a:r>
            <a:r>
              <a:rPr lang="ru-RU" dirty="0"/>
              <a:t> – 6,94 ´ возраст.</a:t>
            </a:r>
          </a:p>
          <a:p>
            <a:r>
              <a:rPr lang="ru-RU" dirty="0"/>
              <a:t>Нижняя граница нормы = должный 6MWD (i) – 153 м.</a:t>
            </a:r>
          </a:p>
          <a:p>
            <a:r>
              <a:rPr lang="ru-RU" dirty="0"/>
              <a:t>Должный показатель для женщин:</a:t>
            </a:r>
          </a:p>
          <a:p>
            <a:r>
              <a:rPr lang="ru-RU" dirty="0"/>
              <a:t>6MWD (i) = 2,11 ´ рост – 2,29 ´ масса – 5,78 ´ возраст + 667 или</a:t>
            </a:r>
          </a:p>
          <a:p>
            <a:r>
              <a:rPr lang="ru-RU" dirty="0"/>
              <a:t>6MWD (i) = 1017 – 6,24 ´ BMI – 5,83 ´ возраст.</a:t>
            </a:r>
          </a:p>
          <a:p>
            <a:r>
              <a:rPr lang="ru-RU" dirty="0"/>
              <a:t>Нижняя граница нормы = должный 6MWD (i) – 139 м.</a:t>
            </a:r>
          </a:p>
          <a:p>
            <a:r>
              <a:rPr lang="ru-RU" dirty="0"/>
              <a:t>*BMI (индекс массы тела) рассчитывается как отношение массы тела в кг к квадрату роста в метрах.</a:t>
            </a:r>
          </a:p>
          <a:p>
            <a:endParaRPr lang="ru-RU" dirty="0"/>
          </a:p>
        </p:txBody>
      </p:sp>
    </p:spTree>
    <p:extLst>
      <p:ext uri="{BB962C8B-B14F-4D97-AF65-F5344CB8AC3E}">
        <p14:creationId xmlns:p14="http://schemas.microsoft.com/office/powerpoint/2010/main" val="305750914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260648"/>
            <a:ext cx="8229600" cy="576064"/>
          </a:xfrm>
        </p:spPr>
        <p:txBody>
          <a:bodyPr/>
          <a:lstStyle/>
          <a:p>
            <a:pPr algn="ctr"/>
            <a:r>
              <a:rPr lang="ru-RU" altLang="ru-RU" b="1" dirty="0" err="1" smtClean="0">
                <a:solidFill>
                  <a:schemeClr val="tx1"/>
                </a:solidFill>
              </a:rPr>
              <a:t>Ренгенография</a:t>
            </a:r>
            <a:r>
              <a:rPr lang="ru-RU" altLang="ru-RU" b="1" dirty="0" smtClean="0">
                <a:solidFill>
                  <a:schemeClr val="tx1"/>
                </a:solidFill>
              </a:rPr>
              <a:t> </a:t>
            </a:r>
          </a:p>
        </p:txBody>
      </p:sp>
      <p:sp>
        <p:nvSpPr>
          <p:cNvPr id="21507" name="Содержимое 4"/>
          <p:cNvSpPr>
            <a:spLocks noGrp="1"/>
          </p:cNvSpPr>
          <p:nvPr>
            <p:ph sz="quarter" idx="2"/>
          </p:nvPr>
        </p:nvSpPr>
        <p:spPr>
          <a:xfrm>
            <a:off x="457200" y="2514600"/>
            <a:ext cx="4040188" cy="3846513"/>
          </a:xfrm>
        </p:spPr>
        <p:txBody>
          <a:bodyPr/>
          <a:lstStyle/>
          <a:p>
            <a:endParaRPr lang="ru-RU" altLang="ru-RU" smtClean="0"/>
          </a:p>
        </p:txBody>
      </p:sp>
      <p:sp>
        <p:nvSpPr>
          <p:cNvPr id="21508" name="Содержимое 5"/>
          <p:cNvSpPr>
            <a:spLocks noGrp="1"/>
          </p:cNvSpPr>
          <p:nvPr>
            <p:ph sz="quarter" idx="4"/>
          </p:nvPr>
        </p:nvSpPr>
        <p:spPr>
          <a:xfrm>
            <a:off x="4645025" y="2143125"/>
            <a:ext cx="4041775" cy="4217988"/>
          </a:xfrm>
        </p:spPr>
        <p:txBody>
          <a:bodyPr/>
          <a:lstStyle/>
          <a:p>
            <a:pPr>
              <a:buFont typeface="Wingdings 2" pitchFamily="18" charset="2"/>
              <a:buNone/>
            </a:pPr>
            <a:r>
              <a:rPr lang="ru-RU" altLang="ru-RU" dirty="0" smtClean="0"/>
              <a:t>	Косвенные признаки эмфиземы:</a:t>
            </a:r>
          </a:p>
          <a:p>
            <a:r>
              <a:rPr lang="ru-RU" altLang="ru-RU" dirty="0" err="1" smtClean="0"/>
              <a:t>Гиперпрозрачность</a:t>
            </a:r>
            <a:r>
              <a:rPr lang="ru-RU" altLang="ru-RU" dirty="0" smtClean="0"/>
              <a:t> легочных полей</a:t>
            </a:r>
          </a:p>
          <a:p>
            <a:r>
              <a:rPr lang="ru-RU" altLang="ru-RU" dirty="0" smtClean="0"/>
              <a:t>Уплощение диафрагмы</a:t>
            </a:r>
          </a:p>
          <a:p>
            <a:r>
              <a:rPr lang="ru-RU" altLang="ru-RU" dirty="0" smtClean="0"/>
              <a:t>Расширение ретростернального пространства</a:t>
            </a:r>
          </a:p>
          <a:p>
            <a:r>
              <a:rPr lang="ru-RU" altLang="ru-RU" dirty="0" smtClean="0"/>
              <a:t>Усиление легочного рисунка</a:t>
            </a:r>
          </a:p>
        </p:txBody>
      </p:sp>
      <p:graphicFrame>
        <p:nvGraphicFramePr>
          <p:cNvPr id="21509" name="Object 2"/>
          <p:cNvGraphicFramePr>
            <a:graphicFrameLocks noChangeAspect="1"/>
          </p:cNvGraphicFramePr>
          <p:nvPr/>
        </p:nvGraphicFramePr>
        <p:xfrm>
          <a:off x="642938" y="2214563"/>
          <a:ext cx="3857625" cy="4071937"/>
        </p:xfrm>
        <a:graphic>
          <a:graphicData uri="http://schemas.openxmlformats.org/presentationml/2006/ole">
            <mc:AlternateContent xmlns:mc="http://schemas.openxmlformats.org/markup-compatibility/2006">
              <mc:Choice xmlns:v="urn:schemas-microsoft-com:vml" Requires="v">
                <p:oleObj spid="_x0000_s3102" name="Документ" r:id="rId4" imgW="2062431" imgH="2225309" progId="Word.Document.12">
                  <p:embed/>
                </p:oleObj>
              </mc:Choice>
              <mc:Fallback>
                <p:oleObj name="Документ" r:id="rId4" imgW="2062431" imgH="2225309"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2214563"/>
                        <a:ext cx="3857625" cy="407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7387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smtClean="0">
                <a:solidFill>
                  <a:schemeClr val="tx1"/>
                </a:solidFill>
              </a:rPr>
              <a:t>КАШЕЛЬ.</a:t>
            </a:r>
            <a:br>
              <a:rPr lang="ru-RU" b="1" i="1" dirty="0" smtClean="0">
                <a:solidFill>
                  <a:schemeClr val="tx1"/>
                </a:solidFill>
              </a:rPr>
            </a:br>
            <a:r>
              <a:rPr lang="ru-RU" b="1" i="1" dirty="0" smtClean="0">
                <a:solidFill>
                  <a:schemeClr val="tx1"/>
                </a:solidFill>
              </a:rPr>
              <a:t> ХРОНИЧЕСКИЙ КАШЕЛЬ</a:t>
            </a:r>
            <a:endParaRPr lang="ru-RU" b="1" i="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a:bodyPr>
          <a:lstStyle/>
          <a:p>
            <a:pPr marL="0" indent="0" algn="just">
              <a:buNone/>
            </a:pPr>
            <a:endParaRPr lang="ru-RU" dirty="0"/>
          </a:p>
          <a:p>
            <a:pPr algn="just">
              <a:buFontTx/>
              <a:buChar char="-"/>
            </a:pPr>
            <a:r>
              <a:rPr lang="ru-RU" dirty="0"/>
              <a:t>5</a:t>
            </a:r>
            <a:r>
              <a:rPr lang="ru-RU" dirty="0" smtClean="0"/>
              <a:t>. БА – вторая по частоте </a:t>
            </a:r>
            <a:r>
              <a:rPr lang="ru-RU" dirty="0" err="1" smtClean="0"/>
              <a:t>прчина</a:t>
            </a:r>
            <a:r>
              <a:rPr lang="ru-RU" dirty="0" smtClean="0"/>
              <a:t> хронического кашля у взрослых.</a:t>
            </a:r>
          </a:p>
          <a:p>
            <a:pPr algn="just">
              <a:buFontTx/>
              <a:buChar char="-"/>
            </a:pPr>
            <a:r>
              <a:rPr lang="ru-RU" dirty="0" smtClean="0"/>
              <a:t>6. Рефлюкс – эзофагит – третья по частоте хронического кашля. Его можно заподозрить, если кашель сочетается с изжогой, отрыжкой, кислым вкусом во рту.</a:t>
            </a:r>
          </a:p>
          <a:p>
            <a:pPr algn="just">
              <a:buFontTx/>
              <a:buChar char="-"/>
            </a:pPr>
            <a:r>
              <a:rPr lang="ru-RU" dirty="0" smtClean="0"/>
              <a:t>7. Аспирация желудочного содержимого, секрета дыхательных путей и инородных тел, например при инсульте.</a:t>
            </a:r>
          </a:p>
          <a:p>
            <a:pPr algn="just">
              <a:buFontTx/>
              <a:buChar char="-"/>
            </a:pPr>
            <a:r>
              <a:rPr lang="ru-RU" dirty="0" smtClean="0"/>
              <a:t>8. </a:t>
            </a:r>
            <a:r>
              <a:rPr lang="ru-RU" dirty="0" err="1" smtClean="0"/>
              <a:t>Бронхоэктатическа</a:t>
            </a:r>
            <a:r>
              <a:rPr lang="ru-RU" dirty="0" smtClean="0"/>
              <a:t> болезнь. </a:t>
            </a:r>
          </a:p>
          <a:p>
            <a:pPr algn="just">
              <a:buFontTx/>
              <a:buChar char="-"/>
            </a:pPr>
            <a:endParaRPr lang="ru-RU" dirty="0" smtClean="0"/>
          </a:p>
        </p:txBody>
      </p:sp>
    </p:spTree>
    <p:extLst>
      <p:ext uri="{BB962C8B-B14F-4D97-AF65-F5344CB8AC3E}">
        <p14:creationId xmlns:p14="http://schemas.microsoft.com/office/powerpoint/2010/main" val="182497587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457200" y="381000"/>
            <a:ext cx="8229600" cy="5745163"/>
          </a:xfrm>
        </p:spPr>
        <p:txBody>
          <a:bodyPr/>
          <a:lstStyle/>
          <a:p>
            <a:pPr marL="609600" indent="-609600" algn="ctr" eaLnBrk="1" hangingPunct="1">
              <a:lnSpc>
                <a:spcPct val="90000"/>
              </a:lnSpc>
              <a:buFontTx/>
              <a:buNone/>
            </a:pPr>
            <a:r>
              <a:rPr lang="ru-RU" altLang="ru-RU" sz="2800" b="1" dirty="0" smtClean="0"/>
              <a:t>Формулировка диагноза ХОБЛ:</a:t>
            </a:r>
          </a:p>
          <a:p>
            <a:pPr marL="609600" indent="-609600" eaLnBrk="1" hangingPunct="1">
              <a:lnSpc>
                <a:spcPct val="90000"/>
              </a:lnSpc>
            </a:pPr>
            <a:endParaRPr lang="ru-RU" altLang="ru-RU" sz="2400" b="1" dirty="0" smtClean="0">
              <a:solidFill>
                <a:srgbClr val="FF6600"/>
              </a:solidFill>
            </a:endParaRPr>
          </a:p>
          <a:p>
            <a:pPr marL="609600" indent="-609600" eaLnBrk="1" hangingPunct="1">
              <a:lnSpc>
                <a:spcPct val="90000"/>
              </a:lnSpc>
            </a:pPr>
            <a:r>
              <a:rPr lang="ru-RU" altLang="ru-RU" sz="2400" b="1" dirty="0" smtClean="0"/>
              <a:t>тяжесть течения заболевания </a:t>
            </a:r>
            <a:endParaRPr lang="ru-RU" altLang="ru-RU" sz="2400" dirty="0" smtClean="0"/>
          </a:p>
          <a:p>
            <a:pPr marL="990600" lvl="1" indent="-533400" eaLnBrk="1" hangingPunct="1">
              <a:lnSpc>
                <a:spcPct val="90000"/>
              </a:lnSpc>
            </a:pPr>
            <a:r>
              <a:rPr lang="ru-RU" altLang="ru-RU" sz="2000" dirty="0" smtClean="0"/>
              <a:t>легкое течение (</a:t>
            </a:r>
            <a:r>
              <a:rPr lang="en-US" altLang="ru-RU" sz="2000" dirty="0" smtClean="0"/>
              <a:t>I</a:t>
            </a:r>
            <a:r>
              <a:rPr lang="ru-RU" altLang="ru-RU" sz="2000" dirty="0" smtClean="0"/>
              <a:t> стадия)</a:t>
            </a:r>
          </a:p>
          <a:p>
            <a:pPr marL="990600" lvl="1" indent="-533400" eaLnBrk="1" hangingPunct="1">
              <a:lnSpc>
                <a:spcPct val="90000"/>
              </a:lnSpc>
            </a:pPr>
            <a:r>
              <a:rPr lang="ru-RU" altLang="ru-RU" sz="2000" dirty="0" smtClean="0"/>
              <a:t>среднетяжелое течение (</a:t>
            </a:r>
            <a:r>
              <a:rPr lang="en-US" altLang="ru-RU" sz="2000" dirty="0" smtClean="0"/>
              <a:t>II</a:t>
            </a:r>
            <a:r>
              <a:rPr lang="ru-RU" altLang="ru-RU" sz="2000" dirty="0" smtClean="0"/>
              <a:t> стадия)</a:t>
            </a:r>
          </a:p>
          <a:p>
            <a:pPr marL="990600" lvl="1" indent="-533400" eaLnBrk="1" hangingPunct="1">
              <a:lnSpc>
                <a:spcPct val="90000"/>
              </a:lnSpc>
            </a:pPr>
            <a:r>
              <a:rPr lang="ru-RU" altLang="ru-RU" sz="2000" dirty="0" smtClean="0"/>
              <a:t>тяжелое (</a:t>
            </a:r>
            <a:r>
              <a:rPr lang="en-US" altLang="ru-RU" sz="2000" dirty="0" smtClean="0"/>
              <a:t>III</a:t>
            </a:r>
            <a:r>
              <a:rPr lang="ru-RU" altLang="ru-RU" sz="2000" dirty="0" smtClean="0"/>
              <a:t> стадия)</a:t>
            </a:r>
          </a:p>
          <a:p>
            <a:pPr marL="990600" lvl="1" indent="-533400" eaLnBrk="1" hangingPunct="1">
              <a:lnSpc>
                <a:spcPct val="90000"/>
              </a:lnSpc>
            </a:pPr>
            <a:r>
              <a:rPr lang="ru-RU" altLang="ru-RU" sz="2000" dirty="0" err="1" smtClean="0"/>
              <a:t>крайнетяжелое</a:t>
            </a:r>
            <a:r>
              <a:rPr lang="ru-RU" altLang="ru-RU" sz="2000" dirty="0" smtClean="0"/>
              <a:t> (</a:t>
            </a:r>
            <a:r>
              <a:rPr lang="en-US" altLang="ru-RU" sz="2000" dirty="0" smtClean="0"/>
              <a:t>IV</a:t>
            </a:r>
            <a:r>
              <a:rPr lang="ru-RU" altLang="ru-RU" sz="2000" dirty="0" smtClean="0"/>
              <a:t> стадия)</a:t>
            </a:r>
            <a:endParaRPr lang="ru-RU" altLang="ru-RU" sz="2000" b="1" dirty="0" smtClean="0"/>
          </a:p>
          <a:p>
            <a:pPr marL="609600" indent="-609600" eaLnBrk="1" hangingPunct="1">
              <a:lnSpc>
                <a:spcPct val="90000"/>
              </a:lnSpc>
            </a:pPr>
            <a:r>
              <a:rPr lang="ru-RU" altLang="ru-RU" sz="2400" b="1" dirty="0" smtClean="0"/>
              <a:t>клиническая форма - при тяжелом течении </a:t>
            </a:r>
            <a:r>
              <a:rPr lang="ru-RU" altLang="ru-RU" sz="2400" dirty="0" smtClean="0"/>
              <a:t>(эмфизематозная, </a:t>
            </a:r>
            <a:r>
              <a:rPr lang="ru-RU" altLang="ru-RU" sz="2400" dirty="0" err="1" smtClean="0"/>
              <a:t>бронхитическая</a:t>
            </a:r>
            <a:r>
              <a:rPr lang="ru-RU" altLang="ru-RU" sz="2400" dirty="0" smtClean="0"/>
              <a:t>, смешанная);</a:t>
            </a:r>
            <a:endParaRPr lang="ru-RU" altLang="ru-RU" sz="2400" b="1" dirty="0" smtClean="0"/>
          </a:p>
          <a:p>
            <a:pPr marL="609600" indent="-609600" eaLnBrk="1" hangingPunct="1">
              <a:lnSpc>
                <a:spcPct val="90000"/>
              </a:lnSpc>
            </a:pPr>
            <a:r>
              <a:rPr lang="ru-RU" altLang="ru-RU" sz="2400" b="1" dirty="0" smtClean="0"/>
              <a:t>фаза течения </a:t>
            </a:r>
            <a:r>
              <a:rPr lang="ru-RU" altLang="ru-RU" sz="2400" dirty="0" smtClean="0"/>
              <a:t>(обострение, стихающее обострение, стабильное течение);</a:t>
            </a:r>
            <a:endParaRPr lang="ru-RU" altLang="ru-RU" sz="2400" b="1" dirty="0" smtClean="0"/>
          </a:p>
          <a:p>
            <a:pPr marL="609600" indent="-609600" eaLnBrk="1" hangingPunct="1">
              <a:lnSpc>
                <a:spcPct val="90000"/>
              </a:lnSpc>
            </a:pPr>
            <a:r>
              <a:rPr lang="ru-RU" altLang="ru-RU" sz="2400" b="1" dirty="0" smtClean="0"/>
              <a:t>наличие осложнений </a:t>
            </a:r>
            <a:r>
              <a:rPr lang="ru-RU" altLang="ru-RU" sz="2400" dirty="0" smtClean="0"/>
              <a:t>(легочное сердце, дыхательная недостаточность, недостаточность кровообращения)</a:t>
            </a:r>
          </a:p>
        </p:txBody>
      </p:sp>
    </p:spTree>
    <p:extLst>
      <p:ext uri="{BB962C8B-B14F-4D97-AF65-F5344CB8AC3E}">
        <p14:creationId xmlns:p14="http://schemas.microsoft.com/office/powerpoint/2010/main" val="390509836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tx1"/>
                </a:solidFill>
              </a:rPr>
              <a:t>Классификация обострений ХОБЛ</a:t>
            </a:r>
            <a:br>
              <a:rPr lang="ru-RU" b="1" dirty="0">
                <a:solidFill>
                  <a:schemeClr val="tx1"/>
                </a:solidFill>
              </a:rPr>
            </a:br>
            <a:endParaRPr lang="ru-RU" b="1" dirty="0">
              <a:solidFill>
                <a:schemeClr val="tx1"/>
              </a:solidFill>
            </a:endParaRPr>
          </a:p>
        </p:txBody>
      </p:sp>
      <p:sp>
        <p:nvSpPr>
          <p:cNvPr id="3" name="Объект 2"/>
          <p:cNvSpPr>
            <a:spLocks noGrp="1"/>
          </p:cNvSpPr>
          <p:nvPr>
            <p:ph sz="quarter" idx="1"/>
          </p:nvPr>
        </p:nvSpPr>
        <p:spPr/>
        <p:txBody>
          <a:bodyPr/>
          <a:lstStyle/>
          <a:p>
            <a:pPr marL="0" indent="0" algn="just">
              <a:buNone/>
            </a:pPr>
            <a:r>
              <a:rPr lang="ru-RU" dirty="0" smtClean="0"/>
              <a:t>В </a:t>
            </a:r>
            <a:r>
              <a:rPr lang="ru-RU" dirty="0"/>
              <a:t>зависимости от выраженности клинической симптоматики (</a:t>
            </a:r>
            <a:r>
              <a:rPr lang="ru-RU" dirty="0" err="1"/>
              <a:t>no</a:t>
            </a:r>
            <a:r>
              <a:rPr lang="ru-RU" dirty="0"/>
              <a:t> N.R. </a:t>
            </a:r>
            <a:r>
              <a:rPr lang="ru-RU" dirty="0" err="1"/>
              <a:t>Anthonisen</a:t>
            </a:r>
            <a:r>
              <a:rPr lang="ru-RU" dirty="0"/>
              <a:t> </a:t>
            </a:r>
            <a:r>
              <a:rPr lang="ru-RU" dirty="0" err="1"/>
              <a:t>et</a:t>
            </a:r>
            <a:r>
              <a:rPr lang="ru-RU" dirty="0"/>
              <a:t> </a:t>
            </a:r>
            <a:r>
              <a:rPr lang="ru-RU" dirty="0" err="1"/>
              <a:t>al</a:t>
            </a:r>
            <a:r>
              <a:rPr lang="ru-RU" dirty="0"/>
              <a:t>., 1987)</a:t>
            </a:r>
          </a:p>
          <a:p>
            <a:pPr algn="just"/>
            <a:r>
              <a:rPr lang="ru-RU" dirty="0"/>
              <a:t>Тип 1: наличие трех основных симптомов: нарастание одышки, усиление кашля, увеличение про­дукции мокроты и повышение степени </a:t>
            </a:r>
            <a:r>
              <a:rPr lang="ru-RU" dirty="0" err="1"/>
              <a:t>гнойности</a:t>
            </a:r>
            <a:r>
              <a:rPr lang="ru-RU" dirty="0"/>
              <a:t> мокроты.</a:t>
            </a:r>
          </a:p>
          <a:p>
            <a:pPr algn="just"/>
            <a:r>
              <a:rPr lang="ru-RU" dirty="0"/>
              <a:t>Тип 2: наличие двух симптомов из трех вышеназванных.</a:t>
            </a:r>
          </a:p>
          <a:p>
            <a:pPr algn="just"/>
            <a:r>
              <a:rPr lang="ru-RU" dirty="0"/>
              <a:t>Тип 3: наличие одного симптома из трех вышеназванных.</a:t>
            </a:r>
          </a:p>
          <a:p>
            <a:endParaRPr lang="ru-RU" dirty="0"/>
          </a:p>
        </p:txBody>
      </p:sp>
    </p:spTree>
    <p:extLst>
      <p:ext uri="{BB962C8B-B14F-4D97-AF65-F5344CB8AC3E}">
        <p14:creationId xmlns:p14="http://schemas.microsoft.com/office/powerpoint/2010/main" val="176689000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214313"/>
            <a:ext cx="8229600" cy="642937"/>
          </a:xfrm>
        </p:spPr>
        <p:txBody>
          <a:bodyPr>
            <a:normAutofit fontScale="90000"/>
          </a:bodyPr>
          <a:lstStyle/>
          <a:p>
            <a:pPr algn="ctr" eaLnBrk="1" hangingPunct="1"/>
            <a:r>
              <a:rPr lang="ru-RU" altLang="ru-RU" sz="2400" b="1" dirty="0" smtClean="0">
                <a:solidFill>
                  <a:schemeClr val="tx1"/>
                </a:solidFill>
              </a:rPr>
              <a:t>Дифференциальная диагностика ХОБЛ </a:t>
            </a:r>
            <a:br>
              <a:rPr lang="ru-RU" altLang="ru-RU" sz="2400" b="1" dirty="0" smtClean="0">
                <a:solidFill>
                  <a:schemeClr val="tx1"/>
                </a:solidFill>
              </a:rPr>
            </a:br>
            <a:r>
              <a:rPr lang="ru-RU" altLang="ru-RU" sz="2400" b="1" dirty="0" smtClean="0">
                <a:solidFill>
                  <a:schemeClr val="tx1"/>
                </a:solidFill>
              </a:rPr>
              <a:t>и бронхиальной астмы</a:t>
            </a:r>
            <a:endParaRPr lang="ru-RU" altLang="ru-RU" sz="2400" dirty="0" smtClean="0">
              <a:solidFill>
                <a:schemeClr val="tx1"/>
              </a:solidFill>
            </a:endParaRPr>
          </a:p>
        </p:txBody>
      </p:sp>
      <p:graphicFrame>
        <p:nvGraphicFramePr>
          <p:cNvPr id="5" name="Содержимое 4"/>
          <p:cNvGraphicFramePr>
            <a:graphicFrameLocks noGrp="1"/>
          </p:cNvGraphicFramePr>
          <p:nvPr>
            <p:ph idx="1"/>
          </p:nvPr>
        </p:nvGraphicFramePr>
        <p:xfrm>
          <a:off x="142875" y="1000125"/>
          <a:ext cx="8715375" cy="5692774"/>
        </p:xfrm>
        <a:graphic>
          <a:graphicData uri="http://schemas.openxmlformats.org/drawingml/2006/table">
            <a:tbl>
              <a:tblPr firstRow="1" bandRow="1">
                <a:tableStyleId>{5C22544A-7EE6-4342-B048-85BDC9FD1C3A}</a:tableStyleId>
              </a:tblPr>
              <a:tblGrid>
                <a:gridCol w="2905125"/>
                <a:gridCol w="2905125"/>
                <a:gridCol w="2905125"/>
              </a:tblGrid>
              <a:tr h="597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accent2"/>
                          </a:solidFill>
                          <a:effectLst/>
                          <a:latin typeface="Arial" charset="0"/>
                        </a:rPr>
                        <a:t>Признак ХОБЛ</a:t>
                      </a:r>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accent2"/>
                          </a:solidFill>
                          <a:effectLst/>
                          <a:latin typeface="Arial" charset="0"/>
                        </a:rPr>
                        <a:t>ХОБЛ</a:t>
                      </a:r>
                    </a:p>
                    <a:p>
                      <a:endParaRPr lang="ru-RU" sz="1400" dirty="0"/>
                    </a:p>
                  </a:txBody>
                  <a:tcPr marL="91439" marR="91439" marT="45722" marB="45722"/>
                </a:tc>
                <a:tc>
                  <a:txBody>
                    <a:bodyPr/>
                    <a:lstStyle/>
                    <a:p>
                      <a:r>
                        <a:rPr kumimoji="0" lang="ru-RU" sz="1400" b="1" i="0" u="none" strike="noStrike" cap="none" normalizeH="0" baseline="0" dirty="0" smtClean="0">
                          <a:ln>
                            <a:noFill/>
                          </a:ln>
                          <a:solidFill>
                            <a:schemeClr val="accent2"/>
                          </a:solidFill>
                          <a:effectLst/>
                          <a:latin typeface="Arial" charset="0"/>
                        </a:rPr>
                        <a:t>БА</a:t>
                      </a:r>
                      <a:endParaRPr lang="ru-RU" sz="1400" dirty="0"/>
                    </a:p>
                  </a:txBody>
                  <a:tcPr marL="91439" marR="91439" marT="45722" marB="45722"/>
                </a:tc>
              </a:tr>
              <a:tr h="362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Начало болезни</a:t>
                      </a:r>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Старше 40 лет</a:t>
                      </a:r>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Детский, молодой </a:t>
                      </a:r>
                      <a:endParaRPr lang="ru-RU" sz="1400" dirty="0"/>
                    </a:p>
                  </a:txBody>
                  <a:tcPr marL="91439" marR="91439" marT="45722" marB="45722"/>
                </a:tc>
              </a:tr>
              <a:tr h="3048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Курение в анамнезе</a:t>
                      </a:r>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Характерно</a:t>
                      </a:r>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Нехарактерно</a:t>
                      </a:r>
                      <a:endParaRPr lang="ru-RU" sz="1400" dirty="0"/>
                    </a:p>
                  </a:txBody>
                  <a:tcPr marL="91439" marR="91439" marT="45722" marB="45722"/>
                </a:tc>
              </a:tr>
              <a:tr h="518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err="1" smtClean="0">
                          <a:ln>
                            <a:noFill/>
                          </a:ln>
                          <a:solidFill>
                            <a:schemeClr val="tx1"/>
                          </a:solidFill>
                          <a:effectLst/>
                          <a:latin typeface="Arial" charset="0"/>
                        </a:rPr>
                        <a:t>Внелегочные</a:t>
                      </a:r>
                      <a:r>
                        <a:rPr kumimoji="0" lang="ru-RU" sz="1400" b="1" i="0" u="none" strike="noStrike" cap="none" normalizeH="0" baseline="0" dirty="0" smtClean="0">
                          <a:ln>
                            <a:noFill/>
                          </a:ln>
                          <a:solidFill>
                            <a:schemeClr val="tx1"/>
                          </a:solidFill>
                          <a:effectLst/>
                          <a:latin typeface="Arial" charset="0"/>
                        </a:rPr>
                        <a:t> проявления аллергии</a:t>
                      </a:r>
                      <a:endParaRPr lang="ru-RU" sz="1400" dirty="0"/>
                    </a:p>
                  </a:txBody>
                  <a:tcPr marL="91439" marR="91439" marT="45722" marB="45722"/>
                </a:tc>
                <a:tc>
                  <a:txBody>
                    <a:bodyPr/>
                    <a:lstStyle/>
                    <a:p>
                      <a:r>
                        <a:rPr kumimoji="0" lang="ru-RU" sz="1400" b="1" i="0" u="none" strike="noStrike" cap="none" normalizeH="0" baseline="0" dirty="0" smtClean="0">
                          <a:ln>
                            <a:noFill/>
                          </a:ln>
                          <a:solidFill>
                            <a:schemeClr val="tx1"/>
                          </a:solidFill>
                          <a:effectLst/>
                          <a:latin typeface="Arial" charset="0"/>
                        </a:rPr>
                        <a:t>Нехарактерны</a:t>
                      </a:r>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Характерны</a:t>
                      </a:r>
                      <a:endParaRPr lang="ru-RU" sz="1400" dirty="0"/>
                    </a:p>
                  </a:txBody>
                  <a:tcPr marL="91439" marR="91439" marT="45722" marB="45722"/>
                </a:tc>
              </a:tr>
              <a:tr h="518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Одышка и кашель</a:t>
                      </a:r>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Постоянны, прогрессируют медленно</a:t>
                      </a:r>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Появление приступообразное</a:t>
                      </a:r>
                      <a:endParaRPr lang="ru-RU" sz="1400" dirty="0"/>
                    </a:p>
                  </a:txBody>
                  <a:tcPr marL="91439" marR="91439" marT="45722" marB="45722"/>
                </a:tc>
              </a:tr>
              <a:tr h="518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Наследственность</a:t>
                      </a:r>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Нехарактерна</a:t>
                      </a:r>
                    </a:p>
                    <a:p>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Характерна</a:t>
                      </a:r>
                      <a:endParaRPr lang="ru-RU" sz="1400" dirty="0"/>
                    </a:p>
                  </a:txBody>
                  <a:tcPr marL="91439" marR="91439" marT="45722" marB="45722"/>
                </a:tc>
              </a:tr>
              <a:tr h="374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Бронхиальная обструкция</a:t>
                      </a:r>
                      <a:endParaRPr lang="ru-RU" sz="1400" dirty="0"/>
                    </a:p>
                  </a:txBody>
                  <a:tcPr marL="91439" marR="91439" marT="45722" marB="45722"/>
                </a:tc>
                <a:tc>
                  <a:txBody>
                    <a:bodyPr/>
                    <a:lstStyle/>
                    <a:p>
                      <a:r>
                        <a:rPr lang="ru-RU" sz="1800" dirty="0" err="1" smtClean="0"/>
                        <a:t>Малообратима</a:t>
                      </a:r>
                      <a:endParaRPr lang="ru-RU" sz="18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Обратима</a:t>
                      </a:r>
                      <a:endParaRPr lang="ru-RU" sz="1400" dirty="0"/>
                    </a:p>
                  </a:txBody>
                  <a:tcPr marL="91439" marR="91439" marT="45722" marB="45722"/>
                </a:tc>
              </a:tr>
              <a:tr h="640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Суточная вариабельность ПСВ</a:t>
                      </a:r>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Arial" charset="0"/>
                          <a:cs typeface="Arial" charset="0"/>
                        </a:rPr>
                        <a:t>&lt;</a:t>
                      </a:r>
                      <a:r>
                        <a:rPr kumimoji="0" lang="ru-RU" sz="1800" b="1" i="0" u="none" strike="noStrike" cap="none" normalizeH="0" baseline="0" dirty="0" smtClean="0">
                          <a:ln>
                            <a:noFill/>
                          </a:ln>
                          <a:solidFill>
                            <a:schemeClr val="tx1"/>
                          </a:solidFill>
                          <a:effectLst/>
                          <a:latin typeface="Arial" charset="0"/>
                          <a:cs typeface="Arial" charset="0"/>
                        </a:rPr>
                        <a:t>15%</a:t>
                      </a:r>
                      <a:endParaRPr kumimoji="0" lang="en-US" sz="1800" b="1" i="0" u="none" strike="noStrike" cap="none" normalizeH="0" baseline="0" dirty="0" smtClean="0">
                        <a:ln>
                          <a:noFill/>
                        </a:ln>
                        <a:solidFill>
                          <a:schemeClr val="tx1"/>
                        </a:solidFill>
                        <a:effectLst/>
                        <a:latin typeface="Arial" charset="0"/>
                        <a:cs typeface="Arial" charset="0"/>
                      </a:endParaRPr>
                    </a:p>
                    <a:p>
                      <a:endParaRPr lang="ru-RU" sz="18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tx1"/>
                          </a:solidFill>
                          <a:effectLst/>
                          <a:latin typeface="Arial" charset="0"/>
                          <a:cs typeface="Arial" charset="0"/>
                        </a:rPr>
                        <a:t>&gt;</a:t>
                      </a:r>
                      <a:r>
                        <a:rPr kumimoji="0" lang="ru-RU" sz="1400" b="1" i="0" u="none" strike="noStrike" cap="none" normalizeH="0" baseline="0" dirty="0" smtClean="0">
                          <a:ln>
                            <a:noFill/>
                          </a:ln>
                          <a:solidFill>
                            <a:schemeClr val="tx1"/>
                          </a:solidFill>
                          <a:effectLst/>
                          <a:latin typeface="Arial" charset="0"/>
                          <a:cs typeface="Arial" charset="0"/>
                        </a:rPr>
                        <a:t>15%</a:t>
                      </a:r>
                      <a:endParaRPr lang="ru-RU" sz="1400" dirty="0"/>
                    </a:p>
                  </a:txBody>
                  <a:tcPr marL="91439" marR="91439" marT="45722" marB="45722"/>
                </a:tc>
              </a:tr>
              <a:tr h="822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cap="none" normalizeH="0" baseline="0" dirty="0" smtClean="0">
                          <a:ln>
                            <a:noFill/>
                          </a:ln>
                          <a:solidFill>
                            <a:schemeClr val="tx1"/>
                          </a:solidFill>
                          <a:effectLst/>
                          <a:latin typeface="Arial" charset="0"/>
                        </a:rPr>
                        <a:t>Наличие легочного сердца</a:t>
                      </a:r>
                      <a:endParaRPr lang="ru-RU" sz="16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cap="none" normalizeH="0" baseline="0" dirty="0" smtClean="0">
                          <a:ln>
                            <a:noFill/>
                          </a:ln>
                          <a:solidFill>
                            <a:schemeClr val="tx1"/>
                          </a:solidFill>
                          <a:effectLst/>
                          <a:latin typeface="Arial" charset="0"/>
                        </a:rPr>
                        <a:t>Характерна при тяжелом течении</a:t>
                      </a:r>
                    </a:p>
                    <a:p>
                      <a:endParaRPr lang="ru-RU" sz="16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cap="none" normalizeH="0" baseline="0" dirty="0" smtClean="0">
                          <a:ln>
                            <a:noFill/>
                          </a:ln>
                          <a:solidFill>
                            <a:schemeClr val="tx1"/>
                          </a:solidFill>
                          <a:effectLst/>
                          <a:latin typeface="Arial" charset="0"/>
                        </a:rPr>
                        <a:t>Нехарактерно </a:t>
                      </a:r>
                    </a:p>
                    <a:p>
                      <a:endParaRPr lang="ru-RU" sz="1600" dirty="0"/>
                    </a:p>
                  </a:txBody>
                  <a:tcPr marL="91439" marR="91439" marT="45722" marB="45722"/>
                </a:tc>
              </a:tr>
              <a:tr h="518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Тип воспаления</a:t>
                      </a:r>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Преобладают нейтрофилы</a:t>
                      </a:r>
                    </a:p>
                    <a:p>
                      <a:endParaRPr lang="ru-RU" sz="14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Преобладают эозинофилы</a:t>
                      </a:r>
                    </a:p>
                    <a:p>
                      <a:endParaRPr lang="ru-RU" sz="1400" dirty="0"/>
                    </a:p>
                  </a:txBody>
                  <a:tcPr marL="91439" marR="91439" marT="45722" marB="45722"/>
                </a:tc>
              </a:tr>
              <a:tr h="518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Эффективность терапии ГКС</a:t>
                      </a:r>
                      <a:endParaRPr lang="ru-RU" sz="1400" dirty="0"/>
                    </a:p>
                  </a:txBody>
                  <a:tcPr marL="91439" marR="91439" marT="45722" marB="45722"/>
                </a:tc>
                <a:tc>
                  <a:txBody>
                    <a:bodyPr/>
                    <a:lstStyle/>
                    <a:p>
                      <a:r>
                        <a:rPr lang="ru-RU" sz="1800" dirty="0" smtClean="0"/>
                        <a:t>Низкая</a:t>
                      </a:r>
                      <a:endParaRPr lang="ru-RU" sz="1800" dirty="0"/>
                    </a:p>
                  </a:txBody>
                  <a:tcPr marL="91439" marR="91439" marT="45722" marB="4572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cap="none" normalizeH="0" baseline="0" dirty="0" smtClean="0">
                          <a:ln>
                            <a:noFill/>
                          </a:ln>
                          <a:solidFill>
                            <a:schemeClr val="tx1"/>
                          </a:solidFill>
                          <a:effectLst/>
                          <a:latin typeface="Arial" charset="0"/>
                        </a:rPr>
                        <a:t>Высокая </a:t>
                      </a:r>
                    </a:p>
                    <a:p>
                      <a:endParaRPr lang="ru-RU" sz="1400" dirty="0"/>
                    </a:p>
                  </a:txBody>
                  <a:tcPr marL="91439" marR="91439" marT="45722" marB="45722"/>
                </a:tc>
              </a:tr>
            </a:tbl>
          </a:graphicData>
        </a:graphic>
      </p:graphicFrame>
    </p:spTree>
    <p:extLst>
      <p:ext uri="{BB962C8B-B14F-4D97-AF65-F5344CB8AC3E}">
        <p14:creationId xmlns:p14="http://schemas.microsoft.com/office/powerpoint/2010/main" val="13142491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214313"/>
            <a:ext cx="8229600" cy="642937"/>
          </a:xfrm>
        </p:spPr>
        <p:txBody>
          <a:bodyPr>
            <a:normAutofit fontScale="90000"/>
          </a:bodyPr>
          <a:lstStyle/>
          <a:p>
            <a:pPr algn="ctr" eaLnBrk="1" hangingPunct="1"/>
            <a:r>
              <a:rPr lang="ru-RU" altLang="ru-RU" sz="2400" b="1" dirty="0" smtClean="0">
                <a:solidFill>
                  <a:schemeClr val="tx1"/>
                </a:solidFill>
              </a:rPr>
              <a:t>Дифференциальная диагностика ХОБЛ </a:t>
            </a:r>
            <a:br>
              <a:rPr lang="ru-RU" altLang="ru-RU" sz="2400" b="1" dirty="0" smtClean="0">
                <a:solidFill>
                  <a:schemeClr val="tx1"/>
                </a:solidFill>
              </a:rPr>
            </a:br>
            <a:endParaRPr lang="ru-RU" altLang="ru-RU" sz="2400" dirty="0" smtClean="0">
              <a:solidFill>
                <a:schemeClr val="tx1"/>
              </a:solidFill>
            </a:endParaRPr>
          </a:p>
        </p:txBody>
      </p:sp>
      <p:graphicFrame>
        <p:nvGraphicFramePr>
          <p:cNvPr id="3" name="Объект 2"/>
          <p:cNvGraphicFramePr>
            <a:graphicFrameLocks noGrp="1"/>
          </p:cNvGraphicFramePr>
          <p:nvPr>
            <p:ph sz="quarter" idx="1"/>
            <p:extLst>
              <p:ext uri="{D42A27DB-BD31-4B8C-83A1-F6EECF244321}">
                <p14:modId xmlns:p14="http://schemas.microsoft.com/office/powerpoint/2010/main" val="472543468"/>
              </p:ext>
            </p:extLst>
          </p:nvPr>
        </p:nvGraphicFramePr>
        <p:xfrm>
          <a:off x="0" y="1052737"/>
          <a:ext cx="9036495" cy="5805262"/>
        </p:xfrm>
        <a:graphic>
          <a:graphicData uri="http://schemas.openxmlformats.org/drawingml/2006/table">
            <a:tbl>
              <a:tblPr/>
              <a:tblGrid>
                <a:gridCol w="1860924"/>
                <a:gridCol w="7175571"/>
              </a:tblGrid>
              <a:tr h="330811">
                <a:tc>
                  <a:txBody>
                    <a:bodyPr/>
                    <a:lstStyle/>
                    <a:p>
                      <a:pPr algn="just">
                        <a:lnSpc>
                          <a:spcPts val="900"/>
                        </a:lnSpc>
                        <a:spcAft>
                          <a:spcPts val="0"/>
                        </a:spcAft>
                      </a:pPr>
                      <a:r>
                        <a:rPr lang="ru-RU" sz="1400" b="1">
                          <a:solidFill>
                            <a:srgbClr val="000000"/>
                          </a:solidFill>
                          <a:effectLst/>
                          <a:latin typeface="Times New Roman"/>
                          <a:ea typeface="Times New Roman"/>
                          <a:cs typeface="PragmaticaC"/>
                        </a:rPr>
                        <a:t>Заболевания</a:t>
                      </a:r>
                      <a:endParaRPr lang="ru-RU" sz="1400" b="1">
                        <a:solidFill>
                          <a:srgbClr val="000000"/>
                        </a:solidFill>
                        <a:effectLst/>
                        <a:latin typeface="PragmaticaC"/>
                        <a:ea typeface="Times New Roman"/>
                        <a:cs typeface="PragmaticaC"/>
                      </a:endParaRPr>
                    </a:p>
                  </a:txBody>
                  <a:tcPr marL="36195" marR="36195" marT="36195" marB="71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ru-RU" sz="1400" b="1">
                          <a:solidFill>
                            <a:srgbClr val="000000"/>
                          </a:solidFill>
                          <a:effectLst/>
                          <a:latin typeface="Times New Roman"/>
                          <a:ea typeface="Times New Roman"/>
                          <a:cs typeface="PragmaticaC"/>
                        </a:rPr>
                        <a:t>Основные дифференциальные признаки</a:t>
                      </a:r>
                      <a:endParaRPr lang="ru-RU" sz="1400" b="1">
                        <a:solidFill>
                          <a:srgbClr val="000000"/>
                        </a:solidFill>
                        <a:effectLst/>
                        <a:latin typeface="PragmaticaC"/>
                        <a:ea typeface="Times New Roman"/>
                        <a:cs typeface="PragmaticaC"/>
                      </a:endParaRPr>
                    </a:p>
                  </a:txBody>
                  <a:tcPr marL="36195" marR="36195" marT="36195" marB="71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1468">
                <a:tc>
                  <a:txBody>
                    <a:bodyPr/>
                    <a:lstStyle/>
                    <a:p>
                      <a:pPr algn="just">
                        <a:lnSpc>
                          <a:spcPts val="900"/>
                        </a:lnSpc>
                        <a:spcAft>
                          <a:spcPts val="0"/>
                        </a:spcAft>
                        <a:tabLst>
                          <a:tab pos="2419350" algn="ctr"/>
                          <a:tab pos="3849370" algn="ctr"/>
                        </a:tabLst>
                      </a:pPr>
                      <a:r>
                        <a:rPr lang="ru-RU" sz="1600" dirty="0">
                          <a:solidFill>
                            <a:srgbClr val="000000"/>
                          </a:solidFill>
                          <a:effectLst/>
                          <a:latin typeface="Times New Roman"/>
                          <a:ea typeface="Times New Roman"/>
                          <a:cs typeface="PragmaticaC"/>
                        </a:rPr>
                        <a:t>Бронхиальная астма</a:t>
                      </a:r>
                      <a:endParaRPr lang="ru-RU" sz="1600" dirty="0">
                        <a:solidFill>
                          <a:srgbClr val="000000"/>
                        </a:solidFill>
                        <a:effectLst/>
                        <a:latin typeface="PragmaticaC"/>
                        <a:ea typeface="Times New Roman"/>
                        <a:cs typeface="PragmaticaC"/>
                      </a:endParaRPr>
                    </a:p>
                  </a:txBody>
                  <a:tcPr marL="36195" marR="36195" marT="3619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tabLst>
                          <a:tab pos="2419350" algn="ctr"/>
                          <a:tab pos="3849370" algn="ctr"/>
                          <a:tab pos="233680" algn="ctr"/>
                          <a:tab pos="503555" algn="ctr"/>
                        </a:tabLst>
                      </a:pPr>
                      <a:r>
                        <a:rPr lang="ru-RU" sz="1600" dirty="0">
                          <a:solidFill>
                            <a:srgbClr val="000000"/>
                          </a:solidFill>
                          <a:effectLst/>
                          <a:latin typeface="Times New Roman"/>
                          <a:ea typeface="Times New Roman"/>
                          <a:cs typeface="PragmaticaC"/>
                        </a:rPr>
                        <a:t>Факторы риска: бытовые аллергены, пыльца растений, некоторые производственные факторы</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233680" algn="ctr"/>
                          <a:tab pos="503555" algn="ctr"/>
                        </a:tabLst>
                      </a:pPr>
                      <a:r>
                        <a:rPr lang="ru-RU" sz="1600" dirty="0">
                          <a:solidFill>
                            <a:srgbClr val="000000"/>
                          </a:solidFill>
                          <a:effectLst/>
                          <a:latin typeface="Times New Roman"/>
                          <a:ea typeface="Times New Roman"/>
                          <a:cs typeface="PragmaticaC"/>
                        </a:rPr>
                        <a:t>Отягощённая наследственность</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233680" algn="ctr"/>
                          <a:tab pos="503555" algn="ctr"/>
                        </a:tabLst>
                      </a:pPr>
                      <a:r>
                        <a:rPr lang="ru-RU" sz="1600" dirty="0">
                          <a:solidFill>
                            <a:srgbClr val="000000"/>
                          </a:solidFill>
                          <a:effectLst/>
                          <a:latin typeface="Times New Roman"/>
                          <a:ea typeface="Times New Roman"/>
                          <a:cs typeface="PragmaticaC"/>
                        </a:rPr>
                        <a:t>Начало в молодом возрасте (часто)</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233680" algn="ctr"/>
                          <a:tab pos="503555" algn="ctr"/>
                        </a:tabLst>
                      </a:pPr>
                      <a:r>
                        <a:rPr lang="ru-RU" sz="1600" dirty="0">
                          <a:solidFill>
                            <a:srgbClr val="000000"/>
                          </a:solidFill>
                          <a:effectLst/>
                          <a:latin typeface="Times New Roman"/>
                          <a:ea typeface="Times New Roman"/>
                          <a:cs typeface="PragmaticaC"/>
                        </a:rPr>
                        <a:t>Волнообразность и яркость клинических проявлений, их обратимость (либо спонтанно, либо </a:t>
                      </a:r>
                      <a:r>
                        <a:rPr lang="ru-RU" sz="1600" spc="0" dirty="0">
                          <a:solidFill>
                            <a:srgbClr val="000000"/>
                          </a:solidFill>
                          <a:effectLst/>
                          <a:latin typeface="Times New Roman"/>
                          <a:ea typeface="Times New Roman"/>
                          <a:cs typeface="PragmaticaC"/>
                        </a:rPr>
                        <a:t>под</a:t>
                      </a:r>
                      <a:r>
                        <a:rPr lang="ru-RU" sz="1600" dirty="0">
                          <a:solidFill>
                            <a:srgbClr val="000000"/>
                          </a:solidFill>
                          <a:effectLst/>
                          <a:latin typeface="Times New Roman"/>
                          <a:ea typeface="Times New Roman"/>
                          <a:cs typeface="PragmaticaC"/>
                        </a:rPr>
                        <a:t> влиянием терапии)</a:t>
                      </a:r>
                      <a:endParaRPr lang="ru-RU" sz="1600" dirty="0">
                        <a:solidFill>
                          <a:srgbClr val="000000"/>
                        </a:solidFill>
                        <a:effectLst/>
                        <a:latin typeface="PragmaticaC"/>
                        <a:ea typeface="Times New Roman"/>
                        <a:cs typeface="PragmaticaC"/>
                      </a:endParaRPr>
                    </a:p>
                  </a:txBody>
                  <a:tcPr marL="36195" marR="36195" marT="3619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8821">
                <a:tc>
                  <a:txBody>
                    <a:bodyPr/>
                    <a:lstStyle/>
                    <a:p>
                      <a:pPr algn="just">
                        <a:lnSpc>
                          <a:spcPts val="900"/>
                        </a:lnSpc>
                        <a:spcAft>
                          <a:spcPts val="0"/>
                        </a:spcAft>
                        <a:tabLst>
                          <a:tab pos="2419350" algn="ctr"/>
                          <a:tab pos="3849370" algn="ctr"/>
                        </a:tabLst>
                      </a:pPr>
                      <a:r>
                        <a:rPr lang="ru-RU" sz="1600">
                          <a:solidFill>
                            <a:srgbClr val="000000"/>
                          </a:solidFill>
                          <a:effectLst/>
                          <a:latin typeface="Times New Roman"/>
                          <a:ea typeface="Times New Roman"/>
                          <a:cs typeface="PragmaticaC"/>
                        </a:rPr>
                        <a:t>Бронхоэктазии</a:t>
                      </a:r>
                      <a:endParaRPr lang="ru-RU" sz="1600">
                        <a:solidFill>
                          <a:srgbClr val="000000"/>
                        </a:solidFill>
                        <a:effectLst/>
                        <a:latin typeface="PragmaticaC"/>
                        <a:ea typeface="Times New Roman"/>
                        <a:cs typeface="PragmaticaC"/>
                      </a:endParaRPr>
                    </a:p>
                  </a:txBody>
                  <a:tcPr marL="36195" marR="36195" marT="3619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tabLst>
                          <a:tab pos="2419350" algn="ctr"/>
                          <a:tab pos="3849370" algn="ctr"/>
                          <a:tab pos="233680" algn="ctr"/>
                          <a:tab pos="503555" algn="ctr"/>
                        </a:tabLst>
                      </a:pPr>
                      <a:r>
                        <a:rPr lang="ru-RU" sz="1600" dirty="0">
                          <a:solidFill>
                            <a:srgbClr val="000000"/>
                          </a:solidFill>
                          <a:effectLst/>
                          <a:latin typeface="Times New Roman"/>
                          <a:ea typeface="Times New Roman"/>
                          <a:cs typeface="PragmaticaC"/>
                        </a:rPr>
                        <a:t>Большое количество гнойной мокроты</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233680" algn="ctr"/>
                          <a:tab pos="503555" algn="ctr"/>
                        </a:tabLst>
                      </a:pPr>
                      <a:r>
                        <a:rPr lang="ru-RU" sz="1600" dirty="0">
                          <a:solidFill>
                            <a:srgbClr val="000000"/>
                          </a:solidFill>
                          <a:effectLst/>
                          <a:latin typeface="Times New Roman"/>
                          <a:ea typeface="Times New Roman"/>
                          <a:cs typeface="PragmaticaC"/>
                        </a:rPr>
                        <a:t>Частые рецидивы бактериальной респираторной инфекции</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233680" algn="ctr"/>
                          <a:tab pos="503555" algn="ctr"/>
                        </a:tabLst>
                      </a:pPr>
                      <a:r>
                        <a:rPr lang="ru-RU" sz="1600" dirty="0">
                          <a:solidFill>
                            <a:srgbClr val="000000"/>
                          </a:solidFill>
                          <a:effectLst/>
                          <a:latin typeface="Times New Roman"/>
                          <a:ea typeface="Times New Roman"/>
                          <a:cs typeface="PragmaticaC"/>
                        </a:rPr>
                        <a:t>Грубые сухие разного тембра и разнокалиберные влажные хрипы при аускультации</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233680" algn="ctr"/>
                          <a:tab pos="503555" algn="ctr"/>
                        </a:tabLst>
                      </a:pPr>
                      <a:r>
                        <a:rPr lang="ru-RU" sz="1600" dirty="0">
                          <a:solidFill>
                            <a:srgbClr val="000000"/>
                          </a:solidFill>
                          <a:effectLst/>
                          <a:latin typeface="Times New Roman"/>
                          <a:ea typeface="Times New Roman"/>
                          <a:cs typeface="PragmaticaC"/>
                        </a:rPr>
                        <a:t>КТВР: расширение бронхов и уплотнение их стенок</a:t>
                      </a:r>
                      <a:endParaRPr lang="ru-RU" sz="1600" dirty="0">
                        <a:solidFill>
                          <a:srgbClr val="000000"/>
                        </a:solidFill>
                        <a:effectLst/>
                        <a:latin typeface="PragmaticaC"/>
                        <a:ea typeface="Times New Roman"/>
                        <a:cs typeface="PragmaticaC"/>
                      </a:endParaRPr>
                    </a:p>
                  </a:txBody>
                  <a:tcPr marL="36195" marR="36195" marT="3619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620">
                <a:tc>
                  <a:txBody>
                    <a:bodyPr/>
                    <a:lstStyle/>
                    <a:p>
                      <a:pPr algn="just">
                        <a:lnSpc>
                          <a:spcPts val="900"/>
                        </a:lnSpc>
                        <a:spcAft>
                          <a:spcPts val="0"/>
                        </a:spcAft>
                        <a:tabLst>
                          <a:tab pos="2419350" algn="ctr"/>
                          <a:tab pos="3849370" algn="ctr"/>
                        </a:tabLst>
                      </a:pPr>
                      <a:r>
                        <a:rPr lang="ru-RU" sz="1600">
                          <a:solidFill>
                            <a:srgbClr val="000000"/>
                          </a:solidFill>
                          <a:effectLst/>
                          <a:latin typeface="Times New Roman"/>
                          <a:ea typeface="Times New Roman"/>
                          <a:cs typeface="PragmaticaC"/>
                        </a:rPr>
                        <a:t>Туберкулёз</a:t>
                      </a:r>
                      <a:endParaRPr lang="ru-RU" sz="1600">
                        <a:solidFill>
                          <a:srgbClr val="000000"/>
                        </a:solidFill>
                        <a:effectLst/>
                        <a:latin typeface="PragmaticaC"/>
                        <a:ea typeface="Times New Roman"/>
                        <a:cs typeface="PragmaticaC"/>
                      </a:endParaRPr>
                    </a:p>
                  </a:txBody>
                  <a:tcPr marL="36195" marR="36195" marT="3619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tabLst>
                          <a:tab pos="2419350" algn="ctr"/>
                          <a:tab pos="3849370" algn="ctr"/>
                          <a:tab pos="503555" algn="ctr"/>
                        </a:tabLst>
                      </a:pPr>
                      <a:r>
                        <a:rPr lang="ru-RU" sz="1600" dirty="0">
                          <a:solidFill>
                            <a:srgbClr val="000000"/>
                          </a:solidFill>
                          <a:effectLst/>
                          <a:latin typeface="Times New Roman"/>
                          <a:ea typeface="Times New Roman"/>
                          <a:cs typeface="PragmaticaC"/>
                        </a:rPr>
                        <a:t>Начало в любом возрасте</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503555" algn="ctr"/>
                        </a:tabLst>
                      </a:pPr>
                      <a:r>
                        <a:rPr lang="ru-RU" sz="1600" dirty="0">
                          <a:solidFill>
                            <a:srgbClr val="000000"/>
                          </a:solidFill>
                          <a:effectLst/>
                          <a:latin typeface="Times New Roman"/>
                          <a:ea typeface="Times New Roman"/>
                          <a:cs typeface="PragmaticaC"/>
                        </a:rPr>
                        <a:t>Характерные рентгенологические признаки</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503555" algn="ctr"/>
                        </a:tabLst>
                      </a:pPr>
                      <a:r>
                        <a:rPr lang="ru-RU" sz="1600" dirty="0">
                          <a:solidFill>
                            <a:srgbClr val="000000"/>
                          </a:solidFill>
                          <a:effectLst/>
                          <a:latin typeface="Times New Roman"/>
                          <a:ea typeface="Times New Roman"/>
                          <a:cs typeface="PragmaticaC"/>
                        </a:rPr>
                        <a:t>Микробиологическое подтверждение</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503555" algn="ctr"/>
                        </a:tabLst>
                      </a:pPr>
                      <a:r>
                        <a:rPr lang="ru-RU" sz="1600" dirty="0">
                          <a:solidFill>
                            <a:srgbClr val="000000"/>
                          </a:solidFill>
                          <a:effectLst/>
                          <a:latin typeface="Times New Roman"/>
                          <a:ea typeface="Times New Roman"/>
                          <a:cs typeface="PragmaticaC"/>
                        </a:rPr>
                        <a:t>Эпидемиологические признаки (высокая распространённость туберкулёза в регионе)</a:t>
                      </a:r>
                      <a:endParaRPr lang="ru-RU" sz="1600" dirty="0">
                        <a:solidFill>
                          <a:srgbClr val="000000"/>
                        </a:solidFill>
                        <a:effectLst/>
                        <a:latin typeface="PragmaticaC"/>
                        <a:ea typeface="Times New Roman"/>
                        <a:cs typeface="PragmaticaC"/>
                      </a:endParaRPr>
                    </a:p>
                  </a:txBody>
                  <a:tcPr marL="36195" marR="36195" marT="3619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205">
                <a:tc>
                  <a:txBody>
                    <a:bodyPr/>
                    <a:lstStyle/>
                    <a:p>
                      <a:pPr algn="just">
                        <a:lnSpc>
                          <a:spcPts val="900"/>
                        </a:lnSpc>
                        <a:spcAft>
                          <a:spcPts val="0"/>
                        </a:spcAft>
                        <a:tabLst>
                          <a:tab pos="2419350" algn="ctr"/>
                          <a:tab pos="3849370" algn="ctr"/>
                        </a:tabLst>
                      </a:pPr>
                      <a:r>
                        <a:rPr lang="ru-RU" sz="1600">
                          <a:solidFill>
                            <a:srgbClr val="000000"/>
                          </a:solidFill>
                          <a:effectLst/>
                          <a:latin typeface="Times New Roman"/>
                          <a:ea typeface="Times New Roman"/>
                          <a:cs typeface="PragmaticaC"/>
                        </a:rPr>
                        <a:t>Облитерирующий бронхиолит</a:t>
                      </a:r>
                      <a:endParaRPr lang="ru-RU" sz="1600">
                        <a:solidFill>
                          <a:srgbClr val="000000"/>
                        </a:solidFill>
                        <a:effectLst/>
                        <a:latin typeface="PragmaticaC"/>
                        <a:ea typeface="Times New Roman"/>
                        <a:cs typeface="PragmaticaC"/>
                      </a:endParaRPr>
                    </a:p>
                  </a:txBody>
                  <a:tcPr marL="36195" marR="36195" marT="3619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tabLst>
                          <a:tab pos="2419350" algn="ctr"/>
                          <a:tab pos="3849370" algn="ctr"/>
                          <a:tab pos="503555" algn="ctr"/>
                          <a:tab pos="3849370" algn="ctr"/>
                        </a:tabLst>
                      </a:pPr>
                      <a:r>
                        <a:rPr lang="ru-RU" sz="1600" dirty="0">
                          <a:solidFill>
                            <a:srgbClr val="000000"/>
                          </a:solidFill>
                          <a:effectLst/>
                          <a:latin typeface="Times New Roman"/>
                          <a:ea typeface="Times New Roman"/>
                          <a:cs typeface="PragmaticaC"/>
                        </a:rPr>
                        <a:t>Начало в молодом возрасте у некурящих</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503555" algn="ctr"/>
                          <a:tab pos="3849370" algn="ctr"/>
                        </a:tabLst>
                      </a:pPr>
                      <a:r>
                        <a:rPr lang="ru-RU" sz="1600" dirty="0">
                          <a:solidFill>
                            <a:srgbClr val="000000"/>
                          </a:solidFill>
                          <a:effectLst/>
                          <a:latin typeface="Times New Roman"/>
                          <a:ea typeface="Times New Roman"/>
                          <a:cs typeface="PragmaticaC"/>
                        </a:rPr>
                        <a:t>Указание на ревматоидный полиартрит или острое воздействие вредных газов</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503555" algn="ctr"/>
                          <a:tab pos="3849370" algn="ctr"/>
                        </a:tabLst>
                      </a:pPr>
                      <a:r>
                        <a:rPr lang="ru-RU" sz="1600" dirty="0">
                          <a:solidFill>
                            <a:srgbClr val="000000"/>
                          </a:solidFill>
                          <a:effectLst/>
                          <a:latin typeface="Times New Roman"/>
                          <a:ea typeface="Times New Roman"/>
                          <a:cs typeface="PragmaticaC"/>
                        </a:rPr>
                        <a:t>КТВР обнаруживает зоны пониженной плотности на выдохе</a:t>
                      </a:r>
                      <a:endParaRPr lang="ru-RU" sz="1600" dirty="0">
                        <a:solidFill>
                          <a:srgbClr val="000000"/>
                        </a:solidFill>
                        <a:effectLst/>
                        <a:latin typeface="PragmaticaC"/>
                        <a:ea typeface="Times New Roman"/>
                        <a:cs typeface="PragmaticaC"/>
                      </a:endParaRPr>
                    </a:p>
                  </a:txBody>
                  <a:tcPr marL="36195" marR="36195" marT="3619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337">
                <a:tc>
                  <a:txBody>
                    <a:bodyPr/>
                    <a:lstStyle/>
                    <a:p>
                      <a:pPr algn="just">
                        <a:lnSpc>
                          <a:spcPts val="900"/>
                        </a:lnSpc>
                        <a:spcAft>
                          <a:spcPts val="0"/>
                        </a:spcAft>
                        <a:tabLst>
                          <a:tab pos="2419350" algn="ctr"/>
                          <a:tab pos="3849370" algn="ctr"/>
                        </a:tabLst>
                      </a:pPr>
                      <a:r>
                        <a:rPr lang="ru-RU" sz="1600">
                          <a:solidFill>
                            <a:srgbClr val="000000"/>
                          </a:solidFill>
                          <a:effectLst/>
                          <a:latin typeface="Times New Roman"/>
                          <a:ea typeface="Times New Roman"/>
                          <a:cs typeface="PragmaticaC"/>
                        </a:rPr>
                        <a:t>Застойная сердечная недостаточность</a:t>
                      </a:r>
                      <a:endParaRPr lang="ru-RU" sz="1600">
                        <a:solidFill>
                          <a:srgbClr val="000000"/>
                        </a:solidFill>
                        <a:effectLst/>
                        <a:latin typeface="PragmaticaC"/>
                        <a:ea typeface="Times New Roman"/>
                        <a:cs typeface="PragmaticaC"/>
                      </a:endParaRPr>
                    </a:p>
                  </a:txBody>
                  <a:tcPr marL="36195" marR="36195" marT="3619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tabLst>
                          <a:tab pos="2419350" algn="ctr"/>
                          <a:tab pos="3849370" algn="ctr"/>
                          <a:tab pos="117475" algn="ctr"/>
                        </a:tabLst>
                      </a:pPr>
                      <a:r>
                        <a:rPr lang="ru-RU" sz="1600" dirty="0">
                          <a:solidFill>
                            <a:srgbClr val="000000"/>
                          </a:solidFill>
                          <a:effectLst/>
                          <a:latin typeface="Times New Roman"/>
                          <a:ea typeface="Times New Roman"/>
                          <a:cs typeface="PragmaticaC"/>
                        </a:rPr>
                        <a:t>Соответствующий кардиологический анамнез</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117475" algn="ctr"/>
                        </a:tabLst>
                      </a:pPr>
                      <a:r>
                        <a:rPr lang="ru-RU" sz="1600" dirty="0">
                          <a:solidFill>
                            <a:srgbClr val="000000"/>
                          </a:solidFill>
                          <a:effectLst/>
                          <a:latin typeface="Times New Roman"/>
                          <a:ea typeface="Times New Roman"/>
                          <a:cs typeface="PragmaticaC"/>
                        </a:rPr>
                        <a:t>Характерные хрипы при аускультации в базальных отделах </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117475" algn="ctr"/>
                        </a:tabLst>
                      </a:pPr>
                      <a:r>
                        <a:rPr lang="ru-RU" sz="1600" dirty="0">
                          <a:solidFill>
                            <a:srgbClr val="000000"/>
                          </a:solidFill>
                          <a:effectLst/>
                          <a:latin typeface="Times New Roman"/>
                          <a:ea typeface="Times New Roman"/>
                          <a:cs typeface="PragmaticaC"/>
                        </a:rPr>
                        <a:t>Рентгенография - расширение тени сердца и признаки отёка лёгочной ткани</a:t>
                      </a:r>
                      <a:endParaRPr lang="ru-RU" sz="1600" dirty="0">
                        <a:solidFill>
                          <a:srgbClr val="000000"/>
                        </a:solidFill>
                        <a:effectLst/>
                        <a:latin typeface="PragmaticaC"/>
                        <a:ea typeface="Times New Roman"/>
                        <a:cs typeface="PragmaticaC"/>
                      </a:endParaRPr>
                    </a:p>
                    <a:p>
                      <a:pPr algn="just">
                        <a:lnSpc>
                          <a:spcPts val="1400"/>
                        </a:lnSpc>
                        <a:spcAft>
                          <a:spcPts val="0"/>
                        </a:spcAft>
                        <a:tabLst>
                          <a:tab pos="2419350" algn="ctr"/>
                          <a:tab pos="3849370" algn="ctr"/>
                          <a:tab pos="414020" algn="ctr"/>
                          <a:tab pos="503555" algn="ctr"/>
                        </a:tabLst>
                      </a:pPr>
                      <a:r>
                        <a:rPr lang="ru-RU" sz="1600" dirty="0">
                          <a:solidFill>
                            <a:srgbClr val="000000"/>
                          </a:solidFill>
                          <a:effectLst/>
                          <a:latin typeface="Times New Roman"/>
                          <a:ea typeface="Times New Roman"/>
                          <a:cs typeface="PragmaticaC"/>
                        </a:rPr>
                        <a:t>Спирометрия – преобладание рестрикции</a:t>
                      </a:r>
                      <a:endParaRPr lang="ru-RU" sz="1600" dirty="0">
                        <a:solidFill>
                          <a:srgbClr val="000000"/>
                        </a:solidFill>
                        <a:effectLst/>
                        <a:latin typeface="PragmaticaC"/>
                        <a:ea typeface="Times New Roman"/>
                        <a:cs typeface="PragmaticaC"/>
                      </a:endParaRPr>
                    </a:p>
                  </a:txBody>
                  <a:tcPr marL="36195" marR="36195" marT="36195" marB="71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639812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ctr" eaLnBrk="1" hangingPunct="1"/>
            <a:r>
              <a:rPr lang="ru-RU" altLang="ru-RU" sz="3600" b="1" dirty="0" smtClean="0">
                <a:solidFill>
                  <a:schemeClr val="tx1"/>
                </a:solidFill>
              </a:rPr>
              <a:t>Лечение ХОБЛ</a:t>
            </a:r>
          </a:p>
        </p:txBody>
      </p:sp>
      <p:sp>
        <p:nvSpPr>
          <p:cNvPr id="24579" name="Rectangle 3"/>
          <p:cNvSpPr>
            <a:spLocks noGrp="1" noChangeArrowheads="1"/>
          </p:cNvSpPr>
          <p:nvPr>
            <p:ph idx="1"/>
          </p:nvPr>
        </p:nvSpPr>
        <p:spPr/>
        <p:txBody>
          <a:bodyPr/>
          <a:lstStyle/>
          <a:p>
            <a:pPr marL="609600" indent="-609600" eaLnBrk="1" hangingPunct="1">
              <a:buFont typeface="Wingdings 2" pitchFamily="18" charset="2"/>
              <a:buNone/>
            </a:pPr>
            <a:r>
              <a:rPr lang="ru-RU" altLang="ru-RU" smtClean="0"/>
              <a:t>1. </a:t>
            </a:r>
            <a:r>
              <a:rPr lang="ru-RU" altLang="ru-RU" sz="3600" smtClean="0"/>
              <a:t>Лечение стабильной ХОБЛ</a:t>
            </a:r>
          </a:p>
          <a:p>
            <a:pPr marL="609600" indent="-609600" eaLnBrk="1" hangingPunct="1">
              <a:buFont typeface="Wingdings 2" pitchFamily="18" charset="2"/>
              <a:buNone/>
            </a:pPr>
            <a:r>
              <a:rPr lang="ru-RU" altLang="ru-RU" sz="3600" smtClean="0"/>
              <a:t>2.</a:t>
            </a:r>
            <a:r>
              <a:rPr lang="ru-RU" altLang="ru-RU" sz="3600" smtClean="0">
                <a:solidFill>
                  <a:srgbClr val="FF0000"/>
                </a:solidFill>
              </a:rPr>
              <a:t> </a:t>
            </a:r>
            <a:r>
              <a:rPr lang="ru-RU" altLang="ru-RU" sz="3600" smtClean="0"/>
              <a:t>Лечение обострений ХОБЛ</a:t>
            </a:r>
          </a:p>
          <a:p>
            <a:pPr marL="609600" indent="-609600" eaLnBrk="1" hangingPunct="1"/>
            <a:endParaRPr lang="ru-RU" altLang="ru-RU" sz="3600" smtClean="0"/>
          </a:p>
        </p:txBody>
      </p:sp>
    </p:spTree>
    <p:extLst>
      <p:ext uri="{BB962C8B-B14F-4D97-AF65-F5344CB8AC3E}">
        <p14:creationId xmlns:p14="http://schemas.microsoft.com/office/powerpoint/2010/main" val="41666429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marL="838200" indent="-838200" algn="ctr" eaLnBrk="1" fontAlgn="auto" hangingPunct="1">
              <a:spcAft>
                <a:spcPts val="0"/>
              </a:spcAft>
              <a:defRPr/>
            </a:pPr>
            <a:r>
              <a:rPr lang="ru-RU" sz="4000" b="1" dirty="0" smtClean="0">
                <a:solidFill>
                  <a:schemeClr val="tx1"/>
                </a:solidFill>
              </a:rPr>
              <a:t>Лечение стабильной ХОБЛ</a:t>
            </a:r>
            <a:br>
              <a:rPr lang="ru-RU" sz="4000" b="1" dirty="0" smtClean="0">
                <a:solidFill>
                  <a:schemeClr val="tx1"/>
                </a:solidFill>
              </a:rPr>
            </a:br>
            <a:endParaRPr lang="ru-RU" sz="4000" b="1" dirty="0" smtClean="0">
              <a:solidFill>
                <a:schemeClr val="tx1"/>
              </a:solidFill>
            </a:endParaRPr>
          </a:p>
        </p:txBody>
      </p:sp>
      <p:sp>
        <p:nvSpPr>
          <p:cNvPr id="25603" name="Rectangle 3"/>
          <p:cNvSpPr>
            <a:spLocks noGrp="1" noChangeArrowheads="1"/>
          </p:cNvSpPr>
          <p:nvPr>
            <p:ph idx="1"/>
          </p:nvPr>
        </p:nvSpPr>
        <p:spPr>
          <a:xfrm>
            <a:off x="457200" y="2057400"/>
            <a:ext cx="8229600" cy="4068763"/>
          </a:xfrm>
        </p:spPr>
        <p:txBody>
          <a:bodyPr/>
          <a:lstStyle/>
          <a:p>
            <a:pPr marL="609600" indent="-609600" eaLnBrk="1" hangingPunct="1"/>
            <a:r>
              <a:rPr lang="ru-RU" altLang="ru-RU" dirty="0" smtClean="0"/>
              <a:t>Отказ от курения</a:t>
            </a:r>
          </a:p>
          <a:p>
            <a:pPr marL="609600" indent="-609600" eaLnBrk="1" hangingPunct="1"/>
            <a:r>
              <a:rPr lang="ru-RU" altLang="ru-RU" dirty="0" err="1" smtClean="0"/>
              <a:t>Бронхолитическая</a:t>
            </a:r>
            <a:r>
              <a:rPr lang="ru-RU" altLang="ru-RU" dirty="0" smtClean="0"/>
              <a:t> терапия</a:t>
            </a:r>
          </a:p>
          <a:p>
            <a:pPr marL="609600" indent="-609600" eaLnBrk="1" hangingPunct="1"/>
            <a:r>
              <a:rPr lang="ru-RU" altLang="ru-RU" dirty="0" err="1" smtClean="0"/>
              <a:t>Глюкокортикостероиды</a:t>
            </a:r>
            <a:r>
              <a:rPr lang="ru-RU" altLang="ru-RU" dirty="0" smtClean="0"/>
              <a:t> </a:t>
            </a:r>
          </a:p>
          <a:p>
            <a:pPr marL="609600" indent="-609600" eaLnBrk="1" hangingPunct="1"/>
            <a:r>
              <a:rPr lang="ru-RU" altLang="ru-RU" dirty="0" err="1" smtClean="0"/>
              <a:t>Кислородотерапия</a:t>
            </a:r>
            <a:endParaRPr lang="ru-RU" altLang="ru-RU" dirty="0" smtClean="0"/>
          </a:p>
          <a:p>
            <a:pPr marL="609600" indent="-609600" eaLnBrk="1" hangingPunct="1"/>
            <a:r>
              <a:rPr lang="ru-RU" altLang="ru-RU" dirty="0" smtClean="0"/>
              <a:t>Хирургическое лечение</a:t>
            </a:r>
          </a:p>
          <a:p>
            <a:pPr marL="609600" indent="-609600" eaLnBrk="1" hangingPunct="1"/>
            <a:r>
              <a:rPr lang="ru-RU" altLang="ru-RU" dirty="0" smtClean="0"/>
              <a:t>Легочная реабилитация</a:t>
            </a:r>
          </a:p>
          <a:p>
            <a:pPr marL="609600" indent="-609600" eaLnBrk="1" hangingPunct="1"/>
            <a:r>
              <a:rPr lang="ru-RU" altLang="ru-RU" dirty="0" smtClean="0"/>
              <a:t>Вакцинация</a:t>
            </a:r>
          </a:p>
          <a:p>
            <a:pPr marL="609600" indent="-609600" eaLnBrk="1" hangingPunct="1"/>
            <a:endParaRPr lang="ru-RU" altLang="ru-RU" dirty="0" smtClean="0"/>
          </a:p>
        </p:txBody>
      </p:sp>
    </p:spTree>
    <p:extLst>
      <p:ext uri="{BB962C8B-B14F-4D97-AF65-F5344CB8AC3E}">
        <p14:creationId xmlns:p14="http://schemas.microsoft.com/office/powerpoint/2010/main" val="365781256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2"/>
          <p:cNvSpPr>
            <a:spLocks noGrp="1"/>
          </p:cNvSpPr>
          <p:nvPr>
            <p:ph idx="1"/>
          </p:nvPr>
        </p:nvSpPr>
        <p:spPr/>
        <p:txBody>
          <a:bodyPr/>
          <a:lstStyle/>
          <a:p>
            <a:pPr algn="ctr">
              <a:buFont typeface="Wingdings 2" pitchFamily="18" charset="2"/>
              <a:buNone/>
            </a:pPr>
            <a:r>
              <a:rPr lang="ru-RU" altLang="ru-RU" sz="8000" smtClean="0">
                <a:solidFill>
                  <a:srgbClr val="FF0000"/>
                </a:solidFill>
              </a:rPr>
              <a:t>БОРЬБА С</a:t>
            </a:r>
          </a:p>
          <a:p>
            <a:pPr algn="ctr">
              <a:buFont typeface="Wingdings 2" pitchFamily="18" charset="2"/>
              <a:buNone/>
            </a:pPr>
            <a:r>
              <a:rPr lang="ru-RU" altLang="ru-RU" sz="8000" smtClean="0">
                <a:solidFill>
                  <a:srgbClr val="FF0000"/>
                </a:solidFill>
              </a:rPr>
              <a:t> КУРЕНИЕМ!</a:t>
            </a:r>
          </a:p>
        </p:txBody>
      </p:sp>
    </p:spTree>
    <p:extLst>
      <p:ext uri="{BB962C8B-B14F-4D97-AF65-F5344CB8AC3E}">
        <p14:creationId xmlns:p14="http://schemas.microsoft.com/office/powerpoint/2010/main" val="209261159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3431068264"/>
              </p:ext>
            </p:extLst>
          </p:nvPr>
        </p:nvGraphicFramePr>
        <p:xfrm>
          <a:off x="107504" y="116630"/>
          <a:ext cx="9036495" cy="6741369"/>
        </p:xfrm>
        <a:graphic>
          <a:graphicData uri="http://schemas.openxmlformats.org/drawingml/2006/table">
            <a:tbl>
              <a:tblPr firstRow="1" firstCol="1" bandRow="1"/>
              <a:tblGrid>
                <a:gridCol w="4652789"/>
                <a:gridCol w="4383706"/>
              </a:tblGrid>
              <a:tr h="232461">
                <a:tc>
                  <a:txBody>
                    <a:bodyPr/>
                    <a:lstStyle/>
                    <a:p>
                      <a:pPr algn="just">
                        <a:spcAft>
                          <a:spcPts val="0"/>
                        </a:spcAft>
                      </a:pPr>
                      <a:r>
                        <a:rPr lang="ru-RU" sz="1400" b="1">
                          <a:effectLst/>
                          <a:latin typeface="Times New Roman"/>
                          <a:ea typeface="SimSun"/>
                          <a:cs typeface="Times New Roman"/>
                        </a:rPr>
                        <a:t>Фармакологический класс </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Препараты</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922">
                <a:tc>
                  <a:txBody>
                    <a:bodyPr/>
                    <a:lstStyle/>
                    <a:p>
                      <a:pPr algn="just">
                        <a:spcAft>
                          <a:spcPts val="0"/>
                        </a:spcAft>
                      </a:pPr>
                      <a:r>
                        <a:rPr lang="ru-RU" sz="1400" b="1">
                          <a:effectLst/>
                          <a:latin typeface="Times New Roman"/>
                          <a:ea typeface="SimSun"/>
                          <a:cs typeface="Times New Roman"/>
                        </a:rPr>
                        <a:t>КДБА </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Сальбутамол </a:t>
                      </a:r>
                    </a:p>
                    <a:p>
                      <a:pPr algn="just">
                        <a:spcAft>
                          <a:spcPts val="0"/>
                        </a:spcAft>
                      </a:pPr>
                      <a:r>
                        <a:rPr lang="ru-RU" sz="1400" b="1">
                          <a:effectLst/>
                          <a:latin typeface="Times New Roman"/>
                          <a:ea typeface="SimSun"/>
                          <a:cs typeface="Times New Roman"/>
                        </a:rPr>
                        <a:t>Фенотерол </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2305">
                <a:tc>
                  <a:txBody>
                    <a:bodyPr/>
                    <a:lstStyle/>
                    <a:p>
                      <a:pPr algn="just">
                        <a:spcAft>
                          <a:spcPts val="0"/>
                        </a:spcAft>
                      </a:pPr>
                      <a:r>
                        <a:rPr lang="ru-RU" sz="1400" b="1">
                          <a:effectLst/>
                          <a:latin typeface="Times New Roman"/>
                          <a:ea typeface="SimSun"/>
                          <a:cs typeface="Times New Roman"/>
                        </a:rPr>
                        <a:t>ДДБА</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Вилантерол </a:t>
                      </a:r>
                    </a:p>
                    <a:p>
                      <a:pPr algn="just">
                        <a:spcAft>
                          <a:spcPts val="0"/>
                        </a:spcAft>
                      </a:pPr>
                      <a:r>
                        <a:rPr lang="ru-RU" sz="1400" b="1">
                          <a:effectLst/>
                          <a:latin typeface="Times New Roman"/>
                          <a:ea typeface="SimSun"/>
                          <a:cs typeface="Times New Roman"/>
                        </a:rPr>
                        <a:t>Индакатерол</a:t>
                      </a:r>
                    </a:p>
                    <a:p>
                      <a:pPr algn="just">
                        <a:spcAft>
                          <a:spcPts val="0"/>
                        </a:spcAft>
                      </a:pPr>
                      <a:r>
                        <a:rPr lang="ru-RU" sz="1400" b="1">
                          <a:effectLst/>
                          <a:latin typeface="Times New Roman"/>
                          <a:ea typeface="SimSun"/>
                          <a:cs typeface="Times New Roman"/>
                        </a:rPr>
                        <a:t>Салметерол </a:t>
                      </a:r>
                    </a:p>
                    <a:p>
                      <a:pPr algn="just">
                        <a:spcAft>
                          <a:spcPts val="0"/>
                        </a:spcAft>
                      </a:pPr>
                      <a:r>
                        <a:rPr lang="ru-RU" sz="1400" b="1">
                          <a:effectLst/>
                          <a:latin typeface="Times New Roman"/>
                          <a:ea typeface="SimSun"/>
                          <a:cs typeface="Times New Roman"/>
                        </a:rPr>
                        <a:t>Олодатерол </a:t>
                      </a:r>
                    </a:p>
                    <a:p>
                      <a:pPr algn="just">
                        <a:spcAft>
                          <a:spcPts val="0"/>
                        </a:spcAft>
                      </a:pPr>
                      <a:r>
                        <a:rPr lang="ru-RU" sz="1400" b="1">
                          <a:effectLst/>
                          <a:latin typeface="Times New Roman"/>
                          <a:ea typeface="SimSun"/>
                          <a:cs typeface="Times New Roman"/>
                        </a:rPr>
                        <a:t>Формотерол </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61">
                <a:tc>
                  <a:txBody>
                    <a:bodyPr/>
                    <a:lstStyle/>
                    <a:p>
                      <a:pPr algn="just">
                        <a:spcAft>
                          <a:spcPts val="0"/>
                        </a:spcAft>
                      </a:pPr>
                      <a:r>
                        <a:rPr lang="ru-RU" sz="1400" b="1">
                          <a:effectLst/>
                          <a:latin typeface="Times New Roman"/>
                          <a:ea typeface="SimSun"/>
                          <a:cs typeface="Times New Roman"/>
                        </a:rPr>
                        <a:t>КДАХ</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Ипратропия бромид</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9844">
                <a:tc>
                  <a:txBody>
                    <a:bodyPr/>
                    <a:lstStyle/>
                    <a:p>
                      <a:pPr algn="just">
                        <a:spcAft>
                          <a:spcPts val="0"/>
                        </a:spcAft>
                      </a:pPr>
                      <a:r>
                        <a:rPr lang="ru-RU" sz="1400" b="1">
                          <a:effectLst/>
                          <a:latin typeface="Times New Roman"/>
                          <a:ea typeface="SimSun"/>
                          <a:cs typeface="Times New Roman"/>
                        </a:rPr>
                        <a:t>ДДАХ</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Аклидиния бромид</a:t>
                      </a:r>
                    </a:p>
                    <a:p>
                      <a:pPr algn="just">
                        <a:spcAft>
                          <a:spcPts val="0"/>
                        </a:spcAft>
                      </a:pPr>
                      <a:r>
                        <a:rPr lang="ru-RU" sz="1400" b="1">
                          <a:effectLst/>
                          <a:latin typeface="Times New Roman"/>
                          <a:ea typeface="SimSun"/>
                          <a:cs typeface="Times New Roman"/>
                        </a:rPr>
                        <a:t>Гликопиррония бромид </a:t>
                      </a:r>
                    </a:p>
                    <a:p>
                      <a:pPr algn="just">
                        <a:spcAft>
                          <a:spcPts val="0"/>
                        </a:spcAft>
                      </a:pPr>
                      <a:r>
                        <a:rPr lang="ru-RU" sz="1400" b="1">
                          <a:effectLst/>
                          <a:latin typeface="Times New Roman"/>
                          <a:ea typeface="SimSun"/>
                          <a:cs typeface="Times New Roman"/>
                        </a:rPr>
                        <a:t>Тиотропия бромид</a:t>
                      </a:r>
                    </a:p>
                    <a:p>
                      <a:pPr algn="just">
                        <a:spcAft>
                          <a:spcPts val="0"/>
                        </a:spcAft>
                      </a:pPr>
                      <a:r>
                        <a:rPr lang="ru-RU" sz="1400" b="1">
                          <a:effectLst/>
                          <a:latin typeface="Times New Roman"/>
                          <a:ea typeface="SimSun"/>
                          <a:cs typeface="Times New Roman"/>
                        </a:rPr>
                        <a:t>Умеклидиния бромид</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4766">
                <a:tc>
                  <a:txBody>
                    <a:bodyPr/>
                    <a:lstStyle/>
                    <a:p>
                      <a:pPr algn="just">
                        <a:spcAft>
                          <a:spcPts val="0"/>
                        </a:spcAft>
                      </a:pPr>
                      <a:r>
                        <a:rPr lang="ru-RU" sz="1400" b="1">
                          <a:effectLst/>
                          <a:latin typeface="Times New Roman"/>
                          <a:ea typeface="SimSun"/>
                          <a:cs typeface="Times New Roman"/>
                        </a:rPr>
                        <a:t>ИГКС </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dirty="0" err="1">
                          <a:effectLst/>
                          <a:latin typeface="Times New Roman"/>
                          <a:ea typeface="SimSun"/>
                          <a:cs typeface="Times New Roman"/>
                        </a:rPr>
                        <a:t>Беклометазон</a:t>
                      </a:r>
                      <a:endParaRPr lang="ru-RU" sz="1400" b="1" dirty="0">
                        <a:effectLst/>
                        <a:latin typeface="Times New Roman"/>
                        <a:ea typeface="SimSun"/>
                        <a:cs typeface="Times New Roman"/>
                      </a:endParaRPr>
                    </a:p>
                    <a:p>
                      <a:pPr algn="just">
                        <a:spcAft>
                          <a:spcPts val="0"/>
                        </a:spcAft>
                      </a:pPr>
                      <a:r>
                        <a:rPr lang="ru-RU" sz="1400" b="1" dirty="0" err="1">
                          <a:effectLst/>
                          <a:latin typeface="Times New Roman"/>
                          <a:ea typeface="SimSun"/>
                          <a:cs typeface="Times New Roman"/>
                        </a:rPr>
                        <a:t>Будесонид</a:t>
                      </a:r>
                      <a:endParaRPr lang="ru-RU" sz="1400" b="1" dirty="0">
                        <a:effectLst/>
                        <a:latin typeface="Times New Roman"/>
                        <a:ea typeface="SimSun"/>
                        <a:cs typeface="Times New Roman"/>
                      </a:endParaRPr>
                    </a:p>
                    <a:p>
                      <a:pPr algn="just">
                        <a:spcAft>
                          <a:spcPts val="0"/>
                        </a:spcAft>
                      </a:pPr>
                      <a:r>
                        <a:rPr lang="ru-RU" sz="1400" b="1" dirty="0" err="1">
                          <a:effectLst/>
                          <a:latin typeface="Times New Roman"/>
                          <a:ea typeface="SimSun"/>
                          <a:cs typeface="Times New Roman"/>
                        </a:rPr>
                        <a:t>Мометазон</a:t>
                      </a:r>
                      <a:endParaRPr lang="ru-RU" sz="1400" b="1" dirty="0">
                        <a:effectLst/>
                        <a:latin typeface="Times New Roman"/>
                        <a:ea typeface="SimSun"/>
                        <a:cs typeface="Times New Roman"/>
                      </a:endParaRPr>
                    </a:p>
                    <a:p>
                      <a:pPr algn="just">
                        <a:spcAft>
                          <a:spcPts val="0"/>
                        </a:spcAft>
                      </a:pPr>
                      <a:r>
                        <a:rPr lang="ru-RU" sz="1400" b="1" dirty="0" err="1">
                          <a:effectLst/>
                          <a:latin typeface="Times New Roman"/>
                          <a:ea typeface="SimSun"/>
                          <a:cs typeface="Times New Roman"/>
                        </a:rPr>
                        <a:t>Флутиказон</a:t>
                      </a:r>
                      <a:endParaRPr lang="ru-RU" sz="1400" b="1" dirty="0">
                        <a:effectLst/>
                        <a:latin typeface="Times New Roman"/>
                        <a:ea typeface="SimSun"/>
                        <a:cs typeface="Times New Roman"/>
                      </a:endParaRPr>
                    </a:p>
                    <a:p>
                      <a:pPr algn="just">
                        <a:spcAft>
                          <a:spcPts val="0"/>
                        </a:spcAft>
                      </a:pPr>
                      <a:r>
                        <a:rPr lang="ru-RU" sz="1400" b="1" dirty="0" err="1">
                          <a:effectLst/>
                          <a:latin typeface="Times New Roman"/>
                          <a:ea typeface="SimSun"/>
                          <a:cs typeface="Times New Roman"/>
                        </a:rPr>
                        <a:t>Флутиказона</a:t>
                      </a:r>
                      <a:r>
                        <a:rPr lang="ru-RU" sz="1400" b="1" dirty="0">
                          <a:effectLst/>
                          <a:latin typeface="Times New Roman"/>
                          <a:ea typeface="SimSun"/>
                          <a:cs typeface="Times New Roman"/>
                        </a:rPr>
                        <a:t> </a:t>
                      </a:r>
                      <a:r>
                        <a:rPr lang="ru-RU" sz="1400" b="1" dirty="0" err="1">
                          <a:effectLst/>
                          <a:latin typeface="Times New Roman"/>
                          <a:ea typeface="SimSun"/>
                          <a:cs typeface="Times New Roman"/>
                        </a:rPr>
                        <a:t>фуроат</a:t>
                      </a:r>
                      <a:endParaRPr lang="ru-RU" sz="1400" b="1" dirty="0">
                        <a:effectLst/>
                        <a:latin typeface="Times New Roman"/>
                        <a:ea typeface="SimSun"/>
                        <a:cs typeface="Times New Roman"/>
                      </a:endParaRPr>
                    </a:p>
                    <a:p>
                      <a:pPr algn="just">
                        <a:spcAft>
                          <a:spcPts val="0"/>
                        </a:spcAft>
                      </a:pPr>
                      <a:r>
                        <a:rPr lang="ru-RU" sz="1400" b="1" dirty="0" err="1">
                          <a:effectLst/>
                          <a:latin typeface="Times New Roman"/>
                          <a:ea typeface="SimSun"/>
                          <a:cs typeface="Times New Roman"/>
                        </a:rPr>
                        <a:t>Циклесонид</a:t>
                      </a:r>
                      <a:endParaRPr lang="ru-RU" sz="1400" b="1" dirty="0">
                        <a:effectLst/>
                        <a:latin typeface="Times New Roman"/>
                        <a:ea typeface="SimSun"/>
                        <a:cs typeface="Times New Roman"/>
                      </a:endParaRP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9844">
                <a:tc>
                  <a:txBody>
                    <a:bodyPr/>
                    <a:lstStyle/>
                    <a:p>
                      <a:pPr algn="just">
                        <a:spcAft>
                          <a:spcPts val="0"/>
                        </a:spcAft>
                      </a:pPr>
                      <a:r>
                        <a:rPr lang="ru-RU" sz="1400" b="1">
                          <a:effectLst/>
                          <a:latin typeface="Times New Roman"/>
                          <a:ea typeface="SimSun"/>
                          <a:cs typeface="Times New Roman"/>
                        </a:rPr>
                        <a:t>Фиксированные комбинации ДДАХ/ДДБА</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solidFill>
                            <a:srgbClr val="000000"/>
                          </a:solidFill>
                          <a:effectLst/>
                          <a:latin typeface="Times New Roman"/>
                          <a:ea typeface="SimSun"/>
                          <a:cs typeface="Times New Roman"/>
                        </a:rPr>
                        <a:t>Гликопиррония бромид/индакатерол</a:t>
                      </a:r>
                      <a:endParaRPr lang="ru-RU" sz="1400" b="1">
                        <a:effectLst/>
                        <a:latin typeface="Times New Roman"/>
                        <a:ea typeface="SimSun"/>
                        <a:cs typeface="Times New Roman"/>
                      </a:endParaRPr>
                    </a:p>
                    <a:p>
                      <a:pPr algn="just">
                        <a:spcAft>
                          <a:spcPts val="0"/>
                        </a:spcAft>
                      </a:pPr>
                      <a:r>
                        <a:rPr lang="ru-RU" sz="1400" b="1">
                          <a:solidFill>
                            <a:srgbClr val="000000"/>
                          </a:solidFill>
                          <a:effectLst/>
                          <a:latin typeface="Times New Roman"/>
                          <a:ea typeface="SimSun"/>
                          <a:cs typeface="Times New Roman"/>
                        </a:rPr>
                        <a:t>Тиотропия бромид/олодатерол</a:t>
                      </a:r>
                      <a:endParaRPr lang="ru-RU" sz="1400" b="1">
                        <a:effectLst/>
                        <a:latin typeface="Times New Roman"/>
                        <a:ea typeface="SimSun"/>
                        <a:cs typeface="Times New Roman"/>
                      </a:endParaRPr>
                    </a:p>
                    <a:p>
                      <a:pPr algn="just">
                        <a:spcAft>
                          <a:spcPts val="0"/>
                        </a:spcAft>
                      </a:pPr>
                      <a:r>
                        <a:rPr lang="ru-RU" sz="1400" b="1">
                          <a:solidFill>
                            <a:srgbClr val="000000"/>
                          </a:solidFill>
                          <a:effectLst/>
                          <a:latin typeface="Times New Roman"/>
                          <a:ea typeface="SimSun"/>
                          <a:cs typeface="Times New Roman"/>
                        </a:rPr>
                        <a:t>Умеклидиния бромид/вилантерол</a:t>
                      </a:r>
                      <a:endParaRPr lang="ru-RU" sz="1400" b="1">
                        <a:effectLst/>
                        <a:latin typeface="Times New Roman"/>
                        <a:ea typeface="SimSun"/>
                        <a:cs typeface="Times New Roman"/>
                      </a:endParaRPr>
                    </a:p>
                    <a:p>
                      <a:pPr algn="just">
                        <a:spcAft>
                          <a:spcPts val="0"/>
                        </a:spcAft>
                      </a:pPr>
                      <a:r>
                        <a:rPr lang="ru-RU" sz="1400" b="1">
                          <a:solidFill>
                            <a:srgbClr val="000000"/>
                          </a:solidFill>
                          <a:effectLst/>
                          <a:latin typeface="Times New Roman"/>
                          <a:ea typeface="SimSun"/>
                          <a:cs typeface="Times New Roman"/>
                        </a:rPr>
                        <a:t>Аклидиния бромид/формотерол</a:t>
                      </a:r>
                      <a:endParaRPr lang="ru-RU" sz="1400" b="1">
                        <a:effectLst/>
                        <a:latin typeface="Times New Roman"/>
                        <a:ea typeface="SimSun"/>
                        <a:cs typeface="Times New Roman"/>
                      </a:endParaRP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9844">
                <a:tc>
                  <a:txBody>
                    <a:bodyPr/>
                    <a:lstStyle/>
                    <a:p>
                      <a:pPr algn="just">
                        <a:spcAft>
                          <a:spcPts val="0"/>
                        </a:spcAft>
                      </a:pPr>
                      <a:r>
                        <a:rPr lang="ru-RU" sz="1400" b="1">
                          <a:effectLst/>
                          <a:latin typeface="Times New Roman"/>
                          <a:ea typeface="SimSun"/>
                          <a:cs typeface="Times New Roman"/>
                        </a:rPr>
                        <a:t>Фиксированные комбинации ИГКС/ДДБА</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dirty="0" err="1">
                          <a:effectLst/>
                          <a:latin typeface="Times New Roman"/>
                          <a:ea typeface="SimSun"/>
                          <a:cs typeface="Times New Roman"/>
                        </a:rPr>
                        <a:t>Беклометазон</a:t>
                      </a:r>
                      <a:r>
                        <a:rPr lang="ru-RU" sz="1400" b="1" dirty="0">
                          <a:effectLst/>
                          <a:latin typeface="Times New Roman"/>
                          <a:ea typeface="SimSun"/>
                          <a:cs typeface="Times New Roman"/>
                        </a:rPr>
                        <a:t>/</a:t>
                      </a:r>
                      <a:r>
                        <a:rPr lang="ru-RU" sz="1400" b="1" dirty="0" err="1">
                          <a:effectLst/>
                          <a:latin typeface="Times New Roman"/>
                          <a:ea typeface="SimSun"/>
                          <a:cs typeface="Times New Roman"/>
                        </a:rPr>
                        <a:t>формотерол</a:t>
                      </a:r>
                      <a:r>
                        <a:rPr lang="ru-RU" sz="1400" b="1" dirty="0">
                          <a:effectLst/>
                          <a:latin typeface="Times New Roman"/>
                          <a:ea typeface="SimSun"/>
                          <a:cs typeface="Times New Roman"/>
                        </a:rPr>
                        <a:t> </a:t>
                      </a:r>
                    </a:p>
                    <a:p>
                      <a:pPr algn="just">
                        <a:spcAft>
                          <a:spcPts val="0"/>
                        </a:spcAft>
                      </a:pPr>
                      <a:r>
                        <a:rPr lang="ru-RU" sz="1400" b="1" dirty="0" err="1">
                          <a:effectLst/>
                          <a:latin typeface="Times New Roman"/>
                          <a:ea typeface="SimSun"/>
                          <a:cs typeface="Times New Roman"/>
                        </a:rPr>
                        <a:t>Будесонид</a:t>
                      </a:r>
                      <a:r>
                        <a:rPr lang="ru-RU" sz="1400" b="1" dirty="0">
                          <a:effectLst/>
                          <a:latin typeface="Times New Roman"/>
                          <a:ea typeface="SimSun"/>
                          <a:cs typeface="Times New Roman"/>
                        </a:rPr>
                        <a:t>/</a:t>
                      </a:r>
                      <a:r>
                        <a:rPr lang="ru-RU" sz="1400" b="1" dirty="0" err="1">
                          <a:effectLst/>
                          <a:latin typeface="Times New Roman"/>
                          <a:ea typeface="SimSun"/>
                          <a:cs typeface="Times New Roman"/>
                        </a:rPr>
                        <a:t>формотерол</a:t>
                      </a:r>
                      <a:endParaRPr lang="ru-RU" sz="1400" b="1" dirty="0">
                        <a:effectLst/>
                        <a:latin typeface="Times New Roman"/>
                        <a:ea typeface="SimSun"/>
                        <a:cs typeface="Times New Roman"/>
                      </a:endParaRPr>
                    </a:p>
                    <a:p>
                      <a:pPr algn="just">
                        <a:spcAft>
                          <a:spcPts val="0"/>
                        </a:spcAft>
                      </a:pPr>
                      <a:r>
                        <a:rPr lang="ru-RU" sz="1400" b="1" dirty="0" err="1">
                          <a:effectLst/>
                          <a:latin typeface="Times New Roman"/>
                          <a:ea typeface="SimSun"/>
                          <a:cs typeface="Times New Roman"/>
                        </a:rPr>
                        <a:t>Флутиказон</a:t>
                      </a:r>
                      <a:r>
                        <a:rPr lang="ru-RU" sz="1400" b="1" dirty="0">
                          <a:effectLst/>
                          <a:latin typeface="Times New Roman"/>
                          <a:ea typeface="SimSun"/>
                          <a:cs typeface="Times New Roman"/>
                        </a:rPr>
                        <a:t>/</a:t>
                      </a:r>
                      <a:r>
                        <a:rPr lang="ru-RU" sz="1400" b="1" dirty="0" err="1">
                          <a:effectLst/>
                          <a:latin typeface="Times New Roman"/>
                          <a:ea typeface="SimSun"/>
                          <a:cs typeface="Times New Roman"/>
                        </a:rPr>
                        <a:t>салметерол</a:t>
                      </a:r>
                      <a:endParaRPr lang="ru-RU" sz="1400" b="1" dirty="0">
                        <a:effectLst/>
                        <a:latin typeface="Times New Roman"/>
                        <a:ea typeface="SimSun"/>
                        <a:cs typeface="Times New Roman"/>
                      </a:endParaRPr>
                    </a:p>
                    <a:p>
                      <a:pPr algn="just">
                        <a:spcAft>
                          <a:spcPts val="0"/>
                        </a:spcAft>
                      </a:pPr>
                      <a:r>
                        <a:rPr lang="ru-RU" sz="1400" b="1" dirty="0" err="1">
                          <a:effectLst/>
                          <a:latin typeface="Times New Roman"/>
                          <a:ea typeface="SimSun"/>
                          <a:cs typeface="Times New Roman"/>
                        </a:rPr>
                        <a:t>Флутиказона</a:t>
                      </a:r>
                      <a:r>
                        <a:rPr lang="ru-RU" sz="1400" b="1" dirty="0">
                          <a:effectLst/>
                          <a:latin typeface="Times New Roman"/>
                          <a:ea typeface="SimSun"/>
                          <a:cs typeface="Times New Roman"/>
                        </a:rPr>
                        <a:t> </a:t>
                      </a:r>
                      <a:r>
                        <a:rPr lang="ru-RU" sz="1400" b="1" dirty="0" err="1">
                          <a:effectLst/>
                          <a:latin typeface="Times New Roman"/>
                          <a:ea typeface="SimSun"/>
                          <a:cs typeface="Times New Roman"/>
                        </a:rPr>
                        <a:t>фуроат</a:t>
                      </a:r>
                      <a:r>
                        <a:rPr lang="ru-RU" sz="1400" b="1" dirty="0">
                          <a:effectLst/>
                          <a:latin typeface="Times New Roman"/>
                          <a:ea typeface="SimSun"/>
                          <a:cs typeface="Times New Roman"/>
                        </a:rPr>
                        <a:t>/</a:t>
                      </a:r>
                      <a:r>
                        <a:rPr lang="ru-RU" sz="1400" b="1" dirty="0" err="1">
                          <a:effectLst/>
                          <a:latin typeface="Times New Roman"/>
                          <a:ea typeface="SimSun"/>
                          <a:cs typeface="Times New Roman"/>
                        </a:rPr>
                        <a:t>вилантерол</a:t>
                      </a:r>
                      <a:endParaRPr lang="ru-RU" sz="1400" b="1" dirty="0">
                        <a:effectLst/>
                        <a:latin typeface="Times New Roman"/>
                        <a:ea typeface="SimSun"/>
                        <a:cs typeface="Times New Roman"/>
                      </a:endParaRP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61">
                <a:tc>
                  <a:txBody>
                    <a:bodyPr/>
                    <a:lstStyle/>
                    <a:p>
                      <a:pPr algn="just">
                        <a:spcAft>
                          <a:spcPts val="0"/>
                        </a:spcAft>
                      </a:pPr>
                      <a:r>
                        <a:rPr lang="ru-RU" sz="1400" b="1">
                          <a:effectLst/>
                          <a:latin typeface="Times New Roman"/>
                          <a:ea typeface="SimSun"/>
                          <a:cs typeface="Times New Roman"/>
                        </a:rPr>
                        <a:t>Ингибиторы фосфодиэстеразы-4 </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effectLst/>
                          <a:latin typeface="Times New Roman"/>
                          <a:ea typeface="SimSun"/>
                          <a:cs typeface="Times New Roman"/>
                        </a:rPr>
                        <a:t>Рофлумиласт</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461">
                <a:tc>
                  <a:txBody>
                    <a:bodyPr/>
                    <a:lstStyle/>
                    <a:p>
                      <a:pPr algn="just">
                        <a:spcAft>
                          <a:spcPts val="0"/>
                        </a:spcAft>
                      </a:pPr>
                      <a:r>
                        <a:rPr lang="ru-RU" sz="1400" b="1">
                          <a:effectLst/>
                          <a:latin typeface="Times New Roman"/>
                          <a:ea typeface="SimSun"/>
                          <a:cs typeface="Times New Roman"/>
                        </a:rPr>
                        <a:t>Другие</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dirty="0">
                          <a:effectLst/>
                          <a:latin typeface="Times New Roman"/>
                          <a:ea typeface="SimSun"/>
                          <a:cs typeface="Times New Roman"/>
                        </a:rPr>
                        <a:t>Теофиллин</a:t>
                      </a:r>
                    </a:p>
                  </a:txBody>
                  <a:tcPr marL="63021" marR="6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309211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fontScale="90000"/>
          </a:bodyPr>
          <a:lstStyle/>
          <a:p>
            <a:pPr algn="ctr"/>
            <a:r>
              <a:rPr lang="ru-RU" b="1" dirty="0" smtClean="0">
                <a:solidFill>
                  <a:schemeClr val="tx1"/>
                </a:solidFill>
              </a:rPr>
              <a:t>Лечение ХОБЛ</a:t>
            </a:r>
            <a:r>
              <a:rPr lang="ru-RU" b="1" dirty="0">
                <a:solidFill>
                  <a:schemeClr val="tx1"/>
                </a:solidFill>
              </a:rPr>
              <a:t/>
            </a:r>
            <a:br>
              <a:rPr lang="ru-RU" b="1" dirty="0">
                <a:solidFill>
                  <a:schemeClr val="tx1"/>
                </a:solidFill>
              </a:rPr>
            </a:br>
            <a:r>
              <a:rPr lang="ru-RU" b="1" dirty="0">
                <a:solidFill>
                  <a:schemeClr val="tx1"/>
                </a:solidFill>
              </a:rPr>
              <a:t>Антибактериальные препараты</a:t>
            </a:r>
          </a:p>
        </p:txBody>
      </p:sp>
      <p:sp>
        <p:nvSpPr>
          <p:cNvPr id="3" name="Объект 2"/>
          <p:cNvSpPr>
            <a:spLocks noGrp="1"/>
          </p:cNvSpPr>
          <p:nvPr>
            <p:ph sz="quarter" idx="1"/>
          </p:nvPr>
        </p:nvSpPr>
        <p:spPr/>
        <p:txBody>
          <a:bodyPr/>
          <a:lstStyle/>
          <a:p>
            <a:pPr algn="ctr"/>
            <a:r>
              <a:rPr lang="ru-RU" dirty="0"/>
              <a:t>Назначение </a:t>
            </a:r>
            <a:r>
              <a:rPr lang="ru-RU" dirty="0" err="1"/>
              <a:t>макролидов</a:t>
            </a:r>
            <a:r>
              <a:rPr lang="ru-RU" dirty="0"/>
              <a:t> (</a:t>
            </a:r>
            <a:r>
              <a:rPr lang="ru-RU" dirty="0" err="1"/>
              <a:t>азитромицина</a:t>
            </a:r>
            <a:r>
              <a:rPr lang="ru-RU" dirty="0"/>
              <a:t>) в режиме длительной терапии рекомендуется больным ХОБЛ  с </a:t>
            </a:r>
            <a:r>
              <a:rPr lang="ru-RU" dirty="0" err="1"/>
              <a:t>бронхоэктазами</a:t>
            </a:r>
            <a:r>
              <a:rPr lang="ru-RU" dirty="0"/>
              <a:t> и частыми гнойными обострениями </a:t>
            </a:r>
          </a:p>
        </p:txBody>
      </p:sp>
    </p:spTree>
    <p:extLst>
      <p:ext uri="{BB962C8B-B14F-4D97-AF65-F5344CB8AC3E}">
        <p14:creationId xmlns:p14="http://schemas.microsoft.com/office/powerpoint/2010/main" val="13213872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fontScale="90000"/>
          </a:bodyPr>
          <a:lstStyle/>
          <a:p>
            <a:pPr algn="ctr"/>
            <a:r>
              <a:rPr lang="ru-RU" b="1" dirty="0" smtClean="0">
                <a:solidFill>
                  <a:schemeClr val="tx1"/>
                </a:solidFill>
              </a:rPr>
              <a:t>Лечение ХОБЛ</a:t>
            </a:r>
            <a:r>
              <a:rPr lang="ru-RU" b="1" dirty="0">
                <a:solidFill>
                  <a:schemeClr val="tx1"/>
                </a:solidFill>
              </a:rPr>
              <a:t/>
            </a:r>
            <a:br>
              <a:rPr lang="ru-RU" b="1" dirty="0">
                <a:solidFill>
                  <a:schemeClr val="tx1"/>
                </a:solidFill>
              </a:rPr>
            </a:br>
            <a:r>
              <a:rPr lang="ru-RU" b="1" dirty="0" err="1">
                <a:solidFill>
                  <a:schemeClr val="tx1"/>
                </a:solidFill>
              </a:rPr>
              <a:t>Мукоактивные</a:t>
            </a:r>
            <a:r>
              <a:rPr lang="ru-RU" b="1" dirty="0">
                <a:solidFill>
                  <a:schemeClr val="tx1"/>
                </a:solidFill>
              </a:rPr>
              <a:t> препараты </a:t>
            </a:r>
          </a:p>
        </p:txBody>
      </p:sp>
      <p:sp>
        <p:nvSpPr>
          <p:cNvPr id="3" name="Объект 2"/>
          <p:cNvSpPr>
            <a:spLocks noGrp="1"/>
          </p:cNvSpPr>
          <p:nvPr>
            <p:ph sz="quarter" idx="1"/>
          </p:nvPr>
        </p:nvSpPr>
        <p:spPr/>
        <p:txBody>
          <a:bodyPr>
            <a:normAutofit lnSpcReduction="10000"/>
          </a:bodyPr>
          <a:lstStyle/>
          <a:p>
            <a:pPr algn="ctr"/>
            <a:r>
              <a:rPr lang="ru-RU" dirty="0"/>
              <a:t>Регулярное использование </a:t>
            </a:r>
            <a:r>
              <a:rPr lang="ru-RU" dirty="0" err="1"/>
              <a:t>муколитиков</a:t>
            </a:r>
            <a:r>
              <a:rPr lang="ru-RU" dirty="0"/>
              <a:t> при ХОБЛ изучали в нескольких исследованиях, в которых были получены противоречивые </a:t>
            </a:r>
            <a:r>
              <a:rPr lang="ru-RU" dirty="0" smtClean="0"/>
              <a:t>результаты. </a:t>
            </a:r>
            <a:endParaRPr lang="ru-RU" dirty="0"/>
          </a:p>
          <a:p>
            <a:pPr algn="ctr"/>
            <a:r>
              <a:rPr lang="ru-RU" dirty="0" smtClean="0"/>
              <a:t>Назначение </a:t>
            </a:r>
            <a:r>
              <a:rPr lang="ru-RU" dirty="0"/>
              <a:t>N-</a:t>
            </a:r>
            <a:r>
              <a:rPr lang="ru-RU" dirty="0" err="1"/>
              <a:t>ацетилцистеина</a:t>
            </a:r>
            <a:r>
              <a:rPr lang="ru-RU" dirty="0"/>
              <a:t> и </a:t>
            </a:r>
            <a:r>
              <a:rPr lang="ru-RU" dirty="0" err="1"/>
              <a:t>карбоцистеина</a:t>
            </a:r>
            <a:r>
              <a:rPr lang="ru-RU" dirty="0"/>
              <a:t> рекомендуется больным ХОБЛ при </a:t>
            </a:r>
            <a:r>
              <a:rPr lang="ru-RU" dirty="0" err="1"/>
              <a:t>бронхитическом</a:t>
            </a:r>
            <a:r>
              <a:rPr lang="ru-RU" dirty="0"/>
              <a:t> фенотипе и частых обострениях, особенно если не проводится терапия ИГКС </a:t>
            </a:r>
            <a:r>
              <a:rPr lang="ru-RU" dirty="0" smtClean="0"/>
              <a:t>.</a:t>
            </a:r>
            <a:endParaRPr lang="ru-RU" dirty="0"/>
          </a:p>
          <a:p>
            <a:pPr algn="ctr"/>
            <a:r>
              <a:rPr lang="ru-RU" dirty="0" smtClean="0"/>
              <a:t>N-</a:t>
            </a:r>
            <a:r>
              <a:rPr lang="ru-RU" dirty="0" err="1" smtClean="0"/>
              <a:t>ацетицистеин</a:t>
            </a:r>
            <a:r>
              <a:rPr lang="ru-RU" dirty="0" smtClean="0"/>
              <a:t> </a:t>
            </a:r>
            <a:r>
              <a:rPr lang="ru-RU" dirty="0"/>
              <a:t>и </a:t>
            </a:r>
            <a:r>
              <a:rPr lang="ru-RU" dirty="0" err="1"/>
              <a:t>карбоцистеин</a:t>
            </a:r>
            <a:r>
              <a:rPr lang="ru-RU" dirty="0"/>
              <a:t> способны проявлять антиоксидантные свойства и могут уменьшать число обострений, но они не улучшают легочную функцию и качество жизни у больных ХОБЛ.</a:t>
            </a:r>
          </a:p>
        </p:txBody>
      </p:sp>
    </p:spTree>
    <p:extLst>
      <p:ext uri="{BB962C8B-B14F-4D97-AF65-F5344CB8AC3E}">
        <p14:creationId xmlns:p14="http://schemas.microsoft.com/office/powerpoint/2010/main" val="1551438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10146"/>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smtClean="0">
                <a:solidFill>
                  <a:schemeClr val="tx1"/>
                </a:solidFill>
              </a:rPr>
              <a:t>КАШЕЛЬ.</a:t>
            </a:r>
            <a:br>
              <a:rPr lang="ru-RU" b="1" i="1" dirty="0" smtClean="0">
                <a:solidFill>
                  <a:schemeClr val="tx1"/>
                </a:solidFill>
              </a:rPr>
            </a:br>
            <a:r>
              <a:rPr lang="ru-RU" b="1" i="1" dirty="0" smtClean="0">
                <a:solidFill>
                  <a:schemeClr val="tx1"/>
                </a:solidFill>
              </a:rPr>
              <a:t> ХРОНИЧЕСКИЙ КАШЕЛЬ</a:t>
            </a:r>
            <a:endParaRPr lang="ru-RU" b="1" i="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a:bodyPr>
          <a:lstStyle/>
          <a:p>
            <a:pPr marL="0" indent="0" algn="just">
              <a:buNone/>
            </a:pPr>
            <a:endParaRPr lang="ru-RU" dirty="0"/>
          </a:p>
          <a:p>
            <a:pPr algn="just">
              <a:buFontTx/>
              <a:buChar char="-"/>
            </a:pPr>
            <a:r>
              <a:rPr lang="ru-RU" dirty="0" smtClean="0"/>
              <a:t>9. Туберкулез.</a:t>
            </a:r>
          </a:p>
          <a:p>
            <a:pPr algn="just">
              <a:buFontTx/>
              <a:buChar char="-"/>
            </a:pPr>
            <a:r>
              <a:rPr lang="ru-RU" dirty="0" smtClean="0"/>
              <a:t>10. Кашель при плевральном выпоте. Механизм не установлен, возможно, это связано с воспалительным процессом в легких.</a:t>
            </a:r>
          </a:p>
          <a:p>
            <a:pPr algn="just">
              <a:buFontTx/>
              <a:buChar char="-"/>
            </a:pPr>
            <a:r>
              <a:rPr lang="ru-RU" dirty="0" smtClean="0"/>
              <a:t>11. Объемные образования средостения.  Способны вызывать симптом сдавления и стимулировать рецепторы стенок бронхов. При мучительном сухом кашле следует исключить увеличение внутригрудных л/у (при туберкулезе л/у, </a:t>
            </a:r>
            <a:r>
              <a:rPr lang="ru-RU" dirty="0" err="1" smtClean="0"/>
              <a:t>саркаидозе</a:t>
            </a:r>
            <a:r>
              <a:rPr lang="ru-RU" dirty="0" smtClean="0"/>
              <a:t> 1 и 2 стадии). Применение противокашлевых средств приводит к поздней постановке диагноза. </a:t>
            </a:r>
          </a:p>
          <a:p>
            <a:pPr algn="just">
              <a:buFontTx/>
              <a:buChar char="-"/>
            </a:pPr>
            <a:endParaRPr lang="ru-RU" dirty="0" smtClean="0"/>
          </a:p>
        </p:txBody>
      </p:sp>
    </p:spTree>
    <p:extLst>
      <p:ext uri="{BB962C8B-B14F-4D97-AF65-F5344CB8AC3E}">
        <p14:creationId xmlns:p14="http://schemas.microsoft.com/office/powerpoint/2010/main" val="232541869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511778238"/>
              </p:ext>
            </p:extLst>
          </p:nvPr>
        </p:nvGraphicFramePr>
        <p:xfrm>
          <a:off x="107503" y="116632"/>
          <a:ext cx="9036496" cy="6805994"/>
        </p:xfrm>
        <a:graphic>
          <a:graphicData uri="http://schemas.openxmlformats.org/drawingml/2006/table">
            <a:tbl>
              <a:tblPr firstRow="1" firstCol="1" bandRow="1" bandCol="1">
                <a:tableStyleId>{5C22544A-7EE6-4342-B048-85BDC9FD1C3A}</a:tableStyleId>
              </a:tblPr>
              <a:tblGrid>
                <a:gridCol w="2912714"/>
                <a:gridCol w="1874146"/>
                <a:gridCol w="2007271"/>
                <a:gridCol w="2242365"/>
              </a:tblGrid>
              <a:tr h="933629">
                <a:tc>
                  <a:txBody>
                    <a:bodyPr/>
                    <a:lstStyle/>
                    <a:p>
                      <a:pPr indent="144145" algn="ctr">
                        <a:lnSpc>
                          <a:spcPct val="150000"/>
                        </a:lnSpc>
                        <a:spcAft>
                          <a:spcPts val="0"/>
                        </a:spcAft>
                      </a:pPr>
                      <a:r>
                        <a:rPr lang="ru-RU" sz="1400" dirty="0">
                          <a:solidFill>
                            <a:schemeClr val="tx1"/>
                          </a:solidFill>
                          <a:effectLst/>
                        </a:rPr>
                        <a:t>Группа</a:t>
                      </a:r>
                    </a:p>
                    <a:p>
                      <a:pPr indent="144145" algn="ctr">
                        <a:lnSpc>
                          <a:spcPct val="150000"/>
                        </a:lnSpc>
                        <a:spcAft>
                          <a:spcPts val="0"/>
                        </a:spcAft>
                      </a:pPr>
                      <a:r>
                        <a:rPr lang="ru-RU" sz="1400" dirty="0">
                          <a:solidFill>
                            <a:schemeClr val="tx1"/>
                          </a:solidFill>
                          <a:effectLst/>
                        </a:rPr>
                        <a:t>больных ХОБЛ</a:t>
                      </a:r>
                      <a:endParaRPr lang="ru-RU" sz="1400" dirty="0">
                        <a:solidFill>
                          <a:schemeClr val="tx1"/>
                        </a:solidFill>
                        <a:effectLst/>
                        <a:latin typeface="OctavaC"/>
                        <a:ea typeface="Times New Roman"/>
                        <a:cs typeface="Times New Roman"/>
                      </a:endParaRPr>
                    </a:p>
                  </a:txBody>
                  <a:tcPr marL="68580" marR="68580" marT="0" marB="0"/>
                </a:tc>
                <a:tc>
                  <a:txBody>
                    <a:bodyPr/>
                    <a:lstStyle/>
                    <a:p>
                      <a:pPr indent="144145" algn="ctr">
                        <a:lnSpc>
                          <a:spcPct val="150000"/>
                        </a:lnSpc>
                        <a:spcAft>
                          <a:spcPts val="0"/>
                        </a:spcAft>
                      </a:pPr>
                      <a:r>
                        <a:rPr lang="ru-RU" sz="1400">
                          <a:solidFill>
                            <a:schemeClr val="tx1"/>
                          </a:solidFill>
                          <a:effectLst/>
                        </a:rPr>
                        <a:t>Препараты выбора</a:t>
                      </a:r>
                      <a:endParaRPr lang="ru-RU" sz="1400">
                        <a:solidFill>
                          <a:schemeClr val="tx1"/>
                        </a:solidFill>
                        <a:effectLst/>
                        <a:latin typeface="OctavaC"/>
                        <a:ea typeface="Times New Roman"/>
                        <a:cs typeface="Times New Roman"/>
                      </a:endParaRPr>
                    </a:p>
                  </a:txBody>
                  <a:tcPr marL="68580" marR="68580" marT="0" marB="0"/>
                </a:tc>
                <a:tc>
                  <a:txBody>
                    <a:bodyPr/>
                    <a:lstStyle/>
                    <a:p>
                      <a:pPr indent="144145" algn="ctr">
                        <a:lnSpc>
                          <a:spcPct val="150000"/>
                        </a:lnSpc>
                        <a:spcAft>
                          <a:spcPts val="0"/>
                        </a:spcAft>
                      </a:pPr>
                      <a:r>
                        <a:rPr lang="ru-RU" sz="1400">
                          <a:solidFill>
                            <a:schemeClr val="tx1"/>
                          </a:solidFill>
                          <a:effectLst/>
                        </a:rPr>
                        <a:t>Альтернативные</a:t>
                      </a:r>
                    </a:p>
                    <a:p>
                      <a:pPr indent="144145" algn="ctr">
                        <a:lnSpc>
                          <a:spcPct val="150000"/>
                        </a:lnSpc>
                        <a:spcAft>
                          <a:spcPts val="0"/>
                        </a:spcAft>
                      </a:pPr>
                      <a:r>
                        <a:rPr lang="ru-RU" sz="1400">
                          <a:solidFill>
                            <a:schemeClr val="tx1"/>
                          </a:solidFill>
                          <a:effectLst/>
                        </a:rPr>
                        <a:t>препараты</a:t>
                      </a:r>
                      <a:endParaRPr lang="ru-RU" sz="1400">
                        <a:solidFill>
                          <a:schemeClr val="tx1"/>
                        </a:solidFill>
                        <a:effectLst/>
                        <a:latin typeface="OctavaC"/>
                        <a:ea typeface="Times New Roman"/>
                        <a:cs typeface="Times New Roman"/>
                      </a:endParaRPr>
                    </a:p>
                  </a:txBody>
                  <a:tcPr marL="68580" marR="68580" marT="0" marB="0"/>
                </a:tc>
                <a:tc>
                  <a:txBody>
                    <a:bodyPr/>
                    <a:lstStyle/>
                    <a:p>
                      <a:pPr indent="144145" algn="ctr">
                        <a:lnSpc>
                          <a:spcPct val="150000"/>
                        </a:lnSpc>
                        <a:spcAft>
                          <a:spcPts val="0"/>
                        </a:spcAft>
                      </a:pPr>
                      <a:r>
                        <a:rPr lang="ru-RU" sz="1400">
                          <a:solidFill>
                            <a:schemeClr val="tx1"/>
                          </a:solidFill>
                          <a:effectLst/>
                        </a:rPr>
                        <a:t>Другие препараты</a:t>
                      </a:r>
                      <a:endParaRPr lang="ru-RU" sz="1400">
                        <a:solidFill>
                          <a:schemeClr val="tx1"/>
                        </a:solidFill>
                        <a:effectLst/>
                        <a:latin typeface="OctavaC"/>
                        <a:ea typeface="Times New Roman"/>
                        <a:cs typeface="Times New Roman"/>
                      </a:endParaRPr>
                    </a:p>
                  </a:txBody>
                  <a:tcPr marL="68580" marR="68580" marT="0" marB="0"/>
                </a:tc>
              </a:tr>
              <a:tr h="2666771">
                <a:tc>
                  <a:txBody>
                    <a:bodyPr/>
                    <a:lstStyle/>
                    <a:p>
                      <a:pPr indent="144145" algn="just">
                        <a:lnSpc>
                          <a:spcPct val="150000"/>
                        </a:lnSpc>
                        <a:spcAft>
                          <a:spcPts val="0"/>
                        </a:spcAft>
                      </a:pPr>
                      <a:r>
                        <a:rPr lang="ru-RU" sz="1400">
                          <a:solidFill>
                            <a:schemeClr val="tx1"/>
                          </a:solidFill>
                          <a:effectLst/>
                        </a:rPr>
                        <a:t>ХОБЛ лёгкого и среднетяжёлого течения (постбронходилатационный ОФВ</a:t>
                      </a:r>
                      <a:r>
                        <a:rPr lang="ru-RU" sz="1400" baseline="-25000">
                          <a:solidFill>
                            <a:schemeClr val="tx1"/>
                          </a:solidFill>
                          <a:effectLst/>
                        </a:rPr>
                        <a:t>1 </a:t>
                      </a:r>
                      <a:r>
                        <a:rPr lang="ru-RU" sz="1400">
                          <a:solidFill>
                            <a:schemeClr val="tx1"/>
                          </a:solidFill>
                          <a:effectLst/>
                        </a:rPr>
                        <a:t>≥ 50% от должной), с редкими обострениями и невыраженными симптомами </a:t>
                      </a:r>
                    </a:p>
                    <a:p>
                      <a:pPr indent="144145" algn="just">
                        <a:lnSpc>
                          <a:spcPct val="150000"/>
                        </a:lnSpc>
                        <a:spcAft>
                          <a:spcPts val="0"/>
                        </a:spcAft>
                      </a:pPr>
                      <a:r>
                        <a:rPr lang="ru-RU" sz="1400">
                          <a:solidFill>
                            <a:schemeClr val="tx1"/>
                          </a:solidFill>
                          <a:effectLst/>
                        </a:rPr>
                        <a:t>(группа А)</a:t>
                      </a:r>
                      <a:endParaRPr lang="ru-RU" sz="1400">
                        <a:solidFill>
                          <a:schemeClr val="tx1"/>
                        </a:solidFill>
                        <a:effectLst/>
                        <a:latin typeface="OctavaC"/>
                        <a:ea typeface="Times New Roman"/>
                        <a:cs typeface="Times New Roman"/>
                      </a:endParaRPr>
                    </a:p>
                  </a:txBody>
                  <a:tcPr marL="68580" marR="68580" marT="0" marB="0"/>
                </a:tc>
                <a:tc>
                  <a:txBody>
                    <a:bodyPr/>
                    <a:lstStyle/>
                    <a:p>
                      <a:pPr indent="144145" algn="just">
                        <a:lnSpc>
                          <a:spcPct val="150000"/>
                        </a:lnSpc>
                        <a:spcAft>
                          <a:spcPts val="0"/>
                        </a:spcAft>
                      </a:pPr>
                      <a:r>
                        <a:rPr lang="ru-RU" sz="1400" u="sng">
                          <a:solidFill>
                            <a:schemeClr val="tx1"/>
                          </a:solidFill>
                          <a:effectLst/>
                        </a:rPr>
                        <a:t>1-я схема:</a:t>
                      </a:r>
                      <a:endParaRPr lang="ru-RU" sz="1400">
                        <a:solidFill>
                          <a:schemeClr val="tx1"/>
                        </a:solidFill>
                        <a:effectLst/>
                      </a:endParaRPr>
                    </a:p>
                    <a:p>
                      <a:pPr indent="144145" algn="just">
                        <a:lnSpc>
                          <a:spcPct val="150000"/>
                        </a:lnSpc>
                        <a:spcAft>
                          <a:spcPts val="0"/>
                        </a:spcAft>
                      </a:pPr>
                      <a:r>
                        <a:rPr lang="ru-RU" sz="1400">
                          <a:solidFill>
                            <a:schemeClr val="tx1"/>
                          </a:solidFill>
                          <a:effectLst/>
                        </a:rPr>
                        <a:t>КДАХ «по требованию»</a:t>
                      </a:r>
                    </a:p>
                    <a:p>
                      <a:pPr indent="144145" algn="just">
                        <a:lnSpc>
                          <a:spcPct val="150000"/>
                        </a:lnSpc>
                        <a:spcAft>
                          <a:spcPts val="0"/>
                        </a:spcAft>
                      </a:pPr>
                      <a:r>
                        <a:rPr lang="ru-RU" sz="1400" u="sng">
                          <a:solidFill>
                            <a:schemeClr val="tx1"/>
                          </a:solidFill>
                          <a:effectLst/>
                        </a:rPr>
                        <a:t>2-я схема:</a:t>
                      </a:r>
                      <a:endParaRPr lang="ru-RU" sz="1400">
                        <a:solidFill>
                          <a:schemeClr val="tx1"/>
                        </a:solidFill>
                        <a:effectLst/>
                      </a:endParaRPr>
                    </a:p>
                    <a:p>
                      <a:pPr indent="144145" algn="just">
                        <a:lnSpc>
                          <a:spcPct val="150000"/>
                        </a:lnSpc>
                        <a:spcAft>
                          <a:spcPts val="0"/>
                        </a:spcAft>
                      </a:pPr>
                      <a:r>
                        <a:rPr lang="ru-RU" sz="1400">
                          <a:solidFill>
                            <a:schemeClr val="tx1"/>
                          </a:solidFill>
                          <a:effectLst/>
                        </a:rPr>
                        <a:t>КДБА «по требованию»</a:t>
                      </a:r>
                      <a:endParaRPr lang="ru-RU" sz="1400">
                        <a:solidFill>
                          <a:schemeClr val="tx1"/>
                        </a:solidFill>
                        <a:effectLst/>
                        <a:latin typeface="OctavaC"/>
                        <a:ea typeface="Times New Roman"/>
                        <a:cs typeface="Times New Roman"/>
                      </a:endParaRPr>
                    </a:p>
                  </a:txBody>
                  <a:tcPr marL="68580" marR="68580" marT="0" marB="0"/>
                </a:tc>
                <a:tc>
                  <a:txBody>
                    <a:bodyPr/>
                    <a:lstStyle/>
                    <a:p>
                      <a:pPr indent="144145" algn="just">
                        <a:lnSpc>
                          <a:spcPct val="150000"/>
                        </a:lnSpc>
                        <a:spcAft>
                          <a:spcPts val="0"/>
                        </a:spcAft>
                      </a:pPr>
                      <a:r>
                        <a:rPr lang="ru-RU" sz="1400" u="sng">
                          <a:solidFill>
                            <a:schemeClr val="tx1"/>
                          </a:solidFill>
                          <a:effectLst/>
                        </a:rPr>
                        <a:t>1-я схема:</a:t>
                      </a:r>
                      <a:endParaRPr lang="ru-RU" sz="1400">
                        <a:solidFill>
                          <a:schemeClr val="tx1"/>
                        </a:solidFill>
                        <a:effectLst/>
                      </a:endParaRPr>
                    </a:p>
                    <a:p>
                      <a:pPr indent="144145" algn="just">
                        <a:lnSpc>
                          <a:spcPct val="150000"/>
                        </a:lnSpc>
                        <a:spcAft>
                          <a:spcPts val="0"/>
                        </a:spcAft>
                      </a:pPr>
                      <a:r>
                        <a:rPr lang="ru-RU" sz="1400">
                          <a:solidFill>
                            <a:schemeClr val="tx1"/>
                          </a:solidFill>
                          <a:effectLst/>
                        </a:rPr>
                        <a:t>ДДАХ</a:t>
                      </a:r>
                    </a:p>
                    <a:p>
                      <a:pPr indent="144145" algn="just">
                        <a:lnSpc>
                          <a:spcPct val="150000"/>
                        </a:lnSpc>
                        <a:spcAft>
                          <a:spcPts val="0"/>
                        </a:spcAft>
                      </a:pPr>
                      <a:r>
                        <a:rPr lang="ru-RU" sz="1400" u="sng">
                          <a:solidFill>
                            <a:schemeClr val="tx1"/>
                          </a:solidFill>
                          <a:effectLst/>
                        </a:rPr>
                        <a:t>2-я схема:</a:t>
                      </a:r>
                      <a:endParaRPr lang="ru-RU" sz="1400">
                        <a:solidFill>
                          <a:schemeClr val="tx1"/>
                        </a:solidFill>
                        <a:effectLst/>
                      </a:endParaRPr>
                    </a:p>
                    <a:p>
                      <a:pPr algn="just">
                        <a:lnSpc>
                          <a:spcPct val="150000"/>
                        </a:lnSpc>
                        <a:spcAft>
                          <a:spcPts val="0"/>
                        </a:spcAft>
                      </a:pPr>
                      <a:r>
                        <a:rPr lang="ru-RU" sz="1400">
                          <a:solidFill>
                            <a:schemeClr val="tx1"/>
                          </a:solidFill>
                          <a:effectLst/>
                        </a:rPr>
                        <a:t>ДДБА</a:t>
                      </a:r>
                    </a:p>
                    <a:p>
                      <a:pPr indent="144145" algn="just">
                        <a:lnSpc>
                          <a:spcPct val="150000"/>
                        </a:lnSpc>
                        <a:spcAft>
                          <a:spcPts val="0"/>
                        </a:spcAft>
                      </a:pPr>
                      <a:r>
                        <a:rPr lang="ru-RU" sz="1400" u="sng">
                          <a:solidFill>
                            <a:schemeClr val="tx1"/>
                          </a:solidFill>
                          <a:effectLst/>
                        </a:rPr>
                        <a:t>3-я схема:</a:t>
                      </a:r>
                      <a:endParaRPr lang="ru-RU" sz="1400">
                        <a:solidFill>
                          <a:schemeClr val="tx1"/>
                        </a:solidFill>
                        <a:effectLst/>
                      </a:endParaRPr>
                    </a:p>
                    <a:p>
                      <a:pPr indent="144145" algn="just">
                        <a:lnSpc>
                          <a:spcPct val="150000"/>
                        </a:lnSpc>
                        <a:spcAft>
                          <a:spcPts val="0"/>
                        </a:spcAft>
                      </a:pPr>
                      <a:r>
                        <a:rPr lang="ru-RU" sz="1400">
                          <a:solidFill>
                            <a:schemeClr val="tx1"/>
                          </a:solidFill>
                          <a:effectLst/>
                        </a:rPr>
                        <a:t>КДБА</a:t>
                      </a:r>
                    </a:p>
                    <a:p>
                      <a:pPr indent="144145" algn="just">
                        <a:lnSpc>
                          <a:spcPct val="150000"/>
                        </a:lnSpc>
                        <a:spcAft>
                          <a:spcPts val="0"/>
                        </a:spcAft>
                      </a:pPr>
                      <a:r>
                        <a:rPr lang="ru-RU" sz="1400">
                          <a:solidFill>
                            <a:schemeClr val="tx1"/>
                          </a:solidFill>
                          <a:effectLst/>
                        </a:rPr>
                        <a:t>в сочетании с КДАХ</a:t>
                      </a:r>
                      <a:endParaRPr lang="ru-RU" sz="1400">
                        <a:solidFill>
                          <a:schemeClr val="tx1"/>
                        </a:solidFill>
                        <a:effectLst/>
                        <a:latin typeface="OctavaC"/>
                        <a:ea typeface="Times New Roman"/>
                        <a:cs typeface="Times New Roman"/>
                      </a:endParaRPr>
                    </a:p>
                  </a:txBody>
                  <a:tcPr marL="68580" marR="68580" marT="0" marB="0"/>
                </a:tc>
                <a:tc>
                  <a:txBody>
                    <a:bodyPr/>
                    <a:lstStyle/>
                    <a:p>
                      <a:pPr indent="144145" algn="just">
                        <a:lnSpc>
                          <a:spcPct val="150000"/>
                        </a:lnSpc>
                        <a:spcAft>
                          <a:spcPts val="0"/>
                        </a:spcAft>
                      </a:pPr>
                      <a:r>
                        <a:rPr lang="ru-RU" sz="1400">
                          <a:solidFill>
                            <a:schemeClr val="tx1"/>
                          </a:solidFill>
                          <a:effectLst/>
                        </a:rPr>
                        <a:t>1)Теофиллины</a:t>
                      </a:r>
                      <a:endParaRPr lang="ru-RU" sz="1400">
                        <a:solidFill>
                          <a:schemeClr val="tx1"/>
                        </a:solidFill>
                        <a:effectLst/>
                        <a:latin typeface="OctavaC"/>
                        <a:ea typeface="Times New Roman"/>
                        <a:cs typeface="Times New Roman"/>
                      </a:endParaRPr>
                    </a:p>
                  </a:txBody>
                  <a:tcPr marL="68580" marR="68580" marT="0" marB="0"/>
                </a:tc>
              </a:tr>
              <a:tr h="3205594">
                <a:tc>
                  <a:txBody>
                    <a:bodyPr/>
                    <a:lstStyle/>
                    <a:p>
                      <a:pPr indent="144145" algn="just">
                        <a:lnSpc>
                          <a:spcPct val="150000"/>
                        </a:lnSpc>
                        <a:spcAft>
                          <a:spcPts val="0"/>
                        </a:spcAft>
                      </a:pPr>
                      <a:r>
                        <a:rPr lang="ru-RU" sz="1400">
                          <a:solidFill>
                            <a:schemeClr val="tx1"/>
                          </a:solidFill>
                          <a:effectLst/>
                        </a:rPr>
                        <a:t>ХОБЛ лёгкого и среднетяжёлого течения (постбронходилатационный ОФВ</a:t>
                      </a:r>
                      <a:r>
                        <a:rPr lang="ru-RU" sz="1400" baseline="-25000">
                          <a:solidFill>
                            <a:schemeClr val="tx1"/>
                          </a:solidFill>
                          <a:effectLst/>
                        </a:rPr>
                        <a:t>1 </a:t>
                      </a:r>
                      <a:r>
                        <a:rPr lang="ru-RU" sz="1400">
                          <a:solidFill>
                            <a:schemeClr val="tx1"/>
                          </a:solidFill>
                          <a:effectLst/>
                        </a:rPr>
                        <a:t>≥ 50% от должной) с редкими обострениями и выраженными симптомами </a:t>
                      </a:r>
                    </a:p>
                    <a:p>
                      <a:pPr indent="144145" algn="just">
                        <a:lnSpc>
                          <a:spcPct val="150000"/>
                        </a:lnSpc>
                        <a:spcAft>
                          <a:spcPts val="0"/>
                        </a:spcAft>
                      </a:pPr>
                      <a:r>
                        <a:rPr lang="ru-RU" sz="1400">
                          <a:solidFill>
                            <a:schemeClr val="tx1"/>
                          </a:solidFill>
                          <a:effectLst/>
                        </a:rPr>
                        <a:t>(группа В)</a:t>
                      </a:r>
                      <a:endParaRPr lang="ru-RU" sz="1400">
                        <a:solidFill>
                          <a:schemeClr val="tx1"/>
                        </a:solidFill>
                        <a:effectLst/>
                        <a:latin typeface="OctavaC"/>
                        <a:ea typeface="Times New Roman"/>
                        <a:cs typeface="Times New Roman"/>
                      </a:endParaRPr>
                    </a:p>
                  </a:txBody>
                  <a:tcPr marL="68580" marR="68580" marT="0" marB="0"/>
                </a:tc>
                <a:tc>
                  <a:txBody>
                    <a:bodyPr/>
                    <a:lstStyle/>
                    <a:p>
                      <a:pPr indent="144145" algn="just">
                        <a:lnSpc>
                          <a:spcPct val="150000"/>
                        </a:lnSpc>
                        <a:spcAft>
                          <a:spcPts val="0"/>
                        </a:spcAft>
                      </a:pPr>
                      <a:r>
                        <a:rPr lang="ru-RU" sz="1400" u="sng">
                          <a:solidFill>
                            <a:schemeClr val="tx1"/>
                          </a:solidFill>
                          <a:effectLst/>
                        </a:rPr>
                        <a:t>1-я схема:</a:t>
                      </a:r>
                      <a:endParaRPr lang="ru-RU" sz="1400">
                        <a:solidFill>
                          <a:schemeClr val="tx1"/>
                        </a:solidFill>
                        <a:effectLst/>
                      </a:endParaRPr>
                    </a:p>
                    <a:p>
                      <a:pPr indent="144145" algn="just">
                        <a:lnSpc>
                          <a:spcPct val="150000"/>
                        </a:lnSpc>
                        <a:spcAft>
                          <a:spcPts val="0"/>
                        </a:spcAft>
                      </a:pPr>
                      <a:r>
                        <a:rPr lang="ru-RU" sz="1400">
                          <a:solidFill>
                            <a:schemeClr val="tx1"/>
                          </a:solidFill>
                          <a:effectLst/>
                        </a:rPr>
                        <a:t>ДДАХ</a:t>
                      </a:r>
                    </a:p>
                    <a:p>
                      <a:pPr indent="144145" algn="just">
                        <a:lnSpc>
                          <a:spcPct val="150000"/>
                        </a:lnSpc>
                        <a:spcAft>
                          <a:spcPts val="0"/>
                        </a:spcAft>
                      </a:pPr>
                      <a:r>
                        <a:rPr lang="ru-RU" sz="1400" u="sng">
                          <a:solidFill>
                            <a:schemeClr val="tx1"/>
                          </a:solidFill>
                          <a:effectLst/>
                        </a:rPr>
                        <a:t>2-я схема:</a:t>
                      </a:r>
                      <a:endParaRPr lang="ru-RU" sz="1400">
                        <a:solidFill>
                          <a:schemeClr val="tx1"/>
                        </a:solidFill>
                        <a:effectLst/>
                      </a:endParaRPr>
                    </a:p>
                    <a:p>
                      <a:pPr algn="just">
                        <a:lnSpc>
                          <a:spcPct val="150000"/>
                        </a:lnSpc>
                        <a:spcAft>
                          <a:spcPts val="0"/>
                        </a:spcAft>
                      </a:pPr>
                      <a:r>
                        <a:rPr lang="ru-RU" sz="1400">
                          <a:solidFill>
                            <a:schemeClr val="tx1"/>
                          </a:solidFill>
                          <a:effectLst/>
                        </a:rPr>
                        <a:t>ДДБА</a:t>
                      </a:r>
                      <a:endParaRPr lang="ru-RU" sz="1400">
                        <a:solidFill>
                          <a:schemeClr val="tx1"/>
                        </a:solidFill>
                        <a:effectLst/>
                        <a:latin typeface="Calibri"/>
                        <a:ea typeface="Times New Roman"/>
                        <a:cs typeface="Times New Roman"/>
                      </a:endParaRPr>
                    </a:p>
                  </a:txBody>
                  <a:tcPr marL="68580" marR="68580" marT="0" marB="0"/>
                </a:tc>
                <a:tc>
                  <a:txBody>
                    <a:bodyPr/>
                    <a:lstStyle/>
                    <a:p>
                      <a:pPr indent="144145" algn="just">
                        <a:lnSpc>
                          <a:spcPct val="150000"/>
                        </a:lnSpc>
                        <a:spcAft>
                          <a:spcPts val="0"/>
                        </a:spcAft>
                      </a:pPr>
                      <a:r>
                        <a:rPr lang="ru-RU" sz="1400" u="sng">
                          <a:solidFill>
                            <a:schemeClr val="tx1"/>
                          </a:solidFill>
                          <a:effectLst/>
                        </a:rPr>
                        <a:t>1-я схема:</a:t>
                      </a:r>
                      <a:endParaRPr lang="ru-RU" sz="1400">
                        <a:solidFill>
                          <a:schemeClr val="tx1"/>
                        </a:solidFill>
                        <a:effectLst/>
                      </a:endParaRPr>
                    </a:p>
                    <a:p>
                      <a:pPr indent="144145" algn="just">
                        <a:lnSpc>
                          <a:spcPct val="150000"/>
                        </a:lnSpc>
                        <a:spcAft>
                          <a:spcPts val="0"/>
                        </a:spcAft>
                      </a:pPr>
                      <a:r>
                        <a:rPr lang="ru-RU" sz="1400">
                          <a:solidFill>
                            <a:schemeClr val="tx1"/>
                          </a:solidFill>
                          <a:effectLst/>
                        </a:rPr>
                        <a:t>ДДАХ</a:t>
                      </a:r>
                    </a:p>
                    <a:p>
                      <a:pPr indent="144145" algn="just">
                        <a:lnSpc>
                          <a:spcPct val="150000"/>
                        </a:lnSpc>
                        <a:spcAft>
                          <a:spcPts val="0"/>
                        </a:spcAft>
                      </a:pPr>
                      <a:r>
                        <a:rPr lang="ru-RU" sz="1400">
                          <a:solidFill>
                            <a:schemeClr val="tx1"/>
                          </a:solidFill>
                          <a:effectLst/>
                        </a:rPr>
                        <a:t>в сочетании с ДДБА</a:t>
                      </a:r>
                      <a:endParaRPr lang="ru-RU" sz="1400">
                        <a:solidFill>
                          <a:schemeClr val="tx1"/>
                        </a:solidFill>
                        <a:effectLst/>
                        <a:latin typeface="OctavaC"/>
                        <a:ea typeface="Times New Roman"/>
                        <a:cs typeface="Times New Roman"/>
                      </a:endParaRPr>
                    </a:p>
                  </a:txBody>
                  <a:tcPr marL="68580" marR="68580" marT="0" marB="0"/>
                </a:tc>
                <a:tc>
                  <a:txBody>
                    <a:bodyPr/>
                    <a:lstStyle/>
                    <a:p>
                      <a:pPr indent="144145" algn="just">
                        <a:lnSpc>
                          <a:spcPct val="150000"/>
                        </a:lnSpc>
                        <a:spcAft>
                          <a:spcPts val="0"/>
                        </a:spcAft>
                      </a:pPr>
                      <a:r>
                        <a:rPr lang="ru-RU" sz="1400" dirty="0">
                          <a:solidFill>
                            <a:schemeClr val="tx1"/>
                          </a:solidFill>
                          <a:effectLst/>
                        </a:rPr>
                        <a:t>1)КДАХ</a:t>
                      </a:r>
                    </a:p>
                    <a:p>
                      <a:pPr indent="144145" algn="just">
                        <a:lnSpc>
                          <a:spcPct val="150000"/>
                        </a:lnSpc>
                        <a:spcAft>
                          <a:spcPts val="0"/>
                        </a:spcAft>
                      </a:pPr>
                      <a:r>
                        <a:rPr lang="ru-RU" sz="1400" dirty="0">
                          <a:solidFill>
                            <a:schemeClr val="tx1"/>
                          </a:solidFill>
                          <a:effectLst/>
                        </a:rPr>
                        <a:t>и/или</a:t>
                      </a:r>
                    </a:p>
                    <a:p>
                      <a:pPr indent="144145" algn="just">
                        <a:lnSpc>
                          <a:spcPct val="150000"/>
                        </a:lnSpc>
                        <a:spcAft>
                          <a:spcPts val="0"/>
                        </a:spcAft>
                      </a:pPr>
                      <a:r>
                        <a:rPr lang="ru-RU" sz="1400" dirty="0">
                          <a:solidFill>
                            <a:schemeClr val="tx1"/>
                          </a:solidFill>
                          <a:effectLst/>
                        </a:rPr>
                        <a:t>КДБА</a:t>
                      </a:r>
                    </a:p>
                    <a:p>
                      <a:pPr indent="144145" algn="just">
                        <a:lnSpc>
                          <a:spcPct val="150000"/>
                        </a:lnSpc>
                        <a:spcAft>
                          <a:spcPts val="0"/>
                        </a:spcAft>
                      </a:pPr>
                      <a:r>
                        <a:rPr lang="ru-RU" sz="1400" dirty="0">
                          <a:solidFill>
                            <a:schemeClr val="tx1"/>
                          </a:solidFill>
                          <a:effectLst/>
                        </a:rPr>
                        <a:t>2)Теофиллины</a:t>
                      </a:r>
                      <a:endParaRPr lang="ru-RU" sz="1400" dirty="0">
                        <a:solidFill>
                          <a:schemeClr val="tx1"/>
                        </a:solidFill>
                        <a:effectLst/>
                        <a:latin typeface="OctavaC"/>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37743316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6" name="Объект 5"/>
          <p:cNvGraphicFramePr>
            <a:graphicFrameLocks noGrp="1"/>
          </p:cNvGraphicFramePr>
          <p:nvPr>
            <p:ph sz="quarter" idx="1"/>
            <p:extLst>
              <p:ext uri="{D42A27DB-BD31-4B8C-83A1-F6EECF244321}">
                <p14:modId xmlns:p14="http://schemas.microsoft.com/office/powerpoint/2010/main" val="673482255"/>
              </p:ext>
            </p:extLst>
          </p:nvPr>
        </p:nvGraphicFramePr>
        <p:xfrm>
          <a:off x="179512" y="116632"/>
          <a:ext cx="8856984" cy="6624737"/>
        </p:xfrm>
        <a:graphic>
          <a:graphicData uri="http://schemas.openxmlformats.org/drawingml/2006/table">
            <a:tbl>
              <a:tblPr firstRow="1" firstCol="1" bandRow="1" bandCol="1">
                <a:tableStyleId>{5C22544A-7EE6-4342-B048-85BDC9FD1C3A}</a:tableStyleId>
              </a:tblPr>
              <a:tblGrid>
                <a:gridCol w="2854853"/>
                <a:gridCol w="1836914"/>
                <a:gridCol w="1967396"/>
                <a:gridCol w="2197821"/>
              </a:tblGrid>
              <a:tr h="6624737">
                <a:tc>
                  <a:txBody>
                    <a:bodyPr/>
                    <a:lstStyle/>
                    <a:p>
                      <a:pPr indent="144145" algn="just">
                        <a:lnSpc>
                          <a:spcPct val="150000"/>
                        </a:lnSpc>
                        <a:spcAft>
                          <a:spcPts val="0"/>
                        </a:spcAft>
                      </a:pPr>
                      <a:r>
                        <a:rPr lang="ru-RU" sz="1800" dirty="0">
                          <a:solidFill>
                            <a:schemeClr val="tx1"/>
                          </a:solidFill>
                          <a:effectLst/>
                        </a:rPr>
                        <a:t>ХОБЛ тяжёлого и крайне тяжёлого течения (</a:t>
                      </a:r>
                      <a:r>
                        <a:rPr lang="ru-RU" sz="1800" dirty="0" err="1">
                          <a:solidFill>
                            <a:schemeClr val="tx1"/>
                          </a:solidFill>
                          <a:effectLst/>
                        </a:rPr>
                        <a:t>постбронходилатационный</a:t>
                      </a:r>
                      <a:r>
                        <a:rPr lang="ru-RU" sz="1800" dirty="0">
                          <a:solidFill>
                            <a:schemeClr val="tx1"/>
                          </a:solidFill>
                          <a:effectLst/>
                        </a:rPr>
                        <a:t> ОФВ</a:t>
                      </a:r>
                      <a:r>
                        <a:rPr lang="ru-RU" sz="1800" baseline="-25000" dirty="0">
                          <a:solidFill>
                            <a:schemeClr val="tx1"/>
                          </a:solidFill>
                          <a:effectLst/>
                        </a:rPr>
                        <a:t>1 </a:t>
                      </a:r>
                      <a:r>
                        <a:rPr lang="ru-RU" sz="1800" dirty="0">
                          <a:solidFill>
                            <a:schemeClr val="tx1"/>
                          </a:solidFill>
                          <a:effectLst/>
                        </a:rPr>
                        <a:t>&lt; 50% от должной) с частыми обострениями и невыраженными симптомами </a:t>
                      </a:r>
                    </a:p>
                    <a:p>
                      <a:pPr indent="144145" algn="just">
                        <a:lnSpc>
                          <a:spcPct val="150000"/>
                        </a:lnSpc>
                        <a:spcAft>
                          <a:spcPts val="0"/>
                        </a:spcAft>
                      </a:pPr>
                      <a:r>
                        <a:rPr lang="ru-RU" sz="1800" dirty="0">
                          <a:solidFill>
                            <a:schemeClr val="tx1"/>
                          </a:solidFill>
                          <a:effectLst/>
                        </a:rPr>
                        <a:t>(группа С)</a:t>
                      </a:r>
                      <a:endParaRPr lang="ru-RU" sz="1800" dirty="0">
                        <a:solidFill>
                          <a:schemeClr val="tx1"/>
                        </a:solidFill>
                        <a:effectLst/>
                        <a:latin typeface="OctavaC"/>
                        <a:ea typeface="Times New Roman"/>
                        <a:cs typeface="Times New Roman"/>
                      </a:endParaRPr>
                    </a:p>
                  </a:txBody>
                  <a:tcPr marL="68580" marR="68580" marT="0" marB="0"/>
                </a:tc>
                <a:tc>
                  <a:txBody>
                    <a:bodyPr/>
                    <a:lstStyle/>
                    <a:p>
                      <a:pPr indent="144145" algn="just">
                        <a:lnSpc>
                          <a:spcPct val="150000"/>
                        </a:lnSpc>
                        <a:spcAft>
                          <a:spcPts val="0"/>
                        </a:spcAft>
                      </a:pPr>
                      <a:r>
                        <a:rPr lang="ru-RU" sz="1800" u="sng" dirty="0">
                          <a:solidFill>
                            <a:schemeClr val="tx1"/>
                          </a:solidFill>
                          <a:effectLst/>
                        </a:rPr>
                        <a:t>1-я схема:</a:t>
                      </a:r>
                      <a:endParaRPr lang="ru-RU" sz="1800" dirty="0">
                        <a:solidFill>
                          <a:schemeClr val="tx1"/>
                        </a:solidFill>
                        <a:effectLst/>
                      </a:endParaRPr>
                    </a:p>
                    <a:p>
                      <a:pPr indent="144145" algn="just">
                        <a:lnSpc>
                          <a:spcPct val="150000"/>
                        </a:lnSpc>
                        <a:spcAft>
                          <a:spcPts val="0"/>
                        </a:spcAft>
                      </a:pPr>
                      <a:r>
                        <a:rPr lang="ru-RU" sz="1800" dirty="0">
                          <a:solidFill>
                            <a:schemeClr val="tx1"/>
                          </a:solidFill>
                          <a:effectLst/>
                        </a:rPr>
                        <a:t>ДДБА/ИГКС</a:t>
                      </a:r>
                    </a:p>
                    <a:p>
                      <a:pPr indent="144145" algn="just">
                        <a:lnSpc>
                          <a:spcPct val="150000"/>
                        </a:lnSpc>
                        <a:spcAft>
                          <a:spcPts val="0"/>
                        </a:spcAft>
                      </a:pPr>
                      <a:r>
                        <a:rPr lang="ru-RU" sz="1800" u="sng" dirty="0">
                          <a:solidFill>
                            <a:schemeClr val="tx1"/>
                          </a:solidFill>
                          <a:effectLst/>
                        </a:rPr>
                        <a:t>2-я схема:</a:t>
                      </a:r>
                      <a:endParaRPr lang="ru-RU" sz="1800" dirty="0">
                        <a:solidFill>
                          <a:schemeClr val="tx1"/>
                        </a:solidFill>
                        <a:effectLst/>
                      </a:endParaRPr>
                    </a:p>
                    <a:p>
                      <a:pPr indent="144145" algn="just">
                        <a:lnSpc>
                          <a:spcPct val="150000"/>
                        </a:lnSpc>
                        <a:spcAft>
                          <a:spcPts val="0"/>
                        </a:spcAft>
                      </a:pPr>
                      <a:r>
                        <a:rPr lang="ru-RU" sz="1800" dirty="0">
                          <a:solidFill>
                            <a:schemeClr val="tx1"/>
                          </a:solidFill>
                          <a:effectLst/>
                        </a:rPr>
                        <a:t>ДДАХ</a:t>
                      </a:r>
                      <a:endParaRPr lang="ru-RU" sz="1800" dirty="0">
                        <a:solidFill>
                          <a:schemeClr val="tx1"/>
                        </a:solidFill>
                        <a:effectLst/>
                        <a:latin typeface="OctavaC"/>
                        <a:ea typeface="Times New Roman"/>
                        <a:cs typeface="Times New Roman"/>
                      </a:endParaRPr>
                    </a:p>
                  </a:txBody>
                  <a:tcPr marL="68580" marR="68580" marT="0" marB="0"/>
                </a:tc>
                <a:tc>
                  <a:txBody>
                    <a:bodyPr/>
                    <a:lstStyle/>
                    <a:p>
                      <a:pPr indent="144145" algn="just">
                        <a:lnSpc>
                          <a:spcPct val="150000"/>
                        </a:lnSpc>
                        <a:spcAft>
                          <a:spcPts val="0"/>
                        </a:spcAft>
                      </a:pPr>
                      <a:r>
                        <a:rPr lang="ru-RU" sz="1800" u="sng">
                          <a:solidFill>
                            <a:schemeClr val="tx1"/>
                          </a:solidFill>
                          <a:effectLst/>
                        </a:rPr>
                        <a:t>1-я схема:</a:t>
                      </a:r>
                      <a:endParaRPr lang="ru-RU" sz="1800">
                        <a:solidFill>
                          <a:schemeClr val="tx1"/>
                        </a:solidFill>
                        <a:effectLst/>
                      </a:endParaRPr>
                    </a:p>
                    <a:p>
                      <a:pPr indent="144145" algn="just">
                        <a:lnSpc>
                          <a:spcPct val="150000"/>
                        </a:lnSpc>
                        <a:spcAft>
                          <a:spcPts val="0"/>
                        </a:spcAft>
                      </a:pPr>
                      <a:r>
                        <a:rPr lang="ru-RU" sz="1800">
                          <a:solidFill>
                            <a:schemeClr val="tx1"/>
                          </a:solidFill>
                          <a:effectLst/>
                        </a:rPr>
                        <a:t>ДДАХ</a:t>
                      </a:r>
                    </a:p>
                    <a:p>
                      <a:pPr indent="144145" algn="just">
                        <a:lnSpc>
                          <a:spcPct val="150000"/>
                        </a:lnSpc>
                        <a:spcAft>
                          <a:spcPts val="0"/>
                        </a:spcAft>
                      </a:pPr>
                      <a:r>
                        <a:rPr lang="ru-RU" sz="1800">
                          <a:solidFill>
                            <a:schemeClr val="tx1"/>
                          </a:solidFill>
                          <a:effectLst/>
                        </a:rPr>
                        <a:t>в сочетании с ДДБА</a:t>
                      </a:r>
                    </a:p>
                    <a:p>
                      <a:pPr indent="144145" algn="just">
                        <a:lnSpc>
                          <a:spcPct val="150000"/>
                        </a:lnSpc>
                        <a:spcAft>
                          <a:spcPts val="0"/>
                        </a:spcAft>
                      </a:pPr>
                      <a:r>
                        <a:rPr lang="ru-RU" sz="1800" u="sng">
                          <a:solidFill>
                            <a:schemeClr val="tx1"/>
                          </a:solidFill>
                          <a:effectLst/>
                        </a:rPr>
                        <a:t>2-я схема:</a:t>
                      </a:r>
                      <a:endParaRPr lang="ru-RU" sz="1800">
                        <a:solidFill>
                          <a:schemeClr val="tx1"/>
                        </a:solidFill>
                        <a:effectLst/>
                      </a:endParaRPr>
                    </a:p>
                    <a:p>
                      <a:pPr indent="144145" algn="just">
                        <a:lnSpc>
                          <a:spcPct val="150000"/>
                        </a:lnSpc>
                        <a:spcAft>
                          <a:spcPts val="0"/>
                        </a:spcAft>
                      </a:pPr>
                      <a:r>
                        <a:rPr lang="ru-RU" sz="1800">
                          <a:solidFill>
                            <a:schemeClr val="tx1"/>
                          </a:solidFill>
                          <a:effectLst/>
                        </a:rPr>
                        <a:t>ДДАХ</a:t>
                      </a:r>
                    </a:p>
                    <a:p>
                      <a:pPr indent="144145" algn="just">
                        <a:lnSpc>
                          <a:spcPct val="150000"/>
                        </a:lnSpc>
                        <a:spcAft>
                          <a:spcPts val="0"/>
                        </a:spcAft>
                      </a:pPr>
                      <a:r>
                        <a:rPr lang="ru-RU" sz="1800">
                          <a:solidFill>
                            <a:schemeClr val="tx1"/>
                          </a:solidFill>
                          <a:effectLst/>
                        </a:rPr>
                        <a:t>в сочетании с </a:t>
                      </a:r>
                    </a:p>
                    <a:p>
                      <a:pPr indent="144145" algn="just">
                        <a:lnSpc>
                          <a:spcPct val="150000"/>
                        </a:lnSpc>
                        <a:spcAft>
                          <a:spcPts val="0"/>
                        </a:spcAft>
                      </a:pPr>
                      <a:r>
                        <a:rPr lang="ru-RU" sz="1800">
                          <a:solidFill>
                            <a:schemeClr val="tx1"/>
                          </a:solidFill>
                          <a:effectLst/>
                        </a:rPr>
                        <a:t>ингибитором ФДЭ-4</a:t>
                      </a:r>
                    </a:p>
                    <a:p>
                      <a:pPr indent="144145" algn="just">
                        <a:lnSpc>
                          <a:spcPct val="150000"/>
                        </a:lnSpc>
                        <a:spcAft>
                          <a:spcPts val="0"/>
                        </a:spcAft>
                      </a:pPr>
                      <a:r>
                        <a:rPr lang="ru-RU" sz="1800" u="sng">
                          <a:solidFill>
                            <a:schemeClr val="tx1"/>
                          </a:solidFill>
                          <a:effectLst/>
                        </a:rPr>
                        <a:t>3-я схема:</a:t>
                      </a:r>
                      <a:endParaRPr lang="ru-RU" sz="1800">
                        <a:solidFill>
                          <a:schemeClr val="tx1"/>
                        </a:solidFill>
                        <a:effectLst/>
                      </a:endParaRPr>
                    </a:p>
                    <a:p>
                      <a:pPr indent="144145" algn="just">
                        <a:lnSpc>
                          <a:spcPct val="150000"/>
                        </a:lnSpc>
                        <a:spcAft>
                          <a:spcPts val="0"/>
                        </a:spcAft>
                      </a:pPr>
                      <a:r>
                        <a:rPr lang="ru-RU" sz="1800">
                          <a:solidFill>
                            <a:schemeClr val="tx1"/>
                          </a:solidFill>
                          <a:effectLst/>
                        </a:rPr>
                        <a:t>ДДБА</a:t>
                      </a:r>
                    </a:p>
                    <a:p>
                      <a:pPr indent="144145" algn="just">
                        <a:lnSpc>
                          <a:spcPct val="150000"/>
                        </a:lnSpc>
                        <a:spcAft>
                          <a:spcPts val="0"/>
                        </a:spcAft>
                      </a:pPr>
                      <a:r>
                        <a:rPr lang="ru-RU" sz="1800">
                          <a:solidFill>
                            <a:schemeClr val="tx1"/>
                          </a:solidFill>
                          <a:effectLst/>
                        </a:rPr>
                        <a:t>в сочетании с </a:t>
                      </a:r>
                    </a:p>
                    <a:p>
                      <a:pPr indent="144145" algn="just">
                        <a:lnSpc>
                          <a:spcPct val="150000"/>
                        </a:lnSpc>
                        <a:spcAft>
                          <a:spcPts val="0"/>
                        </a:spcAft>
                      </a:pPr>
                      <a:r>
                        <a:rPr lang="ru-RU" sz="1800">
                          <a:solidFill>
                            <a:schemeClr val="tx1"/>
                          </a:solidFill>
                          <a:effectLst/>
                        </a:rPr>
                        <a:t>ингибитором ФДЭ-4</a:t>
                      </a:r>
                      <a:endParaRPr lang="ru-RU" sz="1800">
                        <a:solidFill>
                          <a:schemeClr val="tx1"/>
                        </a:solidFill>
                        <a:effectLst/>
                        <a:latin typeface="OctavaC"/>
                        <a:ea typeface="Times New Roman"/>
                        <a:cs typeface="Times New Roman"/>
                      </a:endParaRPr>
                    </a:p>
                  </a:txBody>
                  <a:tcPr marL="68580" marR="68580" marT="0" marB="0"/>
                </a:tc>
                <a:tc>
                  <a:txBody>
                    <a:bodyPr/>
                    <a:lstStyle/>
                    <a:p>
                      <a:pPr indent="144145" algn="just">
                        <a:lnSpc>
                          <a:spcPct val="150000"/>
                        </a:lnSpc>
                        <a:spcAft>
                          <a:spcPts val="0"/>
                        </a:spcAft>
                      </a:pPr>
                      <a:r>
                        <a:rPr lang="ru-RU" sz="1800" dirty="0">
                          <a:solidFill>
                            <a:schemeClr val="tx1"/>
                          </a:solidFill>
                          <a:effectLst/>
                        </a:rPr>
                        <a:t>1)КДАХ</a:t>
                      </a:r>
                    </a:p>
                    <a:p>
                      <a:pPr indent="144145" algn="just">
                        <a:lnSpc>
                          <a:spcPct val="150000"/>
                        </a:lnSpc>
                        <a:spcAft>
                          <a:spcPts val="0"/>
                        </a:spcAft>
                      </a:pPr>
                      <a:r>
                        <a:rPr lang="ru-RU" sz="1800" dirty="0">
                          <a:solidFill>
                            <a:schemeClr val="tx1"/>
                          </a:solidFill>
                          <a:effectLst/>
                        </a:rPr>
                        <a:t>и/или</a:t>
                      </a:r>
                    </a:p>
                    <a:p>
                      <a:pPr indent="144145" algn="just">
                        <a:lnSpc>
                          <a:spcPct val="150000"/>
                        </a:lnSpc>
                        <a:spcAft>
                          <a:spcPts val="0"/>
                        </a:spcAft>
                      </a:pPr>
                      <a:r>
                        <a:rPr lang="ru-RU" sz="1800" dirty="0">
                          <a:solidFill>
                            <a:schemeClr val="tx1"/>
                          </a:solidFill>
                          <a:effectLst/>
                        </a:rPr>
                        <a:t>КДБА</a:t>
                      </a:r>
                    </a:p>
                    <a:p>
                      <a:pPr indent="144145" algn="just">
                        <a:lnSpc>
                          <a:spcPct val="150000"/>
                        </a:lnSpc>
                        <a:spcAft>
                          <a:spcPts val="0"/>
                        </a:spcAft>
                      </a:pPr>
                      <a:r>
                        <a:rPr lang="ru-RU" sz="1800" dirty="0">
                          <a:solidFill>
                            <a:schemeClr val="tx1"/>
                          </a:solidFill>
                          <a:effectLst/>
                        </a:rPr>
                        <a:t>2)Теофиллины</a:t>
                      </a:r>
                      <a:endParaRPr lang="ru-RU" sz="1800" dirty="0">
                        <a:solidFill>
                          <a:schemeClr val="tx1"/>
                        </a:solidFill>
                        <a:effectLst/>
                        <a:latin typeface="OctavaC"/>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39293068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329259069"/>
              </p:ext>
            </p:extLst>
          </p:nvPr>
        </p:nvGraphicFramePr>
        <p:xfrm>
          <a:off x="1" y="-243408"/>
          <a:ext cx="9143998" cy="7080880"/>
        </p:xfrm>
        <a:graphic>
          <a:graphicData uri="http://schemas.openxmlformats.org/drawingml/2006/table">
            <a:tbl>
              <a:tblPr firstRow="1" firstCol="1" bandRow="1" bandCol="1">
                <a:tableStyleId>{5C22544A-7EE6-4342-B048-85BDC9FD1C3A}</a:tableStyleId>
              </a:tblPr>
              <a:tblGrid>
                <a:gridCol w="2947365"/>
                <a:gridCol w="1896441"/>
                <a:gridCol w="2031151"/>
                <a:gridCol w="2269041"/>
              </a:tblGrid>
              <a:tr h="7080880">
                <a:tc>
                  <a:txBody>
                    <a:bodyPr/>
                    <a:lstStyle/>
                    <a:p>
                      <a:pPr indent="144145" algn="just">
                        <a:lnSpc>
                          <a:spcPct val="150000"/>
                        </a:lnSpc>
                        <a:spcAft>
                          <a:spcPts val="0"/>
                        </a:spcAft>
                      </a:pPr>
                      <a:r>
                        <a:rPr lang="ru-RU" sz="1800" dirty="0">
                          <a:solidFill>
                            <a:schemeClr val="tx1"/>
                          </a:solidFill>
                          <a:effectLst/>
                        </a:rPr>
                        <a:t>ХОБЛ тяжёлого и крайне тяжёлого течения (</a:t>
                      </a:r>
                      <a:r>
                        <a:rPr lang="ru-RU" sz="1800" dirty="0" err="1">
                          <a:solidFill>
                            <a:schemeClr val="tx1"/>
                          </a:solidFill>
                          <a:effectLst/>
                        </a:rPr>
                        <a:t>постбронходилатационный</a:t>
                      </a:r>
                      <a:r>
                        <a:rPr lang="ru-RU" sz="1800" dirty="0">
                          <a:solidFill>
                            <a:schemeClr val="tx1"/>
                          </a:solidFill>
                          <a:effectLst/>
                        </a:rPr>
                        <a:t> ОФВ</a:t>
                      </a:r>
                      <a:r>
                        <a:rPr lang="ru-RU" sz="1800" baseline="-25000" dirty="0">
                          <a:solidFill>
                            <a:schemeClr val="tx1"/>
                          </a:solidFill>
                          <a:effectLst/>
                        </a:rPr>
                        <a:t>1 </a:t>
                      </a:r>
                      <a:r>
                        <a:rPr lang="ru-RU" sz="1800" dirty="0">
                          <a:solidFill>
                            <a:schemeClr val="tx1"/>
                          </a:solidFill>
                          <a:effectLst/>
                        </a:rPr>
                        <a:t>&lt; 50% от должной) с частыми обострениями и выраженными симптомами </a:t>
                      </a:r>
                    </a:p>
                    <a:p>
                      <a:pPr indent="144145" algn="just">
                        <a:lnSpc>
                          <a:spcPct val="150000"/>
                        </a:lnSpc>
                        <a:spcAft>
                          <a:spcPts val="0"/>
                        </a:spcAft>
                      </a:pPr>
                      <a:r>
                        <a:rPr lang="ru-RU" sz="1800" dirty="0">
                          <a:solidFill>
                            <a:schemeClr val="tx1"/>
                          </a:solidFill>
                          <a:effectLst/>
                        </a:rPr>
                        <a:t>(группа </a:t>
                      </a:r>
                      <a:r>
                        <a:rPr lang="en-US" sz="1800" dirty="0">
                          <a:solidFill>
                            <a:schemeClr val="tx1"/>
                          </a:solidFill>
                          <a:effectLst/>
                        </a:rPr>
                        <a:t>D</a:t>
                      </a:r>
                      <a:r>
                        <a:rPr lang="ru-RU" sz="1800" dirty="0">
                          <a:solidFill>
                            <a:schemeClr val="tx1"/>
                          </a:solidFill>
                          <a:effectLst/>
                        </a:rPr>
                        <a:t>) </a:t>
                      </a:r>
                      <a:endParaRPr lang="ru-RU" sz="1800" dirty="0">
                        <a:solidFill>
                          <a:schemeClr val="tx1"/>
                        </a:solidFill>
                        <a:effectLst/>
                        <a:latin typeface="OctavaC"/>
                        <a:ea typeface="Times New Roman"/>
                        <a:cs typeface="Times New Roman"/>
                      </a:endParaRPr>
                    </a:p>
                  </a:txBody>
                  <a:tcPr marL="68580" marR="68580" marT="0" marB="0"/>
                </a:tc>
                <a:tc>
                  <a:txBody>
                    <a:bodyPr/>
                    <a:lstStyle/>
                    <a:p>
                      <a:pPr indent="144145" algn="just">
                        <a:lnSpc>
                          <a:spcPct val="150000"/>
                        </a:lnSpc>
                        <a:spcAft>
                          <a:spcPts val="0"/>
                        </a:spcAft>
                      </a:pPr>
                      <a:r>
                        <a:rPr lang="ru-RU" sz="1800" u="sng" dirty="0">
                          <a:solidFill>
                            <a:schemeClr val="tx1"/>
                          </a:solidFill>
                          <a:effectLst/>
                        </a:rPr>
                        <a:t>1-я схема:</a:t>
                      </a:r>
                      <a:endParaRPr lang="ru-RU" sz="1800" dirty="0">
                        <a:solidFill>
                          <a:schemeClr val="tx1"/>
                        </a:solidFill>
                        <a:effectLst/>
                      </a:endParaRPr>
                    </a:p>
                    <a:p>
                      <a:pPr indent="144145" algn="just">
                        <a:lnSpc>
                          <a:spcPct val="150000"/>
                        </a:lnSpc>
                        <a:spcAft>
                          <a:spcPts val="0"/>
                        </a:spcAft>
                      </a:pPr>
                      <a:r>
                        <a:rPr lang="ru-RU" sz="1800" dirty="0">
                          <a:solidFill>
                            <a:schemeClr val="tx1"/>
                          </a:solidFill>
                          <a:effectLst/>
                        </a:rPr>
                        <a:t>ДДБА/ИГКС</a:t>
                      </a:r>
                    </a:p>
                    <a:p>
                      <a:pPr indent="144145" algn="just">
                        <a:lnSpc>
                          <a:spcPct val="150000"/>
                        </a:lnSpc>
                        <a:spcAft>
                          <a:spcPts val="0"/>
                        </a:spcAft>
                      </a:pPr>
                      <a:r>
                        <a:rPr lang="ru-RU" sz="1800" u="sng" dirty="0">
                          <a:solidFill>
                            <a:schemeClr val="tx1"/>
                          </a:solidFill>
                          <a:effectLst/>
                        </a:rPr>
                        <a:t>2-я схема:</a:t>
                      </a:r>
                      <a:endParaRPr lang="ru-RU" sz="1800" dirty="0">
                        <a:solidFill>
                          <a:schemeClr val="tx1"/>
                        </a:solidFill>
                        <a:effectLst/>
                      </a:endParaRPr>
                    </a:p>
                    <a:p>
                      <a:pPr indent="144145" algn="just">
                        <a:lnSpc>
                          <a:spcPct val="150000"/>
                        </a:lnSpc>
                        <a:spcAft>
                          <a:spcPts val="0"/>
                        </a:spcAft>
                      </a:pPr>
                      <a:r>
                        <a:rPr lang="ru-RU" sz="1800" dirty="0">
                          <a:solidFill>
                            <a:schemeClr val="tx1"/>
                          </a:solidFill>
                          <a:effectLst/>
                        </a:rPr>
                        <a:t>Дополнительно к лекарственным препаратам 1-й схемы:</a:t>
                      </a:r>
                    </a:p>
                    <a:p>
                      <a:pPr indent="144145" algn="just">
                        <a:lnSpc>
                          <a:spcPct val="150000"/>
                        </a:lnSpc>
                        <a:spcAft>
                          <a:spcPts val="0"/>
                        </a:spcAft>
                      </a:pPr>
                      <a:r>
                        <a:rPr lang="ru-RU" sz="1800" dirty="0">
                          <a:solidFill>
                            <a:schemeClr val="tx1"/>
                          </a:solidFill>
                          <a:effectLst/>
                        </a:rPr>
                        <a:t>ДДАХ</a:t>
                      </a:r>
                    </a:p>
                    <a:p>
                      <a:pPr indent="144145" algn="just">
                        <a:lnSpc>
                          <a:spcPct val="150000"/>
                        </a:lnSpc>
                        <a:spcAft>
                          <a:spcPts val="0"/>
                        </a:spcAft>
                      </a:pPr>
                      <a:r>
                        <a:rPr lang="ru-RU" sz="1800" u="sng" dirty="0">
                          <a:solidFill>
                            <a:schemeClr val="tx1"/>
                          </a:solidFill>
                          <a:effectLst/>
                        </a:rPr>
                        <a:t>3-я схема:</a:t>
                      </a:r>
                      <a:endParaRPr lang="ru-RU" sz="1800" dirty="0">
                        <a:solidFill>
                          <a:schemeClr val="tx1"/>
                        </a:solidFill>
                        <a:effectLst/>
                      </a:endParaRPr>
                    </a:p>
                    <a:p>
                      <a:pPr indent="144145" algn="just">
                        <a:lnSpc>
                          <a:spcPct val="150000"/>
                        </a:lnSpc>
                        <a:spcAft>
                          <a:spcPts val="0"/>
                        </a:spcAft>
                      </a:pPr>
                      <a:r>
                        <a:rPr lang="ru-RU" sz="1800" dirty="0">
                          <a:solidFill>
                            <a:schemeClr val="tx1"/>
                          </a:solidFill>
                          <a:effectLst/>
                        </a:rPr>
                        <a:t>ДДАХ</a:t>
                      </a:r>
                      <a:endParaRPr lang="ru-RU" sz="1800" dirty="0">
                        <a:solidFill>
                          <a:schemeClr val="tx1"/>
                        </a:solidFill>
                        <a:effectLst/>
                        <a:latin typeface="OctavaC"/>
                        <a:ea typeface="Times New Roman"/>
                        <a:cs typeface="Times New Roman"/>
                      </a:endParaRPr>
                    </a:p>
                  </a:txBody>
                  <a:tcPr marL="68580" marR="68580" marT="0" marB="0"/>
                </a:tc>
                <a:tc>
                  <a:txBody>
                    <a:bodyPr/>
                    <a:lstStyle/>
                    <a:p>
                      <a:pPr indent="144145" algn="just">
                        <a:lnSpc>
                          <a:spcPct val="150000"/>
                        </a:lnSpc>
                        <a:spcAft>
                          <a:spcPts val="0"/>
                        </a:spcAft>
                      </a:pPr>
                      <a:r>
                        <a:rPr lang="ru-RU" sz="1800" u="sng" dirty="0">
                          <a:solidFill>
                            <a:schemeClr val="tx1"/>
                          </a:solidFill>
                          <a:effectLst/>
                        </a:rPr>
                        <a:t>1-я схема:</a:t>
                      </a:r>
                      <a:endParaRPr lang="ru-RU" sz="1800" dirty="0">
                        <a:solidFill>
                          <a:schemeClr val="tx1"/>
                        </a:solidFill>
                        <a:effectLst/>
                      </a:endParaRPr>
                    </a:p>
                    <a:p>
                      <a:pPr indent="144145" algn="just">
                        <a:lnSpc>
                          <a:spcPct val="150000"/>
                        </a:lnSpc>
                        <a:spcAft>
                          <a:spcPts val="0"/>
                        </a:spcAft>
                      </a:pPr>
                      <a:r>
                        <a:rPr lang="ru-RU" sz="1800" dirty="0">
                          <a:solidFill>
                            <a:schemeClr val="tx1"/>
                          </a:solidFill>
                          <a:effectLst/>
                        </a:rPr>
                        <a:t>ДДБА/ИГКС</a:t>
                      </a:r>
                    </a:p>
                    <a:p>
                      <a:pPr indent="144145" algn="just">
                        <a:lnSpc>
                          <a:spcPct val="150000"/>
                        </a:lnSpc>
                        <a:spcAft>
                          <a:spcPts val="0"/>
                        </a:spcAft>
                      </a:pPr>
                      <a:r>
                        <a:rPr lang="ru-RU" sz="1800" dirty="0">
                          <a:solidFill>
                            <a:schemeClr val="tx1"/>
                          </a:solidFill>
                          <a:effectLst/>
                        </a:rPr>
                        <a:t>в сочетании с ДДАХ</a:t>
                      </a:r>
                    </a:p>
                    <a:p>
                      <a:pPr indent="144145" algn="just">
                        <a:lnSpc>
                          <a:spcPct val="150000"/>
                        </a:lnSpc>
                        <a:spcAft>
                          <a:spcPts val="0"/>
                        </a:spcAft>
                      </a:pPr>
                      <a:r>
                        <a:rPr lang="ru-RU" sz="1800" u="sng" dirty="0">
                          <a:solidFill>
                            <a:schemeClr val="tx1"/>
                          </a:solidFill>
                          <a:effectLst/>
                        </a:rPr>
                        <a:t>2-я схема:</a:t>
                      </a:r>
                      <a:endParaRPr lang="ru-RU" sz="1800" dirty="0">
                        <a:solidFill>
                          <a:schemeClr val="tx1"/>
                        </a:solidFill>
                        <a:effectLst/>
                      </a:endParaRPr>
                    </a:p>
                    <a:p>
                      <a:pPr indent="144145" algn="just">
                        <a:lnSpc>
                          <a:spcPct val="150000"/>
                        </a:lnSpc>
                        <a:spcAft>
                          <a:spcPts val="0"/>
                        </a:spcAft>
                      </a:pPr>
                      <a:r>
                        <a:rPr lang="ru-RU" sz="1800" dirty="0">
                          <a:solidFill>
                            <a:schemeClr val="tx1"/>
                          </a:solidFill>
                          <a:effectLst/>
                        </a:rPr>
                        <a:t>ДДБА/ИГКС</a:t>
                      </a:r>
                    </a:p>
                    <a:p>
                      <a:pPr indent="144145" algn="just">
                        <a:lnSpc>
                          <a:spcPct val="150000"/>
                        </a:lnSpc>
                        <a:spcAft>
                          <a:spcPts val="0"/>
                        </a:spcAft>
                      </a:pPr>
                      <a:r>
                        <a:rPr lang="ru-RU" sz="1800" dirty="0">
                          <a:solidFill>
                            <a:schemeClr val="tx1"/>
                          </a:solidFill>
                          <a:effectLst/>
                        </a:rPr>
                        <a:t>в сочетании с</a:t>
                      </a:r>
                    </a:p>
                    <a:p>
                      <a:pPr indent="144145" algn="just">
                        <a:lnSpc>
                          <a:spcPct val="150000"/>
                        </a:lnSpc>
                        <a:spcAft>
                          <a:spcPts val="0"/>
                        </a:spcAft>
                      </a:pPr>
                      <a:r>
                        <a:rPr lang="ru-RU" sz="1800" dirty="0">
                          <a:solidFill>
                            <a:schemeClr val="tx1"/>
                          </a:solidFill>
                          <a:effectLst/>
                        </a:rPr>
                        <a:t>ингибитором ФДЭ-4</a:t>
                      </a:r>
                    </a:p>
                    <a:p>
                      <a:pPr indent="144145" algn="just">
                        <a:lnSpc>
                          <a:spcPct val="150000"/>
                        </a:lnSpc>
                        <a:spcAft>
                          <a:spcPts val="0"/>
                        </a:spcAft>
                      </a:pPr>
                      <a:r>
                        <a:rPr lang="ru-RU" sz="1800" u="sng" dirty="0">
                          <a:solidFill>
                            <a:schemeClr val="tx1"/>
                          </a:solidFill>
                          <a:effectLst/>
                        </a:rPr>
                        <a:t>3-я схема:</a:t>
                      </a:r>
                      <a:endParaRPr lang="ru-RU" sz="1800" dirty="0">
                        <a:solidFill>
                          <a:schemeClr val="tx1"/>
                        </a:solidFill>
                        <a:effectLst/>
                      </a:endParaRPr>
                    </a:p>
                    <a:p>
                      <a:pPr indent="144145" algn="just">
                        <a:lnSpc>
                          <a:spcPct val="150000"/>
                        </a:lnSpc>
                        <a:spcAft>
                          <a:spcPts val="0"/>
                        </a:spcAft>
                      </a:pPr>
                      <a:r>
                        <a:rPr lang="ru-RU" sz="1800" dirty="0">
                          <a:solidFill>
                            <a:schemeClr val="tx1"/>
                          </a:solidFill>
                          <a:effectLst/>
                        </a:rPr>
                        <a:t>ДДАХ</a:t>
                      </a:r>
                    </a:p>
                    <a:p>
                      <a:pPr indent="144145" algn="just">
                        <a:lnSpc>
                          <a:spcPct val="150000"/>
                        </a:lnSpc>
                        <a:spcAft>
                          <a:spcPts val="0"/>
                        </a:spcAft>
                      </a:pPr>
                      <a:r>
                        <a:rPr lang="ru-RU" sz="1800" dirty="0">
                          <a:solidFill>
                            <a:schemeClr val="tx1"/>
                          </a:solidFill>
                          <a:effectLst/>
                        </a:rPr>
                        <a:t>в сочетании с ДДБА</a:t>
                      </a:r>
                    </a:p>
                    <a:p>
                      <a:pPr indent="144145" algn="just">
                        <a:lnSpc>
                          <a:spcPct val="100000"/>
                        </a:lnSpc>
                        <a:spcAft>
                          <a:spcPts val="0"/>
                        </a:spcAft>
                      </a:pPr>
                      <a:r>
                        <a:rPr lang="ru-RU" sz="1800" u="sng" dirty="0">
                          <a:solidFill>
                            <a:schemeClr val="tx1"/>
                          </a:solidFill>
                          <a:effectLst/>
                        </a:rPr>
                        <a:t>4-я схема</a:t>
                      </a:r>
                      <a:r>
                        <a:rPr lang="ru-RU" sz="1800" dirty="0">
                          <a:solidFill>
                            <a:schemeClr val="tx1"/>
                          </a:solidFill>
                          <a:effectLst/>
                        </a:rPr>
                        <a:t>:</a:t>
                      </a:r>
                    </a:p>
                    <a:p>
                      <a:pPr indent="144145" algn="just">
                        <a:lnSpc>
                          <a:spcPct val="100000"/>
                        </a:lnSpc>
                        <a:spcAft>
                          <a:spcPts val="0"/>
                        </a:spcAft>
                      </a:pPr>
                      <a:r>
                        <a:rPr lang="ru-RU" sz="1800" dirty="0">
                          <a:solidFill>
                            <a:schemeClr val="tx1"/>
                          </a:solidFill>
                          <a:effectLst/>
                        </a:rPr>
                        <a:t>ДДАХ</a:t>
                      </a:r>
                    </a:p>
                    <a:p>
                      <a:pPr indent="144145" algn="just">
                        <a:lnSpc>
                          <a:spcPct val="100000"/>
                        </a:lnSpc>
                        <a:spcAft>
                          <a:spcPts val="0"/>
                        </a:spcAft>
                      </a:pPr>
                      <a:r>
                        <a:rPr lang="ru-RU" sz="1800" dirty="0">
                          <a:solidFill>
                            <a:schemeClr val="tx1"/>
                          </a:solidFill>
                          <a:effectLst/>
                        </a:rPr>
                        <a:t>в сочетании с </a:t>
                      </a:r>
                    </a:p>
                    <a:p>
                      <a:pPr indent="144145" algn="just">
                        <a:lnSpc>
                          <a:spcPct val="100000"/>
                        </a:lnSpc>
                        <a:spcAft>
                          <a:spcPts val="0"/>
                        </a:spcAft>
                      </a:pPr>
                      <a:r>
                        <a:rPr lang="ru-RU" sz="1800" dirty="0">
                          <a:solidFill>
                            <a:schemeClr val="tx1"/>
                          </a:solidFill>
                          <a:effectLst/>
                        </a:rPr>
                        <a:t>ингибитором ФДЭ-4</a:t>
                      </a:r>
                      <a:endParaRPr lang="ru-RU" sz="1800" dirty="0">
                        <a:solidFill>
                          <a:schemeClr val="tx1"/>
                        </a:solidFill>
                        <a:effectLst/>
                        <a:latin typeface="OctavaC"/>
                        <a:ea typeface="Times New Roman"/>
                        <a:cs typeface="Times New Roman"/>
                      </a:endParaRPr>
                    </a:p>
                  </a:txBody>
                  <a:tcPr marL="68580" marR="68580" marT="0" marB="0"/>
                </a:tc>
                <a:tc>
                  <a:txBody>
                    <a:bodyPr/>
                    <a:lstStyle/>
                    <a:p>
                      <a:pPr indent="144145" algn="just">
                        <a:lnSpc>
                          <a:spcPct val="150000"/>
                        </a:lnSpc>
                        <a:spcAft>
                          <a:spcPts val="0"/>
                        </a:spcAft>
                      </a:pPr>
                      <a:r>
                        <a:rPr lang="ru-RU" sz="1800" dirty="0">
                          <a:solidFill>
                            <a:schemeClr val="tx1"/>
                          </a:solidFill>
                          <a:effectLst/>
                        </a:rPr>
                        <a:t>1) </a:t>
                      </a:r>
                      <a:r>
                        <a:rPr lang="ru-RU" sz="1800" dirty="0" err="1">
                          <a:solidFill>
                            <a:schemeClr val="tx1"/>
                          </a:solidFill>
                          <a:effectLst/>
                        </a:rPr>
                        <a:t>Карбоцистеин</a:t>
                      </a:r>
                      <a:r>
                        <a:rPr lang="ru-RU" sz="1800" dirty="0">
                          <a:solidFill>
                            <a:schemeClr val="tx1"/>
                          </a:solidFill>
                          <a:effectLst/>
                        </a:rPr>
                        <a:t>,** </a:t>
                      </a:r>
                      <a:r>
                        <a:rPr lang="en-US" sz="1800" dirty="0">
                          <a:solidFill>
                            <a:schemeClr val="tx1"/>
                          </a:solidFill>
                          <a:effectLst/>
                        </a:rPr>
                        <a:t>N-</a:t>
                      </a:r>
                      <a:r>
                        <a:rPr lang="ru-RU" sz="1800" dirty="0" err="1">
                          <a:solidFill>
                            <a:schemeClr val="tx1"/>
                          </a:solidFill>
                          <a:effectLst/>
                        </a:rPr>
                        <a:t>ацетилцистеин</a:t>
                      </a:r>
                      <a:endParaRPr lang="ru-RU" sz="1800" dirty="0">
                        <a:solidFill>
                          <a:schemeClr val="tx1"/>
                        </a:solidFill>
                        <a:effectLst/>
                      </a:endParaRPr>
                    </a:p>
                    <a:p>
                      <a:pPr indent="144145" algn="just">
                        <a:lnSpc>
                          <a:spcPct val="150000"/>
                        </a:lnSpc>
                        <a:spcAft>
                          <a:spcPts val="0"/>
                        </a:spcAft>
                      </a:pPr>
                      <a:r>
                        <a:rPr lang="ru-RU" sz="1800" dirty="0">
                          <a:solidFill>
                            <a:schemeClr val="tx1"/>
                          </a:solidFill>
                          <a:effectLst/>
                        </a:rPr>
                        <a:t>2) КДАХ</a:t>
                      </a:r>
                    </a:p>
                    <a:p>
                      <a:pPr indent="144145" algn="just">
                        <a:lnSpc>
                          <a:spcPct val="150000"/>
                        </a:lnSpc>
                        <a:spcAft>
                          <a:spcPts val="0"/>
                        </a:spcAft>
                      </a:pPr>
                      <a:r>
                        <a:rPr lang="ru-RU" sz="1800" dirty="0">
                          <a:solidFill>
                            <a:schemeClr val="tx1"/>
                          </a:solidFill>
                          <a:effectLst/>
                        </a:rPr>
                        <a:t>и/или</a:t>
                      </a:r>
                    </a:p>
                    <a:p>
                      <a:pPr indent="144145" algn="just">
                        <a:lnSpc>
                          <a:spcPct val="150000"/>
                        </a:lnSpc>
                        <a:spcAft>
                          <a:spcPts val="0"/>
                        </a:spcAft>
                      </a:pPr>
                      <a:r>
                        <a:rPr lang="ru-RU" sz="1800" dirty="0">
                          <a:solidFill>
                            <a:schemeClr val="tx1"/>
                          </a:solidFill>
                          <a:effectLst/>
                        </a:rPr>
                        <a:t>КДБА</a:t>
                      </a:r>
                    </a:p>
                    <a:p>
                      <a:pPr indent="144145" algn="just">
                        <a:lnSpc>
                          <a:spcPct val="150000"/>
                        </a:lnSpc>
                        <a:spcAft>
                          <a:spcPts val="0"/>
                        </a:spcAft>
                      </a:pPr>
                      <a:r>
                        <a:rPr lang="ru-RU" sz="1800" dirty="0">
                          <a:solidFill>
                            <a:schemeClr val="tx1"/>
                          </a:solidFill>
                          <a:effectLst/>
                        </a:rPr>
                        <a:t>3)Теофиллины</a:t>
                      </a:r>
                      <a:endParaRPr lang="ru-RU" sz="1800" dirty="0">
                        <a:solidFill>
                          <a:schemeClr val="tx1"/>
                        </a:solidFill>
                        <a:effectLst/>
                        <a:latin typeface="OctavaC"/>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97035041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pPr algn="ctr"/>
            <a:r>
              <a:rPr lang="ru-RU" b="1" dirty="0" smtClean="0">
                <a:solidFill>
                  <a:schemeClr val="tx1"/>
                </a:solidFill>
              </a:rPr>
              <a:t>ХОБЛ</a:t>
            </a:r>
            <a:br>
              <a:rPr lang="ru-RU" b="1" dirty="0" smtClean="0">
                <a:solidFill>
                  <a:schemeClr val="tx1"/>
                </a:solidFill>
              </a:rPr>
            </a:br>
            <a:r>
              <a:rPr lang="ru-RU" b="1" dirty="0" smtClean="0">
                <a:solidFill>
                  <a:schemeClr val="tx1"/>
                </a:solidFill>
              </a:rPr>
              <a:t> ЛЕЧЕНИЕ</a:t>
            </a:r>
            <a:endParaRPr lang="ru-RU" b="1" dirty="0">
              <a:solidFill>
                <a:schemeClr val="tx1"/>
              </a:solidFill>
            </a:endParaRPr>
          </a:p>
        </p:txBody>
      </p:sp>
      <p:sp>
        <p:nvSpPr>
          <p:cNvPr id="3" name="Объект 2"/>
          <p:cNvSpPr>
            <a:spLocks noGrp="1"/>
          </p:cNvSpPr>
          <p:nvPr>
            <p:ph sz="quarter" idx="1"/>
          </p:nvPr>
        </p:nvSpPr>
        <p:spPr>
          <a:xfrm>
            <a:off x="457200" y="980728"/>
            <a:ext cx="7467600" cy="2049294"/>
          </a:xfrm>
        </p:spPr>
        <p:txBody>
          <a:bodyPr/>
          <a:lstStyle/>
          <a:p>
            <a:pPr algn="ctr"/>
            <a:r>
              <a:rPr lang="ru-RU" b="1" dirty="0"/>
              <a:t>Другие методы лечения: </a:t>
            </a:r>
            <a:r>
              <a:rPr lang="ru-RU" dirty="0"/>
              <a:t>длительная </a:t>
            </a:r>
            <a:r>
              <a:rPr lang="ru-RU" dirty="0" err="1"/>
              <a:t>кислородотерапия</a:t>
            </a:r>
            <a:r>
              <a:rPr lang="ru-RU" dirty="0"/>
              <a:t>, длительная домашняя вентиляция легких и хирургическое лечение.</a:t>
            </a:r>
            <a:endParaRPr lang="ru-RU" b="1" i="1"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956503219"/>
              </p:ext>
            </p:extLst>
          </p:nvPr>
        </p:nvGraphicFramePr>
        <p:xfrm>
          <a:off x="107504" y="2574197"/>
          <a:ext cx="8640961" cy="4283804"/>
        </p:xfrm>
        <a:graphic>
          <a:graphicData uri="http://schemas.openxmlformats.org/drawingml/2006/table">
            <a:tbl>
              <a:tblPr>
                <a:tableStyleId>{5C22544A-7EE6-4342-B048-85BDC9FD1C3A}</a:tableStyleId>
              </a:tblPr>
              <a:tblGrid>
                <a:gridCol w="2709887"/>
                <a:gridCol w="971469"/>
                <a:gridCol w="818079"/>
                <a:gridCol w="4141526"/>
              </a:tblGrid>
              <a:tr h="1191614">
                <a:tc>
                  <a:txBody>
                    <a:bodyPr/>
                    <a:lstStyle/>
                    <a:p>
                      <a:pPr indent="66040">
                        <a:lnSpc>
                          <a:spcPct val="115000"/>
                        </a:lnSpc>
                        <a:spcAft>
                          <a:spcPts val="0"/>
                        </a:spcAft>
                      </a:pPr>
                      <a:r>
                        <a:rPr lang="ru-RU" sz="1800" dirty="0">
                          <a:effectLst/>
                        </a:rPr>
                        <a:t>Показания</a:t>
                      </a:r>
                      <a:endParaRPr lang="ru-RU" sz="1800" dirty="0">
                        <a:effectLst/>
                        <a:latin typeface="Calibri"/>
                        <a:ea typeface="Times New Roman"/>
                        <a:cs typeface="Times New Roman"/>
                      </a:endParaRPr>
                    </a:p>
                  </a:txBody>
                  <a:tcPr marL="0" marR="0" marT="0" marB="0"/>
                </a:tc>
                <a:tc>
                  <a:txBody>
                    <a:bodyPr/>
                    <a:lstStyle/>
                    <a:p>
                      <a:pPr algn="ctr">
                        <a:lnSpc>
                          <a:spcPct val="115000"/>
                        </a:lnSpc>
                        <a:spcAft>
                          <a:spcPts val="0"/>
                        </a:spcAft>
                      </a:pPr>
                      <a:r>
                        <a:rPr lang="en-US" sz="1800">
                          <a:effectLst/>
                        </a:rPr>
                        <a:t>PaO</a:t>
                      </a:r>
                      <a:r>
                        <a:rPr lang="en-US" sz="1800" baseline="-25000">
                          <a:effectLst/>
                        </a:rPr>
                        <a:t>2</a:t>
                      </a:r>
                      <a:endParaRPr lang="ru-RU" sz="1800">
                        <a:effectLst/>
                      </a:endParaRPr>
                    </a:p>
                    <a:p>
                      <a:pPr algn="ctr">
                        <a:lnSpc>
                          <a:spcPct val="115000"/>
                        </a:lnSpc>
                        <a:spcAft>
                          <a:spcPts val="0"/>
                        </a:spcAft>
                      </a:pPr>
                      <a:r>
                        <a:rPr lang="en-US" sz="1800">
                          <a:effectLst/>
                        </a:rPr>
                        <a:t>(</a:t>
                      </a:r>
                      <a:r>
                        <a:rPr lang="ru-RU" sz="1800">
                          <a:effectLst/>
                        </a:rPr>
                        <a:t>мм рт.ст.</a:t>
                      </a:r>
                      <a:r>
                        <a:rPr lang="en-US" sz="1800">
                          <a:effectLst/>
                        </a:rPr>
                        <a:t>)</a:t>
                      </a:r>
                      <a:endParaRPr lang="ru-RU" sz="1800">
                        <a:effectLst/>
                        <a:latin typeface="Calibri"/>
                        <a:ea typeface="Times New Roman"/>
                        <a:cs typeface="Times New Roman"/>
                      </a:endParaRPr>
                    </a:p>
                  </a:txBody>
                  <a:tcPr marL="0" marR="0" marT="0" marB="0"/>
                </a:tc>
                <a:tc>
                  <a:txBody>
                    <a:bodyPr/>
                    <a:lstStyle/>
                    <a:p>
                      <a:pPr algn="ctr">
                        <a:lnSpc>
                          <a:spcPct val="115000"/>
                        </a:lnSpc>
                        <a:spcAft>
                          <a:spcPts val="0"/>
                        </a:spcAft>
                      </a:pPr>
                      <a:r>
                        <a:rPr lang="en-US" sz="1800" dirty="0">
                          <a:effectLst/>
                        </a:rPr>
                        <a:t>SaO</a:t>
                      </a:r>
                      <a:r>
                        <a:rPr lang="en-US" sz="1800" baseline="-25000" dirty="0">
                          <a:effectLst/>
                        </a:rPr>
                        <a:t>2</a:t>
                      </a:r>
                      <a:endParaRPr lang="ru-RU" sz="1800" dirty="0">
                        <a:effectLst/>
                      </a:endParaRPr>
                    </a:p>
                    <a:p>
                      <a:pPr algn="ctr">
                        <a:lnSpc>
                          <a:spcPct val="115000"/>
                        </a:lnSpc>
                        <a:spcAft>
                          <a:spcPts val="0"/>
                        </a:spcAft>
                      </a:pPr>
                      <a:r>
                        <a:rPr lang="en-US" sz="1800" dirty="0">
                          <a:effectLst/>
                        </a:rPr>
                        <a:t>(</a:t>
                      </a:r>
                      <a:r>
                        <a:rPr lang="ru-RU" sz="1800" dirty="0">
                          <a:effectLst/>
                        </a:rPr>
                        <a:t>%</a:t>
                      </a:r>
                      <a:r>
                        <a:rPr lang="en-US" sz="1800" dirty="0">
                          <a:effectLst/>
                        </a:rPr>
                        <a:t>)</a:t>
                      </a:r>
                      <a:endParaRPr lang="ru-RU" sz="1800" dirty="0">
                        <a:effectLst/>
                        <a:latin typeface="Calibri"/>
                        <a:ea typeface="Times New Roman"/>
                        <a:cs typeface="Times New Roman"/>
                      </a:endParaRPr>
                    </a:p>
                  </a:txBody>
                  <a:tcPr marL="0" marR="0" marT="0" marB="0"/>
                </a:tc>
                <a:tc>
                  <a:txBody>
                    <a:bodyPr/>
                    <a:lstStyle/>
                    <a:p>
                      <a:pPr indent="29845">
                        <a:lnSpc>
                          <a:spcPct val="115000"/>
                        </a:lnSpc>
                        <a:spcAft>
                          <a:spcPts val="0"/>
                        </a:spcAft>
                      </a:pPr>
                      <a:r>
                        <a:rPr lang="ru-RU" sz="1800">
                          <a:effectLst/>
                        </a:rPr>
                        <a:t>Особые условия</a:t>
                      </a:r>
                      <a:endParaRPr lang="ru-RU" sz="1800">
                        <a:effectLst/>
                        <a:latin typeface="Calibri"/>
                        <a:ea typeface="Times New Roman"/>
                        <a:cs typeface="Times New Roman"/>
                      </a:endParaRPr>
                    </a:p>
                  </a:txBody>
                  <a:tcPr marL="0" marR="0" marT="0" marB="0"/>
                </a:tc>
              </a:tr>
              <a:tr h="379803">
                <a:tc>
                  <a:txBody>
                    <a:bodyPr/>
                    <a:lstStyle/>
                    <a:p>
                      <a:pPr marL="36195" indent="66040">
                        <a:lnSpc>
                          <a:spcPct val="115000"/>
                        </a:lnSpc>
                        <a:spcAft>
                          <a:spcPts val="0"/>
                        </a:spcAft>
                      </a:pPr>
                      <a:r>
                        <a:rPr lang="ru-RU" sz="1800">
                          <a:effectLst/>
                        </a:rPr>
                        <a:t>Абсолютные</a:t>
                      </a:r>
                      <a:endParaRPr lang="ru-RU" sz="1800">
                        <a:effectLst/>
                        <a:latin typeface="Calibri"/>
                        <a:ea typeface="Times New Roman"/>
                        <a:cs typeface="Times New Roman"/>
                      </a:endParaRPr>
                    </a:p>
                  </a:txBody>
                  <a:tcPr marL="0" marR="0" marT="0" marB="0"/>
                </a:tc>
                <a:tc>
                  <a:txBody>
                    <a:bodyPr/>
                    <a:lstStyle/>
                    <a:p>
                      <a:pPr algn="ctr">
                        <a:lnSpc>
                          <a:spcPct val="115000"/>
                        </a:lnSpc>
                        <a:spcAft>
                          <a:spcPts val="0"/>
                        </a:spcAft>
                      </a:pPr>
                      <a:r>
                        <a:rPr lang="en-US" sz="1800" dirty="0">
                          <a:effectLst/>
                          <a:sym typeface="Symbol"/>
                        </a:rPr>
                        <a:t></a:t>
                      </a:r>
                      <a:r>
                        <a:rPr lang="en-US" sz="1800" dirty="0">
                          <a:effectLst/>
                        </a:rPr>
                        <a:t> 55</a:t>
                      </a:r>
                      <a:endParaRPr lang="ru-RU" sz="1800" dirty="0">
                        <a:effectLst/>
                        <a:latin typeface="Calibri"/>
                        <a:ea typeface="Times New Roman"/>
                        <a:cs typeface="Times New Roman"/>
                      </a:endParaRPr>
                    </a:p>
                  </a:txBody>
                  <a:tcPr marL="0" marR="0" marT="0" marB="0"/>
                </a:tc>
                <a:tc>
                  <a:txBody>
                    <a:bodyPr/>
                    <a:lstStyle/>
                    <a:p>
                      <a:pPr algn="ctr">
                        <a:lnSpc>
                          <a:spcPct val="115000"/>
                        </a:lnSpc>
                        <a:spcAft>
                          <a:spcPts val="0"/>
                        </a:spcAft>
                      </a:pPr>
                      <a:r>
                        <a:rPr lang="en-US" sz="1800">
                          <a:effectLst/>
                          <a:sym typeface="Symbol"/>
                        </a:rPr>
                        <a:t></a:t>
                      </a:r>
                      <a:r>
                        <a:rPr lang="en-US" sz="1800">
                          <a:effectLst/>
                        </a:rPr>
                        <a:t> 88</a:t>
                      </a:r>
                      <a:endParaRPr lang="ru-RU" sz="1800">
                        <a:effectLst/>
                        <a:latin typeface="Calibri"/>
                        <a:ea typeface="Times New Roman"/>
                        <a:cs typeface="Times New Roman"/>
                      </a:endParaRPr>
                    </a:p>
                  </a:txBody>
                  <a:tcPr marL="0" marR="0" marT="0" marB="0"/>
                </a:tc>
                <a:tc>
                  <a:txBody>
                    <a:bodyPr/>
                    <a:lstStyle/>
                    <a:p>
                      <a:pPr indent="29845">
                        <a:lnSpc>
                          <a:spcPct val="115000"/>
                        </a:lnSpc>
                        <a:spcAft>
                          <a:spcPts val="0"/>
                        </a:spcAft>
                      </a:pPr>
                      <a:r>
                        <a:rPr lang="ru-RU" sz="1800">
                          <a:effectLst/>
                        </a:rPr>
                        <a:t>Нет</a:t>
                      </a:r>
                      <a:endParaRPr lang="ru-RU" sz="1800">
                        <a:effectLst/>
                        <a:latin typeface="Calibri"/>
                        <a:ea typeface="Times New Roman"/>
                        <a:cs typeface="Times New Roman"/>
                      </a:endParaRPr>
                    </a:p>
                  </a:txBody>
                  <a:tcPr marL="0" marR="0" marT="0" marB="0"/>
                </a:tc>
              </a:tr>
              <a:tr h="1114870">
                <a:tc>
                  <a:txBody>
                    <a:bodyPr/>
                    <a:lstStyle/>
                    <a:p>
                      <a:pPr marL="36195" indent="66040">
                        <a:lnSpc>
                          <a:spcPct val="115000"/>
                        </a:lnSpc>
                        <a:spcAft>
                          <a:spcPts val="0"/>
                        </a:spcAft>
                      </a:pPr>
                      <a:r>
                        <a:rPr lang="ru-RU" sz="1800">
                          <a:effectLst/>
                        </a:rPr>
                        <a:t>Относительные (при наличии особых условий)</a:t>
                      </a:r>
                      <a:endParaRPr lang="ru-RU" sz="1800">
                        <a:effectLst/>
                        <a:latin typeface="Calibri"/>
                        <a:ea typeface="Times New Roman"/>
                        <a:cs typeface="Times New Roman"/>
                      </a:endParaRPr>
                    </a:p>
                  </a:txBody>
                  <a:tcPr marL="0" marR="0" marT="0" marB="0"/>
                </a:tc>
                <a:tc>
                  <a:txBody>
                    <a:bodyPr/>
                    <a:lstStyle/>
                    <a:p>
                      <a:pPr algn="ctr">
                        <a:lnSpc>
                          <a:spcPct val="115000"/>
                        </a:lnSpc>
                        <a:spcAft>
                          <a:spcPts val="0"/>
                        </a:spcAft>
                      </a:pPr>
                      <a:r>
                        <a:rPr lang="ru-RU" sz="1800">
                          <a:effectLst/>
                        </a:rPr>
                        <a:t>55-59</a:t>
                      </a:r>
                      <a:endParaRPr lang="ru-RU" sz="1800">
                        <a:effectLst/>
                        <a:latin typeface="Calibri"/>
                        <a:ea typeface="Times New Roman"/>
                        <a:cs typeface="Times New Roman"/>
                      </a:endParaRPr>
                    </a:p>
                  </a:txBody>
                  <a:tcPr marL="0" marR="0" marT="0" marB="0"/>
                </a:tc>
                <a:tc>
                  <a:txBody>
                    <a:bodyPr/>
                    <a:lstStyle/>
                    <a:p>
                      <a:pPr algn="ctr">
                        <a:lnSpc>
                          <a:spcPct val="115000"/>
                        </a:lnSpc>
                        <a:spcAft>
                          <a:spcPts val="0"/>
                        </a:spcAft>
                      </a:pPr>
                      <a:r>
                        <a:rPr lang="en-US" sz="1800">
                          <a:effectLst/>
                        </a:rPr>
                        <a:t>89</a:t>
                      </a:r>
                      <a:endParaRPr lang="ru-RU" sz="1800">
                        <a:effectLst/>
                        <a:latin typeface="Calibri"/>
                        <a:ea typeface="Times New Roman"/>
                        <a:cs typeface="Times New Roman"/>
                      </a:endParaRPr>
                    </a:p>
                  </a:txBody>
                  <a:tcPr marL="0" marR="0" marT="0" marB="0"/>
                </a:tc>
                <a:tc>
                  <a:txBody>
                    <a:bodyPr/>
                    <a:lstStyle/>
                    <a:p>
                      <a:pPr indent="29845">
                        <a:lnSpc>
                          <a:spcPct val="115000"/>
                        </a:lnSpc>
                        <a:spcAft>
                          <a:spcPts val="0"/>
                        </a:spcAft>
                      </a:pPr>
                      <a:r>
                        <a:rPr lang="ru-RU" sz="1800">
                          <a:effectLst/>
                        </a:rPr>
                        <a:t>Легочное сердце, отеки, полицитемия  (</a:t>
                      </a:r>
                      <a:r>
                        <a:rPr lang="en-US" sz="1800">
                          <a:effectLst/>
                        </a:rPr>
                        <a:t>Ht</a:t>
                      </a:r>
                      <a:r>
                        <a:rPr lang="ru-RU" sz="1800">
                          <a:effectLst/>
                        </a:rPr>
                        <a:t> &gt;55%)</a:t>
                      </a:r>
                      <a:endParaRPr lang="ru-RU" sz="1800">
                        <a:effectLst/>
                        <a:latin typeface="Calibri"/>
                        <a:ea typeface="Times New Roman"/>
                        <a:cs typeface="Times New Roman"/>
                      </a:endParaRPr>
                    </a:p>
                  </a:txBody>
                  <a:tcPr marL="0" marR="0" marT="0" marB="0"/>
                </a:tc>
              </a:tr>
              <a:tr h="1597517">
                <a:tc>
                  <a:txBody>
                    <a:bodyPr/>
                    <a:lstStyle/>
                    <a:p>
                      <a:pPr marL="36195" indent="66040">
                        <a:lnSpc>
                          <a:spcPct val="115000"/>
                        </a:lnSpc>
                        <a:spcAft>
                          <a:spcPts val="0"/>
                        </a:spcAft>
                      </a:pPr>
                      <a:r>
                        <a:rPr lang="ru-RU" sz="1800">
                          <a:effectLst/>
                        </a:rPr>
                        <a:t>Нет показаний (за исключением особых условий)</a:t>
                      </a:r>
                      <a:endParaRPr lang="ru-RU" sz="1800">
                        <a:effectLst/>
                        <a:latin typeface="Calibri"/>
                        <a:ea typeface="Times New Roman"/>
                        <a:cs typeface="Times New Roman"/>
                      </a:endParaRPr>
                    </a:p>
                  </a:txBody>
                  <a:tcPr marL="0" marR="0" marT="0" marB="0"/>
                </a:tc>
                <a:tc>
                  <a:txBody>
                    <a:bodyPr/>
                    <a:lstStyle/>
                    <a:p>
                      <a:pPr algn="ctr">
                        <a:lnSpc>
                          <a:spcPct val="115000"/>
                        </a:lnSpc>
                        <a:spcAft>
                          <a:spcPts val="0"/>
                        </a:spcAft>
                      </a:pPr>
                      <a:r>
                        <a:rPr lang="en-US" sz="1800">
                          <a:effectLst/>
                          <a:sym typeface="Symbol"/>
                        </a:rPr>
                        <a:t></a:t>
                      </a:r>
                      <a:r>
                        <a:rPr lang="en-US" sz="1800">
                          <a:effectLst/>
                        </a:rPr>
                        <a:t> 60</a:t>
                      </a:r>
                      <a:endParaRPr lang="ru-RU" sz="1800">
                        <a:effectLst/>
                        <a:latin typeface="Calibri"/>
                        <a:ea typeface="Times New Roman"/>
                        <a:cs typeface="Times New Roman"/>
                      </a:endParaRPr>
                    </a:p>
                  </a:txBody>
                  <a:tcPr marL="0" marR="0" marT="0" marB="0"/>
                </a:tc>
                <a:tc>
                  <a:txBody>
                    <a:bodyPr/>
                    <a:lstStyle/>
                    <a:p>
                      <a:pPr algn="ctr">
                        <a:lnSpc>
                          <a:spcPct val="115000"/>
                        </a:lnSpc>
                        <a:spcAft>
                          <a:spcPts val="0"/>
                        </a:spcAft>
                      </a:pPr>
                      <a:r>
                        <a:rPr lang="en-US" sz="1800" dirty="0">
                          <a:effectLst/>
                          <a:sym typeface="Symbol"/>
                        </a:rPr>
                        <a:t></a:t>
                      </a:r>
                      <a:r>
                        <a:rPr lang="en-US" sz="1800" dirty="0">
                          <a:effectLst/>
                        </a:rPr>
                        <a:t> 90</a:t>
                      </a:r>
                      <a:endParaRPr lang="ru-RU" sz="1800" dirty="0">
                        <a:effectLst/>
                        <a:latin typeface="Calibri"/>
                        <a:ea typeface="Times New Roman"/>
                        <a:cs typeface="Times New Roman"/>
                      </a:endParaRPr>
                    </a:p>
                  </a:txBody>
                  <a:tcPr marL="0" marR="0" marT="0" marB="0"/>
                </a:tc>
                <a:tc>
                  <a:txBody>
                    <a:bodyPr/>
                    <a:lstStyle/>
                    <a:p>
                      <a:pPr indent="29845">
                        <a:lnSpc>
                          <a:spcPct val="115000"/>
                        </a:lnSpc>
                        <a:spcAft>
                          <a:spcPts val="0"/>
                        </a:spcAft>
                      </a:pPr>
                      <a:r>
                        <a:rPr lang="ru-RU" sz="1800" dirty="0" err="1">
                          <a:effectLst/>
                        </a:rPr>
                        <a:t>Десатурация</a:t>
                      </a:r>
                      <a:r>
                        <a:rPr lang="ru-RU" sz="1800" dirty="0">
                          <a:effectLst/>
                        </a:rPr>
                        <a:t> при нагрузке</a:t>
                      </a:r>
                    </a:p>
                    <a:p>
                      <a:pPr indent="29845">
                        <a:lnSpc>
                          <a:spcPct val="115000"/>
                        </a:lnSpc>
                        <a:spcAft>
                          <a:spcPts val="0"/>
                        </a:spcAft>
                      </a:pPr>
                      <a:r>
                        <a:rPr lang="ru-RU" sz="1800" dirty="0" err="1">
                          <a:effectLst/>
                        </a:rPr>
                        <a:t>Десатурация</a:t>
                      </a:r>
                      <a:r>
                        <a:rPr lang="ru-RU" sz="1800" dirty="0">
                          <a:effectLst/>
                        </a:rPr>
                        <a:t> во время сна</a:t>
                      </a:r>
                    </a:p>
                    <a:p>
                      <a:pPr indent="29845">
                        <a:lnSpc>
                          <a:spcPct val="115000"/>
                        </a:lnSpc>
                        <a:spcAft>
                          <a:spcPts val="0"/>
                        </a:spcAft>
                      </a:pPr>
                      <a:r>
                        <a:rPr lang="ru-RU" sz="1800" dirty="0">
                          <a:effectLst/>
                        </a:rPr>
                        <a:t>Болезнь легких с тяжелым </a:t>
                      </a:r>
                      <a:r>
                        <a:rPr lang="ru-RU" sz="1800" dirty="0" err="1">
                          <a:effectLst/>
                        </a:rPr>
                        <a:t>диспное</a:t>
                      </a:r>
                      <a:r>
                        <a:rPr lang="ru-RU" sz="1800" dirty="0">
                          <a:effectLst/>
                        </a:rPr>
                        <a:t>, уменьшающимся на фоне О</a:t>
                      </a:r>
                      <a:r>
                        <a:rPr lang="ru-RU" sz="1800" baseline="-25000" dirty="0">
                          <a:effectLst/>
                        </a:rPr>
                        <a:t>2</a:t>
                      </a:r>
                      <a:endParaRPr lang="ru-RU" sz="1800" dirty="0">
                        <a:effectLst/>
                        <a:latin typeface="Calibri"/>
                        <a:ea typeface="Times New Roman"/>
                        <a:cs typeface="Times New Roman"/>
                      </a:endParaRPr>
                    </a:p>
                  </a:txBody>
                  <a:tcPr marL="0" marR="0" marT="0" marB="0"/>
                </a:tc>
              </a:tr>
            </a:tbl>
          </a:graphicData>
        </a:graphic>
      </p:graphicFrame>
      <p:sp>
        <p:nvSpPr>
          <p:cNvPr id="5" name="Rectangle 1"/>
          <p:cNvSpPr>
            <a:spLocks noChangeArrowheads="1"/>
          </p:cNvSpPr>
          <p:nvPr/>
        </p:nvSpPr>
        <p:spPr bwMode="auto">
          <a:xfrm>
            <a:off x="1331640" y="2204864"/>
            <a:ext cx="6367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01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0163"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Показания к длительной </a:t>
            </a:r>
            <a:r>
              <a:rPr kumimoji="0" lang="ru-RU" altLang="ru-RU" b="1" i="0" u="none" strike="noStrike" cap="none" normalizeH="0" baseline="0" dirty="0" err="1" smtClean="0">
                <a:ln>
                  <a:noFill/>
                </a:ln>
                <a:solidFill>
                  <a:schemeClr val="tx1"/>
                </a:solidFill>
                <a:effectLst/>
                <a:latin typeface="Cambria" pitchFamily="18" charset="0"/>
                <a:ea typeface="Times New Roman" pitchFamily="18" charset="0"/>
                <a:cs typeface="Calibri" pitchFamily="34" charset="0"/>
              </a:rPr>
              <a:t>кислородотерапии</a:t>
            </a:r>
            <a:r>
              <a:rPr kumimoji="0" lang="ru-RU" altLang="ru-RU"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 </a:t>
            </a:r>
            <a:endParaRPr kumimoji="0" lang="ru-RU" altLang="ru-RU"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34254963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tx1"/>
                </a:solidFill>
              </a:rPr>
              <a:t>ХОБЛ</a:t>
            </a:r>
            <a:br>
              <a:rPr lang="ru-RU" b="1" dirty="0">
                <a:solidFill>
                  <a:schemeClr val="tx1"/>
                </a:solidFill>
              </a:rPr>
            </a:br>
            <a:r>
              <a:rPr lang="ru-RU" b="1" dirty="0">
                <a:solidFill>
                  <a:schemeClr val="tx1"/>
                </a:solidFill>
              </a:rPr>
              <a:t> ЛЕЧЕНИЕ</a:t>
            </a:r>
            <a:endParaRPr lang="ru-RU" dirty="0"/>
          </a:p>
        </p:txBody>
      </p:sp>
      <p:sp>
        <p:nvSpPr>
          <p:cNvPr id="3" name="Объект 2"/>
          <p:cNvSpPr>
            <a:spLocks noGrp="1"/>
          </p:cNvSpPr>
          <p:nvPr>
            <p:ph sz="quarter" idx="1"/>
          </p:nvPr>
        </p:nvSpPr>
        <p:spPr/>
        <p:txBody>
          <a:bodyPr/>
          <a:lstStyle/>
          <a:p>
            <a:pPr marL="0" indent="0" algn="ctr">
              <a:buNone/>
            </a:pPr>
            <a:r>
              <a:rPr lang="ru-RU" dirty="0"/>
              <a:t>ДКТ </a:t>
            </a:r>
            <a:r>
              <a:rPr lang="ru-RU" b="1" dirty="0"/>
              <a:t>не показана</a:t>
            </a:r>
            <a:r>
              <a:rPr lang="ru-RU" dirty="0"/>
              <a:t> больным ХОБЛ:</a:t>
            </a:r>
          </a:p>
          <a:p>
            <a:pPr lvl="0" fontAlgn="base" hangingPunct="0"/>
            <a:r>
              <a:rPr lang="ru-RU" dirty="0"/>
              <a:t>продолжающим курить;</a:t>
            </a:r>
          </a:p>
          <a:p>
            <a:pPr lvl="0" fontAlgn="base" hangingPunct="0"/>
            <a:r>
              <a:rPr lang="ru-RU" dirty="0"/>
              <a:t>не получающих адекватную медикаментозную терапию, направленную на контроль течения ХОБЛ (</a:t>
            </a:r>
            <a:r>
              <a:rPr lang="ru-RU" dirty="0" err="1"/>
              <a:t>бронходилататоры</a:t>
            </a:r>
            <a:r>
              <a:rPr lang="ru-RU" dirty="0"/>
              <a:t>, ингаляционные кортикостероиды и т.д.);</a:t>
            </a:r>
          </a:p>
          <a:p>
            <a:pPr lvl="0" fontAlgn="base" hangingPunct="0"/>
            <a:r>
              <a:rPr lang="ru-RU" dirty="0"/>
              <a:t>недостаточно мотивированным для данного вида терапии.</a:t>
            </a:r>
          </a:p>
          <a:p>
            <a:endParaRPr lang="ru-RU" dirty="0"/>
          </a:p>
        </p:txBody>
      </p:sp>
    </p:spTree>
    <p:extLst>
      <p:ext uri="{BB962C8B-B14F-4D97-AF65-F5344CB8AC3E}">
        <p14:creationId xmlns:p14="http://schemas.microsoft.com/office/powerpoint/2010/main" val="95738277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457200" y="457200"/>
            <a:ext cx="8229600" cy="5972175"/>
          </a:xfrm>
        </p:spPr>
        <p:txBody>
          <a:bodyPr/>
          <a:lstStyle/>
          <a:p>
            <a:pPr algn="ctr" eaLnBrk="1" hangingPunct="1">
              <a:buFontTx/>
              <a:buNone/>
            </a:pPr>
            <a:r>
              <a:rPr lang="ru-RU" altLang="ru-RU" sz="4400" b="1" smtClean="0">
                <a:solidFill>
                  <a:srgbClr val="FF6600"/>
                </a:solidFill>
              </a:rPr>
              <a:t>Лечение обострений ХОБЛ</a:t>
            </a:r>
          </a:p>
          <a:p>
            <a:pPr eaLnBrk="1" hangingPunct="1">
              <a:buFont typeface="Wingdings" pitchFamily="2" charset="2"/>
              <a:buChar char="Ø"/>
            </a:pPr>
            <a:endParaRPr lang="ru-RU" altLang="ru-RU" smtClean="0"/>
          </a:p>
          <a:p>
            <a:pPr eaLnBrk="1" hangingPunct="1">
              <a:buFont typeface="Wingdings 2" pitchFamily="18" charset="2"/>
              <a:buNone/>
            </a:pPr>
            <a:r>
              <a:rPr lang="ru-RU" altLang="ru-RU" smtClean="0"/>
              <a:t>   </a:t>
            </a:r>
            <a:r>
              <a:rPr lang="ru-RU" altLang="ru-RU" b="1" smtClean="0"/>
              <a:t>Обострение</a:t>
            </a:r>
            <a:r>
              <a:rPr lang="ru-RU" altLang="ru-RU" smtClean="0"/>
              <a:t> – это нарастающее усиление одышки по сравнению со стабильным состоянием, появление или усиление кашля, увеличение количества мокроты, которая может становиться гнойной.</a:t>
            </a:r>
            <a:endParaRPr lang="en-US" altLang="ru-RU" smtClean="0"/>
          </a:p>
          <a:p>
            <a:pPr eaLnBrk="1" hangingPunct="1">
              <a:buFont typeface="Wingdings 2" pitchFamily="18" charset="2"/>
              <a:buNone/>
            </a:pPr>
            <a:endParaRPr lang="en-US" altLang="ru-RU" smtClean="0"/>
          </a:p>
          <a:p>
            <a:pPr eaLnBrk="1" hangingPunct="1">
              <a:buFont typeface="Wingdings" pitchFamily="2" charset="2"/>
              <a:buChar char="Ø"/>
            </a:pPr>
            <a:endParaRPr lang="ru-RU" altLang="ru-RU" smtClean="0"/>
          </a:p>
        </p:txBody>
      </p:sp>
    </p:spTree>
    <p:extLst>
      <p:ext uri="{BB962C8B-B14F-4D97-AF65-F5344CB8AC3E}">
        <p14:creationId xmlns:p14="http://schemas.microsoft.com/office/powerpoint/2010/main" val="138120278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112489350"/>
              </p:ext>
            </p:extLst>
          </p:nvPr>
        </p:nvGraphicFramePr>
        <p:xfrm>
          <a:off x="107504" y="789123"/>
          <a:ext cx="9036496" cy="5808228"/>
        </p:xfrm>
        <a:graphic>
          <a:graphicData uri="http://schemas.openxmlformats.org/drawingml/2006/table">
            <a:tbl>
              <a:tblPr firstRow="1" firstCol="1" bandRow="1" bandCol="1">
                <a:tableStyleId>{5C22544A-7EE6-4342-B048-85BDC9FD1C3A}</a:tableStyleId>
              </a:tblPr>
              <a:tblGrid>
                <a:gridCol w="2076731"/>
                <a:gridCol w="1099092"/>
                <a:gridCol w="2685711"/>
                <a:gridCol w="3174962"/>
              </a:tblGrid>
              <a:tr h="623833">
                <a:tc>
                  <a:txBody>
                    <a:bodyPr/>
                    <a:lstStyle/>
                    <a:p>
                      <a:pPr algn="ctr">
                        <a:lnSpc>
                          <a:spcPct val="115000"/>
                        </a:lnSpc>
                        <a:spcAft>
                          <a:spcPts val="0"/>
                        </a:spcAft>
                      </a:pPr>
                      <a:r>
                        <a:rPr lang="ru-RU" sz="1400" dirty="0">
                          <a:solidFill>
                            <a:schemeClr val="tx1"/>
                          </a:solidFill>
                          <a:effectLst/>
                        </a:rPr>
                        <a:t>Тяжесть течения ХОБЛ</a:t>
                      </a:r>
                      <a:endParaRPr lang="ru-RU" sz="140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a:solidFill>
                            <a:schemeClr val="tx1"/>
                          </a:solidFill>
                          <a:effectLst/>
                        </a:rPr>
                        <a:t>ОФВ</a:t>
                      </a:r>
                      <a:r>
                        <a:rPr lang="ru-RU" sz="1400" baseline="-25000">
                          <a:solidFill>
                            <a:schemeClr val="tx1"/>
                          </a:solidFill>
                          <a:effectLst/>
                        </a:rPr>
                        <a:t>1</a:t>
                      </a:r>
                      <a:endParaRPr lang="ru-RU" sz="140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a:solidFill>
                            <a:schemeClr val="tx1"/>
                          </a:solidFill>
                          <a:effectLst/>
                        </a:rPr>
                        <a:t>Наиболее частые микроорганизмы</a:t>
                      </a:r>
                      <a:endParaRPr lang="ru-RU" sz="140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400">
                          <a:solidFill>
                            <a:schemeClr val="tx1"/>
                          </a:solidFill>
                          <a:effectLst/>
                        </a:rPr>
                        <a:t>Выбор антибактериальных препаратов</a:t>
                      </a:r>
                      <a:endParaRPr lang="ru-RU" sz="1400">
                        <a:solidFill>
                          <a:schemeClr val="tx1"/>
                        </a:solidFill>
                        <a:effectLst/>
                        <a:latin typeface="Calibri"/>
                        <a:ea typeface="Times New Roman"/>
                        <a:cs typeface="Times New Roman"/>
                      </a:endParaRPr>
                    </a:p>
                  </a:txBody>
                  <a:tcPr marL="68580" marR="68580" marT="0" marB="0"/>
                </a:tc>
              </a:tr>
              <a:tr h="1590670">
                <a:tc>
                  <a:txBody>
                    <a:bodyPr/>
                    <a:lstStyle/>
                    <a:p>
                      <a:pPr>
                        <a:lnSpc>
                          <a:spcPct val="115000"/>
                        </a:lnSpc>
                        <a:spcAft>
                          <a:spcPts val="0"/>
                        </a:spcAft>
                      </a:pPr>
                      <a:r>
                        <a:rPr lang="ru-RU" sz="1400">
                          <a:solidFill>
                            <a:schemeClr val="tx1"/>
                          </a:solidFill>
                          <a:effectLst/>
                        </a:rPr>
                        <a:t>ХОБЛ лёгкого и среднетяжёлого течения, без факторов риска</a:t>
                      </a:r>
                      <a:endParaRPr lang="ru-RU" sz="1400">
                        <a:solidFill>
                          <a:schemeClr val="tx1"/>
                        </a:solidFill>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400" dirty="0">
                          <a:solidFill>
                            <a:schemeClr val="tx1"/>
                          </a:solidFill>
                          <a:effectLst/>
                        </a:rPr>
                        <a:t>&gt; 50%</a:t>
                      </a:r>
                      <a:endParaRPr lang="ru-RU" sz="1400" dirty="0">
                        <a:solidFill>
                          <a:schemeClr val="tx1"/>
                        </a:solidFill>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400">
                          <a:solidFill>
                            <a:schemeClr val="tx1"/>
                          </a:solidFill>
                          <a:effectLst/>
                        </a:rPr>
                        <a:t>Haemophilus influenzae</a:t>
                      </a:r>
                      <a:endParaRPr lang="ru-RU" sz="1400">
                        <a:solidFill>
                          <a:schemeClr val="tx1"/>
                        </a:solidFill>
                        <a:effectLst/>
                      </a:endParaRPr>
                    </a:p>
                    <a:p>
                      <a:pPr algn="just">
                        <a:lnSpc>
                          <a:spcPct val="115000"/>
                        </a:lnSpc>
                        <a:spcAft>
                          <a:spcPts val="0"/>
                        </a:spcAft>
                      </a:pPr>
                      <a:r>
                        <a:rPr lang="en-US" sz="1400">
                          <a:solidFill>
                            <a:schemeClr val="tx1"/>
                          </a:solidFill>
                          <a:effectLst/>
                        </a:rPr>
                        <a:t>Moraxella catarrhalis</a:t>
                      </a:r>
                      <a:endParaRPr lang="ru-RU" sz="1400">
                        <a:solidFill>
                          <a:schemeClr val="tx1"/>
                        </a:solidFill>
                        <a:effectLst/>
                      </a:endParaRPr>
                    </a:p>
                    <a:p>
                      <a:pPr algn="just">
                        <a:lnSpc>
                          <a:spcPct val="115000"/>
                        </a:lnSpc>
                        <a:spcAft>
                          <a:spcPts val="0"/>
                        </a:spcAft>
                      </a:pPr>
                      <a:r>
                        <a:rPr lang="en-US" sz="1400">
                          <a:solidFill>
                            <a:schemeClr val="tx1"/>
                          </a:solidFill>
                          <a:effectLst/>
                        </a:rPr>
                        <a:t>Streptococcus pneumoniae</a:t>
                      </a:r>
                      <a:endParaRPr lang="ru-RU" sz="1400">
                        <a:solidFill>
                          <a:schemeClr val="tx1"/>
                        </a:solidFill>
                        <a:effectLst/>
                      </a:endParaRPr>
                    </a:p>
                    <a:p>
                      <a:pPr algn="just">
                        <a:lnSpc>
                          <a:spcPct val="115000"/>
                        </a:lnSpc>
                        <a:spcAft>
                          <a:spcPts val="0"/>
                        </a:spcAft>
                      </a:pPr>
                      <a:r>
                        <a:rPr lang="en-US" sz="1400">
                          <a:solidFill>
                            <a:schemeClr val="tx1"/>
                          </a:solidFill>
                          <a:effectLst/>
                        </a:rPr>
                        <a:t>Chlamydia pneumoniae</a:t>
                      </a:r>
                      <a:endParaRPr lang="ru-RU" sz="1400">
                        <a:solidFill>
                          <a:schemeClr val="tx1"/>
                        </a:solidFill>
                        <a:effectLst/>
                      </a:endParaRPr>
                    </a:p>
                    <a:p>
                      <a:pPr algn="just">
                        <a:lnSpc>
                          <a:spcPct val="115000"/>
                        </a:lnSpc>
                        <a:spcAft>
                          <a:spcPts val="0"/>
                        </a:spcAft>
                      </a:pPr>
                      <a:r>
                        <a:rPr lang="en-US" sz="1400">
                          <a:solidFill>
                            <a:schemeClr val="tx1"/>
                          </a:solidFill>
                          <a:effectLst/>
                        </a:rPr>
                        <a:t>Mycoplasma pneumoniae</a:t>
                      </a:r>
                      <a:endParaRPr lang="ru-RU" sz="1400">
                        <a:solidFill>
                          <a:schemeClr val="tx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ru-RU" sz="1400">
                          <a:solidFill>
                            <a:schemeClr val="tx1"/>
                          </a:solidFill>
                          <a:effectLst/>
                        </a:rPr>
                        <a:t>Амоксициллин,</a:t>
                      </a:r>
                    </a:p>
                    <a:p>
                      <a:pPr>
                        <a:lnSpc>
                          <a:spcPct val="115000"/>
                        </a:lnSpc>
                        <a:spcAft>
                          <a:spcPts val="0"/>
                        </a:spcAft>
                      </a:pPr>
                      <a:r>
                        <a:rPr lang="ru-RU" sz="1400">
                          <a:solidFill>
                            <a:schemeClr val="tx1"/>
                          </a:solidFill>
                          <a:effectLst/>
                        </a:rPr>
                        <a:t>макролиды (азитромицин, кларитромицин),</a:t>
                      </a:r>
                    </a:p>
                    <a:p>
                      <a:pPr>
                        <a:lnSpc>
                          <a:spcPct val="115000"/>
                        </a:lnSpc>
                        <a:spcAft>
                          <a:spcPts val="0"/>
                        </a:spcAft>
                      </a:pPr>
                      <a:r>
                        <a:rPr lang="ru-RU" sz="1400">
                          <a:solidFill>
                            <a:schemeClr val="tx1"/>
                          </a:solidFill>
                          <a:effectLst/>
                        </a:rPr>
                        <a:t>цефалоспорины III-го поколения (цефиксим и др.) </a:t>
                      </a:r>
                      <a:endParaRPr lang="ru-RU" sz="1400">
                        <a:solidFill>
                          <a:schemeClr val="tx1"/>
                        </a:solidFill>
                        <a:effectLst/>
                        <a:latin typeface="Calibri"/>
                        <a:ea typeface="Times New Roman"/>
                        <a:cs typeface="Times New Roman"/>
                      </a:endParaRPr>
                    </a:p>
                  </a:txBody>
                  <a:tcPr marL="68580" marR="68580" marT="0" marB="0"/>
                </a:tc>
              </a:tr>
              <a:tr h="1268391">
                <a:tc>
                  <a:txBody>
                    <a:bodyPr/>
                    <a:lstStyle/>
                    <a:p>
                      <a:pPr>
                        <a:lnSpc>
                          <a:spcPct val="115000"/>
                        </a:lnSpc>
                        <a:spcAft>
                          <a:spcPts val="0"/>
                        </a:spcAft>
                      </a:pPr>
                      <a:r>
                        <a:rPr lang="ru-RU" sz="1400">
                          <a:solidFill>
                            <a:schemeClr val="tx1"/>
                          </a:solidFill>
                          <a:effectLst/>
                        </a:rPr>
                        <a:t>ХОБЛ лёгкого и среднетяжёлого течения, </a:t>
                      </a:r>
                      <a:r>
                        <a:rPr lang="en-US" sz="1400">
                          <a:solidFill>
                            <a:schemeClr val="tx1"/>
                          </a:solidFill>
                          <a:effectLst/>
                        </a:rPr>
                        <a:t>c</a:t>
                      </a:r>
                      <a:r>
                        <a:rPr lang="ru-RU" sz="1400">
                          <a:solidFill>
                            <a:schemeClr val="tx1"/>
                          </a:solidFill>
                          <a:effectLst/>
                        </a:rPr>
                        <a:t> факторами риска*</a:t>
                      </a:r>
                      <a:endParaRPr lang="ru-RU" sz="1400">
                        <a:solidFill>
                          <a:schemeClr val="tx1"/>
                        </a:solidFill>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400">
                          <a:solidFill>
                            <a:schemeClr val="tx1"/>
                          </a:solidFill>
                          <a:effectLst/>
                        </a:rPr>
                        <a:t>&gt; 50%</a:t>
                      </a:r>
                      <a:endParaRPr lang="ru-RU" sz="1400">
                        <a:solidFill>
                          <a:schemeClr val="tx1"/>
                        </a:solidFill>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400">
                          <a:solidFill>
                            <a:schemeClr val="tx1"/>
                          </a:solidFill>
                          <a:effectLst/>
                        </a:rPr>
                        <a:t>Haemophilus influenzae</a:t>
                      </a:r>
                      <a:endParaRPr lang="ru-RU" sz="1400">
                        <a:solidFill>
                          <a:schemeClr val="tx1"/>
                        </a:solidFill>
                        <a:effectLst/>
                      </a:endParaRPr>
                    </a:p>
                    <a:p>
                      <a:pPr algn="just">
                        <a:lnSpc>
                          <a:spcPct val="115000"/>
                        </a:lnSpc>
                        <a:spcAft>
                          <a:spcPts val="0"/>
                        </a:spcAft>
                      </a:pPr>
                      <a:r>
                        <a:rPr lang="en-US" sz="1400">
                          <a:solidFill>
                            <a:schemeClr val="tx1"/>
                          </a:solidFill>
                          <a:effectLst/>
                        </a:rPr>
                        <a:t>Moraxella catarrhalis</a:t>
                      </a:r>
                      <a:endParaRPr lang="ru-RU" sz="1400">
                        <a:solidFill>
                          <a:schemeClr val="tx1"/>
                        </a:solidFill>
                        <a:effectLst/>
                      </a:endParaRPr>
                    </a:p>
                    <a:p>
                      <a:pPr algn="just">
                        <a:lnSpc>
                          <a:spcPct val="115000"/>
                        </a:lnSpc>
                        <a:spcAft>
                          <a:spcPts val="0"/>
                        </a:spcAft>
                      </a:pPr>
                      <a:r>
                        <a:rPr lang="en-US" sz="1400">
                          <a:solidFill>
                            <a:schemeClr val="tx1"/>
                          </a:solidFill>
                          <a:effectLst/>
                        </a:rPr>
                        <a:t>PRSP</a:t>
                      </a:r>
                      <a:endParaRPr lang="ru-RU" sz="1400">
                        <a:solidFill>
                          <a:schemeClr val="tx1"/>
                        </a:solidFill>
                        <a:effectLst/>
                        <a:latin typeface="Calibri"/>
                        <a:ea typeface="Times New Roman"/>
                        <a:cs typeface="Times New Roman"/>
                      </a:endParaRPr>
                    </a:p>
                  </a:txBody>
                  <a:tcPr marL="68580" marR="68580" marT="0" marB="0"/>
                </a:tc>
                <a:tc rowSpan="2">
                  <a:txBody>
                    <a:bodyPr/>
                    <a:lstStyle/>
                    <a:p>
                      <a:pPr>
                        <a:lnSpc>
                          <a:spcPct val="115000"/>
                        </a:lnSpc>
                        <a:spcAft>
                          <a:spcPts val="0"/>
                        </a:spcAft>
                      </a:pPr>
                      <a:r>
                        <a:rPr lang="ru-RU" sz="1400">
                          <a:solidFill>
                            <a:schemeClr val="tx1"/>
                          </a:solidFill>
                          <a:effectLst/>
                        </a:rPr>
                        <a:t>амоксициллин/клавуланат,</a:t>
                      </a:r>
                    </a:p>
                    <a:p>
                      <a:pPr>
                        <a:lnSpc>
                          <a:spcPct val="115000"/>
                        </a:lnSpc>
                        <a:spcAft>
                          <a:spcPts val="0"/>
                        </a:spcAft>
                      </a:pPr>
                      <a:r>
                        <a:rPr lang="ru-RU" sz="1400">
                          <a:solidFill>
                            <a:schemeClr val="tx1"/>
                          </a:solidFill>
                          <a:effectLst/>
                        </a:rPr>
                        <a:t>респираторные фторхинолоны (левофлоксацин, гемифлоксацин, моксифлоксацин) </a:t>
                      </a:r>
                    </a:p>
                    <a:p>
                      <a:pPr algn="just">
                        <a:lnSpc>
                          <a:spcPct val="115000"/>
                        </a:lnSpc>
                        <a:spcAft>
                          <a:spcPts val="0"/>
                        </a:spcAft>
                      </a:pPr>
                      <a:r>
                        <a:rPr lang="ru-RU" sz="1400">
                          <a:solidFill>
                            <a:schemeClr val="tx1"/>
                          </a:solidFill>
                          <a:effectLst/>
                        </a:rPr>
                        <a:t> </a:t>
                      </a:r>
                      <a:endParaRPr lang="ru-RU" sz="1400">
                        <a:solidFill>
                          <a:schemeClr val="tx1"/>
                        </a:solidFill>
                        <a:effectLst/>
                        <a:latin typeface="Calibri"/>
                        <a:ea typeface="Times New Roman"/>
                        <a:cs typeface="Times New Roman"/>
                      </a:endParaRPr>
                    </a:p>
                  </a:txBody>
                  <a:tcPr marL="68580" marR="68580" marT="0" marB="0"/>
                </a:tc>
              </a:tr>
              <a:tr h="1268391">
                <a:tc>
                  <a:txBody>
                    <a:bodyPr/>
                    <a:lstStyle/>
                    <a:p>
                      <a:pPr>
                        <a:lnSpc>
                          <a:spcPct val="115000"/>
                        </a:lnSpc>
                        <a:spcAft>
                          <a:spcPts val="0"/>
                        </a:spcAft>
                      </a:pPr>
                      <a:r>
                        <a:rPr lang="ru-RU" sz="1400">
                          <a:solidFill>
                            <a:schemeClr val="tx1"/>
                          </a:solidFill>
                          <a:effectLst/>
                        </a:rPr>
                        <a:t>ХОБЛ тяжёлого течения</a:t>
                      </a:r>
                      <a:endParaRPr lang="ru-RU" sz="1400">
                        <a:solidFill>
                          <a:schemeClr val="tx1"/>
                        </a:solidFill>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400">
                          <a:solidFill>
                            <a:schemeClr val="tx1"/>
                          </a:solidFill>
                          <a:effectLst/>
                        </a:rPr>
                        <a:t>30–50%</a:t>
                      </a:r>
                      <a:endParaRPr lang="ru-RU" sz="1400">
                        <a:solidFill>
                          <a:schemeClr val="tx1"/>
                        </a:solidFill>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400">
                          <a:solidFill>
                            <a:schemeClr val="tx1"/>
                          </a:solidFill>
                          <a:effectLst/>
                        </a:rPr>
                        <a:t>Haemophilus influenzae</a:t>
                      </a:r>
                      <a:endParaRPr lang="ru-RU" sz="1400">
                        <a:solidFill>
                          <a:schemeClr val="tx1"/>
                        </a:solidFill>
                        <a:effectLst/>
                      </a:endParaRPr>
                    </a:p>
                    <a:p>
                      <a:pPr algn="just">
                        <a:lnSpc>
                          <a:spcPct val="115000"/>
                        </a:lnSpc>
                        <a:spcAft>
                          <a:spcPts val="0"/>
                        </a:spcAft>
                      </a:pPr>
                      <a:r>
                        <a:rPr lang="en-US" sz="1400">
                          <a:solidFill>
                            <a:schemeClr val="tx1"/>
                          </a:solidFill>
                          <a:effectLst/>
                        </a:rPr>
                        <a:t>Moraxella catarrhalis</a:t>
                      </a:r>
                      <a:endParaRPr lang="ru-RU" sz="1400">
                        <a:solidFill>
                          <a:schemeClr val="tx1"/>
                        </a:solidFill>
                        <a:effectLst/>
                      </a:endParaRPr>
                    </a:p>
                    <a:p>
                      <a:pPr algn="just">
                        <a:lnSpc>
                          <a:spcPct val="115000"/>
                        </a:lnSpc>
                        <a:spcAft>
                          <a:spcPts val="0"/>
                        </a:spcAft>
                      </a:pPr>
                      <a:r>
                        <a:rPr lang="en-US" sz="1400">
                          <a:solidFill>
                            <a:schemeClr val="tx1"/>
                          </a:solidFill>
                          <a:effectLst/>
                        </a:rPr>
                        <a:t>PRSP</a:t>
                      </a:r>
                      <a:endParaRPr lang="ru-RU" sz="1400">
                        <a:solidFill>
                          <a:schemeClr val="tx1"/>
                        </a:solidFill>
                        <a:effectLst/>
                      </a:endParaRPr>
                    </a:p>
                    <a:p>
                      <a:pPr algn="just">
                        <a:lnSpc>
                          <a:spcPct val="115000"/>
                        </a:lnSpc>
                        <a:spcAft>
                          <a:spcPts val="0"/>
                        </a:spcAft>
                      </a:pPr>
                      <a:r>
                        <a:rPr lang="ru-RU" sz="1400">
                          <a:solidFill>
                            <a:schemeClr val="tx1"/>
                          </a:solidFill>
                          <a:effectLst/>
                        </a:rPr>
                        <a:t>Энтеробактерии</a:t>
                      </a:r>
                      <a:r>
                        <a:rPr lang="en-US" sz="1400">
                          <a:solidFill>
                            <a:schemeClr val="tx1"/>
                          </a:solidFill>
                          <a:effectLst/>
                        </a:rPr>
                        <a:t>, </a:t>
                      </a:r>
                      <a:r>
                        <a:rPr lang="ru-RU" sz="1400">
                          <a:solidFill>
                            <a:schemeClr val="tx1"/>
                          </a:solidFill>
                          <a:effectLst/>
                        </a:rPr>
                        <a:t>грам</a:t>
                      </a:r>
                      <a:r>
                        <a:rPr lang="en-US" sz="1400">
                          <a:solidFill>
                            <a:schemeClr val="tx1"/>
                          </a:solidFill>
                          <a:effectLst/>
                        </a:rPr>
                        <a:t> -</a:t>
                      </a:r>
                      <a:endParaRPr lang="ru-RU" sz="1400">
                        <a:solidFill>
                          <a:schemeClr val="tx1"/>
                        </a:solidFill>
                        <a:effectLst/>
                        <a:latin typeface="Calibri"/>
                        <a:ea typeface="Times New Roman"/>
                        <a:cs typeface="Times New Roman"/>
                      </a:endParaRPr>
                    </a:p>
                  </a:txBody>
                  <a:tcPr marL="68580" marR="68580" marT="0" marB="0"/>
                </a:tc>
                <a:tc vMerge="1">
                  <a:txBody>
                    <a:bodyPr/>
                    <a:lstStyle/>
                    <a:p>
                      <a:endParaRPr lang="ru-RU"/>
                    </a:p>
                  </a:txBody>
                  <a:tcPr/>
                </a:tc>
              </a:tr>
              <a:tr h="1056943">
                <a:tc>
                  <a:txBody>
                    <a:bodyPr/>
                    <a:lstStyle/>
                    <a:p>
                      <a:pPr>
                        <a:lnSpc>
                          <a:spcPct val="115000"/>
                        </a:lnSpc>
                        <a:spcAft>
                          <a:spcPts val="0"/>
                        </a:spcAft>
                      </a:pPr>
                      <a:r>
                        <a:rPr lang="ru-RU" sz="1400">
                          <a:solidFill>
                            <a:schemeClr val="tx1"/>
                          </a:solidFill>
                          <a:effectLst/>
                        </a:rPr>
                        <a:t>ХОБЛ крайне тяжёлого течения</a:t>
                      </a:r>
                      <a:endParaRPr lang="ru-RU" sz="1400">
                        <a:solidFill>
                          <a:schemeClr val="tx1"/>
                        </a:solidFill>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400">
                          <a:solidFill>
                            <a:schemeClr val="tx1"/>
                          </a:solidFill>
                          <a:effectLst/>
                        </a:rPr>
                        <a:t>&lt;30%</a:t>
                      </a:r>
                      <a:endParaRPr lang="ru-RU" sz="1400">
                        <a:solidFill>
                          <a:schemeClr val="tx1"/>
                        </a:solidFill>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400">
                          <a:solidFill>
                            <a:schemeClr val="tx1"/>
                          </a:solidFill>
                          <a:effectLst/>
                        </a:rPr>
                        <a:t>Haemophilus influenzae</a:t>
                      </a:r>
                      <a:endParaRPr lang="ru-RU" sz="1400">
                        <a:solidFill>
                          <a:schemeClr val="tx1"/>
                        </a:solidFill>
                        <a:effectLst/>
                      </a:endParaRPr>
                    </a:p>
                    <a:p>
                      <a:pPr algn="just">
                        <a:lnSpc>
                          <a:spcPct val="115000"/>
                        </a:lnSpc>
                        <a:spcAft>
                          <a:spcPts val="0"/>
                        </a:spcAft>
                      </a:pPr>
                      <a:r>
                        <a:rPr lang="en-US" sz="1400">
                          <a:solidFill>
                            <a:schemeClr val="tx1"/>
                          </a:solidFill>
                          <a:effectLst/>
                        </a:rPr>
                        <a:t>PRSP</a:t>
                      </a:r>
                      <a:endParaRPr lang="ru-RU" sz="1400">
                        <a:solidFill>
                          <a:schemeClr val="tx1"/>
                        </a:solidFill>
                        <a:effectLst/>
                      </a:endParaRPr>
                    </a:p>
                    <a:p>
                      <a:pPr algn="just">
                        <a:lnSpc>
                          <a:spcPct val="115000"/>
                        </a:lnSpc>
                        <a:spcAft>
                          <a:spcPts val="0"/>
                        </a:spcAft>
                      </a:pPr>
                      <a:r>
                        <a:rPr lang="ru-RU" sz="1400">
                          <a:solidFill>
                            <a:schemeClr val="tx1"/>
                          </a:solidFill>
                          <a:effectLst/>
                        </a:rPr>
                        <a:t>Энтеробактерии, грам -</a:t>
                      </a:r>
                    </a:p>
                    <a:p>
                      <a:pPr algn="just">
                        <a:lnSpc>
                          <a:spcPct val="115000"/>
                        </a:lnSpc>
                        <a:spcAft>
                          <a:spcPts val="0"/>
                        </a:spcAft>
                      </a:pPr>
                      <a:r>
                        <a:rPr lang="en-US" sz="1400">
                          <a:solidFill>
                            <a:schemeClr val="tx1"/>
                          </a:solidFill>
                          <a:effectLst/>
                        </a:rPr>
                        <a:t>P</a:t>
                      </a:r>
                      <a:r>
                        <a:rPr lang="ru-RU" sz="1400">
                          <a:solidFill>
                            <a:schemeClr val="tx1"/>
                          </a:solidFill>
                          <a:effectLst/>
                        </a:rPr>
                        <a:t>.</a:t>
                      </a:r>
                      <a:r>
                        <a:rPr lang="en-US" sz="1400">
                          <a:solidFill>
                            <a:schemeClr val="tx1"/>
                          </a:solidFill>
                          <a:effectLst/>
                        </a:rPr>
                        <a:t>aeruginosa</a:t>
                      </a:r>
                      <a:r>
                        <a:rPr lang="ru-RU" sz="1400">
                          <a:solidFill>
                            <a:schemeClr val="tx1"/>
                          </a:solidFill>
                          <a:effectLst/>
                        </a:rPr>
                        <a:t>**</a:t>
                      </a:r>
                      <a:endParaRPr lang="ru-RU" sz="1400">
                        <a:solidFill>
                          <a:schemeClr val="tx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ru-RU" sz="1400" dirty="0" err="1">
                          <a:solidFill>
                            <a:schemeClr val="tx1"/>
                          </a:solidFill>
                          <a:effectLst/>
                        </a:rPr>
                        <a:t>ципрофлоксацин</a:t>
                      </a:r>
                      <a:r>
                        <a:rPr lang="ru-RU" sz="1400" dirty="0">
                          <a:solidFill>
                            <a:schemeClr val="tx1"/>
                          </a:solidFill>
                          <a:effectLst/>
                        </a:rPr>
                        <a:t> и др. препараты с </a:t>
                      </a:r>
                      <a:r>
                        <a:rPr lang="ru-RU" sz="1400" dirty="0" err="1">
                          <a:solidFill>
                            <a:schemeClr val="tx1"/>
                          </a:solidFill>
                          <a:effectLst/>
                        </a:rPr>
                        <a:t>антисинегнойной</a:t>
                      </a:r>
                      <a:r>
                        <a:rPr lang="ru-RU" sz="1400" dirty="0">
                          <a:solidFill>
                            <a:schemeClr val="tx1"/>
                          </a:solidFill>
                          <a:effectLst/>
                        </a:rPr>
                        <a:t> активностью</a:t>
                      </a:r>
                      <a:endParaRPr lang="ru-RU" sz="1400" dirty="0">
                        <a:solidFill>
                          <a:schemeClr val="tx1"/>
                        </a:solidFill>
                        <a:effectLst/>
                        <a:latin typeface="Calibri"/>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683568" y="63297"/>
            <a:ext cx="7992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Наиболее вероятные причинные возбудители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обострения с учетом тяжести течения ХОБЛ</a:t>
            </a:r>
            <a:endParaRPr kumimoji="0" lang="ru-RU" altLang="ru-RU"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2898555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normAutofit fontScale="90000"/>
          </a:bodyPr>
          <a:lstStyle/>
          <a:p>
            <a:pPr eaLnBrk="1" hangingPunct="1"/>
            <a:r>
              <a:rPr lang="ru-RU" altLang="ru-RU" sz="3600" smtClean="0">
                <a:solidFill>
                  <a:srgbClr val="FF6600"/>
                </a:solidFill>
              </a:rPr>
              <a:t>Показания к назначению антибиотиков при обострении ХОБЛ</a:t>
            </a:r>
          </a:p>
        </p:txBody>
      </p:sp>
      <p:sp>
        <p:nvSpPr>
          <p:cNvPr id="39939" name="Содержимое 2"/>
          <p:cNvSpPr>
            <a:spLocks noGrp="1"/>
          </p:cNvSpPr>
          <p:nvPr>
            <p:ph idx="1"/>
          </p:nvPr>
        </p:nvSpPr>
        <p:spPr/>
        <p:txBody>
          <a:bodyPr>
            <a:normAutofit lnSpcReduction="10000"/>
          </a:bodyPr>
          <a:lstStyle/>
          <a:p>
            <a:pPr marL="514350" indent="-514350" eaLnBrk="1" hangingPunct="1">
              <a:buFontTx/>
              <a:buAutoNum type="arabicPeriod"/>
            </a:pPr>
            <a:r>
              <a:rPr lang="ru-RU" altLang="ru-RU" smtClean="0"/>
              <a:t>Усиление одышки, увеличение объема выделяемой мокроты, гнойном характере мокроты</a:t>
            </a:r>
          </a:p>
          <a:p>
            <a:pPr marL="514350" indent="-514350" eaLnBrk="1" hangingPunct="1">
              <a:buFontTx/>
              <a:buAutoNum type="arabicPeriod"/>
            </a:pPr>
            <a:r>
              <a:rPr lang="ru-RU" altLang="ru-RU" smtClean="0"/>
              <a:t>Либо 2-м из перечисленных признаков, причем обязательным является наличие гнойной мокроты</a:t>
            </a:r>
          </a:p>
          <a:p>
            <a:pPr marL="514350" indent="-514350" eaLnBrk="1" hangingPunct="1">
              <a:buFont typeface="Wingdings 2" pitchFamily="18" charset="2"/>
              <a:buNone/>
            </a:pPr>
            <a:r>
              <a:rPr lang="ru-RU" altLang="ru-RU" smtClean="0">
                <a:solidFill>
                  <a:srgbClr val="FF6600"/>
                </a:solidFill>
              </a:rPr>
              <a:t>	</a:t>
            </a:r>
          </a:p>
          <a:p>
            <a:pPr marL="514350" indent="-514350" eaLnBrk="1" hangingPunct="1">
              <a:buFont typeface="Wingdings 2" pitchFamily="18" charset="2"/>
              <a:buNone/>
            </a:pPr>
            <a:r>
              <a:rPr lang="ru-RU" altLang="ru-RU" sz="2800" b="1" smtClean="0"/>
              <a:t>длительность а/б терапии: 7-10-14 дней</a:t>
            </a:r>
          </a:p>
          <a:p>
            <a:pPr marL="514350" indent="-514350" eaLnBrk="1" hangingPunct="1">
              <a:buFontTx/>
              <a:buNone/>
            </a:pPr>
            <a:endParaRPr lang="ru-RU" altLang="ru-RU" smtClean="0">
              <a:solidFill>
                <a:srgbClr val="FF6600"/>
              </a:solidFill>
            </a:endParaRPr>
          </a:p>
          <a:p>
            <a:pPr marL="514350" indent="-514350" eaLnBrk="1" hangingPunct="1">
              <a:buFontTx/>
              <a:buNone/>
            </a:pPr>
            <a:r>
              <a:rPr lang="ru-RU" altLang="ru-RU" sz="1600" smtClean="0">
                <a:solidFill>
                  <a:srgbClr val="FF6600"/>
                </a:solidFill>
              </a:rPr>
              <a:t>	            </a:t>
            </a:r>
          </a:p>
          <a:p>
            <a:pPr marL="514350" indent="-514350" eaLnBrk="1" hangingPunct="1">
              <a:buFontTx/>
              <a:buNone/>
            </a:pPr>
            <a:endParaRPr lang="ru-RU" altLang="ru-RU" sz="1600" smtClean="0">
              <a:solidFill>
                <a:srgbClr val="FF6600"/>
              </a:solidFill>
            </a:endParaRPr>
          </a:p>
          <a:p>
            <a:pPr marL="514350" indent="-514350" eaLnBrk="1" hangingPunct="1">
              <a:buFontTx/>
              <a:buNone/>
            </a:pPr>
            <a:r>
              <a:rPr lang="ru-RU" altLang="ru-RU" sz="1600" smtClean="0">
                <a:solidFill>
                  <a:srgbClr val="FF6600"/>
                </a:solidFill>
              </a:rPr>
              <a:t>				    </a:t>
            </a:r>
            <a:r>
              <a:rPr lang="ru-RU" altLang="ru-RU" sz="1400" smtClean="0"/>
              <a:t>Современные рекомендации по лечению ХОБЛ (</a:t>
            </a:r>
            <a:r>
              <a:rPr lang="en-US" altLang="ru-RU" sz="1400" smtClean="0"/>
              <a:t>GOLD</a:t>
            </a:r>
            <a:r>
              <a:rPr lang="ru-RU" altLang="ru-RU" sz="1400" smtClean="0"/>
              <a:t>,2006)</a:t>
            </a:r>
          </a:p>
          <a:p>
            <a:pPr marL="514350" indent="-514350" eaLnBrk="1" hangingPunct="1">
              <a:buFontTx/>
              <a:buAutoNum type="arabicPeriod"/>
            </a:pPr>
            <a:endParaRPr lang="ru-RU" altLang="ru-RU" smtClean="0"/>
          </a:p>
        </p:txBody>
      </p:sp>
    </p:spTree>
    <p:extLst>
      <p:ext uri="{BB962C8B-B14F-4D97-AF65-F5344CB8AC3E}">
        <p14:creationId xmlns:p14="http://schemas.microsoft.com/office/powerpoint/2010/main" val="384204714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pPr algn="ctr"/>
            <a:r>
              <a:rPr lang="ru-RU" altLang="ru-RU" b="1" smtClean="0"/>
              <a:t>Как меняется терапия обострения ХОБЛ?</a:t>
            </a:r>
          </a:p>
        </p:txBody>
      </p:sp>
      <p:sp>
        <p:nvSpPr>
          <p:cNvPr id="34819" name="Содержимое 2"/>
          <p:cNvSpPr>
            <a:spLocks noGrp="1"/>
          </p:cNvSpPr>
          <p:nvPr>
            <p:ph idx="1"/>
          </p:nvPr>
        </p:nvSpPr>
        <p:spPr>
          <a:xfrm>
            <a:off x="457200" y="1935163"/>
            <a:ext cx="8229600" cy="4708525"/>
          </a:xfrm>
        </p:spPr>
        <p:txBody>
          <a:bodyPr>
            <a:normAutofit lnSpcReduction="10000"/>
          </a:bodyPr>
          <a:lstStyle/>
          <a:p>
            <a:pPr eaLnBrk="1" hangingPunct="1">
              <a:buFont typeface="Wingdings 2" pitchFamily="18" charset="2"/>
              <a:buNone/>
            </a:pPr>
            <a:r>
              <a:rPr lang="ru-RU" altLang="ru-RU" b="1" dirty="0" smtClean="0">
                <a:solidFill>
                  <a:srgbClr val="FF0000"/>
                </a:solidFill>
              </a:rPr>
              <a:t>Принципы медикаментозного лечения:</a:t>
            </a:r>
          </a:p>
          <a:p>
            <a:pPr eaLnBrk="1" hangingPunct="1">
              <a:buFont typeface="Wingdings 2" pitchFamily="18" charset="2"/>
              <a:buNone/>
            </a:pPr>
            <a:r>
              <a:rPr lang="ru-RU" altLang="ru-RU" dirty="0" smtClean="0"/>
              <a:t>1. </a:t>
            </a:r>
            <a:r>
              <a:rPr lang="ru-RU" altLang="ru-RU" b="1" dirty="0" smtClean="0"/>
              <a:t>Увеличение объема терапии</a:t>
            </a:r>
          </a:p>
          <a:p>
            <a:pPr eaLnBrk="1" hangingPunct="1">
              <a:buFont typeface="Wingdings" pitchFamily="2" charset="2"/>
              <a:buChar char="Ø"/>
            </a:pPr>
            <a:r>
              <a:rPr lang="ru-RU" altLang="ru-RU" dirty="0" smtClean="0"/>
              <a:t>Борьба с курением</a:t>
            </a:r>
          </a:p>
          <a:p>
            <a:pPr eaLnBrk="1" hangingPunct="1">
              <a:buFont typeface="Wingdings" pitchFamily="2" charset="2"/>
              <a:buChar char="Ø"/>
            </a:pPr>
            <a:r>
              <a:rPr lang="ru-RU" altLang="ru-RU" dirty="0" err="1" smtClean="0"/>
              <a:t>Бронхолитическая</a:t>
            </a:r>
            <a:r>
              <a:rPr lang="ru-RU" altLang="ru-RU" dirty="0" smtClean="0"/>
              <a:t> терапия</a:t>
            </a:r>
          </a:p>
          <a:p>
            <a:pPr eaLnBrk="1" hangingPunct="1">
              <a:buFont typeface="Wingdings" pitchFamily="2" charset="2"/>
              <a:buChar char="Ø"/>
            </a:pPr>
            <a:r>
              <a:rPr lang="ru-RU" altLang="ru-RU" dirty="0" err="1" smtClean="0"/>
              <a:t>Глюкокортикостероиды</a:t>
            </a:r>
            <a:endParaRPr lang="ru-RU" altLang="ru-RU" dirty="0" smtClean="0"/>
          </a:p>
          <a:p>
            <a:pPr eaLnBrk="1" hangingPunct="1">
              <a:buFont typeface="Wingdings" pitchFamily="2" charset="2"/>
              <a:buChar char="Ø"/>
            </a:pPr>
            <a:r>
              <a:rPr lang="ru-RU" altLang="ru-RU" dirty="0" err="1" smtClean="0"/>
              <a:t>Муколитики</a:t>
            </a:r>
            <a:endParaRPr lang="ru-RU" altLang="ru-RU" dirty="0" smtClean="0"/>
          </a:p>
          <a:p>
            <a:pPr eaLnBrk="1" hangingPunct="1">
              <a:buFont typeface="Wingdings" pitchFamily="2" charset="2"/>
              <a:buChar char="Ø"/>
            </a:pPr>
            <a:r>
              <a:rPr lang="ru-RU" altLang="ru-RU" dirty="0" smtClean="0"/>
              <a:t>Антибиотики </a:t>
            </a:r>
            <a:endParaRPr lang="ru-RU" altLang="ru-RU" dirty="0"/>
          </a:p>
          <a:p>
            <a:pPr eaLnBrk="1" hangingPunct="1">
              <a:buFont typeface="Wingdings" pitchFamily="2" charset="2"/>
              <a:buChar char="Ø"/>
            </a:pPr>
            <a:r>
              <a:rPr lang="ru-RU" altLang="ru-RU" dirty="0" err="1"/>
              <a:t>К</a:t>
            </a:r>
            <a:r>
              <a:rPr lang="ru-RU" altLang="ru-RU" dirty="0" err="1" smtClean="0"/>
              <a:t>ислородотерапия</a:t>
            </a:r>
            <a:endParaRPr lang="ru-RU" altLang="ru-RU" dirty="0" smtClean="0"/>
          </a:p>
          <a:p>
            <a:pPr>
              <a:buFont typeface="Wingdings 2" pitchFamily="18" charset="2"/>
              <a:buNone/>
            </a:pPr>
            <a:r>
              <a:rPr lang="ru-RU" altLang="ru-RU" dirty="0" smtClean="0"/>
              <a:t>2</a:t>
            </a:r>
            <a:r>
              <a:rPr lang="ru-RU" altLang="ru-RU" b="1" dirty="0" smtClean="0"/>
              <a:t>. Усиление </a:t>
            </a:r>
            <a:r>
              <a:rPr lang="ru-RU" altLang="ru-RU" b="1" dirty="0" err="1" smtClean="0"/>
              <a:t>бронхорасширяющей</a:t>
            </a:r>
            <a:r>
              <a:rPr lang="ru-RU" altLang="ru-RU" b="1" dirty="0" smtClean="0"/>
              <a:t> терапии</a:t>
            </a:r>
          </a:p>
          <a:p>
            <a:pPr>
              <a:buFont typeface="Wingdings 2" pitchFamily="18" charset="2"/>
              <a:buNone/>
            </a:pPr>
            <a:r>
              <a:rPr lang="ru-RU" altLang="ru-RU" dirty="0" smtClean="0"/>
              <a:t>3. </a:t>
            </a:r>
            <a:r>
              <a:rPr lang="ru-RU" altLang="ru-RU" b="1" dirty="0" smtClean="0"/>
              <a:t>Изменение способа доставки лекарства </a:t>
            </a:r>
            <a:r>
              <a:rPr lang="ru-RU" altLang="ru-RU" dirty="0" smtClean="0"/>
              <a:t>(ДАИ со </a:t>
            </a:r>
            <a:r>
              <a:rPr lang="ru-RU" altLang="ru-RU" dirty="0" err="1" smtClean="0"/>
              <a:t>спейсером</a:t>
            </a:r>
            <a:r>
              <a:rPr lang="ru-RU" altLang="ru-RU" dirty="0" smtClean="0"/>
              <a:t>, </a:t>
            </a:r>
            <a:r>
              <a:rPr lang="ru-RU" altLang="ru-RU" dirty="0" err="1" smtClean="0"/>
              <a:t>небулайзер</a:t>
            </a:r>
            <a:r>
              <a:rPr lang="ru-RU" altLang="ru-RU" dirty="0" smtClean="0"/>
              <a:t>)</a:t>
            </a:r>
          </a:p>
        </p:txBody>
      </p:sp>
    </p:spTree>
    <p:extLst>
      <p:ext uri="{BB962C8B-B14F-4D97-AF65-F5344CB8AC3E}">
        <p14:creationId xmlns:p14="http://schemas.microsoft.com/office/powerpoint/2010/main" val="145979824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p:txBody>
          <a:bodyPr>
            <a:normAutofit/>
          </a:bodyPr>
          <a:lstStyle/>
          <a:p>
            <a:pPr algn="ctr" eaLnBrk="1" fontAlgn="auto" hangingPunct="1">
              <a:spcAft>
                <a:spcPts val="0"/>
              </a:spcAft>
              <a:defRPr/>
            </a:pPr>
            <a:r>
              <a:rPr lang="ru-RU" dirty="0" err="1" smtClean="0">
                <a:solidFill>
                  <a:schemeClr val="tx1"/>
                </a:solidFill>
              </a:rPr>
              <a:t>Глюкокортикостероиды</a:t>
            </a:r>
            <a:r>
              <a:rPr lang="ru-RU" dirty="0" smtClean="0">
                <a:solidFill>
                  <a:schemeClr val="tx1"/>
                </a:solidFill>
              </a:rPr>
              <a:t> при ХОБЛ</a:t>
            </a:r>
          </a:p>
        </p:txBody>
      </p:sp>
      <p:sp>
        <p:nvSpPr>
          <p:cNvPr id="35843" name="Содержимое 2"/>
          <p:cNvSpPr>
            <a:spLocks noGrp="1"/>
          </p:cNvSpPr>
          <p:nvPr>
            <p:ph idx="1"/>
          </p:nvPr>
        </p:nvSpPr>
        <p:spPr/>
        <p:txBody>
          <a:bodyPr/>
          <a:lstStyle/>
          <a:p>
            <a:pPr eaLnBrk="1" hangingPunct="1"/>
            <a:r>
              <a:rPr lang="ru-RU" altLang="ru-RU" smtClean="0"/>
              <a:t>ИГКС менее безопасны по сравнению с пероральными</a:t>
            </a:r>
          </a:p>
          <a:p>
            <a:pPr eaLnBrk="1" hangingPunct="1"/>
            <a:r>
              <a:rPr lang="ru-RU" altLang="ru-RU" smtClean="0"/>
              <a:t>Возможность их применения в дополнение к бронхолитикам должна рассматриваться при ОФВ1 менее 50% от должного</a:t>
            </a:r>
          </a:p>
          <a:p>
            <a:pPr eaLnBrk="1" hangingPunct="1"/>
            <a:r>
              <a:rPr lang="ru-RU" altLang="ru-RU" smtClean="0"/>
              <a:t>Системные ГКС только при обострении ХОБЛ (преднизолон 30-40 мг/сут х 7-10 дней, альтернатива – будесонид через небулайзер</a:t>
            </a:r>
          </a:p>
        </p:txBody>
      </p:sp>
    </p:spTree>
    <p:extLst>
      <p:ext uri="{BB962C8B-B14F-4D97-AF65-F5344CB8AC3E}">
        <p14:creationId xmlns:p14="http://schemas.microsoft.com/office/powerpoint/2010/main" val="3792499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38138"/>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smtClean="0">
                <a:solidFill>
                  <a:schemeClr val="tx1"/>
                </a:solidFill>
              </a:rPr>
              <a:t>КАШЕЛЬ. </a:t>
            </a:r>
            <a:br>
              <a:rPr lang="ru-RU" b="1" i="1" dirty="0" smtClean="0">
                <a:solidFill>
                  <a:schemeClr val="tx1"/>
                </a:solidFill>
              </a:rPr>
            </a:br>
            <a:r>
              <a:rPr lang="ru-RU" b="1" i="1" dirty="0" smtClean="0">
                <a:solidFill>
                  <a:schemeClr val="tx1"/>
                </a:solidFill>
              </a:rPr>
              <a:t>ХРОНИЧЕСКИЙ КАШЕЛЬ</a:t>
            </a:r>
            <a:endParaRPr lang="ru-RU" b="1" i="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fontScale="92500" lnSpcReduction="10000"/>
          </a:bodyPr>
          <a:lstStyle/>
          <a:p>
            <a:pPr marL="0" indent="0" algn="just">
              <a:buNone/>
            </a:pPr>
            <a:endParaRPr lang="ru-RU" dirty="0"/>
          </a:p>
          <a:p>
            <a:pPr algn="just">
              <a:buFontTx/>
              <a:buChar char="-"/>
            </a:pPr>
            <a:r>
              <a:rPr lang="ru-RU" dirty="0" smtClean="0"/>
              <a:t>12. Интерстициальные болезни легких. Кашель не является обязательным, но при этом он сухой или с небольшим количеством мокроты.</a:t>
            </a:r>
          </a:p>
          <a:p>
            <a:pPr algn="just">
              <a:buFontTx/>
              <a:buChar char="-"/>
            </a:pPr>
            <a:r>
              <a:rPr lang="ru-RU" dirty="0" smtClean="0"/>
              <a:t>13. Вдыхание раздражающих веществ. При устранении воздействия, как правило кашель ликвидируется.</a:t>
            </a:r>
          </a:p>
          <a:p>
            <a:pPr algn="just">
              <a:buFontTx/>
              <a:buChar char="-"/>
            </a:pPr>
            <a:r>
              <a:rPr lang="ru-RU" dirty="0" smtClean="0"/>
              <a:t>14. Заболевания ССС. При ЛЖ недостаточности и митральном стенозе кашель сухой, который возникает при физической нагрузке или в ночное время. При развитии отека легких кашель сопровождается выделением розовой пенистой мокротой либо кровохарканьем алой кровью. Эмболия ветвей легочной артерии может проявляться сулим кашлем либо с мокротой темно-красного, алого цвета, либо прожилок крови.</a:t>
            </a:r>
          </a:p>
          <a:p>
            <a:pPr algn="just">
              <a:buFontTx/>
              <a:buChar char="-"/>
            </a:pPr>
            <a:endParaRPr lang="ru-RU" dirty="0" smtClean="0"/>
          </a:p>
        </p:txBody>
      </p:sp>
    </p:spTree>
    <p:extLst>
      <p:ext uri="{BB962C8B-B14F-4D97-AF65-F5344CB8AC3E}">
        <p14:creationId xmlns:p14="http://schemas.microsoft.com/office/powerpoint/2010/main" val="121007054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1143000"/>
          </a:xfrm>
        </p:spPr>
        <p:txBody>
          <a:bodyPr/>
          <a:lstStyle/>
          <a:p>
            <a:pPr eaLnBrk="1" hangingPunct="1"/>
            <a:r>
              <a:rPr lang="ru-RU" altLang="ru-RU" smtClean="0">
                <a:solidFill>
                  <a:srgbClr val="FF6600"/>
                </a:solidFill>
              </a:rPr>
              <a:t>Кислородотерапия</a:t>
            </a:r>
          </a:p>
        </p:txBody>
      </p:sp>
      <p:sp>
        <p:nvSpPr>
          <p:cNvPr id="40963" name="Rectangle 3"/>
          <p:cNvSpPr>
            <a:spLocks noGrp="1" noChangeArrowheads="1"/>
          </p:cNvSpPr>
          <p:nvPr>
            <p:ph idx="1"/>
          </p:nvPr>
        </p:nvSpPr>
        <p:spPr>
          <a:xfrm>
            <a:off x="457200" y="1066800"/>
            <a:ext cx="8229600" cy="5410200"/>
          </a:xfrm>
        </p:spPr>
        <p:txBody>
          <a:bodyPr/>
          <a:lstStyle/>
          <a:p>
            <a:pPr eaLnBrk="1" hangingPunct="1"/>
            <a:r>
              <a:rPr lang="ru-RU" altLang="ru-RU" smtClean="0"/>
              <a:t>Использование кислорода у больных с хронической гипоксемией д/б постоянным, длительным и проводиться в домашних условиях (ДКТ)</a:t>
            </a:r>
          </a:p>
          <a:p>
            <a:pPr eaLnBrk="1" hangingPunct="1"/>
            <a:r>
              <a:rPr lang="ru-RU" altLang="ru-RU" smtClean="0"/>
              <a:t>Рекомендуется при неэффективности медикаментозной терапии</a:t>
            </a:r>
          </a:p>
          <a:p>
            <a:pPr eaLnBrk="1" hangingPunct="1"/>
            <a:r>
              <a:rPr lang="ru-RU" altLang="ru-RU" smtClean="0"/>
              <a:t>Показана больным с РаО2</a:t>
            </a:r>
            <a:r>
              <a:rPr lang="en-US" altLang="ru-RU" smtClean="0">
                <a:cs typeface="Arial" pitchFamily="34" charset="0"/>
              </a:rPr>
              <a:t>&lt;</a:t>
            </a:r>
            <a:r>
              <a:rPr lang="ru-RU" altLang="ru-RU" smtClean="0">
                <a:cs typeface="Arial" pitchFamily="34" charset="0"/>
              </a:rPr>
              <a:t>55 мм.рт.ст.</a:t>
            </a:r>
          </a:p>
          <a:p>
            <a:pPr eaLnBrk="1" hangingPunct="1"/>
            <a:r>
              <a:rPr lang="ru-RU" altLang="ru-RU" smtClean="0">
                <a:cs typeface="Arial" pitchFamily="34" charset="0"/>
              </a:rPr>
              <a:t>Рекомендуется проведение ДКТ не менее 15 ч/сут</a:t>
            </a:r>
            <a:endParaRPr lang="en-US" altLang="ru-RU" smtClean="0">
              <a:cs typeface="Arial" pitchFamily="34" charset="0"/>
            </a:endParaRPr>
          </a:p>
          <a:p>
            <a:pPr eaLnBrk="1" hangingPunct="1"/>
            <a:endParaRPr lang="ru-RU" altLang="ru-RU" smtClean="0"/>
          </a:p>
        </p:txBody>
      </p:sp>
    </p:spTree>
    <p:extLst>
      <p:ext uri="{BB962C8B-B14F-4D97-AF65-F5344CB8AC3E}">
        <p14:creationId xmlns:p14="http://schemas.microsoft.com/office/powerpoint/2010/main" val="97096095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ru-RU" altLang="ru-RU" smtClean="0">
                <a:solidFill>
                  <a:srgbClr val="FF6600"/>
                </a:solidFill>
              </a:rPr>
              <a:t>Легочная реабилитация</a:t>
            </a:r>
          </a:p>
        </p:txBody>
      </p:sp>
      <p:sp>
        <p:nvSpPr>
          <p:cNvPr id="41987" name="Rectangle 3"/>
          <p:cNvSpPr>
            <a:spLocks noGrp="1" noChangeArrowheads="1"/>
          </p:cNvSpPr>
          <p:nvPr>
            <p:ph idx="1"/>
          </p:nvPr>
        </p:nvSpPr>
        <p:spPr/>
        <p:txBody>
          <a:bodyPr/>
          <a:lstStyle/>
          <a:p>
            <a:pPr eaLnBrk="1" hangingPunct="1">
              <a:lnSpc>
                <a:spcPct val="90000"/>
              </a:lnSpc>
            </a:pPr>
            <a:r>
              <a:rPr lang="ru-RU" altLang="ru-RU" smtClean="0"/>
              <a:t>Физические тренировки (оптимальным считают 8-недельные, от 1 до 5 тренировок в неделю, от 10 до 45 минут)</a:t>
            </a:r>
          </a:p>
          <a:p>
            <a:pPr eaLnBrk="1" hangingPunct="1">
              <a:lnSpc>
                <a:spcPct val="90000"/>
              </a:lnSpc>
            </a:pPr>
            <a:r>
              <a:rPr lang="ru-RU" altLang="ru-RU" smtClean="0"/>
              <a:t>Упражнения на выносливость (ходьба, велоэргометр)</a:t>
            </a:r>
          </a:p>
          <a:p>
            <a:pPr eaLnBrk="1" hangingPunct="1">
              <a:lnSpc>
                <a:spcPct val="90000"/>
              </a:lnSpc>
            </a:pPr>
            <a:r>
              <a:rPr lang="ru-RU" altLang="ru-RU" smtClean="0"/>
              <a:t>Упражнения, повышающие силу мышц плечевого пояса (подъем гантелей, ручной эргометр)</a:t>
            </a:r>
          </a:p>
        </p:txBody>
      </p:sp>
    </p:spTree>
    <p:extLst>
      <p:ext uri="{BB962C8B-B14F-4D97-AF65-F5344CB8AC3E}">
        <p14:creationId xmlns:p14="http://schemas.microsoft.com/office/powerpoint/2010/main" val="360196735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457200" y="285750"/>
            <a:ext cx="8229600" cy="857250"/>
          </a:xfrm>
        </p:spPr>
        <p:txBody>
          <a:bodyPr>
            <a:normAutofit/>
          </a:bodyPr>
          <a:lstStyle/>
          <a:p>
            <a:pPr eaLnBrk="1" hangingPunct="1"/>
            <a:r>
              <a:rPr lang="ru-RU" altLang="ru-RU" sz="4400" b="1" smtClean="0">
                <a:solidFill>
                  <a:srgbClr val="FF6600"/>
                </a:solidFill>
              </a:rPr>
              <a:t>Показания к госпитализации</a:t>
            </a:r>
            <a:endParaRPr lang="ru-RU" altLang="ru-RU" sz="4400" smtClean="0"/>
          </a:p>
        </p:txBody>
      </p:sp>
      <p:sp>
        <p:nvSpPr>
          <p:cNvPr id="3" name="Содержимое 2"/>
          <p:cNvSpPr>
            <a:spLocks noGrp="1"/>
          </p:cNvSpPr>
          <p:nvPr>
            <p:ph idx="1"/>
          </p:nvPr>
        </p:nvSpPr>
        <p:spPr>
          <a:xfrm>
            <a:off x="457200" y="1285875"/>
            <a:ext cx="8229600" cy="5038725"/>
          </a:xfrm>
        </p:spPr>
        <p:txBody>
          <a:bodyPr/>
          <a:lstStyle/>
          <a:p>
            <a:pPr marL="274320" indent="-274320" eaLnBrk="1" fontAlgn="auto" hangingPunct="1">
              <a:spcAft>
                <a:spcPts val="0"/>
              </a:spcAft>
              <a:buClr>
                <a:schemeClr val="accent3"/>
              </a:buClr>
              <a:buFont typeface="Wingdings 2"/>
              <a:buChar char=""/>
              <a:defRPr/>
            </a:pPr>
            <a:r>
              <a:rPr lang="ru-RU" sz="2400" dirty="0" smtClean="0"/>
              <a:t>Тяжелые формы ХОБЛ</a:t>
            </a:r>
          </a:p>
          <a:p>
            <a:pPr marL="274320" indent="-274320" eaLnBrk="1" fontAlgn="auto" hangingPunct="1">
              <a:spcAft>
                <a:spcPts val="0"/>
              </a:spcAft>
              <a:buClr>
                <a:schemeClr val="accent3"/>
              </a:buClr>
              <a:buFont typeface="Wingdings 2"/>
              <a:buChar char=""/>
              <a:defRPr/>
            </a:pPr>
            <a:r>
              <a:rPr lang="ru-RU" sz="2400" dirty="0" smtClean="0"/>
              <a:t>Значительное увеличение интенсивности симптомов</a:t>
            </a:r>
          </a:p>
          <a:p>
            <a:pPr marL="274320" indent="-274320" eaLnBrk="1" fontAlgn="auto" hangingPunct="1">
              <a:spcAft>
                <a:spcPts val="0"/>
              </a:spcAft>
              <a:buClr>
                <a:schemeClr val="accent3"/>
              </a:buClr>
              <a:buFont typeface="Wingdings 2"/>
              <a:buChar char=""/>
              <a:defRPr/>
            </a:pPr>
            <a:r>
              <a:rPr lang="ru-RU" sz="2400" dirty="0" smtClean="0"/>
              <a:t>Возникновение новых симптомов (цианоз, отеки)</a:t>
            </a:r>
          </a:p>
          <a:p>
            <a:pPr marL="274320" indent="-274320" eaLnBrk="1" fontAlgn="auto" hangingPunct="1">
              <a:spcAft>
                <a:spcPts val="0"/>
              </a:spcAft>
              <a:buClr>
                <a:schemeClr val="accent3"/>
              </a:buClr>
              <a:buFont typeface="Wingdings 2"/>
              <a:buChar char=""/>
              <a:defRPr/>
            </a:pPr>
            <a:r>
              <a:rPr lang="ru-RU" sz="2400" dirty="0" smtClean="0"/>
              <a:t>Отсутствие положительной динамики от проводимого лечения</a:t>
            </a:r>
          </a:p>
          <a:p>
            <a:pPr marL="274320" indent="-274320" eaLnBrk="1" fontAlgn="auto" hangingPunct="1">
              <a:spcAft>
                <a:spcPts val="0"/>
              </a:spcAft>
              <a:buClr>
                <a:schemeClr val="accent3"/>
              </a:buClr>
              <a:buFont typeface="Wingdings 2"/>
              <a:buChar char=""/>
              <a:defRPr/>
            </a:pPr>
            <a:r>
              <a:rPr lang="ru-RU" sz="2400" dirty="0" smtClean="0"/>
              <a:t>Тяжелые сопутствующие заболевания</a:t>
            </a:r>
          </a:p>
          <a:p>
            <a:pPr marL="274320" indent="-274320" eaLnBrk="1" fontAlgn="auto" hangingPunct="1">
              <a:spcAft>
                <a:spcPts val="0"/>
              </a:spcAft>
              <a:buClr>
                <a:schemeClr val="accent3"/>
              </a:buClr>
              <a:buFont typeface="Wingdings 2"/>
              <a:buChar char=""/>
              <a:defRPr/>
            </a:pPr>
            <a:r>
              <a:rPr lang="ru-RU" sz="2400" dirty="0" smtClean="0"/>
              <a:t>Пожилой возраст</a:t>
            </a:r>
          </a:p>
          <a:p>
            <a:pPr marL="274320" indent="-274320" eaLnBrk="1" fontAlgn="auto" hangingPunct="1">
              <a:spcAft>
                <a:spcPts val="0"/>
              </a:spcAft>
              <a:buClr>
                <a:schemeClr val="accent3"/>
              </a:buClr>
              <a:buFont typeface="Wingdings 2"/>
              <a:buChar char=""/>
              <a:defRPr/>
            </a:pPr>
            <a:r>
              <a:rPr lang="ru-RU" sz="2400" dirty="0" smtClean="0"/>
              <a:t>Нарушения ритма</a:t>
            </a:r>
          </a:p>
          <a:p>
            <a:pPr marL="274320" indent="-274320" eaLnBrk="1" fontAlgn="auto" hangingPunct="1">
              <a:spcAft>
                <a:spcPts val="0"/>
              </a:spcAft>
              <a:buClr>
                <a:schemeClr val="accent3"/>
              </a:buClr>
              <a:buFont typeface="Wingdings 2"/>
              <a:buChar char=""/>
              <a:defRPr/>
            </a:pPr>
            <a:r>
              <a:rPr lang="ru-RU" sz="2400" dirty="0" smtClean="0"/>
              <a:t>Невозможно проведение терапии в домашних условиях</a:t>
            </a:r>
          </a:p>
          <a:p>
            <a:pPr eaLnBrk="1" hangingPunct="1">
              <a:defRPr/>
            </a:pPr>
            <a:endParaRPr lang="ru-RU" dirty="0"/>
          </a:p>
        </p:txBody>
      </p:sp>
    </p:spTree>
    <p:extLst>
      <p:ext uri="{BB962C8B-B14F-4D97-AF65-F5344CB8AC3E}">
        <p14:creationId xmlns:p14="http://schemas.microsoft.com/office/powerpoint/2010/main" val="394536842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ru-RU" altLang="ru-RU" smtClean="0">
                <a:solidFill>
                  <a:srgbClr val="FF6600"/>
                </a:solidFill>
              </a:rPr>
              <a:t>Хирургическое лечение ХОБЛ</a:t>
            </a:r>
          </a:p>
        </p:txBody>
      </p:sp>
      <p:sp>
        <p:nvSpPr>
          <p:cNvPr id="46083" name="Rectangle 3"/>
          <p:cNvSpPr>
            <a:spLocks noGrp="1" noChangeArrowheads="1"/>
          </p:cNvSpPr>
          <p:nvPr>
            <p:ph idx="1"/>
          </p:nvPr>
        </p:nvSpPr>
        <p:spPr>
          <a:xfrm>
            <a:off x="457200" y="1981200"/>
            <a:ext cx="8229600" cy="4144963"/>
          </a:xfrm>
        </p:spPr>
        <p:txBody>
          <a:bodyPr/>
          <a:lstStyle/>
          <a:p>
            <a:pPr eaLnBrk="1" hangingPunct="1"/>
            <a:r>
              <a:rPr lang="ru-RU" altLang="ru-RU" smtClean="0"/>
              <a:t>Буллэктомия</a:t>
            </a:r>
          </a:p>
          <a:p>
            <a:pPr eaLnBrk="1" hangingPunct="1"/>
            <a:r>
              <a:rPr lang="ru-RU" altLang="ru-RU" smtClean="0"/>
              <a:t>Трасплантация легких</a:t>
            </a:r>
          </a:p>
        </p:txBody>
      </p:sp>
    </p:spTree>
    <p:extLst>
      <p:ext uri="{BB962C8B-B14F-4D97-AF65-F5344CB8AC3E}">
        <p14:creationId xmlns:p14="http://schemas.microsoft.com/office/powerpoint/2010/main" val="200091188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pPr algn="ctr"/>
            <a:r>
              <a:rPr lang="ru-RU" b="1" dirty="0" err="1" smtClean="0">
                <a:solidFill>
                  <a:schemeClr val="tx1"/>
                </a:solidFill>
              </a:rPr>
              <a:t>Хобл</a:t>
            </a:r>
            <a:r>
              <a:rPr lang="ru-RU" b="1" dirty="0" smtClean="0">
                <a:solidFill>
                  <a:schemeClr val="tx1"/>
                </a:solidFill>
              </a:rPr>
              <a:t/>
            </a:r>
            <a:br>
              <a:rPr lang="ru-RU" b="1" dirty="0" smtClean="0">
                <a:solidFill>
                  <a:schemeClr val="tx1"/>
                </a:solidFill>
              </a:rPr>
            </a:br>
            <a:r>
              <a:rPr lang="ru-RU" b="1" dirty="0" smtClean="0">
                <a:solidFill>
                  <a:schemeClr val="tx1"/>
                </a:solidFill>
              </a:rPr>
              <a:t>ПРОФИЛАКТИКА</a:t>
            </a:r>
            <a:endParaRPr lang="ru-RU" b="1" dirty="0">
              <a:solidFill>
                <a:schemeClr val="tx1"/>
              </a:solidFill>
            </a:endParaRPr>
          </a:p>
        </p:txBody>
      </p:sp>
      <p:sp>
        <p:nvSpPr>
          <p:cNvPr id="3" name="Объект 2"/>
          <p:cNvSpPr>
            <a:spLocks noGrp="1"/>
          </p:cNvSpPr>
          <p:nvPr>
            <p:ph sz="quarter" idx="1"/>
          </p:nvPr>
        </p:nvSpPr>
        <p:spPr>
          <a:xfrm>
            <a:off x="457200" y="980728"/>
            <a:ext cx="8219256" cy="5493224"/>
          </a:xfrm>
        </p:spPr>
        <p:txBody>
          <a:bodyPr>
            <a:normAutofit/>
          </a:bodyPr>
          <a:lstStyle/>
          <a:p>
            <a:pPr marL="0" indent="0" algn="ctr">
              <a:buNone/>
            </a:pPr>
            <a:r>
              <a:rPr lang="ru-RU" dirty="0"/>
              <a:t>Первичная </a:t>
            </a:r>
            <a:r>
              <a:rPr lang="ru-RU" dirty="0" smtClean="0"/>
              <a:t>профилактика</a:t>
            </a:r>
            <a:endParaRPr lang="ru-RU" b="1" dirty="0"/>
          </a:p>
          <a:p>
            <a:r>
              <a:rPr lang="ru-RU" dirty="0" smtClean="0"/>
              <a:t>отказаться </a:t>
            </a:r>
            <a:r>
              <a:rPr lang="ru-RU" dirty="0"/>
              <a:t>от курения;</a:t>
            </a:r>
          </a:p>
          <a:p>
            <a:pPr lvl="0"/>
            <a:r>
              <a:rPr lang="ru-RU" dirty="0"/>
              <a:t>избегать воздействия вредных факторов производства и окружающей среды (пыли, паров кислот и щелочей, других химических частиц, содержащихся в воздухе, продуктов сгорания биоорганического топлива).</a:t>
            </a:r>
          </a:p>
          <a:p>
            <a:pPr lvl="0"/>
            <a:r>
              <a:rPr lang="ru-RU" dirty="0"/>
              <a:t>немаловажное значение для детского возраста имеет устранение пассивного курения, профилактика ОРВИ.</a:t>
            </a:r>
          </a:p>
          <a:p>
            <a:endParaRPr lang="ru-RU" dirty="0"/>
          </a:p>
        </p:txBody>
      </p:sp>
    </p:spTree>
    <p:extLst>
      <p:ext uri="{BB962C8B-B14F-4D97-AF65-F5344CB8AC3E}">
        <p14:creationId xmlns:p14="http://schemas.microsoft.com/office/powerpoint/2010/main" val="14346457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pPr algn="ctr"/>
            <a:r>
              <a:rPr lang="ru-RU" b="1" dirty="0" err="1">
                <a:solidFill>
                  <a:schemeClr val="tx1"/>
                </a:solidFill>
              </a:rPr>
              <a:t>Хобл</a:t>
            </a:r>
            <a:r>
              <a:rPr lang="ru-RU" b="1" dirty="0">
                <a:solidFill>
                  <a:schemeClr val="tx1"/>
                </a:solidFill>
              </a:rPr>
              <a:t/>
            </a:r>
            <a:br>
              <a:rPr lang="ru-RU" b="1" dirty="0">
                <a:solidFill>
                  <a:schemeClr val="tx1"/>
                </a:solidFill>
              </a:rPr>
            </a:br>
            <a:r>
              <a:rPr lang="ru-RU" b="1" dirty="0">
                <a:solidFill>
                  <a:schemeClr val="tx1"/>
                </a:solidFill>
              </a:rPr>
              <a:t>ПРОФИЛАКТИКА</a:t>
            </a:r>
          </a:p>
        </p:txBody>
      </p:sp>
      <p:sp>
        <p:nvSpPr>
          <p:cNvPr id="3" name="Объект 2"/>
          <p:cNvSpPr>
            <a:spLocks noGrp="1"/>
          </p:cNvSpPr>
          <p:nvPr>
            <p:ph sz="quarter" idx="1"/>
          </p:nvPr>
        </p:nvSpPr>
        <p:spPr>
          <a:xfrm>
            <a:off x="179512" y="980728"/>
            <a:ext cx="8496944" cy="6480720"/>
          </a:xfrm>
        </p:spPr>
        <p:txBody>
          <a:bodyPr>
            <a:normAutofit fontScale="70000" lnSpcReduction="20000"/>
          </a:bodyPr>
          <a:lstStyle/>
          <a:p>
            <a:pPr marL="0" indent="0" algn="ctr">
              <a:buNone/>
            </a:pPr>
            <a:r>
              <a:rPr lang="ru-RU" dirty="0" smtClean="0"/>
              <a:t>Вторичная </a:t>
            </a:r>
            <a:r>
              <a:rPr lang="ru-RU" dirty="0"/>
              <a:t>профилактика </a:t>
            </a:r>
            <a:endParaRPr lang="ru-RU" dirty="0" smtClean="0"/>
          </a:p>
          <a:p>
            <a:r>
              <a:rPr lang="ru-RU" dirty="0" smtClean="0"/>
              <a:t>адекватная </a:t>
            </a:r>
            <a:r>
              <a:rPr lang="ru-RU" dirty="0"/>
              <a:t>физическая нагрузка (направлена на тренировку дыхательных мышц): ходьба в умеренном ритме, плавание, дыхательная гимнастика (по различным методикам: надувание шариков, выдувание воздуха через соломинку, диафрагмальное дыхание);   </a:t>
            </a:r>
          </a:p>
          <a:p>
            <a:pPr lvl="0"/>
            <a:r>
              <a:rPr lang="ru-RU" dirty="0"/>
              <a:t>вакцинация (для предотвращения инфекционных заболеваний, провоцирующих обострение ХОБЛ)  – пневмококковой, гриппозной вакцинами.  Оптимальное время вакцинации: октябрь – середина ноября. В дальнейшем эффективность вакцинации значительно уменьшается;</a:t>
            </a:r>
          </a:p>
          <a:p>
            <a:pPr lvl="0"/>
            <a:r>
              <a:rPr lang="ru-RU" dirty="0"/>
              <a:t>постоянный прием назначенных врачом препаратов. ХОБЛ характеризуется хроническим воспалительным процессом, поэтому нельзя ограничиваться только препаратами для расширения бронха (за исключением ранних стадий), необходимо постоянное использование противовоспалительных средств;</a:t>
            </a:r>
          </a:p>
          <a:p>
            <a:pPr lvl="0"/>
            <a:r>
              <a:rPr lang="ru-RU" dirty="0"/>
              <a:t>правильное пользование ингаляторами – зачастую отсутствие эффекта от назначенных препаратов связано с неправильной техникой ингаляции. Просите Вашего врача объяснить Вам, как правильно пользоваться назначенным ингалятором. Препарат должен поступать строго в бронхиальное дерево, в противном случае эффект от терапии значительно снижается вплоть до полного отсутствия;</a:t>
            </a:r>
          </a:p>
          <a:p>
            <a:pPr lvl="0"/>
            <a:r>
              <a:rPr lang="ru-RU" dirty="0"/>
              <a:t>посещение « Школ больных ХОБЛ», где врачи в доступной для пациента форме рассказывают об особенностях заболевания, дают рекомендации по режиму, физической нагрузке, знакомят со спектром лекарственных препаратов и тонкостями их приема, обучают правилам пользования ингаляторами;</a:t>
            </a:r>
          </a:p>
          <a:p>
            <a:pPr lvl="0"/>
            <a:r>
              <a:rPr lang="ru-RU" dirty="0"/>
              <a:t>рациональное питание.</a:t>
            </a:r>
          </a:p>
          <a:p>
            <a:endParaRPr lang="ru-RU" dirty="0"/>
          </a:p>
        </p:txBody>
      </p:sp>
    </p:spTree>
    <p:extLst>
      <p:ext uri="{BB962C8B-B14F-4D97-AF65-F5344CB8AC3E}">
        <p14:creationId xmlns:p14="http://schemas.microsoft.com/office/powerpoint/2010/main" val="267812381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solidFill>
                  <a:schemeClr val="tx1"/>
                </a:solidFill>
              </a:rPr>
              <a:t>ВОПРОСЫ ВРАЧЕБНО-ТРУДОВОЙ </a:t>
            </a:r>
            <a:r>
              <a:rPr lang="ru-RU" b="1" dirty="0" smtClean="0">
                <a:solidFill>
                  <a:schemeClr val="tx1"/>
                </a:solidFill>
              </a:rPr>
              <a:t>ЭКСПЕРТИЗЫ</a:t>
            </a:r>
            <a:endParaRPr lang="ru-RU" b="1" dirty="0">
              <a:solidFill>
                <a:schemeClr val="tx1"/>
              </a:solidFill>
            </a:endParaRPr>
          </a:p>
        </p:txBody>
      </p:sp>
      <p:sp>
        <p:nvSpPr>
          <p:cNvPr id="3" name="Объект 2"/>
          <p:cNvSpPr>
            <a:spLocks noGrp="1"/>
          </p:cNvSpPr>
          <p:nvPr>
            <p:ph idx="1"/>
          </p:nvPr>
        </p:nvSpPr>
        <p:spPr/>
        <p:txBody>
          <a:bodyPr>
            <a:normAutofit/>
          </a:bodyPr>
          <a:lstStyle/>
          <a:p>
            <a:r>
              <a:rPr lang="ru-RU" dirty="0"/>
              <a:t>	</a:t>
            </a:r>
            <a:r>
              <a:rPr lang="ru-RU" dirty="0" smtClean="0"/>
              <a:t>При </a:t>
            </a:r>
            <a:r>
              <a:rPr lang="ru-RU" dirty="0"/>
              <a:t>средней тяжести </a:t>
            </a:r>
            <a:r>
              <a:rPr lang="ru-RU"/>
              <a:t>течения </a:t>
            </a:r>
            <a:r>
              <a:rPr lang="ru-RU" smtClean="0"/>
              <a:t>ХОБЛ </a:t>
            </a:r>
            <a:r>
              <a:rPr lang="ru-RU" dirty="0"/>
              <a:t>(наличии дыхательной недоста­точности (ДН) 1-2 степени) этот срок может колебаться от 14 до 18 дней,  при тяжелом течении ХОБ (ДН 2-3-й степени) – от 17 до 35-40 дней.</a:t>
            </a:r>
          </a:p>
          <a:p>
            <a:r>
              <a:rPr lang="ru-RU" dirty="0"/>
              <a:t>	</a:t>
            </a:r>
          </a:p>
        </p:txBody>
      </p:sp>
    </p:spTree>
    <p:extLst>
      <p:ext uri="{BB962C8B-B14F-4D97-AF65-F5344CB8AC3E}">
        <p14:creationId xmlns:p14="http://schemas.microsoft.com/office/powerpoint/2010/main" val="402335347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02034"/>
          </a:xfrm>
        </p:spPr>
        <p:txBody>
          <a:bodyPr>
            <a:normAutofit fontScale="90000"/>
          </a:bodyPr>
          <a:lstStyle/>
          <a:p>
            <a:pPr algn="ctr"/>
            <a:r>
              <a:rPr lang="ru-RU" b="1" dirty="0" smtClean="0">
                <a:solidFill>
                  <a:schemeClr val="tx1"/>
                </a:solidFill>
              </a:rPr>
              <a:t>литература</a:t>
            </a:r>
            <a:endParaRPr lang="ru-RU" b="1" dirty="0">
              <a:solidFill>
                <a:schemeClr val="tx1"/>
              </a:solidFill>
            </a:endParaRPr>
          </a:p>
        </p:txBody>
      </p:sp>
      <p:sp>
        <p:nvSpPr>
          <p:cNvPr id="3" name="Объект 2"/>
          <p:cNvSpPr>
            <a:spLocks noGrp="1"/>
          </p:cNvSpPr>
          <p:nvPr>
            <p:ph sz="quarter" idx="1"/>
          </p:nvPr>
        </p:nvSpPr>
        <p:spPr>
          <a:xfrm>
            <a:off x="457200" y="404664"/>
            <a:ext cx="8363272" cy="6336704"/>
          </a:xfrm>
        </p:spPr>
        <p:txBody>
          <a:bodyPr>
            <a:normAutofit fontScale="85000" lnSpcReduction="10000"/>
          </a:bodyPr>
          <a:lstStyle/>
          <a:p>
            <a:r>
              <a:rPr lang="ru-RU" dirty="0"/>
              <a:t>1</a:t>
            </a:r>
            <a:r>
              <a:rPr lang="ru-RU" dirty="0" smtClean="0"/>
              <a:t>. </a:t>
            </a:r>
            <a:r>
              <a:rPr lang="ru-RU" dirty="0"/>
              <a:t>Клинические рекомендации. Пульмонология. 2-е издание. /Под ред. </a:t>
            </a:r>
            <a:r>
              <a:rPr lang="ru-RU" dirty="0" err="1"/>
              <a:t>А.Г.Чучалина</a:t>
            </a:r>
            <a:r>
              <a:rPr lang="ru-RU" dirty="0"/>
              <a:t>. – М.: ГЭОТАР-Медиа, 2009. – 336 с. </a:t>
            </a:r>
          </a:p>
          <a:p>
            <a:r>
              <a:rPr lang="ru-RU" dirty="0" smtClean="0"/>
              <a:t>2. Алгоритмы </a:t>
            </a:r>
            <a:r>
              <a:rPr lang="ru-RU" dirty="0"/>
              <a:t>диагностики и протоколы оказания медицинской помощи при пневмонии : метод. рекомендации для врачей / И. В. </a:t>
            </a:r>
            <a:r>
              <a:rPr lang="ru-RU" dirty="0" err="1"/>
              <a:t>Демко</a:t>
            </a:r>
            <a:r>
              <a:rPr lang="ru-RU" dirty="0"/>
              <a:t>, С. В. Чубарова, Н. В. Гордеева [и др.] ; Красноярский медицинский университет. - М. : [Б. и.], 2015. - 50 с. : </a:t>
            </a:r>
            <a:r>
              <a:rPr lang="ru-RU" dirty="0" smtClean="0"/>
              <a:t>60.00</a:t>
            </a:r>
          </a:p>
          <a:p>
            <a:r>
              <a:rPr lang="ru-RU" dirty="0" smtClean="0"/>
              <a:t>3. Пульмонология </a:t>
            </a:r>
            <a:r>
              <a:rPr lang="ru-RU" dirty="0"/>
              <a:t>+ СD. Национальное руководство. /Под ред. </a:t>
            </a:r>
            <a:r>
              <a:rPr lang="ru-RU" dirty="0" err="1"/>
              <a:t>А.Г.Чучалина</a:t>
            </a:r>
            <a:r>
              <a:rPr lang="ru-RU" dirty="0"/>
              <a:t>. – М.: ГЭОТАР-Медиа, 2009. – 960 с. </a:t>
            </a:r>
          </a:p>
          <a:p>
            <a:r>
              <a:rPr lang="ru-RU" dirty="0" smtClean="0"/>
              <a:t>4. Организация </a:t>
            </a:r>
            <a:r>
              <a:rPr lang="ru-RU" dirty="0"/>
              <a:t>медицинской помощи при внебольничных пневмониях, связанных с эпидемическим подъемом заболеваемости гриппом и ОРВИ [Электронный ресурс] : метод. рекомендации для врачей / И. П. Артюхов, И. В. </a:t>
            </a:r>
            <a:r>
              <a:rPr lang="ru-RU" dirty="0" err="1"/>
              <a:t>Демко</a:t>
            </a:r>
            <a:r>
              <a:rPr lang="ru-RU" dirty="0"/>
              <a:t>, Е. Е. Корчагин [и др.] ; ред. А. Г. </a:t>
            </a:r>
            <a:r>
              <a:rPr lang="ru-RU" dirty="0" err="1"/>
              <a:t>Чучалин</a:t>
            </a:r>
            <a:r>
              <a:rPr lang="ru-RU" dirty="0"/>
              <a:t> ; Красноярский медицинский университет. - Красноярск : </a:t>
            </a:r>
            <a:r>
              <a:rPr lang="ru-RU" dirty="0" err="1"/>
              <a:t>КрасГМУ</a:t>
            </a:r>
            <a:r>
              <a:rPr lang="ru-RU" dirty="0"/>
              <a:t>, 2016. - 86 с</a:t>
            </a:r>
            <a:r>
              <a:rPr lang="ru-RU" dirty="0" smtClean="0"/>
              <a:t>.</a:t>
            </a:r>
          </a:p>
          <a:p>
            <a:r>
              <a:rPr lang="ru-RU" dirty="0"/>
              <a:t>5. </a:t>
            </a:r>
            <a:r>
              <a:rPr lang="ru-RU" dirty="0" err="1"/>
              <a:t>Демко</a:t>
            </a:r>
            <a:r>
              <a:rPr lang="ru-RU" dirty="0"/>
              <a:t>, И. В. Пневмонии: этиология, патогенез, классификация, клиника, диагностика, осложнения, лечение, профилактика. Национальные рекомендации [Электронный ресурс] : </a:t>
            </a:r>
            <a:r>
              <a:rPr lang="ru-RU" dirty="0" err="1"/>
              <a:t>видеолекция</a:t>
            </a:r>
            <a:r>
              <a:rPr lang="ru-RU" dirty="0"/>
              <a:t> / И. В. </a:t>
            </a:r>
            <a:r>
              <a:rPr lang="ru-RU" dirty="0" err="1"/>
              <a:t>Демко</a:t>
            </a:r>
            <a:r>
              <a:rPr lang="ru-RU" dirty="0"/>
              <a:t>. - Красноярск : </a:t>
            </a:r>
            <a:r>
              <a:rPr lang="ru-RU" dirty="0" err="1"/>
              <a:t>КрасГМУ</a:t>
            </a:r>
            <a:r>
              <a:rPr lang="ru-RU" dirty="0"/>
              <a:t>, </a:t>
            </a:r>
            <a:r>
              <a:rPr lang="ru-RU" dirty="0" smtClean="0"/>
              <a:t>2012.</a:t>
            </a:r>
          </a:p>
          <a:p>
            <a:r>
              <a:rPr lang="ru-RU" smtClean="0"/>
              <a:t>6. Глобальная </a:t>
            </a:r>
            <a:r>
              <a:rPr lang="ru-RU" dirty="0"/>
              <a:t>стратегия диагностики, лечения и профилактики хронической </a:t>
            </a:r>
            <a:r>
              <a:rPr lang="ru-RU" dirty="0" err="1"/>
              <a:t>обструктивной</a:t>
            </a:r>
            <a:r>
              <a:rPr lang="ru-RU" dirty="0"/>
              <a:t> болезни легких </a:t>
            </a:r>
            <a:r>
              <a:rPr lang="ru-RU" dirty="0" smtClean="0"/>
              <a:t>: </a:t>
            </a:r>
            <a:r>
              <a:rPr lang="ru-RU" dirty="0"/>
              <a:t>пер. с англ. / ред. А. С. Белевский. - М. : Российское респираторное общество, </a:t>
            </a:r>
            <a:r>
              <a:rPr lang="ru-RU" dirty="0" smtClean="0"/>
              <a:t>2016. </a:t>
            </a:r>
          </a:p>
          <a:p>
            <a:endParaRPr lang="ru-RU" dirty="0"/>
          </a:p>
        </p:txBody>
      </p:sp>
    </p:spTree>
    <p:extLst>
      <p:ext uri="{BB962C8B-B14F-4D97-AF65-F5344CB8AC3E}">
        <p14:creationId xmlns:p14="http://schemas.microsoft.com/office/powerpoint/2010/main" val="38125339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1556792"/>
            <a:ext cx="7982272" cy="2016224"/>
          </a:xfrm>
        </p:spPr>
        <p:txBody>
          <a:bodyPr>
            <a:normAutofit/>
          </a:bodyPr>
          <a:lstStyle/>
          <a:p>
            <a:pPr algn="ctr"/>
            <a:r>
              <a:rPr lang="ru-RU" sz="4400" dirty="0" smtClean="0">
                <a:solidFill>
                  <a:schemeClr val="tx1"/>
                </a:solidFill>
              </a:rPr>
              <a:t>Спасибо за внимание</a:t>
            </a:r>
            <a:endParaRPr lang="ru-RU" sz="4400" dirty="0">
              <a:solidFill>
                <a:schemeClr val="tx1"/>
              </a:solidFill>
            </a:endParaRPr>
          </a:p>
        </p:txBody>
      </p:sp>
    </p:spTree>
    <p:extLst>
      <p:ext uri="{BB962C8B-B14F-4D97-AF65-F5344CB8AC3E}">
        <p14:creationId xmlns:p14="http://schemas.microsoft.com/office/powerpoint/2010/main" val="446578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54162"/>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dirty="0">
                <a:solidFill>
                  <a:schemeClr val="tx1"/>
                </a:solidFill>
              </a:rPr>
              <a:t>КАШЕЛЬ</a:t>
            </a:r>
            <a:r>
              <a:rPr lang="ru-RU" b="1" dirty="0" smtClean="0">
                <a:solidFill>
                  <a:schemeClr val="tx1"/>
                </a:solidFill>
              </a:rPr>
              <a:t/>
            </a:r>
            <a:br>
              <a:rPr lang="ru-RU" b="1" dirty="0" smtClean="0">
                <a:solidFill>
                  <a:schemeClr val="tx1"/>
                </a:solidFill>
              </a:rPr>
            </a:br>
            <a:r>
              <a:rPr lang="ru-RU" b="1" dirty="0" smtClean="0">
                <a:solidFill>
                  <a:schemeClr val="tx1"/>
                </a:solidFill>
              </a:rPr>
              <a:t>ОШИБКИ ДИАГНОСТИКИ И ЛЕЧЕНИЯ</a:t>
            </a:r>
            <a:endParaRPr lang="ru-RU" b="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a:bodyPr>
          <a:lstStyle/>
          <a:p>
            <a:pPr marL="0" indent="0" algn="just">
              <a:buNone/>
            </a:pPr>
            <a:endParaRPr lang="ru-RU" dirty="0"/>
          </a:p>
          <a:p>
            <a:pPr algn="just">
              <a:buFontTx/>
              <a:buChar char="-"/>
            </a:pPr>
            <a:r>
              <a:rPr lang="ru-RU" dirty="0" smtClean="0"/>
              <a:t>1. Игнорируют частые причины кашля, если диагноз кажется очевидным на основе клинических и рентгенологических данных</a:t>
            </a:r>
          </a:p>
          <a:p>
            <a:pPr algn="just">
              <a:buFontTx/>
              <a:buChar char="-"/>
            </a:pPr>
            <a:r>
              <a:rPr lang="ru-RU" dirty="0" smtClean="0"/>
              <a:t>2. Не учитывают, что кашель может сразу иметь несколько причин.</a:t>
            </a:r>
          </a:p>
          <a:p>
            <a:pPr algn="just">
              <a:buFontTx/>
              <a:buChar char="-"/>
            </a:pPr>
            <a:r>
              <a:rPr lang="ru-RU" dirty="0" smtClean="0"/>
              <a:t>3. Не принимают во внимание, что причиной кашля может прием </a:t>
            </a:r>
            <a:r>
              <a:rPr lang="ru-RU" dirty="0" err="1" smtClean="0"/>
              <a:t>иАПФ</a:t>
            </a:r>
            <a:endParaRPr lang="ru-RU" dirty="0" smtClean="0"/>
          </a:p>
          <a:p>
            <a:pPr algn="just">
              <a:buFontTx/>
              <a:buChar char="-"/>
            </a:pPr>
            <a:r>
              <a:rPr lang="ru-RU" dirty="0" smtClean="0"/>
              <a:t>4. </a:t>
            </a:r>
            <a:r>
              <a:rPr lang="ru-RU" dirty="0"/>
              <a:t>И</a:t>
            </a:r>
            <a:r>
              <a:rPr lang="ru-RU" dirty="0" smtClean="0"/>
              <a:t>спользуют для лечения неаллергических воспалительных заболеваний Н1- блокаторы второго поколения </a:t>
            </a:r>
          </a:p>
          <a:p>
            <a:pPr algn="just">
              <a:buFontTx/>
              <a:buChar char="-"/>
            </a:pPr>
            <a:endParaRPr lang="ru-RU" dirty="0" smtClean="0"/>
          </a:p>
          <a:p>
            <a:pPr algn="just">
              <a:buFontTx/>
              <a:buChar char="-"/>
            </a:pPr>
            <a:endParaRPr lang="ru-RU" dirty="0" smtClean="0"/>
          </a:p>
        </p:txBody>
      </p:sp>
    </p:spTree>
    <p:extLst>
      <p:ext uri="{BB962C8B-B14F-4D97-AF65-F5344CB8AC3E}">
        <p14:creationId xmlns:p14="http://schemas.microsoft.com/office/powerpoint/2010/main" val="1781222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54162"/>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a:solidFill>
                  <a:schemeClr val="tx1"/>
                </a:solidFill>
              </a:rPr>
              <a:t>КАШЕЛЬ</a:t>
            </a:r>
            <a:r>
              <a:rPr lang="ru-RU" b="1" i="1" dirty="0" smtClean="0">
                <a:solidFill>
                  <a:schemeClr val="tx1"/>
                </a:solidFill>
              </a:rPr>
              <a:t/>
            </a:r>
            <a:br>
              <a:rPr lang="ru-RU" b="1" i="1" dirty="0" smtClean="0">
                <a:solidFill>
                  <a:schemeClr val="tx1"/>
                </a:solidFill>
              </a:rPr>
            </a:br>
            <a:r>
              <a:rPr lang="ru-RU" b="1" i="1" dirty="0" smtClean="0">
                <a:solidFill>
                  <a:schemeClr val="tx1"/>
                </a:solidFill>
              </a:rPr>
              <a:t>ОШИБКИ ДИАГНОСТИКИ И ЛЕЧЕНИЯ</a:t>
            </a:r>
            <a:endParaRPr lang="ru-RU" b="1" i="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a:bodyPr>
          <a:lstStyle/>
          <a:p>
            <a:pPr marL="0" indent="0" algn="just">
              <a:buNone/>
            </a:pPr>
            <a:endParaRPr lang="ru-RU" dirty="0"/>
          </a:p>
          <a:p>
            <a:pPr algn="just">
              <a:buFontTx/>
              <a:buChar char="-"/>
            </a:pPr>
            <a:r>
              <a:rPr lang="ru-RU" dirty="0" smtClean="0"/>
              <a:t>5. Для уточнения рефлюкс - эзофагита не используют суточную рН-метрию и пробное лечение. </a:t>
            </a:r>
          </a:p>
          <a:p>
            <a:pPr algn="just">
              <a:buFontTx/>
              <a:buChar char="-"/>
            </a:pPr>
            <a:r>
              <a:rPr lang="ru-RU" dirty="0" smtClean="0"/>
              <a:t>6. Не учитывают, что лечение рефлюкс- </a:t>
            </a:r>
            <a:r>
              <a:rPr lang="ru-RU" dirty="0"/>
              <a:t>эзофагита </a:t>
            </a:r>
            <a:r>
              <a:rPr lang="ru-RU" dirty="0" smtClean="0"/>
              <a:t>способно уменьшить кашель только через 2-3 мес.</a:t>
            </a:r>
          </a:p>
          <a:p>
            <a:pPr algn="just">
              <a:buFontTx/>
              <a:buChar char="-"/>
            </a:pPr>
            <a:r>
              <a:rPr lang="ru-RU" dirty="0" smtClean="0"/>
              <a:t>7. Не учитывают, что </a:t>
            </a:r>
            <a:r>
              <a:rPr lang="ru-RU" dirty="0"/>
              <a:t>лечение рефлюкс- эзофагита </a:t>
            </a:r>
            <a:r>
              <a:rPr lang="ru-RU" dirty="0" smtClean="0"/>
              <a:t>не всегда дает результат.</a:t>
            </a:r>
          </a:p>
          <a:p>
            <a:pPr algn="just">
              <a:buFontTx/>
              <a:buChar char="-"/>
            </a:pPr>
            <a:endParaRPr lang="ru-RU" dirty="0" smtClean="0"/>
          </a:p>
          <a:p>
            <a:pPr algn="just">
              <a:buFontTx/>
              <a:buChar char="-"/>
            </a:pPr>
            <a:endParaRPr lang="ru-RU" dirty="0" smtClean="0"/>
          </a:p>
        </p:txBody>
      </p:sp>
    </p:spTree>
    <p:extLst>
      <p:ext uri="{BB962C8B-B14F-4D97-AF65-F5344CB8AC3E}">
        <p14:creationId xmlns:p14="http://schemas.microsoft.com/office/powerpoint/2010/main" val="2740161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1"/>
                </a:solidFill>
              </a:rPr>
              <a:t>ОСНОВНЫЕ ЖАЛОБЫ</a:t>
            </a:r>
            <a:r>
              <a:rPr lang="ru-RU" dirty="0"/>
              <a:t/>
            </a:r>
            <a:br>
              <a:rPr lang="ru-RU" dirty="0"/>
            </a:br>
            <a:r>
              <a:rPr lang="ru-RU" dirty="0" smtClean="0">
                <a:solidFill>
                  <a:schemeClr val="tx1"/>
                </a:solidFill>
              </a:rPr>
              <a:t>МОКРОТА</a:t>
            </a:r>
            <a:endParaRPr lang="ru-RU" dirty="0">
              <a:solidFill>
                <a:schemeClr val="tx1"/>
              </a:solidFill>
            </a:endParaRPr>
          </a:p>
        </p:txBody>
      </p:sp>
      <p:sp>
        <p:nvSpPr>
          <p:cNvPr id="3" name="Объект 2"/>
          <p:cNvSpPr>
            <a:spLocks noGrp="1"/>
          </p:cNvSpPr>
          <p:nvPr>
            <p:ph sz="quarter" idx="1"/>
          </p:nvPr>
        </p:nvSpPr>
        <p:spPr>
          <a:xfrm>
            <a:off x="457200" y="1417638"/>
            <a:ext cx="7467600" cy="5683770"/>
          </a:xfrm>
        </p:spPr>
        <p:txBody>
          <a:bodyPr>
            <a:normAutofit fontScale="70000" lnSpcReduction="20000"/>
          </a:bodyPr>
          <a:lstStyle/>
          <a:p>
            <a:pPr algn="just"/>
            <a:r>
              <a:rPr lang="ru-RU" dirty="0"/>
              <a:t>Мокрота (</a:t>
            </a:r>
            <a:r>
              <a:rPr lang="ru-RU" dirty="0" err="1"/>
              <a:t>sputum</a:t>
            </a:r>
            <a:r>
              <a:rPr lang="ru-RU" dirty="0"/>
              <a:t>) — выделяемый при отхаркивании патологически измененный трахеобронхиальный секрет с примесью слюны и секрета слизистой оболочки носа и придаточных (околоносовых) пазух. </a:t>
            </a:r>
            <a:r>
              <a:rPr lang="ru-RU" dirty="0" smtClean="0"/>
              <a:t>Объем </a:t>
            </a:r>
            <a:r>
              <a:rPr lang="ru-RU" dirty="0"/>
              <a:t>трахеобронхиального секрета в норме колеблется от 10 до 100 мл в сутки; </a:t>
            </a:r>
            <a:r>
              <a:rPr lang="ru-RU" dirty="0" smtClean="0"/>
              <a:t>все это </a:t>
            </a:r>
            <a:r>
              <a:rPr lang="ru-RU" dirty="0"/>
              <a:t>количество здоровый человек обычно </a:t>
            </a:r>
            <a:r>
              <a:rPr lang="ru-RU" dirty="0" smtClean="0"/>
              <a:t>проглатывает.</a:t>
            </a:r>
          </a:p>
          <a:p>
            <a:pPr algn="just"/>
            <a:r>
              <a:rPr lang="ru-RU" dirty="0" smtClean="0"/>
              <a:t>Количество </a:t>
            </a:r>
            <a:r>
              <a:rPr lang="ru-RU" dirty="0"/>
              <a:t>мокроты при различных патологических процессах колеблется от нескольких миллилитров до 1—1½ л в сутки</a:t>
            </a:r>
            <a:r>
              <a:rPr lang="ru-RU" dirty="0" smtClean="0"/>
              <a:t>.</a:t>
            </a:r>
          </a:p>
          <a:p>
            <a:pPr algn="just"/>
            <a:r>
              <a:rPr lang="ru-RU" dirty="0"/>
              <a:t>Цвет мокроты определяется ее составом. Она может быть бесцветной или иметь желтоватый оттенок, особенно при примеси гноя; зеленоватый цвет свидетельствует о застое гнойной мокроты. Мокрота ярко-желтого, так называемого канареечного цвета бывает при наличии в ней большого количества эозинофилов, например при эозинофильном инфильтрате легкого, бронхиальной астме. Ржавый цвет мокроты чаще наблюдается при стрептококковой пневмонии в связи с появлением гематина, который освобождается при распаде эритроцитов, проникших в просвет альвеол путем диапедеза. Черная мокрота возможна при пневмокониозах, обусловленных вдыханием содержащей частицы угля пыли. Некоторые лекарственные средства (например, </a:t>
            </a:r>
            <a:r>
              <a:rPr lang="ru-RU" dirty="0" err="1"/>
              <a:t>рифампицин</a:t>
            </a:r>
            <a:r>
              <a:rPr lang="ru-RU" dirty="0"/>
              <a:t>) окрашивают мокроту в красноватый цвет.</a:t>
            </a:r>
          </a:p>
        </p:txBody>
      </p:sp>
    </p:spTree>
    <p:extLst>
      <p:ext uri="{BB962C8B-B14F-4D97-AF65-F5344CB8AC3E}">
        <p14:creationId xmlns:p14="http://schemas.microsoft.com/office/powerpoint/2010/main" val="2253553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1"/>
                </a:solidFill>
              </a:rPr>
              <a:t>ОСНОВНЫЕ ЖАЛОБЫ</a:t>
            </a:r>
            <a:r>
              <a:rPr lang="ru-RU" dirty="0"/>
              <a:t/>
            </a:r>
            <a:br>
              <a:rPr lang="ru-RU" dirty="0"/>
            </a:br>
            <a:r>
              <a:rPr lang="ru-RU" dirty="0" smtClean="0">
                <a:solidFill>
                  <a:schemeClr val="tx1"/>
                </a:solidFill>
              </a:rPr>
              <a:t>МОКРОТА</a:t>
            </a:r>
            <a:endParaRPr lang="ru-RU" dirty="0">
              <a:solidFill>
                <a:schemeClr val="tx1"/>
              </a:solidFill>
            </a:endParaRPr>
          </a:p>
        </p:txBody>
      </p:sp>
      <p:sp>
        <p:nvSpPr>
          <p:cNvPr id="3" name="Объект 2"/>
          <p:cNvSpPr>
            <a:spLocks noGrp="1"/>
          </p:cNvSpPr>
          <p:nvPr>
            <p:ph sz="quarter" idx="1"/>
          </p:nvPr>
        </p:nvSpPr>
        <p:spPr>
          <a:xfrm>
            <a:off x="457200" y="1417638"/>
            <a:ext cx="7467600" cy="5683770"/>
          </a:xfrm>
        </p:spPr>
        <p:txBody>
          <a:bodyPr>
            <a:normAutofit fontScale="85000" lnSpcReduction="20000"/>
          </a:bodyPr>
          <a:lstStyle/>
          <a:p>
            <a:pPr algn="just"/>
            <a:r>
              <a:rPr lang="ru-RU" dirty="0"/>
              <a:t>Обычно мокрота не имеет запаха. Гнилостный запах она приобретает при абсцессе и гангрене легкого в результате развития гнилостной микрофлоры</a:t>
            </a:r>
            <a:r>
              <a:rPr lang="ru-RU" dirty="0" smtClean="0"/>
              <a:t>.</a:t>
            </a:r>
          </a:p>
          <a:p>
            <a:pPr algn="just"/>
            <a:r>
              <a:rPr lang="ru-RU" dirty="0"/>
              <a:t>По консистенции различают жидкую, густую и вязкую </a:t>
            </a:r>
            <a:r>
              <a:rPr lang="ru-RU" dirty="0" smtClean="0"/>
              <a:t>мокроту </a:t>
            </a:r>
          </a:p>
          <a:p>
            <a:pPr algn="just"/>
            <a:r>
              <a:rPr lang="ru-RU" dirty="0" smtClean="0"/>
              <a:t>По </a:t>
            </a:r>
            <a:r>
              <a:rPr lang="ru-RU" dirty="0"/>
              <a:t>характеру — слизистую, </a:t>
            </a:r>
            <a:r>
              <a:rPr lang="ru-RU" dirty="0" err="1"/>
              <a:t>слизисто</a:t>
            </a:r>
            <a:r>
              <a:rPr lang="ru-RU" dirty="0"/>
              <a:t>-гнойную, гнойную и кровянистую. Слизистая мокрота — бесцветная, обычно вязкой консистенции; особенно тягучей и прозрачной (стекловидной) она бывает после приступа бронхиальной астмы. </a:t>
            </a:r>
            <a:r>
              <a:rPr lang="ru-RU" dirty="0" err="1"/>
              <a:t>Слизисто</a:t>
            </a:r>
            <a:r>
              <a:rPr lang="ru-RU" dirty="0"/>
              <a:t>-гнойная мокрота образуется при многих заболеваниях бронхов и легких (в т. ч. при </a:t>
            </a:r>
            <a:r>
              <a:rPr lang="ru-RU" dirty="0" err="1"/>
              <a:t>обструктивном</a:t>
            </a:r>
            <a:r>
              <a:rPr lang="ru-RU" dirty="0"/>
              <a:t> бронхите, инфекционно-аллергической форме бронхиальной астмы), густая </a:t>
            </a:r>
            <a:r>
              <a:rPr lang="ru-RU" dirty="0" err="1"/>
              <a:t>слизисто</a:t>
            </a:r>
            <a:r>
              <a:rPr lang="ru-RU" dirty="0"/>
              <a:t>-гнойная мокрота может отходить при кашле в виде слепков бронхов, особенно густая и вязкая </a:t>
            </a:r>
            <a:r>
              <a:rPr lang="ru-RU" dirty="0" err="1"/>
              <a:t>слизисто</a:t>
            </a:r>
            <a:r>
              <a:rPr lang="ru-RU" dirty="0"/>
              <a:t>-гнойная мокрота выделяется при </a:t>
            </a:r>
            <a:r>
              <a:rPr lang="ru-RU" dirty="0" err="1"/>
              <a:t>муковисцидозе</a:t>
            </a:r>
            <a:r>
              <a:rPr lang="ru-RU" dirty="0"/>
              <a:t>. Гнойная мокрота наблюдается редко, например при прорыве эмпиемы плевры в просвет бронха. Кровянистая мокрота, содержащая прожилки или сгустки крови либо алую пенистую кровь, является признаком легочного кровотечения.</a:t>
            </a:r>
          </a:p>
        </p:txBody>
      </p:sp>
    </p:spTree>
    <p:extLst>
      <p:ext uri="{BB962C8B-B14F-4D97-AF65-F5344CB8AC3E}">
        <p14:creationId xmlns:p14="http://schemas.microsoft.com/office/powerpoint/2010/main" val="65368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ctr"/>
            <a:r>
              <a:rPr lang="ru-RU" b="1" dirty="0" smtClean="0">
                <a:solidFill>
                  <a:schemeClr val="tx1"/>
                </a:solidFill>
                <a:latin typeface="Times New Roman" panose="02020603050405020304" pitchFamily="18" charset="0"/>
                <a:cs typeface="Times New Roman" panose="02020603050405020304" pitchFamily="18" charset="0"/>
              </a:rPr>
              <a:t>ПЛАН ЛЕКЦИИ</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457200" y="1124744"/>
            <a:ext cx="7467600" cy="5349208"/>
          </a:xfrm>
        </p:spPr>
        <p:txBody>
          <a:bodyPr/>
          <a:lstStyle/>
          <a:p>
            <a:r>
              <a:rPr lang="ru-RU" dirty="0" smtClean="0"/>
              <a:t>Основные жалобы в пульмонологии</a:t>
            </a:r>
          </a:p>
          <a:p>
            <a:r>
              <a:rPr lang="ru-RU" dirty="0" smtClean="0"/>
              <a:t>Основные синдромы в пульмонологии</a:t>
            </a:r>
          </a:p>
          <a:p>
            <a:r>
              <a:rPr lang="ru-RU" dirty="0" err="1" smtClean="0"/>
              <a:t>Внебольничая</a:t>
            </a:r>
            <a:r>
              <a:rPr lang="ru-RU" dirty="0" smtClean="0"/>
              <a:t> пневмония. Особенности ведения больных на амбулаторном этапе</a:t>
            </a:r>
          </a:p>
          <a:p>
            <a:r>
              <a:rPr lang="ru-RU" dirty="0" smtClean="0"/>
              <a:t>Хроническая </a:t>
            </a:r>
            <a:r>
              <a:rPr lang="ru-RU" dirty="0" err="1" smtClean="0"/>
              <a:t>обструктивная</a:t>
            </a:r>
            <a:r>
              <a:rPr lang="ru-RU" dirty="0" smtClean="0"/>
              <a:t> болезнь легких. </a:t>
            </a:r>
            <a:r>
              <a:rPr lang="ru-RU" dirty="0"/>
              <a:t>Особенности ведения больных на амбулаторном </a:t>
            </a:r>
            <a:r>
              <a:rPr lang="ru-RU" dirty="0" smtClean="0"/>
              <a:t>этапе</a:t>
            </a:r>
            <a:endParaRPr lang="ru-RU" dirty="0"/>
          </a:p>
          <a:p>
            <a:r>
              <a:rPr lang="ru-RU" dirty="0" smtClean="0"/>
              <a:t>Список литературы</a:t>
            </a:r>
          </a:p>
          <a:p>
            <a:endParaRPr lang="ru-RU" dirty="0" smtClean="0"/>
          </a:p>
          <a:p>
            <a:endParaRPr lang="ru-RU" dirty="0"/>
          </a:p>
          <a:p>
            <a:endParaRPr lang="ru-RU" dirty="0"/>
          </a:p>
          <a:p>
            <a:endParaRPr lang="ru-RU" dirty="0" smtClean="0"/>
          </a:p>
          <a:p>
            <a:endParaRPr lang="ru-RU" dirty="0"/>
          </a:p>
        </p:txBody>
      </p:sp>
    </p:spTree>
    <p:extLst>
      <p:ext uri="{BB962C8B-B14F-4D97-AF65-F5344CB8AC3E}">
        <p14:creationId xmlns:p14="http://schemas.microsoft.com/office/powerpoint/2010/main" val="53066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7467600" cy="720080"/>
          </a:xfrm>
        </p:spPr>
        <p:txBody>
          <a:bodyPr>
            <a:normAutofit fontScale="90000"/>
          </a:bodyPr>
          <a:lstStyle/>
          <a:p>
            <a:pPr lvl="0" algn="ctr"/>
            <a:r>
              <a:rPr lang="ru-RU" b="1" dirty="0">
                <a:solidFill>
                  <a:schemeClr val="tx1"/>
                </a:solidFill>
              </a:rPr>
              <a:t>ОСНОВНЫЕ ЖАЛОБЫ</a:t>
            </a:r>
            <a:br>
              <a:rPr lang="ru-RU" b="1" dirty="0">
                <a:solidFill>
                  <a:schemeClr val="tx1"/>
                </a:solidFill>
              </a:rPr>
            </a:br>
            <a:r>
              <a:rPr lang="ru-RU" b="1" i="1" dirty="0">
                <a:solidFill>
                  <a:schemeClr val="tx1"/>
                </a:solidFill>
              </a:rPr>
              <a:t>БОЛИ В ГРУДНОЙ КЛЕТКЕ</a:t>
            </a:r>
            <a:r>
              <a:rPr lang="ru-RU" b="1" dirty="0"/>
              <a:t> </a:t>
            </a:r>
            <a:r>
              <a:rPr lang="ru-RU" dirty="0"/>
              <a:t/>
            </a:r>
            <a:br>
              <a:rPr lang="ru-RU" dirty="0"/>
            </a:br>
            <a:endParaRPr lang="ru-RU" dirty="0"/>
          </a:p>
        </p:txBody>
      </p:sp>
      <p:sp>
        <p:nvSpPr>
          <p:cNvPr id="3" name="Объект 2"/>
          <p:cNvSpPr>
            <a:spLocks noGrp="1"/>
          </p:cNvSpPr>
          <p:nvPr>
            <p:ph sz="quarter" idx="1"/>
          </p:nvPr>
        </p:nvSpPr>
        <p:spPr>
          <a:xfrm>
            <a:off x="457200" y="836712"/>
            <a:ext cx="8075240" cy="5637240"/>
          </a:xfrm>
        </p:spPr>
        <p:txBody>
          <a:bodyPr>
            <a:noAutofit/>
          </a:bodyPr>
          <a:lstStyle/>
          <a:p>
            <a:pPr marL="0" indent="0" algn="ctr">
              <a:buNone/>
            </a:pPr>
            <a:r>
              <a:rPr lang="ru-RU" sz="1800" u="sng" dirty="0" smtClean="0"/>
              <a:t>1.Боли </a:t>
            </a:r>
            <a:r>
              <a:rPr lang="ru-RU" sz="1800" u="sng" dirty="0"/>
              <a:t>при дыхании.</a:t>
            </a:r>
          </a:p>
          <a:p>
            <a:pPr algn="just"/>
            <a:r>
              <a:rPr lang="ru-RU" sz="1800" dirty="0"/>
              <a:t>а) Плеврит  - является ведущим клиническим симптомом внутрилегочных процессов (пневмонии, туберкулез, злокачественные опухоли, абсцесс легких, болезни средостения). Рефлекторный кашель, усиление болей при глубоком вдохе, кашле, чихании, сжатии грудной клетки. При появлении плеврального выпота боли ослабевают. Притупление </a:t>
            </a:r>
            <a:r>
              <a:rPr lang="ru-RU" sz="1800" dirty="0" err="1"/>
              <a:t>перкуторного</a:t>
            </a:r>
            <a:r>
              <a:rPr lang="ru-RU" sz="1800" dirty="0"/>
              <a:t> звука, шум трения плевры, ослабление голосового дрожания.</a:t>
            </a:r>
          </a:p>
          <a:p>
            <a:pPr algn="just"/>
            <a:r>
              <a:rPr lang="ru-RU" sz="1800" dirty="0"/>
              <a:t>б) Эмпиема плевры  - постепенное повышение температуры. Тахикардия, одышка. Болезненность при давлении пораженной стороны с сглаженными межреберными промежутками. Чаще всего эмпиема плевры развивается на фоне пневмонии или после нее, при </a:t>
            </a:r>
            <a:r>
              <a:rPr lang="ru-RU" sz="1800" dirty="0" err="1"/>
              <a:t>поддиафрагмальном</a:t>
            </a:r>
            <a:r>
              <a:rPr lang="ru-RU" sz="1800" dirty="0"/>
              <a:t> абсцессе, иногда при туберкулезе. </a:t>
            </a:r>
          </a:p>
          <a:p>
            <a:pPr algn="just"/>
            <a:r>
              <a:rPr lang="ru-RU" sz="1800" dirty="0"/>
              <a:t>в) Спонтанный пневмоторакс  - внезапно возникающие боли, одышка, цианоз. Возникают эти симптомы после физического напряжения, сильного кашля, при ранении грудной стенки, после инфекций. Дыхательные шумы при аускультации ослаблены. </a:t>
            </a:r>
          </a:p>
          <a:p>
            <a:pPr algn="just"/>
            <a:r>
              <a:rPr lang="ru-RU" sz="1800" dirty="0"/>
              <a:t>г) Тромбоэмболия легочной </a:t>
            </a:r>
            <a:r>
              <a:rPr lang="ru-RU" sz="1800" dirty="0" smtClean="0"/>
              <a:t>артерии</a:t>
            </a:r>
            <a:endParaRPr lang="ru-RU" sz="1800" dirty="0"/>
          </a:p>
          <a:p>
            <a:pPr algn="just"/>
            <a:r>
              <a:rPr lang="ru-RU" sz="1800" dirty="0"/>
              <a:t> </a:t>
            </a:r>
          </a:p>
        </p:txBody>
      </p:sp>
    </p:spTree>
    <p:extLst>
      <p:ext uri="{BB962C8B-B14F-4D97-AF65-F5344CB8AC3E}">
        <p14:creationId xmlns:p14="http://schemas.microsoft.com/office/powerpoint/2010/main" val="2494726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268760"/>
          </a:xfrm>
        </p:spPr>
        <p:txBody>
          <a:bodyPr>
            <a:normAutofit fontScale="90000"/>
          </a:bodyPr>
          <a:lstStyle/>
          <a:p>
            <a:pPr lvl="0" algn="ctr"/>
            <a:r>
              <a:rPr lang="ru-RU" b="1" dirty="0">
                <a:solidFill>
                  <a:schemeClr val="tx1"/>
                </a:solidFill>
              </a:rPr>
              <a:t>ОСНОВНЫЕ ЖАЛОБЫ</a:t>
            </a:r>
            <a:br>
              <a:rPr lang="ru-RU" b="1" dirty="0">
                <a:solidFill>
                  <a:schemeClr val="tx1"/>
                </a:solidFill>
              </a:rPr>
            </a:br>
            <a:r>
              <a:rPr lang="ru-RU" b="1" dirty="0">
                <a:solidFill>
                  <a:schemeClr val="tx1"/>
                </a:solidFill>
              </a:rPr>
              <a:t>БОЛИ В ГРУДНОЙ КЛЕТКЕ </a:t>
            </a:r>
            <a:r>
              <a:rPr lang="ru-RU" dirty="0"/>
              <a:t/>
            </a:r>
            <a:br>
              <a:rPr lang="ru-RU" dirty="0"/>
            </a:br>
            <a:endParaRPr lang="ru-RU" dirty="0"/>
          </a:p>
        </p:txBody>
      </p:sp>
      <p:sp>
        <p:nvSpPr>
          <p:cNvPr id="3" name="Объект 2"/>
          <p:cNvSpPr>
            <a:spLocks noGrp="1"/>
          </p:cNvSpPr>
          <p:nvPr>
            <p:ph sz="quarter" idx="1"/>
          </p:nvPr>
        </p:nvSpPr>
        <p:spPr>
          <a:xfrm>
            <a:off x="395536" y="764704"/>
            <a:ext cx="8424936" cy="6093296"/>
          </a:xfrm>
        </p:spPr>
        <p:txBody>
          <a:bodyPr>
            <a:noAutofit/>
          </a:bodyPr>
          <a:lstStyle/>
          <a:p>
            <a:pPr marL="0" indent="0" algn="ctr">
              <a:buNone/>
            </a:pPr>
            <a:r>
              <a:rPr lang="ru-RU" sz="1800" u="sng" dirty="0" smtClean="0"/>
              <a:t>2. Боли, условно связанные с дыханием.</a:t>
            </a:r>
          </a:p>
          <a:p>
            <a:pPr algn="just"/>
            <a:r>
              <a:rPr lang="ru-RU" sz="1800" dirty="0" smtClean="0"/>
              <a:t>а) Опоясывающий лишай - острые боли по сегментам. Через несколько дней после болевого приступа – лентообразное высыпание пузырьков, одностороннее. При излечении пузырьки подсыхают с образованием корочек. наиболее частая локализация – нижняя часть груди, туловища.</a:t>
            </a:r>
          </a:p>
          <a:p>
            <a:pPr algn="just"/>
            <a:r>
              <a:rPr lang="ru-RU" sz="1800" dirty="0" smtClean="0"/>
              <a:t>б) Межреберная невралгия - односторонняя локализация боли, усиление при вдохе. Болезненность при надавливании по </a:t>
            </a:r>
            <a:r>
              <a:rPr lang="ru-RU" sz="1800" dirty="0" err="1" smtClean="0"/>
              <a:t>межреберьям</a:t>
            </a:r>
            <a:r>
              <a:rPr lang="ru-RU" sz="1800" dirty="0" smtClean="0"/>
              <a:t>. Заболевание развивается при очаговой инфекции, интоксикации. </a:t>
            </a:r>
          </a:p>
          <a:p>
            <a:pPr algn="just"/>
            <a:r>
              <a:rPr lang="ru-RU" sz="1800" dirty="0" smtClean="0"/>
              <a:t>в) Миалгии  - причинами являются миозиты, плекситы. Определяется болезненность при пальпации мышц, изменения позвоночника.</a:t>
            </a:r>
          </a:p>
          <a:p>
            <a:pPr algn="just"/>
            <a:r>
              <a:rPr lang="ru-RU" sz="1800" dirty="0" smtClean="0"/>
              <a:t>г) Трихинеллез  - выраженные боли в мышцах, особенно в нижней части груди, боли при дыхании. Через 1-2 дня после употребления инфицированного мяса появляются боли в животе, рвота, понос. Через 8-10 дней возникают боли в области дыхательной, жевательной, глотательной мускулатуры, высокая температура. Отек век, икота.</a:t>
            </a:r>
          </a:p>
          <a:p>
            <a:pPr algn="just"/>
            <a:r>
              <a:rPr lang="ru-RU" sz="1800" dirty="0" smtClean="0"/>
              <a:t>д) Опухоли легких и плевры - патогномоничных симптомов не имеет.  </a:t>
            </a:r>
          </a:p>
        </p:txBody>
      </p:sp>
    </p:spTree>
    <p:extLst>
      <p:ext uri="{BB962C8B-B14F-4D97-AF65-F5344CB8AC3E}">
        <p14:creationId xmlns:p14="http://schemas.microsoft.com/office/powerpoint/2010/main" val="1718071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10146"/>
          </a:xfrm>
        </p:spPr>
        <p:txBody>
          <a:bodyPr>
            <a:normAutofit fontScale="90000"/>
          </a:bodyPr>
          <a:lstStyle/>
          <a:p>
            <a:pPr lvl="0" algn="ctr"/>
            <a:r>
              <a:rPr lang="ru-RU" b="1" dirty="0">
                <a:solidFill>
                  <a:schemeClr val="tx1"/>
                </a:solidFill>
              </a:rPr>
              <a:t>ОСНОВНЫЕ ЖАЛОБЫ</a:t>
            </a:r>
            <a:br>
              <a:rPr lang="ru-RU" b="1" dirty="0">
                <a:solidFill>
                  <a:schemeClr val="tx1"/>
                </a:solidFill>
              </a:rPr>
            </a:br>
            <a:r>
              <a:rPr lang="ru-RU" b="1" i="1" dirty="0">
                <a:solidFill>
                  <a:schemeClr val="tx1"/>
                </a:solidFill>
              </a:rPr>
              <a:t>БОЛИ </a:t>
            </a:r>
            <a:r>
              <a:rPr lang="ru-RU" b="1" i="1" dirty="0" smtClean="0">
                <a:solidFill>
                  <a:schemeClr val="tx1"/>
                </a:solidFill>
              </a:rPr>
              <a:t>В ГРУДНОЙ КЛЕТКЕ </a:t>
            </a:r>
            <a:r>
              <a:rPr lang="ru-RU" i="1" dirty="0" smtClean="0"/>
              <a:t/>
            </a:r>
            <a:br>
              <a:rPr lang="ru-RU" i="1" dirty="0" smtClean="0"/>
            </a:br>
            <a:endParaRPr lang="ru-RU" i="1" dirty="0"/>
          </a:p>
        </p:txBody>
      </p:sp>
      <p:sp>
        <p:nvSpPr>
          <p:cNvPr id="3" name="Объект 2"/>
          <p:cNvSpPr>
            <a:spLocks noGrp="1"/>
          </p:cNvSpPr>
          <p:nvPr>
            <p:ph sz="quarter" idx="1"/>
          </p:nvPr>
        </p:nvSpPr>
        <p:spPr>
          <a:xfrm>
            <a:off x="457200" y="1268760"/>
            <a:ext cx="7467600" cy="5205192"/>
          </a:xfrm>
        </p:spPr>
        <p:txBody>
          <a:bodyPr>
            <a:normAutofit/>
          </a:bodyPr>
          <a:lstStyle/>
          <a:p>
            <a:pPr marL="0" indent="0" algn="ctr">
              <a:buNone/>
            </a:pPr>
            <a:r>
              <a:rPr lang="ru-RU" dirty="0"/>
              <a:t> </a:t>
            </a:r>
            <a:r>
              <a:rPr lang="ru-RU" u="sng" dirty="0" smtClean="0"/>
              <a:t>3</a:t>
            </a:r>
            <a:r>
              <a:rPr lang="ru-RU" u="sng" dirty="0"/>
              <a:t>. Боли, не зависящие от дыхания</a:t>
            </a:r>
            <a:r>
              <a:rPr lang="ru-RU" u="sng" dirty="0" smtClean="0"/>
              <a:t>.</a:t>
            </a:r>
          </a:p>
          <a:p>
            <a:pPr marL="0" indent="0" algn="just">
              <a:buNone/>
            </a:pPr>
            <a:endParaRPr lang="ru-RU" u="sng" dirty="0"/>
          </a:p>
          <a:p>
            <a:pPr algn="just"/>
            <a:r>
              <a:rPr lang="ru-RU" dirty="0"/>
              <a:t>а) Болезни сердечно-сосудистой системы - стенокардия, инфаркт миокарда, нейроциркуляторная дистония, перикардит.</a:t>
            </a:r>
          </a:p>
          <a:p>
            <a:pPr algn="just"/>
            <a:r>
              <a:rPr lang="ru-RU" dirty="0"/>
              <a:t>б) Болезни пищевода (эзофагит, кардиоспазм, диафрагмальная грыжа).</a:t>
            </a:r>
          </a:p>
          <a:p>
            <a:pPr algn="just"/>
            <a:r>
              <a:rPr lang="ru-RU" dirty="0"/>
              <a:t>в) Опухоли средостения</a:t>
            </a:r>
          </a:p>
          <a:p>
            <a:pPr algn="just"/>
            <a:r>
              <a:rPr lang="ru-RU" dirty="0"/>
              <a:t>г) Шейно-грудной остеохондроз</a:t>
            </a:r>
          </a:p>
        </p:txBody>
      </p:sp>
    </p:spTree>
    <p:extLst>
      <p:ext uri="{BB962C8B-B14F-4D97-AF65-F5344CB8AC3E}">
        <p14:creationId xmlns:p14="http://schemas.microsoft.com/office/powerpoint/2010/main" val="1718071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a:solidFill>
                  <a:schemeClr val="tx1"/>
                </a:solidFill>
              </a:rPr>
              <a:t>ОДЫШКА</a:t>
            </a:r>
          </a:p>
        </p:txBody>
      </p:sp>
      <p:sp>
        <p:nvSpPr>
          <p:cNvPr id="3" name="Объект 2"/>
          <p:cNvSpPr>
            <a:spLocks noGrp="1"/>
          </p:cNvSpPr>
          <p:nvPr>
            <p:ph sz="quarter" idx="1"/>
          </p:nvPr>
        </p:nvSpPr>
        <p:spPr>
          <a:xfrm>
            <a:off x="457200" y="1412776"/>
            <a:ext cx="8219256" cy="5061176"/>
          </a:xfrm>
        </p:spPr>
        <p:txBody>
          <a:bodyPr/>
          <a:lstStyle/>
          <a:p>
            <a:pPr algn="just"/>
            <a:r>
              <a:rPr lang="ru-RU" dirty="0" smtClean="0"/>
              <a:t>Одышка – ощущение затрудненности дыхания.</a:t>
            </a:r>
          </a:p>
          <a:p>
            <a:pPr algn="just"/>
            <a:r>
              <a:rPr lang="ru-RU" dirty="0" smtClean="0"/>
              <a:t>В возникновении одышки </a:t>
            </a:r>
            <a:r>
              <a:rPr lang="ru-RU" dirty="0" err="1" smtClean="0"/>
              <a:t>участвуютусиленная</a:t>
            </a:r>
            <a:r>
              <a:rPr lang="ru-RU" dirty="0" smtClean="0"/>
              <a:t> </a:t>
            </a:r>
            <a:r>
              <a:rPr lang="ru-RU" dirty="0" err="1" smtClean="0"/>
              <a:t>импульсация</a:t>
            </a:r>
            <a:r>
              <a:rPr lang="ru-RU" dirty="0" smtClean="0"/>
              <a:t> от </a:t>
            </a:r>
            <a:r>
              <a:rPr lang="ru-RU" dirty="0" err="1" smtClean="0"/>
              <a:t>центральныз</a:t>
            </a:r>
            <a:r>
              <a:rPr lang="ru-RU" dirty="0" smtClean="0"/>
              <a:t> и периферических хеморецепторов, </a:t>
            </a:r>
            <a:r>
              <a:rPr lang="ru-RU" dirty="0" err="1" smtClean="0"/>
              <a:t>механорецепторов</a:t>
            </a:r>
            <a:r>
              <a:rPr lang="ru-RU" dirty="0" smtClean="0"/>
              <a:t> ДП, легких и грудной стенки, а также корковые влияния на ДЦ.</a:t>
            </a:r>
          </a:p>
          <a:p>
            <a:pPr algn="just"/>
            <a:r>
              <a:rPr lang="ru-RU" dirty="0" smtClean="0"/>
              <a:t>Одышка это субъективное ощущение, во многом зависящее от психологических и других индивидуальных особенностей больного и его эмоционального состояния</a:t>
            </a:r>
            <a:endParaRPr lang="ru-RU" dirty="0"/>
          </a:p>
        </p:txBody>
      </p:sp>
    </p:spTree>
    <p:extLst>
      <p:ext uri="{BB962C8B-B14F-4D97-AF65-F5344CB8AC3E}">
        <p14:creationId xmlns:p14="http://schemas.microsoft.com/office/powerpoint/2010/main" val="1095750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a:solidFill>
                  <a:schemeClr val="tx1"/>
                </a:solidFill>
              </a:rPr>
              <a:t>ОДЫШКА. </a:t>
            </a:r>
            <a:r>
              <a:rPr lang="ru-RU" b="1" i="1" dirty="0" smtClean="0">
                <a:solidFill>
                  <a:schemeClr val="tx1"/>
                </a:solidFill>
              </a:rPr>
              <a:t/>
            </a:r>
            <a:br>
              <a:rPr lang="ru-RU" b="1" i="1" dirty="0" smtClean="0">
                <a:solidFill>
                  <a:schemeClr val="tx1"/>
                </a:solidFill>
              </a:rPr>
            </a:br>
            <a:r>
              <a:rPr lang="ru-RU" b="1" i="1" dirty="0" smtClean="0">
                <a:solidFill>
                  <a:schemeClr val="tx1"/>
                </a:solidFill>
              </a:rPr>
              <a:t>Наиболее </a:t>
            </a:r>
            <a:r>
              <a:rPr lang="ru-RU" b="1" i="1" dirty="0">
                <a:solidFill>
                  <a:schemeClr val="tx1"/>
                </a:solidFill>
              </a:rPr>
              <a:t>частые причины одышки</a:t>
            </a:r>
          </a:p>
        </p:txBody>
      </p:sp>
      <p:sp>
        <p:nvSpPr>
          <p:cNvPr id="3" name="Объект 2"/>
          <p:cNvSpPr>
            <a:spLocks noGrp="1"/>
          </p:cNvSpPr>
          <p:nvPr>
            <p:ph sz="quarter" idx="1"/>
          </p:nvPr>
        </p:nvSpPr>
        <p:spPr>
          <a:xfrm>
            <a:off x="457200" y="1412776"/>
            <a:ext cx="8219256" cy="5061176"/>
          </a:xfrm>
        </p:spPr>
        <p:txBody>
          <a:bodyPr/>
          <a:lstStyle/>
          <a:p>
            <a:pPr marL="0" indent="0" algn="ctr">
              <a:buNone/>
            </a:pPr>
            <a:r>
              <a:rPr lang="ru-RU" b="1" dirty="0"/>
              <a:t>Болезни лёгких</a:t>
            </a:r>
          </a:p>
          <a:p>
            <a:pPr algn="just"/>
            <a:endParaRPr lang="ru-RU" dirty="0"/>
          </a:p>
          <a:p>
            <a:pPr algn="just"/>
            <a:r>
              <a:rPr lang="ru-RU" dirty="0"/>
              <a:t>Болезни дыхательных путей</a:t>
            </a:r>
          </a:p>
          <a:p>
            <a:pPr algn="just"/>
            <a:endParaRPr lang="ru-RU" dirty="0"/>
          </a:p>
          <a:p>
            <a:pPr algn="just"/>
            <a:r>
              <a:rPr lang="ru-RU" dirty="0"/>
              <a:t>Хронический бронхит и эмфизема</a:t>
            </a:r>
          </a:p>
          <a:p>
            <a:pPr algn="just"/>
            <a:endParaRPr lang="ru-RU" dirty="0"/>
          </a:p>
          <a:p>
            <a:pPr algn="just"/>
            <a:r>
              <a:rPr lang="ru-RU" dirty="0"/>
              <a:t>Бронхиальная астма</a:t>
            </a:r>
          </a:p>
          <a:p>
            <a:pPr algn="just"/>
            <a:endParaRPr lang="ru-RU" dirty="0"/>
          </a:p>
          <a:p>
            <a:pPr algn="just"/>
            <a:r>
              <a:rPr lang="ru-RU" dirty="0" err="1"/>
              <a:t>Бронхоэктатичнская</a:t>
            </a:r>
            <a:r>
              <a:rPr lang="ru-RU" dirty="0"/>
              <a:t> болезни</a:t>
            </a:r>
          </a:p>
        </p:txBody>
      </p:sp>
    </p:spTree>
    <p:extLst>
      <p:ext uri="{BB962C8B-B14F-4D97-AF65-F5344CB8AC3E}">
        <p14:creationId xmlns:p14="http://schemas.microsoft.com/office/powerpoint/2010/main" val="1246096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a:solidFill>
                  <a:schemeClr val="tx1"/>
                </a:solidFill>
              </a:rPr>
              <a:t>ОДЫШКА. </a:t>
            </a:r>
            <a:r>
              <a:rPr lang="ru-RU" b="1" i="1" dirty="0" smtClean="0">
                <a:solidFill>
                  <a:schemeClr val="tx1"/>
                </a:solidFill>
              </a:rPr>
              <a:t/>
            </a:r>
            <a:br>
              <a:rPr lang="ru-RU" b="1" i="1" dirty="0" smtClean="0">
                <a:solidFill>
                  <a:schemeClr val="tx1"/>
                </a:solidFill>
              </a:rPr>
            </a:br>
            <a:r>
              <a:rPr lang="ru-RU" b="1" i="1" dirty="0" smtClean="0">
                <a:solidFill>
                  <a:schemeClr val="tx1"/>
                </a:solidFill>
              </a:rPr>
              <a:t>Наиболее </a:t>
            </a:r>
            <a:r>
              <a:rPr lang="ru-RU" b="1" i="1" dirty="0">
                <a:solidFill>
                  <a:schemeClr val="tx1"/>
                </a:solidFill>
              </a:rPr>
              <a:t>частые причины одышки</a:t>
            </a:r>
          </a:p>
        </p:txBody>
      </p:sp>
      <p:sp>
        <p:nvSpPr>
          <p:cNvPr id="3" name="Объект 2"/>
          <p:cNvSpPr>
            <a:spLocks noGrp="1"/>
          </p:cNvSpPr>
          <p:nvPr>
            <p:ph sz="quarter" idx="1"/>
          </p:nvPr>
        </p:nvSpPr>
        <p:spPr>
          <a:xfrm>
            <a:off x="457200" y="1412776"/>
            <a:ext cx="8219256" cy="5061176"/>
          </a:xfrm>
        </p:spPr>
        <p:txBody>
          <a:bodyPr>
            <a:normAutofit fontScale="62500" lnSpcReduction="20000"/>
          </a:bodyPr>
          <a:lstStyle/>
          <a:p>
            <a:pPr marL="0" indent="0" algn="ctr">
              <a:buNone/>
            </a:pPr>
            <a:r>
              <a:rPr lang="ru-RU" b="1" dirty="0"/>
              <a:t>Заболевания ССС</a:t>
            </a:r>
          </a:p>
          <a:p>
            <a:pPr algn="just"/>
            <a:endParaRPr lang="ru-RU" dirty="0"/>
          </a:p>
          <a:p>
            <a:pPr algn="just"/>
            <a:r>
              <a:rPr lang="ru-RU" dirty="0"/>
              <a:t>Сердечная недостаточность</a:t>
            </a:r>
          </a:p>
          <a:p>
            <a:pPr algn="just"/>
            <a:endParaRPr lang="ru-RU" dirty="0"/>
          </a:p>
          <a:p>
            <a:pPr algn="just"/>
            <a:r>
              <a:rPr lang="ru-RU" dirty="0"/>
              <a:t>ИБС: стенокардия, инфаркт миокарда</a:t>
            </a:r>
          </a:p>
          <a:p>
            <a:pPr algn="just"/>
            <a:endParaRPr lang="ru-RU" dirty="0"/>
          </a:p>
          <a:p>
            <a:pPr algn="just"/>
            <a:r>
              <a:rPr lang="ru-RU" dirty="0"/>
              <a:t>Аритмии различной этиологии</a:t>
            </a:r>
          </a:p>
          <a:p>
            <a:pPr algn="just"/>
            <a:endParaRPr lang="ru-RU" dirty="0"/>
          </a:p>
          <a:p>
            <a:pPr algn="just"/>
            <a:r>
              <a:rPr lang="ru-RU" dirty="0" err="1"/>
              <a:t>Миокардии</a:t>
            </a:r>
            <a:endParaRPr lang="ru-RU" dirty="0"/>
          </a:p>
          <a:p>
            <a:pPr algn="just"/>
            <a:endParaRPr lang="ru-RU" dirty="0"/>
          </a:p>
          <a:p>
            <a:pPr algn="just"/>
            <a:r>
              <a:rPr lang="ru-RU" dirty="0"/>
              <a:t>Пороки сердца</a:t>
            </a:r>
          </a:p>
          <a:p>
            <a:pPr algn="just"/>
            <a:endParaRPr lang="ru-RU" dirty="0"/>
          </a:p>
          <a:p>
            <a:pPr algn="just"/>
            <a:r>
              <a:rPr lang="ru-RU" dirty="0"/>
              <a:t>Патология грудной клетки</a:t>
            </a:r>
          </a:p>
          <a:p>
            <a:pPr algn="just"/>
            <a:endParaRPr lang="ru-RU" dirty="0"/>
          </a:p>
          <a:p>
            <a:pPr algn="just"/>
            <a:r>
              <a:rPr lang="ru-RU" dirty="0"/>
              <a:t>Плевральный </a:t>
            </a:r>
            <a:r>
              <a:rPr lang="ru-RU" dirty="0" smtClean="0"/>
              <a:t>выпот</a:t>
            </a:r>
            <a:endParaRPr lang="ru-RU" dirty="0"/>
          </a:p>
          <a:p>
            <a:pPr algn="just"/>
            <a:endParaRPr lang="ru-RU" dirty="0"/>
          </a:p>
          <a:p>
            <a:pPr algn="just"/>
            <a:r>
              <a:rPr lang="ru-RU" dirty="0"/>
              <a:t>Нервно-мышечные заболевания</a:t>
            </a:r>
          </a:p>
          <a:p>
            <a:pPr algn="just"/>
            <a:endParaRPr lang="ru-RU" dirty="0"/>
          </a:p>
          <a:p>
            <a:pPr algn="just"/>
            <a:r>
              <a:rPr lang="ru-RU" dirty="0" err="1"/>
              <a:t>Кифосколиоз</a:t>
            </a:r>
            <a:endParaRPr lang="ru-RU" dirty="0"/>
          </a:p>
        </p:txBody>
      </p:sp>
    </p:spTree>
    <p:extLst>
      <p:ext uri="{BB962C8B-B14F-4D97-AF65-F5344CB8AC3E}">
        <p14:creationId xmlns:p14="http://schemas.microsoft.com/office/powerpoint/2010/main" val="825674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a:solidFill>
                  <a:schemeClr val="tx1"/>
                </a:solidFill>
              </a:rPr>
              <a:t>ОДЫШКА. Наиболее частые причины одышки</a:t>
            </a:r>
          </a:p>
        </p:txBody>
      </p:sp>
      <p:sp>
        <p:nvSpPr>
          <p:cNvPr id="3" name="Объект 2"/>
          <p:cNvSpPr>
            <a:spLocks noGrp="1"/>
          </p:cNvSpPr>
          <p:nvPr>
            <p:ph sz="quarter" idx="1"/>
          </p:nvPr>
        </p:nvSpPr>
        <p:spPr>
          <a:xfrm>
            <a:off x="457200" y="1412776"/>
            <a:ext cx="8219256" cy="5061176"/>
          </a:xfrm>
        </p:spPr>
        <p:txBody>
          <a:bodyPr>
            <a:normAutofit fontScale="92500" lnSpcReduction="10000"/>
          </a:bodyPr>
          <a:lstStyle/>
          <a:p>
            <a:pPr marL="0" indent="0" algn="ctr">
              <a:buNone/>
            </a:pPr>
            <a:r>
              <a:rPr lang="ru-RU" b="1" dirty="0"/>
              <a:t>Болезни паренхимы легких</a:t>
            </a:r>
          </a:p>
          <a:p>
            <a:pPr algn="just"/>
            <a:endParaRPr lang="ru-RU" dirty="0"/>
          </a:p>
          <a:p>
            <a:pPr algn="just"/>
            <a:r>
              <a:rPr lang="ru-RU" dirty="0"/>
              <a:t>Дыхательная недостаточность</a:t>
            </a:r>
          </a:p>
          <a:p>
            <a:pPr algn="just"/>
            <a:endParaRPr lang="ru-RU" dirty="0"/>
          </a:p>
          <a:p>
            <a:pPr algn="just"/>
            <a:r>
              <a:rPr lang="ru-RU" dirty="0"/>
              <a:t>Пневмонии</a:t>
            </a:r>
          </a:p>
          <a:p>
            <a:pPr algn="just"/>
            <a:endParaRPr lang="ru-RU" dirty="0"/>
          </a:p>
          <a:p>
            <a:pPr algn="just"/>
            <a:r>
              <a:rPr lang="ru-RU" dirty="0" err="1"/>
              <a:t>Альвеолиты</a:t>
            </a:r>
            <a:endParaRPr lang="ru-RU" dirty="0"/>
          </a:p>
          <a:p>
            <a:pPr algn="just"/>
            <a:endParaRPr lang="ru-RU" dirty="0"/>
          </a:p>
          <a:p>
            <a:pPr algn="just"/>
            <a:r>
              <a:rPr lang="ru-RU" dirty="0"/>
              <a:t>Опухоли легких</a:t>
            </a:r>
          </a:p>
          <a:p>
            <a:pPr algn="just"/>
            <a:endParaRPr lang="ru-RU" dirty="0"/>
          </a:p>
          <a:p>
            <a:pPr algn="just"/>
            <a:r>
              <a:rPr lang="ru-RU" dirty="0" err="1"/>
              <a:t>Саркоидоз</a:t>
            </a:r>
            <a:endParaRPr lang="ru-RU" dirty="0"/>
          </a:p>
          <a:p>
            <a:pPr algn="just"/>
            <a:endParaRPr lang="ru-RU" dirty="0"/>
          </a:p>
          <a:p>
            <a:pPr algn="just"/>
            <a:r>
              <a:rPr lang="ru-RU" dirty="0"/>
              <a:t>Состояние после обширной </a:t>
            </a:r>
            <a:r>
              <a:rPr lang="ru-RU" dirty="0" err="1"/>
              <a:t>пульмонэктомии</a:t>
            </a:r>
            <a:endParaRPr lang="ru-RU" dirty="0"/>
          </a:p>
        </p:txBody>
      </p:sp>
    </p:spTree>
    <p:extLst>
      <p:ext uri="{BB962C8B-B14F-4D97-AF65-F5344CB8AC3E}">
        <p14:creationId xmlns:p14="http://schemas.microsoft.com/office/powerpoint/2010/main" val="2214186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a:solidFill>
                  <a:schemeClr val="tx1"/>
                </a:solidFill>
              </a:rPr>
              <a:t>ОДЫШКА. Наиболее частые причины одышки</a:t>
            </a:r>
          </a:p>
        </p:txBody>
      </p:sp>
      <p:sp>
        <p:nvSpPr>
          <p:cNvPr id="3" name="Объект 2"/>
          <p:cNvSpPr>
            <a:spLocks noGrp="1"/>
          </p:cNvSpPr>
          <p:nvPr>
            <p:ph sz="quarter" idx="1"/>
          </p:nvPr>
        </p:nvSpPr>
        <p:spPr>
          <a:xfrm>
            <a:off x="457200" y="1412776"/>
            <a:ext cx="8219256" cy="5061176"/>
          </a:xfrm>
        </p:spPr>
        <p:txBody>
          <a:bodyPr>
            <a:normAutofit fontScale="92500" lnSpcReduction="10000"/>
          </a:bodyPr>
          <a:lstStyle/>
          <a:p>
            <a:pPr marL="0" indent="0" algn="ctr">
              <a:buNone/>
            </a:pPr>
            <a:r>
              <a:rPr lang="ru-RU" b="1" dirty="0"/>
              <a:t>Анемии</a:t>
            </a:r>
          </a:p>
          <a:p>
            <a:pPr marL="0" indent="0" algn="just">
              <a:buNone/>
            </a:pPr>
            <a:r>
              <a:rPr lang="ru-RU" dirty="0"/>
              <a:t>	</a:t>
            </a:r>
          </a:p>
          <a:p>
            <a:pPr algn="just"/>
            <a:endParaRPr lang="ru-RU" dirty="0"/>
          </a:p>
          <a:p>
            <a:pPr marL="0" indent="0" algn="ctr">
              <a:buNone/>
            </a:pPr>
            <a:r>
              <a:rPr lang="ru-RU" b="1" dirty="0"/>
              <a:t>Выраженное ожирение</a:t>
            </a:r>
          </a:p>
          <a:p>
            <a:pPr marL="0" indent="0" algn="just">
              <a:buNone/>
            </a:pPr>
            <a:r>
              <a:rPr lang="ru-RU" dirty="0"/>
              <a:t>	</a:t>
            </a:r>
          </a:p>
          <a:p>
            <a:pPr algn="just"/>
            <a:endParaRPr lang="ru-RU" dirty="0"/>
          </a:p>
          <a:p>
            <a:pPr marL="0" indent="0" algn="ctr">
              <a:buNone/>
            </a:pPr>
            <a:r>
              <a:rPr lang="ru-RU" b="1" dirty="0"/>
              <a:t>Прочие состояния</a:t>
            </a:r>
          </a:p>
          <a:p>
            <a:pPr algn="just"/>
            <a:endParaRPr lang="ru-RU" dirty="0"/>
          </a:p>
          <a:p>
            <a:pPr marL="0" indent="0" algn="just">
              <a:buNone/>
            </a:pPr>
            <a:r>
              <a:rPr lang="ru-RU" dirty="0" smtClean="0"/>
              <a:t>-Пневмоторакс</a:t>
            </a:r>
            <a:endParaRPr lang="ru-RU" dirty="0"/>
          </a:p>
          <a:p>
            <a:pPr algn="just"/>
            <a:endParaRPr lang="ru-RU" dirty="0"/>
          </a:p>
          <a:p>
            <a:pPr marL="0" indent="0" algn="just">
              <a:buNone/>
            </a:pPr>
            <a:r>
              <a:rPr lang="ru-RU" dirty="0" smtClean="0"/>
              <a:t>-Эмболия </a:t>
            </a:r>
            <a:r>
              <a:rPr lang="ru-RU" dirty="0"/>
              <a:t>легочной </a:t>
            </a:r>
            <a:r>
              <a:rPr lang="ru-RU" dirty="0" smtClean="0"/>
              <a:t>артерии</a:t>
            </a:r>
            <a:r>
              <a:rPr lang="ru-RU" dirty="0"/>
              <a:t>	</a:t>
            </a:r>
          </a:p>
          <a:p>
            <a:pPr algn="just"/>
            <a:endParaRPr lang="ru-RU" dirty="0"/>
          </a:p>
          <a:p>
            <a:pPr marL="0" indent="0" algn="just">
              <a:buNone/>
            </a:pPr>
            <a:r>
              <a:rPr lang="ru-RU" dirty="0" smtClean="0"/>
              <a:t>-Психогенные </a:t>
            </a:r>
            <a:r>
              <a:rPr lang="ru-RU" dirty="0"/>
              <a:t>факторы</a:t>
            </a:r>
          </a:p>
        </p:txBody>
      </p:sp>
    </p:spTree>
    <p:extLst>
      <p:ext uri="{BB962C8B-B14F-4D97-AF65-F5344CB8AC3E}">
        <p14:creationId xmlns:p14="http://schemas.microsoft.com/office/powerpoint/2010/main" val="3374037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pPr algn="ctr"/>
            <a:r>
              <a:rPr lang="ru-RU" b="1" dirty="0">
                <a:solidFill>
                  <a:schemeClr val="tx1"/>
                </a:solidFill>
              </a:rPr>
              <a:t>ОСНОВНЫЕ ЖАЛОБЫ</a:t>
            </a:r>
            <a:br>
              <a:rPr lang="ru-RU" b="1" dirty="0">
                <a:solidFill>
                  <a:schemeClr val="tx1"/>
                </a:solidFill>
              </a:rPr>
            </a:br>
            <a:r>
              <a:rPr lang="ru-RU" b="1" i="1" dirty="0" smtClean="0">
                <a:solidFill>
                  <a:schemeClr val="tx1"/>
                </a:solidFill>
              </a:rPr>
              <a:t>УДУШЬЕ</a:t>
            </a:r>
            <a:endParaRPr lang="ru-RU" b="1" i="1" dirty="0">
              <a:solidFill>
                <a:schemeClr val="tx1"/>
              </a:solidFill>
            </a:endParaRPr>
          </a:p>
        </p:txBody>
      </p:sp>
      <p:sp>
        <p:nvSpPr>
          <p:cNvPr id="3" name="Объект 2"/>
          <p:cNvSpPr>
            <a:spLocks noGrp="1"/>
          </p:cNvSpPr>
          <p:nvPr>
            <p:ph sz="quarter" idx="1"/>
          </p:nvPr>
        </p:nvSpPr>
        <p:spPr>
          <a:xfrm>
            <a:off x="457200" y="1052736"/>
            <a:ext cx="7467600" cy="5421216"/>
          </a:xfrm>
        </p:spPr>
        <p:txBody>
          <a:bodyPr>
            <a:normAutofit fontScale="85000" lnSpcReduction="20000"/>
          </a:bodyPr>
          <a:lstStyle/>
          <a:p>
            <a:pPr algn="just"/>
            <a:r>
              <a:rPr lang="ru-RU" sz="2600" dirty="0">
                <a:latin typeface="Times New Roman" panose="02020603050405020304" pitchFamily="18" charset="0"/>
                <a:cs typeface="Times New Roman" panose="02020603050405020304" pitchFamily="18" charset="0"/>
              </a:rPr>
              <a:t>Удушье – это крайне мучительное состояние, характеризующееся недостатком воздуха и страхом </a:t>
            </a:r>
            <a:r>
              <a:rPr lang="ru-RU" sz="2600" dirty="0" smtClean="0">
                <a:latin typeface="Times New Roman" panose="02020603050405020304" pitchFamily="18" charset="0"/>
                <a:cs typeface="Times New Roman" panose="02020603050405020304" pitchFamily="18" charset="0"/>
              </a:rPr>
              <a:t>смерти</a:t>
            </a:r>
            <a:endParaRPr lang="ru-RU" sz="2600" dirty="0" smtClean="0">
              <a:latin typeface="Times New Roman" panose="02020603050405020304" pitchFamily="18" charset="0"/>
              <a:ea typeface="Times New Roman"/>
              <a:cs typeface="Times New Roman" panose="02020603050405020304" pitchFamily="18" charset="0"/>
            </a:endParaRPr>
          </a:p>
          <a:p>
            <a:pPr algn="just">
              <a:spcAft>
                <a:spcPts val="0"/>
              </a:spcAft>
            </a:pPr>
            <a:r>
              <a:rPr lang="ru-RU" dirty="0" smtClean="0">
                <a:latin typeface="Times New Roman"/>
                <a:ea typeface="Times New Roman"/>
              </a:rPr>
              <a:t>Основные </a:t>
            </a:r>
            <a:r>
              <a:rPr lang="ru-RU" dirty="0">
                <a:latin typeface="Times New Roman"/>
                <a:ea typeface="Times New Roman"/>
              </a:rPr>
              <a:t>причины:</a:t>
            </a:r>
            <a:endParaRPr lang="ru-RU" sz="2000" dirty="0">
              <a:latin typeface="Times New Roman"/>
              <a:ea typeface="Times New Roman"/>
            </a:endParaRPr>
          </a:p>
          <a:p>
            <a:pPr algn="just">
              <a:spcAft>
                <a:spcPts val="0"/>
              </a:spcAft>
            </a:pPr>
            <a:r>
              <a:rPr lang="en-US" dirty="0">
                <a:latin typeface="Times New Roman"/>
                <a:ea typeface="Times New Roman"/>
              </a:rPr>
              <a:t>I</a:t>
            </a:r>
            <a:r>
              <a:rPr lang="ru-RU" dirty="0">
                <a:latin typeface="Times New Roman"/>
                <a:ea typeface="Times New Roman"/>
              </a:rPr>
              <a:t>. Острая дыхательная недостаточность.</a:t>
            </a:r>
            <a:endParaRPr lang="ru-RU" sz="2000" dirty="0">
              <a:latin typeface="Times New Roman"/>
              <a:ea typeface="Times New Roman"/>
            </a:endParaRPr>
          </a:p>
          <a:p>
            <a:pPr algn="just">
              <a:spcAft>
                <a:spcPts val="0"/>
              </a:spcAft>
            </a:pPr>
            <a:r>
              <a:rPr lang="ru-RU" dirty="0">
                <a:latin typeface="Times New Roman"/>
                <a:ea typeface="Times New Roman"/>
              </a:rPr>
              <a:t>	1. Приступ бронхиальной астмы;</a:t>
            </a:r>
            <a:endParaRPr lang="ru-RU" sz="2000" dirty="0">
              <a:latin typeface="Times New Roman"/>
              <a:ea typeface="Times New Roman"/>
            </a:endParaRPr>
          </a:p>
          <a:p>
            <a:pPr algn="just">
              <a:spcAft>
                <a:spcPts val="0"/>
              </a:spcAft>
            </a:pPr>
            <a:r>
              <a:rPr lang="ru-RU" dirty="0">
                <a:latin typeface="Times New Roman"/>
                <a:ea typeface="Times New Roman"/>
              </a:rPr>
              <a:t>	2. Астматический статус;</a:t>
            </a:r>
            <a:endParaRPr lang="ru-RU" sz="2000" dirty="0">
              <a:latin typeface="Times New Roman"/>
              <a:ea typeface="Times New Roman"/>
            </a:endParaRPr>
          </a:p>
          <a:p>
            <a:pPr algn="just">
              <a:spcAft>
                <a:spcPts val="0"/>
              </a:spcAft>
            </a:pPr>
            <a:r>
              <a:rPr lang="ru-RU" dirty="0">
                <a:latin typeface="Times New Roman"/>
                <a:ea typeface="Times New Roman"/>
              </a:rPr>
              <a:t>	3. </a:t>
            </a:r>
            <a:r>
              <a:rPr lang="ru-RU" dirty="0" err="1">
                <a:latin typeface="Times New Roman"/>
                <a:ea typeface="Times New Roman"/>
              </a:rPr>
              <a:t>Обструктивный</a:t>
            </a:r>
            <a:r>
              <a:rPr lang="ru-RU" dirty="0">
                <a:latin typeface="Times New Roman"/>
                <a:ea typeface="Times New Roman"/>
              </a:rPr>
              <a:t> бронхит;</a:t>
            </a:r>
            <a:endParaRPr lang="ru-RU" sz="2000" dirty="0">
              <a:latin typeface="Times New Roman"/>
              <a:ea typeface="Times New Roman"/>
            </a:endParaRPr>
          </a:p>
          <a:p>
            <a:pPr algn="just">
              <a:spcAft>
                <a:spcPts val="0"/>
              </a:spcAft>
            </a:pPr>
            <a:r>
              <a:rPr lang="ru-RU" dirty="0">
                <a:latin typeface="Times New Roman"/>
                <a:ea typeface="Times New Roman"/>
              </a:rPr>
              <a:t>	4. Стеноз гортани;</a:t>
            </a:r>
            <a:endParaRPr lang="ru-RU" sz="2000" dirty="0">
              <a:latin typeface="Times New Roman"/>
              <a:ea typeface="Times New Roman"/>
            </a:endParaRPr>
          </a:p>
          <a:p>
            <a:pPr algn="just">
              <a:spcAft>
                <a:spcPts val="0"/>
              </a:spcAft>
            </a:pPr>
            <a:r>
              <a:rPr lang="ru-RU" dirty="0">
                <a:latin typeface="Times New Roman"/>
                <a:ea typeface="Times New Roman"/>
              </a:rPr>
              <a:t>	5. Инфаркт легкого;</a:t>
            </a:r>
            <a:endParaRPr lang="ru-RU" sz="2000" dirty="0">
              <a:latin typeface="Times New Roman"/>
              <a:ea typeface="Times New Roman"/>
            </a:endParaRPr>
          </a:p>
          <a:p>
            <a:pPr algn="just">
              <a:spcAft>
                <a:spcPts val="0"/>
              </a:spcAft>
            </a:pPr>
            <a:r>
              <a:rPr lang="ru-RU" dirty="0">
                <a:latin typeface="Times New Roman"/>
                <a:ea typeface="Times New Roman"/>
              </a:rPr>
              <a:t>	6. Жидкость в плевральной полости;</a:t>
            </a:r>
            <a:endParaRPr lang="ru-RU" sz="2000" dirty="0">
              <a:latin typeface="Times New Roman"/>
              <a:ea typeface="Times New Roman"/>
            </a:endParaRPr>
          </a:p>
          <a:p>
            <a:pPr algn="just">
              <a:spcAft>
                <a:spcPts val="0"/>
              </a:spcAft>
            </a:pPr>
            <a:r>
              <a:rPr lang="ru-RU" dirty="0">
                <a:latin typeface="Times New Roman"/>
                <a:ea typeface="Times New Roman"/>
              </a:rPr>
              <a:t>	7. Спонтанный пневмоторакс.</a:t>
            </a:r>
            <a:endParaRPr lang="ru-RU" sz="2000" dirty="0">
              <a:latin typeface="Times New Roman"/>
              <a:ea typeface="Times New Roman"/>
            </a:endParaRPr>
          </a:p>
          <a:p>
            <a:pPr algn="just">
              <a:spcAft>
                <a:spcPts val="0"/>
              </a:spcAft>
            </a:pPr>
            <a:r>
              <a:rPr lang="en-US" dirty="0">
                <a:latin typeface="Times New Roman"/>
                <a:ea typeface="Times New Roman"/>
              </a:rPr>
              <a:t>II</a:t>
            </a:r>
            <a:r>
              <a:rPr lang="ru-RU" dirty="0">
                <a:latin typeface="Times New Roman"/>
                <a:ea typeface="Times New Roman"/>
              </a:rPr>
              <a:t>. Удушье вследствие нарушений регуляции ритма дыхания.</a:t>
            </a:r>
            <a:endParaRPr lang="ru-RU" sz="2000" dirty="0">
              <a:latin typeface="Times New Roman"/>
              <a:ea typeface="Times New Roman"/>
            </a:endParaRPr>
          </a:p>
          <a:p>
            <a:pPr marL="342900" lvl="0" indent="-342900" algn="just">
              <a:spcAft>
                <a:spcPts val="0"/>
              </a:spcAft>
              <a:buFont typeface="+mj-lt"/>
              <a:buAutoNum type="arabicPeriod"/>
              <a:tabLst>
                <a:tab pos="676275" algn="l"/>
              </a:tabLst>
            </a:pPr>
            <a:r>
              <a:rPr lang="ru-RU" dirty="0">
                <a:latin typeface="Times New Roman"/>
                <a:ea typeface="Times New Roman"/>
              </a:rPr>
              <a:t>Дыхание </a:t>
            </a:r>
            <a:r>
              <a:rPr lang="ru-RU" dirty="0" err="1" smtClean="0">
                <a:latin typeface="Times New Roman"/>
                <a:ea typeface="Times New Roman"/>
              </a:rPr>
              <a:t>Чейн</a:t>
            </a:r>
            <a:r>
              <a:rPr lang="ru-RU" dirty="0" smtClean="0">
                <a:latin typeface="Times New Roman"/>
                <a:ea typeface="Times New Roman"/>
              </a:rPr>
              <a:t>-Стокса (диабетическая и уремическая комы );</a:t>
            </a:r>
            <a:endParaRPr lang="ru-RU" sz="2000" dirty="0">
              <a:latin typeface="Times New Roman"/>
              <a:ea typeface="Times New Roman"/>
            </a:endParaRPr>
          </a:p>
          <a:p>
            <a:pPr marL="342900" lvl="0" indent="-342900" algn="just">
              <a:spcAft>
                <a:spcPts val="0"/>
              </a:spcAft>
              <a:buFont typeface="+mj-lt"/>
              <a:buAutoNum type="arabicPeriod"/>
              <a:tabLst>
                <a:tab pos="676275" algn="l"/>
              </a:tabLst>
            </a:pPr>
            <a:r>
              <a:rPr lang="ru-RU" dirty="0">
                <a:latin typeface="Times New Roman"/>
                <a:ea typeface="Times New Roman"/>
              </a:rPr>
              <a:t>Дыхание </a:t>
            </a:r>
            <a:r>
              <a:rPr lang="ru-RU" dirty="0" err="1" smtClean="0">
                <a:latin typeface="Times New Roman"/>
                <a:ea typeface="Times New Roman"/>
              </a:rPr>
              <a:t>Куссмауля</a:t>
            </a:r>
            <a:r>
              <a:rPr lang="ru-RU" dirty="0" smtClean="0">
                <a:latin typeface="Times New Roman"/>
                <a:ea typeface="Times New Roman"/>
              </a:rPr>
              <a:t> (диабетическая кома, энцефалит, опухоли и травмы г\м).</a:t>
            </a:r>
            <a:endParaRPr lang="ru-RU" sz="2000" dirty="0">
              <a:latin typeface="Times New Roman"/>
              <a:ea typeface="Times New Roman"/>
            </a:endParaRPr>
          </a:p>
          <a:p>
            <a:endParaRPr lang="ru-RU" dirty="0"/>
          </a:p>
        </p:txBody>
      </p:sp>
    </p:spTree>
    <p:extLst>
      <p:ext uri="{BB962C8B-B14F-4D97-AF65-F5344CB8AC3E}">
        <p14:creationId xmlns:p14="http://schemas.microsoft.com/office/powerpoint/2010/main" val="1262868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620713"/>
            <a:ext cx="8229600" cy="1143000"/>
          </a:xfrm>
        </p:spPr>
        <p:txBody>
          <a:bodyPr rtlCol="0">
            <a:normAutofit fontScale="90000"/>
          </a:bodyPr>
          <a:lstStyle/>
          <a:p>
            <a:pPr algn="ctr" fontAlgn="auto">
              <a:spcAft>
                <a:spcPts val="0"/>
              </a:spcAft>
              <a:defRPr/>
            </a:pPr>
            <a:r>
              <a:rPr lang="ru-RU" dirty="0" smtClean="0">
                <a:solidFill>
                  <a:schemeClr val="tx1"/>
                </a:solidFill>
              </a:rPr>
              <a:t/>
            </a:r>
            <a:br>
              <a:rPr lang="ru-RU" dirty="0" smtClean="0">
                <a:solidFill>
                  <a:schemeClr val="tx1"/>
                </a:solidFill>
              </a:rPr>
            </a:br>
            <a:r>
              <a:rPr lang="ru-RU" b="1" dirty="0">
                <a:solidFill>
                  <a:schemeClr val="tx1"/>
                </a:solidFill>
              </a:rPr>
              <a:t>ОСНОВНЫЕ ЖАЛОБЫ </a:t>
            </a:r>
            <a:r>
              <a:rPr lang="ru-RU" b="1" dirty="0" smtClean="0">
                <a:solidFill>
                  <a:schemeClr val="tx1"/>
                </a:solidFill>
              </a:rPr>
              <a:t/>
            </a:r>
            <a:br>
              <a:rPr lang="ru-RU" b="1" dirty="0" smtClean="0">
                <a:solidFill>
                  <a:schemeClr val="tx1"/>
                </a:solidFill>
              </a:rPr>
            </a:br>
            <a:r>
              <a:rPr lang="ru-RU" b="1" i="1" dirty="0" smtClean="0">
                <a:solidFill>
                  <a:schemeClr val="tx1"/>
                </a:solidFill>
                <a:latin typeface="+mn-lt"/>
              </a:rPr>
              <a:t>По уровню повышения различают температуру тела: </a:t>
            </a:r>
            <a:r>
              <a:rPr lang="ru-RU" b="1" dirty="0" smtClean="0">
                <a:solidFill>
                  <a:schemeClr val="tx1"/>
                </a:solidFill>
                <a:latin typeface="+mn-lt"/>
              </a:rPr>
              <a:t/>
            </a:r>
            <a:br>
              <a:rPr lang="ru-RU" b="1" dirty="0" smtClean="0">
                <a:solidFill>
                  <a:schemeClr val="tx1"/>
                </a:solidFill>
                <a:latin typeface="+mn-lt"/>
              </a:rPr>
            </a:br>
            <a:endParaRPr lang="ru-RU" b="1" dirty="0">
              <a:solidFill>
                <a:schemeClr val="tx1"/>
              </a:solidFill>
              <a:latin typeface="+mn-lt"/>
            </a:endParaRPr>
          </a:p>
        </p:txBody>
      </p:sp>
      <p:sp>
        <p:nvSpPr>
          <p:cNvPr id="9219" name="Содержимое 2"/>
          <p:cNvSpPr>
            <a:spLocks noGrp="1"/>
          </p:cNvSpPr>
          <p:nvPr>
            <p:ph idx="1"/>
          </p:nvPr>
        </p:nvSpPr>
        <p:spPr/>
        <p:txBody>
          <a:bodyPr/>
          <a:lstStyle/>
          <a:p>
            <a:r>
              <a:rPr lang="ru-RU" altLang="ru-RU" dirty="0" smtClean="0"/>
              <a:t>субфебрильную (от 37 до 37,9 °С), </a:t>
            </a:r>
          </a:p>
          <a:p>
            <a:r>
              <a:rPr lang="ru-RU" altLang="ru-RU" dirty="0" smtClean="0"/>
              <a:t>фебрильную (от 38 до 38,9 °С), </a:t>
            </a:r>
          </a:p>
          <a:p>
            <a:r>
              <a:rPr lang="ru-RU" altLang="ru-RU" dirty="0" err="1" smtClean="0"/>
              <a:t>пиретическую</a:t>
            </a:r>
            <a:r>
              <a:rPr lang="ru-RU" altLang="ru-RU" dirty="0" smtClean="0"/>
              <a:t> (высокую, от 39 до 40,9 °С), </a:t>
            </a:r>
          </a:p>
          <a:p>
            <a:r>
              <a:rPr lang="ru-RU" altLang="ru-RU" dirty="0" smtClean="0"/>
              <a:t>гиперпиретическую (чрезмерную, от 41°С и выше). </a:t>
            </a:r>
          </a:p>
          <a:p>
            <a:endParaRPr lang="ru-RU" altLang="ru-RU" dirty="0" smtClean="0"/>
          </a:p>
        </p:txBody>
      </p:sp>
    </p:spTree>
    <p:extLst>
      <p:ext uri="{BB962C8B-B14F-4D97-AF65-F5344CB8AC3E}">
        <p14:creationId xmlns:p14="http://schemas.microsoft.com/office/powerpoint/2010/main" val="4046045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pPr algn="ctr"/>
            <a:r>
              <a:rPr lang="ru-RU" b="1" dirty="0" smtClean="0">
                <a:solidFill>
                  <a:schemeClr val="tx1"/>
                </a:solidFill>
                <a:latin typeface="Times New Roman" panose="02020603050405020304" pitchFamily="18" charset="0"/>
                <a:cs typeface="Times New Roman" panose="02020603050405020304" pitchFamily="18" charset="0"/>
              </a:rPr>
              <a:t>Цель</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457200" y="1412776"/>
            <a:ext cx="7715200" cy="5061176"/>
          </a:xfrm>
        </p:spPr>
        <p:txBody>
          <a:bodyPr/>
          <a:lstStyle/>
          <a:p>
            <a:pPr algn="just"/>
            <a:r>
              <a:rPr lang="ru-RU" dirty="0"/>
              <a:t>Цель лекции: раскрыть </a:t>
            </a:r>
            <a:r>
              <a:rPr lang="ru-RU" dirty="0" smtClean="0"/>
              <a:t>основные вопросы диагностики и </a:t>
            </a:r>
            <a:r>
              <a:rPr lang="ru-RU" dirty="0"/>
              <a:t>соответствующего </a:t>
            </a:r>
            <a:r>
              <a:rPr lang="ru-RU" dirty="0" smtClean="0"/>
              <a:t>ведения больных с внебольничной пневмонией и ХОБЛ на амбулаторном этапе.</a:t>
            </a:r>
            <a:endParaRPr lang="ru-RU" dirty="0"/>
          </a:p>
        </p:txBody>
      </p:sp>
    </p:spTree>
    <p:extLst>
      <p:ext uri="{BB962C8B-B14F-4D97-AF65-F5344CB8AC3E}">
        <p14:creationId xmlns:p14="http://schemas.microsoft.com/office/powerpoint/2010/main" val="479373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620713"/>
            <a:ext cx="8229600" cy="1143000"/>
          </a:xfrm>
        </p:spPr>
        <p:txBody>
          <a:bodyPr rtlCol="0">
            <a:normAutofit fontScale="90000"/>
          </a:bodyPr>
          <a:lstStyle/>
          <a:p>
            <a:pPr algn="ctr" fontAlgn="auto">
              <a:spcAft>
                <a:spcPts val="0"/>
              </a:spcAft>
              <a:defRPr/>
            </a:pPr>
            <a:r>
              <a:rPr lang="ru-RU" b="1" dirty="0">
                <a:solidFill>
                  <a:schemeClr val="tx1"/>
                </a:solidFill>
              </a:rPr>
              <a:t>ОСНОВНЫЕ ЖАЛОБЫ </a:t>
            </a:r>
            <a:r>
              <a:rPr lang="ru-RU" b="1" dirty="0" smtClean="0">
                <a:solidFill>
                  <a:schemeClr val="tx1"/>
                </a:solidFill>
              </a:rPr>
              <a:t/>
            </a:r>
            <a:br>
              <a:rPr lang="ru-RU" b="1" dirty="0" smtClean="0">
                <a:solidFill>
                  <a:schemeClr val="tx1"/>
                </a:solidFill>
              </a:rPr>
            </a:br>
            <a:r>
              <a:rPr lang="ru-RU" b="1" i="1" dirty="0" smtClean="0">
                <a:solidFill>
                  <a:schemeClr val="tx1"/>
                </a:solidFill>
              </a:rPr>
              <a:t>По длительности лихорадка может быть: </a:t>
            </a:r>
            <a:r>
              <a:rPr lang="ru-RU" b="1" dirty="0" smtClean="0">
                <a:solidFill>
                  <a:schemeClr val="tx1"/>
                </a:solidFill>
              </a:rPr>
              <a:t/>
            </a:r>
            <a:br>
              <a:rPr lang="ru-RU" b="1" dirty="0" smtClean="0">
                <a:solidFill>
                  <a:schemeClr val="tx1"/>
                </a:solidFill>
              </a:rPr>
            </a:br>
            <a:endParaRPr lang="ru-RU" b="1" dirty="0">
              <a:solidFill>
                <a:schemeClr val="tx1"/>
              </a:solidFill>
            </a:endParaRPr>
          </a:p>
        </p:txBody>
      </p:sp>
      <p:sp>
        <p:nvSpPr>
          <p:cNvPr id="10243" name="Содержимое 2"/>
          <p:cNvSpPr>
            <a:spLocks noGrp="1"/>
          </p:cNvSpPr>
          <p:nvPr>
            <p:ph idx="1"/>
          </p:nvPr>
        </p:nvSpPr>
        <p:spPr/>
        <p:txBody>
          <a:bodyPr/>
          <a:lstStyle/>
          <a:p>
            <a:r>
              <a:rPr lang="ru-RU" altLang="ru-RU" dirty="0" smtClean="0"/>
              <a:t>острой - до 15 дней, </a:t>
            </a:r>
          </a:p>
          <a:p>
            <a:r>
              <a:rPr lang="ru-RU" altLang="ru-RU" dirty="0" smtClean="0"/>
              <a:t>подострой - 16-45 дней, </a:t>
            </a:r>
          </a:p>
          <a:p>
            <a:r>
              <a:rPr lang="ru-RU" altLang="ru-RU" dirty="0" smtClean="0"/>
              <a:t>хронической – более 45 дней. </a:t>
            </a:r>
          </a:p>
          <a:p>
            <a:endParaRPr lang="ru-RU" altLang="ru-RU" dirty="0" smtClean="0"/>
          </a:p>
        </p:txBody>
      </p:sp>
    </p:spTree>
    <p:extLst>
      <p:ext uri="{BB962C8B-B14F-4D97-AF65-F5344CB8AC3E}">
        <p14:creationId xmlns:p14="http://schemas.microsoft.com/office/powerpoint/2010/main" val="2814987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350"/>
            <a:ext cx="8229600" cy="6337300"/>
          </a:xfrm>
        </p:spPr>
        <p:txBody>
          <a:bodyPr rtlCol="0">
            <a:normAutofit fontScale="55000" lnSpcReduction="20000"/>
          </a:bodyPr>
          <a:lstStyle/>
          <a:p>
            <a:pPr algn="ctr" fontAlgn="auto">
              <a:spcAft>
                <a:spcPts val="0"/>
              </a:spcAft>
              <a:buFont typeface="Arial" panose="020B0604020202020204" pitchFamily="34" charset="0"/>
              <a:buNone/>
              <a:defRPr/>
            </a:pPr>
            <a:r>
              <a:rPr lang="ru-RU" sz="4000" b="1" dirty="0"/>
              <a:t>ОСНОВНЫЕ ЖАЛОБЫ </a:t>
            </a:r>
            <a:endParaRPr lang="ru-RU" sz="4000" b="1" dirty="0" smtClean="0"/>
          </a:p>
          <a:p>
            <a:pPr algn="ctr" fontAlgn="auto">
              <a:spcAft>
                <a:spcPts val="0"/>
              </a:spcAft>
              <a:buFont typeface="Arial" panose="020B0604020202020204" pitchFamily="34" charset="0"/>
              <a:buNone/>
              <a:defRPr/>
            </a:pPr>
            <a:r>
              <a:rPr lang="ru-RU" sz="5100" i="1" u="sng" dirty="0" smtClean="0"/>
              <a:t>По характеру изменений температурной кривой во времени различают лихорадки: </a:t>
            </a:r>
          </a:p>
          <a:p>
            <a:pPr algn="ctr" fontAlgn="auto">
              <a:spcAft>
                <a:spcPts val="0"/>
              </a:spcAft>
              <a:buFont typeface="Arial" panose="020B0604020202020204" pitchFamily="34" charset="0"/>
              <a:buNone/>
              <a:defRPr/>
            </a:pPr>
            <a:endParaRPr lang="ru-RU" sz="3800" u="sng" dirty="0" smtClean="0"/>
          </a:p>
          <a:p>
            <a:pPr algn="just" fontAlgn="auto">
              <a:spcAft>
                <a:spcPts val="0"/>
              </a:spcAft>
              <a:defRPr/>
            </a:pPr>
            <a:r>
              <a:rPr lang="ru-RU" sz="3800" b="1" i="1" dirty="0" smtClean="0"/>
              <a:t>постоянную </a:t>
            </a:r>
            <a:r>
              <a:rPr lang="ru-RU" sz="3800" dirty="0" smtClean="0"/>
              <a:t>- в течение нескольких суток наблюдается высокая (~ 39°С) температура тела с суточными колебаниями в пределах 1°С (сыпной тиф, крупозная пневмония, и др.); </a:t>
            </a:r>
          </a:p>
          <a:p>
            <a:pPr algn="just" fontAlgn="auto">
              <a:spcAft>
                <a:spcPts val="0"/>
              </a:spcAft>
              <a:defRPr/>
            </a:pPr>
            <a:r>
              <a:rPr lang="ru-RU" sz="3800" b="1" i="1" dirty="0" smtClean="0"/>
              <a:t>послабляющую</a:t>
            </a:r>
            <a:r>
              <a:rPr lang="ru-RU" sz="3800" dirty="0" smtClean="0"/>
              <a:t> – в течение суток температура колеблется от 1 до 2°С, но не достигает нормальных показателей (при гнойных заболеваниях); </a:t>
            </a:r>
          </a:p>
          <a:p>
            <a:pPr algn="just" fontAlgn="auto">
              <a:spcAft>
                <a:spcPts val="0"/>
              </a:spcAft>
              <a:defRPr/>
            </a:pPr>
            <a:r>
              <a:rPr lang="ru-RU" sz="3800" b="1" i="1" dirty="0" smtClean="0"/>
              <a:t>перемежающуюся </a:t>
            </a:r>
            <a:r>
              <a:rPr lang="ru-RU" sz="3800" dirty="0" smtClean="0"/>
              <a:t>– с чередованием периодов (1-3 дня) нормальной и очень высокой температуры тела (малярия); </a:t>
            </a:r>
          </a:p>
          <a:p>
            <a:pPr algn="just" fontAlgn="auto">
              <a:spcAft>
                <a:spcPts val="0"/>
              </a:spcAft>
              <a:defRPr/>
            </a:pPr>
            <a:r>
              <a:rPr lang="ru-RU" sz="3800" b="1" i="1" dirty="0" err="1" smtClean="0"/>
              <a:t>гектическую</a:t>
            </a:r>
            <a:r>
              <a:rPr lang="ru-RU" sz="3800" b="1" i="1" dirty="0" smtClean="0"/>
              <a:t> – </a:t>
            </a:r>
            <a:r>
              <a:rPr lang="ru-RU" sz="3800" dirty="0" smtClean="0"/>
              <a:t>наблюдаются значительные (более 3°С) суточные или с промежутками в несколько часов изменения температуры с резкими перепадами (септические состояния); </a:t>
            </a:r>
          </a:p>
          <a:p>
            <a:pPr algn="just" fontAlgn="auto">
              <a:spcAft>
                <a:spcPts val="0"/>
              </a:spcAft>
              <a:defRPr/>
            </a:pPr>
            <a:endParaRPr lang="ru-RU" dirty="0" smtClean="0"/>
          </a:p>
        </p:txBody>
      </p:sp>
    </p:spTree>
    <p:extLst>
      <p:ext uri="{BB962C8B-B14F-4D97-AF65-F5344CB8AC3E}">
        <p14:creationId xmlns:p14="http://schemas.microsoft.com/office/powerpoint/2010/main" val="1858934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endParaRPr lang="ru-RU" altLang="ru-RU" dirty="0" smtClean="0"/>
          </a:p>
        </p:txBody>
      </p:sp>
      <p:sp>
        <p:nvSpPr>
          <p:cNvPr id="3" name="Содержимое 2"/>
          <p:cNvSpPr>
            <a:spLocks noGrp="1"/>
          </p:cNvSpPr>
          <p:nvPr>
            <p:ph idx="1"/>
          </p:nvPr>
        </p:nvSpPr>
        <p:spPr>
          <a:xfrm>
            <a:off x="457200" y="1052736"/>
            <a:ext cx="7467600" cy="5421216"/>
          </a:xfrm>
        </p:spPr>
        <p:txBody>
          <a:bodyPr rtlCol="0">
            <a:normAutofit lnSpcReduction="10000"/>
          </a:bodyPr>
          <a:lstStyle/>
          <a:p>
            <a:pPr algn="just" fontAlgn="auto">
              <a:spcAft>
                <a:spcPts val="0"/>
              </a:spcAft>
              <a:defRPr/>
            </a:pPr>
            <a:r>
              <a:rPr lang="ru-RU" b="1" i="1" dirty="0" smtClean="0"/>
              <a:t>возвратную </a:t>
            </a:r>
            <a:r>
              <a:rPr lang="ru-RU" dirty="0" smtClean="0"/>
              <a:t>- период повышения температуры (до 39-40°С) сменяется периодом субфебрильной или нормальной температуры (возвратный тиф); </a:t>
            </a:r>
          </a:p>
          <a:p>
            <a:pPr algn="just" fontAlgn="auto">
              <a:spcAft>
                <a:spcPts val="0"/>
              </a:spcAft>
              <a:defRPr/>
            </a:pPr>
            <a:r>
              <a:rPr lang="ru-RU" b="1" i="1" dirty="0" smtClean="0"/>
              <a:t>волнообразную </a:t>
            </a:r>
            <a:r>
              <a:rPr lang="ru-RU" dirty="0" smtClean="0"/>
              <a:t>– проявляющуюся в постепенном (изо дня в день) повышении и аналогичном постепенном понижении температуры (лимфогранулематоз, </a:t>
            </a:r>
            <a:r>
              <a:rPr lang="ru-RU" dirty="0" smtClean="0">
                <a:hlinkClick r:id="rId2"/>
              </a:rPr>
              <a:t>бруцеллез</a:t>
            </a:r>
            <a:r>
              <a:rPr lang="ru-RU" dirty="0" smtClean="0"/>
              <a:t>); </a:t>
            </a:r>
          </a:p>
          <a:p>
            <a:pPr algn="just" fontAlgn="auto">
              <a:spcAft>
                <a:spcPts val="0"/>
              </a:spcAft>
              <a:defRPr/>
            </a:pPr>
            <a:r>
              <a:rPr lang="ru-RU" b="1" i="1" dirty="0" smtClean="0"/>
              <a:t>неправильную </a:t>
            </a:r>
            <a:r>
              <a:rPr lang="ru-RU" dirty="0" smtClean="0"/>
              <a:t>– не отмечается закономерности суточных колебаний температуры (ревматизм, </a:t>
            </a:r>
            <a:r>
              <a:rPr lang="ru-RU" dirty="0" smtClean="0">
                <a:hlinkClick r:id="rId3"/>
              </a:rPr>
              <a:t>пневмония</a:t>
            </a:r>
            <a:r>
              <a:rPr lang="ru-RU" dirty="0" smtClean="0"/>
              <a:t>, </a:t>
            </a:r>
            <a:r>
              <a:rPr lang="ru-RU" dirty="0" smtClean="0">
                <a:hlinkClick r:id="rId4"/>
              </a:rPr>
              <a:t>грипп</a:t>
            </a:r>
            <a:r>
              <a:rPr lang="ru-RU" dirty="0" smtClean="0"/>
              <a:t>, онкологические заболевания); </a:t>
            </a:r>
          </a:p>
          <a:p>
            <a:pPr algn="just" fontAlgn="auto">
              <a:spcAft>
                <a:spcPts val="0"/>
              </a:spcAft>
              <a:defRPr/>
            </a:pPr>
            <a:r>
              <a:rPr lang="ru-RU" b="1" i="1" dirty="0" smtClean="0"/>
              <a:t>извращенную</a:t>
            </a:r>
            <a:r>
              <a:rPr lang="ru-RU" dirty="0" smtClean="0"/>
              <a:t> – утренние показания температуры выше вечерних (</a:t>
            </a:r>
            <a:r>
              <a:rPr lang="ru-RU" dirty="0" smtClean="0">
                <a:hlinkClick r:id="rId5"/>
              </a:rPr>
              <a:t>туберкулез</a:t>
            </a:r>
            <a:r>
              <a:rPr lang="ru-RU" dirty="0" smtClean="0"/>
              <a:t>, </a:t>
            </a:r>
            <a:r>
              <a:rPr lang="ru-RU" dirty="0" smtClean="0">
                <a:hlinkClick r:id="rId6"/>
              </a:rPr>
              <a:t>вирусные инфекции</a:t>
            </a:r>
            <a:r>
              <a:rPr lang="ru-RU" dirty="0" smtClean="0"/>
              <a:t>, сепсис). </a:t>
            </a:r>
          </a:p>
          <a:p>
            <a:pPr fontAlgn="auto">
              <a:spcAft>
                <a:spcPts val="0"/>
              </a:spcAft>
              <a:defRPr/>
            </a:pPr>
            <a:endParaRPr lang="ru-RU" dirty="0"/>
          </a:p>
        </p:txBody>
      </p:sp>
    </p:spTree>
    <p:extLst>
      <p:ext uri="{BB962C8B-B14F-4D97-AF65-F5344CB8AC3E}">
        <p14:creationId xmlns:p14="http://schemas.microsoft.com/office/powerpoint/2010/main" val="3585628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7467600" cy="706090"/>
          </a:xfrm>
        </p:spPr>
        <p:txBody>
          <a:bodyPr>
            <a:normAutofit fontScale="90000"/>
          </a:bodyPr>
          <a:lstStyle/>
          <a:p>
            <a:pPr algn="ctr"/>
            <a:r>
              <a:rPr lang="ru-RU" sz="3600" b="1" dirty="0">
                <a:solidFill>
                  <a:schemeClr val="tx1"/>
                </a:solidFill>
              </a:rPr>
              <a:t>ОСНОВНЫЕ ЖАЛОБЫ </a:t>
            </a:r>
            <a:r>
              <a:rPr lang="ru-RU" sz="3600" b="1" i="1" cap="none" dirty="0" smtClean="0">
                <a:solidFill>
                  <a:prstClr val="black"/>
                </a:solidFill>
                <a:latin typeface="+mn-lt"/>
                <a:ea typeface="Times New Roman"/>
                <a:cs typeface="+mn-cs"/>
              </a:rPr>
              <a:t>Кровохарканье</a:t>
            </a:r>
            <a:endParaRPr lang="ru-RU" sz="3600" b="1" i="1" dirty="0">
              <a:latin typeface="+mn-lt"/>
            </a:endParaRPr>
          </a:p>
        </p:txBody>
      </p:sp>
      <p:sp>
        <p:nvSpPr>
          <p:cNvPr id="3" name="Объект 2"/>
          <p:cNvSpPr>
            <a:spLocks noGrp="1"/>
          </p:cNvSpPr>
          <p:nvPr>
            <p:ph sz="quarter" idx="1"/>
          </p:nvPr>
        </p:nvSpPr>
        <p:spPr>
          <a:xfrm>
            <a:off x="457200" y="1196752"/>
            <a:ext cx="8003232" cy="5277200"/>
          </a:xfrm>
        </p:spPr>
        <p:txBody>
          <a:bodyPr>
            <a:normAutofit/>
          </a:bodyPr>
          <a:lstStyle/>
          <a:p>
            <a:pPr marL="0" indent="0" algn="just">
              <a:spcAft>
                <a:spcPts val="0"/>
              </a:spcAft>
              <a:buNone/>
            </a:pPr>
            <a:endParaRPr lang="ru-RU" sz="2000" dirty="0">
              <a:latin typeface="Times New Roman"/>
              <a:ea typeface="Times New Roman"/>
            </a:endParaRPr>
          </a:p>
          <a:p>
            <a:pPr algn="just">
              <a:spcAft>
                <a:spcPts val="0"/>
              </a:spcAft>
            </a:pPr>
            <a:r>
              <a:rPr lang="ru-RU" dirty="0">
                <a:latin typeface="Times New Roman"/>
                <a:ea typeface="Times New Roman"/>
              </a:rPr>
              <a:t>	1. Кровохарканье при воспалительных заболеваниях легких. </a:t>
            </a:r>
            <a:endParaRPr lang="ru-RU" sz="2000" dirty="0">
              <a:latin typeface="Times New Roman"/>
              <a:ea typeface="Times New Roman"/>
            </a:endParaRPr>
          </a:p>
          <a:p>
            <a:pPr algn="just">
              <a:spcAft>
                <a:spcPts val="0"/>
              </a:spcAft>
            </a:pPr>
            <a:r>
              <a:rPr lang="ru-RU" dirty="0">
                <a:latin typeface="Times New Roman"/>
                <a:ea typeface="Times New Roman"/>
              </a:rPr>
              <a:t>	2. Кровохарканье при  злокачественных опухолях легких и бронхов.</a:t>
            </a:r>
            <a:endParaRPr lang="ru-RU" sz="2000" dirty="0">
              <a:latin typeface="Times New Roman"/>
              <a:ea typeface="Times New Roman"/>
            </a:endParaRPr>
          </a:p>
          <a:p>
            <a:pPr algn="just">
              <a:spcAft>
                <a:spcPts val="0"/>
              </a:spcAft>
            </a:pPr>
            <a:r>
              <a:rPr lang="ru-RU" dirty="0" smtClean="0">
                <a:latin typeface="Times New Roman"/>
                <a:ea typeface="Times New Roman"/>
              </a:rPr>
              <a:t>	3. Кровохарканье при болезнях сердечно-сосудистой </a:t>
            </a:r>
            <a:r>
              <a:rPr lang="ru-RU" dirty="0">
                <a:latin typeface="Times New Roman"/>
                <a:ea typeface="Times New Roman"/>
              </a:rPr>
              <a:t>системы. Застой в </a:t>
            </a:r>
            <a:r>
              <a:rPr lang="ru-RU" dirty="0" smtClean="0">
                <a:latin typeface="Times New Roman"/>
                <a:ea typeface="Times New Roman"/>
              </a:rPr>
              <a:t>легких. Признаки </a:t>
            </a:r>
            <a:r>
              <a:rPr lang="ru-RU" dirty="0">
                <a:latin typeface="Times New Roman"/>
                <a:ea typeface="Times New Roman"/>
              </a:rPr>
              <a:t>левожелудочковой сердечной недостаточности (одышка при физической нагрузке и в покое, сердечная астма), при митральном стенозе характерные шумы (диастолический шум, тон открытия митрального клапана,  зубец Р-</a:t>
            </a:r>
            <a:r>
              <a:rPr lang="ru-RU" dirty="0" err="1">
                <a:latin typeface="Times New Roman"/>
                <a:ea typeface="Times New Roman"/>
              </a:rPr>
              <a:t>mitrale</a:t>
            </a:r>
            <a:r>
              <a:rPr lang="ru-RU" dirty="0">
                <a:latin typeface="Times New Roman"/>
                <a:ea typeface="Times New Roman"/>
              </a:rPr>
              <a:t> на ЭКГ). Периферический и центральный застой в легких.</a:t>
            </a:r>
            <a:endParaRPr lang="ru-RU" sz="2000" dirty="0" smtClean="0">
              <a:latin typeface="Times New Roman"/>
              <a:ea typeface="Times New Roman"/>
            </a:endParaRPr>
          </a:p>
          <a:p>
            <a:endParaRPr lang="ru-RU" dirty="0"/>
          </a:p>
        </p:txBody>
      </p:sp>
    </p:spTree>
    <p:extLst>
      <p:ext uri="{BB962C8B-B14F-4D97-AF65-F5344CB8AC3E}">
        <p14:creationId xmlns:p14="http://schemas.microsoft.com/office/powerpoint/2010/main" val="703562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467600" cy="706090"/>
          </a:xfrm>
        </p:spPr>
        <p:txBody>
          <a:bodyPr>
            <a:normAutofit fontScale="90000"/>
          </a:bodyPr>
          <a:lstStyle/>
          <a:p>
            <a:pPr algn="ctr"/>
            <a:r>
              <a:rPr lang="ru-RU" sz="3600" b="1" dirty="0">
                <a:solidFill>
                  <a:schemeClr val="tx1"/>
                </a:solidFill>
              </a:rPr>
              <a:t>ОСНОВНЫЕ ЖАЛОБЫ </a:t>
            </a:r>
            <a:r>
              <a:rPr lang="ru-RU" sz="3600" b="1" i="1" cap="none" dirty="0" smtClean="0">
                <a:solidFill>
                  <a:prstClr val="black"/>
                </a:solidFill>
                <a:latin typeface="+mn-lt"/>
                <a:ea typeface="Times New Roman"/>
                <a:cs typeface="+mn-cs"/>
              </a:rPr>
              <a:t>Кровохарканье</a:t>
            </a:r>
            <a:endParaRPr lang="ru-RU" sz="3600" b="1" i="1" dirty="0">
              <a:latin typeface="+mn-lt"/>
            </a:endParaRPr>
          </a:p>
        </p:txBody>
      </p:sp>
      <p:sp>
        <p:nvSpPr>
          <p:cNvPr id="3" name="Объект 2"/>
          <p:cNvSpPr>
            <a:spLocks noGrp="1"/>
          </p:cNvSpPr>
          <p:nvPr>
            <p:ph sz="quarter" idx="1"/>
          </p:nvPr>
        </p:nvSpPr>
        <p:spPr>
          <a:xfrm>
            <a:off x="457200" y="1196752"/>
            <a:ext cx="8003232" cy="5277200"/>
          </a:xfrm>
        </p:spPr>
        <p:txBody>
          <a:bodyPr>
            <a:normAutofit fontScale="92500"/>
          </a:bodyPr>
          <a:lstStyle/>
          <a:p>
            <a:pPr indent="0" algn="just">
              <a:lnSpc>
                <a:spcPct val="150000"/>
              </a:lnSpc>
              <a:spcAft>
                <a:spcPts val="0"/>
              </a:spcAft>
              <a:buNone/>
            </a:pPr>
            <a:r>
              <a:rPr lang="ru-RU" dirty="0" smtClean="0">
                <a:latin typeface="Times New Roman"/>
                <a:ea typeface="Times New Roman"/>
              </a:rPr>
              <a:t>	</a:t>
            </a:r>
            <a:r>
              <a:rPr lang="ru-RU" b="1" dirty="0">
                <a:latin typeface="Times New Roman"/>
                <a:ea typeface="Times New Roman"/>
                <a:cs typeface="Times New Roman"/>
              </a:rPr>
              <a:t>Кровохарканье </a:t>
            </a:r>
            <a:r>
              <a:rPr lang="ru-RU" dirty="0">
                <a:latin typeface="Times New Roman"/>
                <a:ea typeface="Times New Roman"/>
                <a:cs typeface="Times New Roman"/>
              </a:rPr>
              <a:t>- это наличие прожилок алой крови или равномерной примеси ярко-красного цвета в мокроте или слюне, выделение отдельных плевков жидкой или частично свернувшейся крови. Отхаркивание большого количества крови и наличие примеси крови в каждом плевке мокроты свидетельствуют о легочном кровотечении. </a:t>
            </a:r>
            <a:endParaRPr lang="ru-RU" dirty="0" smtClean="0">
              <a:latin typeface="Times New Roman"/>
              <a:ea typeface="Times New Roman"/>
              <a:cs typeface="Times New Roman"/>
            </a:endParaRPr>
          </a:p>
          <a:p>
            <a:pPr indent="0" algn="just">
              <a:lnSpc>
                <a:spcPct val="150000"/>
              </a:lnSpc>
              <a:spcAft>
                <a:spcPts val="0"/>
              </a:spcAft>
              <a:buNone/>
            </a:pPr>
            <a:r>
              <a:rPr lang="ru-RU" dirty="0">
                <a:latin typeface="Times New Roman"/>
                <a:ea typeface="Times New Roman"/>
                <a:cs typeface="Times New Roman"/>
              </a:rPr>
              <a:t> </a:t>
            </a:r>
            <a:r>
              <a:rPr lang="ru-RU" dirty="0" smtClean="0">
                <a:latin typeface="Times New Roman"/>
                <a:ea typeface="Times New Roman"/>
                <a:cs typeface="Times New Roman"/>
              </a:rPr>
              <a:t>          Профузное </a:t>
            </a:r>
            <a:r>
              <a:rPr lang="ru-RU" dirty="0">
                <a:latin typeface="Times New Roman"/>
                <a:ea typeface="Times New Roman"/>
                <a:cs typeface="Times New Roman"/>
              </a:rPr>
              <a:t>лёгочное кровотечение представляет большую опасность для жизни и может привести к смерти. </a:t>
            </a:r>
            <a:endParaRPr lang="ru-RU" sz="1800" dirty="0">
              <a:effectLst/>
              <a:latin typeface="Calibri"/>
              <a:ea typeface="Calibri"/>
              <a:cs typeface="Times New Roman"/>
            </a:endParaRPr>
          </a:p>
        </p:txBody>
      </p:sp>
    </p:spTree>
    <p:extLst>
      <p:ext uri="{BB962C8B-B14F-4D97-AF65-F5344CB8AC3E}">
        <p14:creationId xmlns:p14="http://schemas.microsoft.com/office/powerpoint/2010/main" val="203642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94122"/>
          </a:xfrm>
        </p:spPr>
        <p:txBody>
          <a:bodyPr>
            <a:normAutofit fontScale="90000"/>
          </a:bodyPr>
          <a:lstStyle/>
          <a:p>
            <a:pPr algn="ctr"/>
            <a:r>
              <a:rPr lang="ru-RU" sz="3600" b="1" dirty="0">
                <a:solidFill>
                  <a:schemeClr val="tx1"/>
                </a:solidFill>
              </a:rPr>
              <a:t>ОСНОВНЫЕ ЖАЛОБЫ </a:t>
            </a:r>
            <a:r>
              <a:rPr lang="ru-RU" sz="3600" b="1" i="1" cap="none" dirty="0">
                <a:solidFill>
                  <a:prstClr val="black"/>
                </a:solidFill>
                <a:ea typeface="Times New Roman"/>
              </a:rPr>
              <a:t>Кровохарканье</a:t>
            </a:r>
            <a:endParaRPr lang="ru-RU" sz="3600" i="1" dirty="0"/>
          </a:p>
        </p:txBody>
      </p:sp>
      <p:sp>
        <p:nvSpPr>
          <p:cNvPr id="3" name="Объект 2"/>
          <p:cNvSpPr>
            <a:spLocks noGrp="1"/>
          </p:cNvSpPr>
          <p:nvPr>
            <p:ph sz="quarter" idx="1"/>
          </p:nvPr>
        </p:nvSpPr>
        <p:spPr>
          <a:xfrm>
            <a:off x="457200" y="1196752"/>
            <a:ext cx="8003232" cy="5277200"/>
          </a:xfrm>
        </p:spPr>
        <p:txBody>
          <a:bodyPr>
            <a:normAutofit/>
          </a:bodyPr>
          <a:lstStyle/>
          <a:p>
            <a:pPr indent="450215" algn="just">
              <a:lnSpc>
                <a:spcPct val="150000"/>
              </a:lnSpc>
              <a:spcAft>
                <a:spcPts val="0"/>
              </a:spcAft>
            </a:pPr>
            <a:r>
              <a:rPr lang="ru-RU" dirty="0" smtClean="0">
                <a:latin typeface="Times New Roman"/>
                <a:ea typeface="Times New Roman"/>
              </a:rPr>
              <a:t>	</a:t>
            </a:r>
            <a:r>
              <a:rPr lang="ru-RU" dirty="0">
                <a:latin typeface="Times New Roman"/>
                <a:ea typeface="Times New Roman"/>
                <a:cs typeface="Times New Roman"/>
              </a:rPr>
              <a:t>Под кровохарканьем понимается отделение крови с мокротой не более 50 мл в сутки. Более 50 мл – кровотечение. Кровотечение более 100 мл/сутки считается опасным для жизни.</a:t>
            </a:r>
            <a:endParaRPr lang="ru-RU" sz="1800" dirty="0">
              <a:effectLst/>
              <a:latin typeface="Calibri"/>
              <a:ea typeface="Calibri"/>
              <a:cs typeface="Times New Roman"/>
            </a:endParaRPr>
          </a:p>
        </p:txBody>
      </p:sp>
    </p:spTree>
    <p:extLst>
      <p:ext uri="{BB962C8B-B14F-4D97-AF65-F5344CB8AC3E}">
        <p14:creationId xmlns:p14="http://schemas.microsoft.com/office/powerpoint/2010/main" val="1311606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chemeClr val="tx1"/>
                </a:solidFill>
              </a:rPr>
              <a:t>Клинические синдромы при бронхолёгочных </a:t>
            </a:r>
            <a:r>
              <a:rPr lang="ru-RU" b="1" dirty="0" smtClean="0">
                <a:solidFill>
                  <a:schemeClr val="tx1"/>
                </a:solidFill>
              </a:rPr>
              <a:t>заболеваниях</a:t>
            </a:r>
            <a:r>
              <a:rPr lang="ru-RU" dirty="0"/>
              <a:t/>
            </a:r>
            <a:br>
              <a:rPr lang="ru-RU" dirty="0"/>
            </a:br>
            <a:endParaRPr lang="ru-RU" dirty="0"/>
          </a:p>
        </p:txBody>
      </p:sp>
      <p:sp>
        <p:nvSpPr>
          <p:cNvPr id="3" name="Объект 2"/>
          <p:cNvSpPr>
            <a:spLocks noGrp="1"/>
          </p:cNvSpPr>
          <p:nvPr>
            <p:ph sz="quarter" idx="1"/>
          </p:nvPr>
        </p:nvSpPr>
        <p:spPr>
          <a:xfrm>
            <a:off x="457200" y="1124744"/>
            <a:ext cx="7467600" cy="5349208"/>
          </a:xfrm>
        </p:spPr>
        <p:txBody>
          <a:bodyPr>
            <a:normAutofit fontScale="85000" lnSpcReduction="20000"/>
          </a:bodyPr>
          <a:lstStyle/>
          <a:p>
            <a:pPr algn="just"/>
            <a:r>
              <a:rPr lang="ru-RU" dirty="0" err="1" smtClean="0"/>
              <a:t>Бронхитический</a:t>
            </a:r>
            <a:r>
              <a:rPr lang="ru-RU" dirty="0" smtClean="0"/>
              <a:t> </a:t>
            </a:r>
            <a:r>
              <a:rPr lang="ru-RU" dirty="0"/>
              <a:t>синдром: кашель непродуктивный или с выделением мокроты, жесткое дыхание, сухие жужжащие хрипы.</a:t>
            </a:r>
          </a:p>
          <a:p>
            <a:pPr algn="just"/>
            <a:r>
              <a:rPr lang="ru-RU" dirty="0" err="1"/>
              <a:t>Бронхообструктивный</a:t>
            </a:r>
            <a:r>
              <a:rPr lang="ru-RU" dirty="0"/>
              <a:t> синдром: приступы удушья, затрудненное свистящее дыхание (одышка экспираторная), усиливающиеся при физической нагрузке, холоде после приема пищи, удушливый мучительный малопродуктивный кашель, свистящие хрипы, удлинение выдоха.</a:t>
            </a:r>
          </a:p>
          <a:p>
            <a:pPr algn="just"/>
            <a:r>
              <a:rPr lang="ru-RU" dirty="0"/>
              <a:t>Синдром инфильтративных изменений лёгочной ткани: боль при дыхании, кашель, одышка, усиление голосового дрожания, укорочение </a:t>
            </a:r>
            <a:r>
              <a:rPr lang="ru-RU" dirty="0" err="1"/>
              <a:t>перкуторного</a:t>
            </a:r>
            <a:r>
              <a:rPr lang="ru-RU" dirty="0"/>
              <a:t> тона, ослабленное или бронхиальное дыхание, влажные хрипы и крепитация, усиление </a:t>
            </a:r>
            <a:r>
              <a:rPr lang="ru-RU" dirty="0" err="1"/>
              <a:t>бронхофонии</a:t>
            </a:r>
            <a:r>
              <a:rPr lang="ru-RU" dirty="0"/>
              <a:t>, локальное затенение -инфильтрация паренхимы легочной ткани при рентгенографии.</a:t>
            </a:r>
          </a:p>
          <a:p>
            <a:pPr algn="just"/>
            <a:r>
              <a:rPr lang="ru-RU" dirty="0"/>
              <a:t>Синдром дыхательной недостаточности: одышка, цианоз, изменение показателей КОС (гипоксемия, гиперкапния, ацидоз</a:t>
            </a:r>
            <a:r>
              <a:rPr lang="ru-RU" dirty="0" smtClean="0"/>
              <a:t>).</a:t>
            </a:r>
            <a:endParaRPr lang="ru-RU" dirty="0"/>
          </a:p>
        </p:txBody>
      </p:sp>
    </p:spTree>
    <p:extLst>
      <p:ext uri="{BB962C8B-B14F-4D97-AF65-F5344CB8AC3E}">
        <p14:creationId xmlns:p14="http://schemas.microsoft.com/office/powerpoint/2010/main" val="2127595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chemeClr val="tx1"/>
                </a:solidFill>
              </a:rPr>
              <a:t>Клинические синдромы при бронхолёгочных </a:t>
            </a:r>
            <a:r>
              <a:rPr lang="ru-RU" b="1" dirty="0" smtClean="0">
                <a:solidFill>
                  <a:schemeClr val="tx1"/>
                </a:solidFill>
              </a:rPr>
              <a:t>заболеваниях</a:t>
            </a:r>
            <a:r>
              <a:rPr lang="ru-RU" dirty="0"/>
              <a:t/>
            </a:r>
            <a:br>
              <a:rPr lang="ru-RU" dirty="0"/>
            </a:br>
            <a:endParaRPr lang="ru-RU" dirty="0"/>
          </a:p>
        </p:txBody>
      </p:sp>
      <p:sp>
        <p:nvSpPr>
          <p:cNvPr id="3" name="Объект 2"/>
          <p:cNvSpPr>
            <a:spLocks noGrp="1"/>
          </p:cNvSpPr>
          <p:nvPr>
            <p:ph sz="quarter" idx="1"/>
          </p:nvPr>
        </p:nvSpPr>
        <p:spPr>
          <a:xfrm>
            <a:off x="457200" y="1124744"/>
            <a:ext cx="7467600" cy="5349208"/>
          </a:xfrm>
        </p:spPr>
        <p:txBody>
          <a:bodyPr>
            <a:normAutofit fontScale="77500" lnSpcReduction="20000"/>
          </a:bodyPr>
          <a:lstStyle/>
          <a:p>
            <a:pPr algn="just"/>
            <a:r>
              <a:rPr lang="ru-RU" dirty="0" smtClean="0"/>
              <a:t>Синдром </a:t>
            </a:r>
            <a:r>
              <a:rPr lang="ru-RU" dirty="0"/>
              <a:t>эмфиземы легких: бочкообразно расширенная грудная клетка, сглаженность надключичных ямок, ослабление голосового дрожания, коробочный </a:t>
            </a:r>
            <a:r>
              <a:rPr lang="ru-RU" dirty="0" err="1"/>
              <a:t>перкуторный</a:t>
            </a:r>
            <a:r>
              <a:rPr lang="ru-RU" dirty="0"/>
              <a:t> звук, ослабленное дыхание, ограничение подвижности легочного края, смещение границ легких вниз, повышение воздушности легочной ткани, обеднение легочного рисунка, широкие межреберные промежутки, горизонтальный ход ребер на рентгенограмме. участие межреберных мышц в акте дыхания, снижение ЖЕЛ по данным спирограммы.</a:t>
            </a:r>
          </a:p>
          <a:p>
            <a:pPr algn="just"/>
            <a:r>
              <a:rPr lang="ru-RU" dirty="0"/>
              <a:t>Синдром выпотного плеврита: тяжесть, боль в груди, одышка, пораженная половина отстает при дыхании, ослабление голосового дрожания или не проводится; притупление </a:t>
            </a:r>
            <a:r>
              <a:rPr lang="ru-RU" dirty="0" err="1"/>
              <a:t>перкуторного</a:t>
            </a:r>
            <a:r>
              <a:rPr lang="ru-RU" dirty="0"/>
              <a:t> звука, ослабленное дыхание или его отсутствие, уровень жидкости в плевральной полости на рентгенограмме, </a:t>
            </a:r>
            <a:r>
              <a:rPr lang="ru-RU" dirty="0" err="1"/>
              <a:t>эксудат</a:t>
            </a:r>
            <a:r>
              <a:rPr lang="ru-RU" dirty="0"/>
              <a:t>, полученный при плевральной пункции.</a:t>
            </a:r>
          </a:p>
          <a:p>
            <a:pPr algn="just"/>
            <a:r>
              <a:rPr lang="ru-RU" dirty="0"/>
              <a:t>Синдром сухого плеврита – боль в грудной клетке, связанная с дыханием, при наклоне в противоположную сторону, положение больных вынужденное (лежит на больном боку), шум трения плевры при аускультации, утолщение плевральных листков на рентгенограмме</a:t>
            </a:r>
            <a:r>
              <a:rPr lang="ru-RU" dirty="0" smtClean="0"/>
              <a:t>.</a:t>
            </a:r>
            <a:endParaRPr lang="ru-RU" dirty="0"/>
          </a:p>
        </p:txBody>
      </p:sp>
    </p:spTree>
    <p:extLst>
      <p:ext uri="{BB962C8B-B14F-4D97-AF65-F5344CB8AC3E}">
        <p14:creationId xmlns:p14="http://schemas.microsoft.com/office/powerpoint/2010/main" val="970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chemeClr val="tx1"/>
                </a:solidFill>
              </a:rPr>
              <a:t>Клинические синдромы при бронхолёгочных </a:t>
            </a:r>
            <a:r>
              <a:rPr lang="ru-RU" b="1" dirty="0" smtClean="0">
                <a:solidFill>
                  <a:schemeClr val="tx1"/>
                </a:solidFill>
              </a:rPr>
              <a:t>заболеваниях </a:t>
            </a:r>
            <a:r>
              <a:rPr lang="ru-RU" dirty="0"/>
              <a:t/>
            </a:r>
            <a:br>
              <a:rPr lang="ru-RU" dirty="0"/>
            </a:br>
            <a:endParaRPr lang="ru-RU" dirty="0"/>
          </a:p>
        </p:txBody>
      </p:sp>
      <p:sp>
        <p:nvSpPr>
          <p:cNvPr id="3" name="Объект 2"/>
          <p:cNvSpPr>
            <a:spLocks noGrp="1"/>
          </p:cNvSpPr>
          <p:nvPr>
            <p:ph sz="quarter" idx="1"/>
          </p:nvPr>
        </p:nvSpPr>
        <p:spPr>
          <a:xfrm>
            <a:off x="457200" y="1124744"/>
            <a:ext cx="7467600" cy="5349208"/>
          </a:xfrm>
        </p:spPr>
        <p:txBody>
          <a:bodyPr>
            <a:normAutofit fontScale="85000" lnSpcReduction="20000"/>
          </a:bodyPr>
          <a:lstStyle/>
          <a:p>
            <a:pPr algn="just"/>
            <a:r>
              <a:rPr lang="ru-RU" dirty="0" smtClean="0"/>
              <a:t>Интоксикационный </a:t>
            </a:r>
            <a:r>
              <a:rPr lang="ru-RU" dirty="0"/>
              <a:t>синдром: повышение температуры, слабость, недомогание, утомляемость, тахикардия, склонность к гипотонии, головокружение.</a:t>
            </a:r>
          </a:p>
          <a:p>
            <a:pPr algn="just"/>
            <a:r>
              <a:rPr lang="ru-RU" dirty="0"/>
              <a:t>Синдром воспалительных изменений: воспалительные изменения в периферической крови (лейкоцитоз и сдвиг лейкоцитарной формулы влево, увеличение СОЭ), анемия или полицитемия, а также повышение уровня СРБ, фибриногена.</a:t>
            </a:r>
          </a:p>
          <a:p>
            <a:pPr algn="just"/>
            <a:r>
              <a:rPr lang="ru-RU" dirty="0"/>
              <a:t>Полостной синдром: при </a:t>
            </a:r>
            <a:r>
              <a:rPr lang="ru-RU" dirty="0" err="1"/>
              <a:t>физикальном</a:t>
            </a:r>
            <a:r>
              <a:rPr lang="ru-RU" dirty="0"/>
              <a:t> обследовании ослабление голосового дрожания, тимпанический </a:t>
            </a:r>
            <a:r>
              <a:rPr lang="ru-RU" dirty="0" err="1"/>
              <a:t>перкуторный</a:t>
            </a:r>
            <a:r>
              <a:rPr lang="ru-RU" dirty="0"/>
              <a:t> звук локально, амфорическое дыхание (если полость сообщается с бронхом и хотя бы частично содержит воздух), полость на рентгенограмме органов </a:t>
            </a:r>
            <a:r>
              <a:rPr lang="ru-RU" dirty="0" err="1" smtClean="0"/>
              <a:t>дыхания.Над</a:t>
            </a:r>
            <a:r>
              <a:rPr lang="ru-RU" dirty="0" smtClean="0"/>
              <a:t> </a:t>
            </a:r>
            <a:r>
              <a:rPr lang="ru-RU" dirty="0"/>
              <a:t>полостью, заполненной жидкостью, отмечают притупление или абсолютную тупость (аналогично синдрому лёгочного уплотнения), влажные хрипы, которые, как правило, носят звонкий характер, так как их проведение усиливается окружающей уплотнённой инфильтрированной тканью.</a:t>
            </a:r>
          </a:p>
          <a:p>
            <a:endParaRPr lang="ru-RU" dirty="0"/>
          </a:p>
        </p:txBody>
      </p:sp>
    </p:spTree>
    <p:extLst>
      <p:ext uri="{BB962C8B-B14F-4D97-AF65-F5344CB8AC3E}">
        <p14:creationId xmlns:p14="http://schemas.microsoft.com/office/powerpoint/2010/main" val="4209240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chemeClr val="tx1"/>
                </a:solidFill>
              </a:rPr>
              <a:t>Клинические синдромы при бронхолёгочных </a:t>
            </a:r>
            <a:r>
              <a:rPr lang="ru-RU" b="1" dirty="0" smtClean="0">
                <a:solidFill>
                  <a:schemeClr val="tx1"/>
                </a:solidFill>
              </a:rPr>
              <a:t>заболеваниях</a:t>
            </a:r>
            <a:r>
              <a:rPr lang="ru-RU" dirty="0"/>
              <a:t/>
            </a:r>
            <a:br>
              <a:rPr lang="ru-RU" dirty="0"/>
            </a:br>
            <a:endParaRPr lang="ru-RU" dirty="0"/>
          </a:p>
        </p:txBody>
      </p:sp>
      <p:sp>
        <p:nvSpPr>
          <p:cNvPr id="3" name="Объект 2"/>
          <p:cNvSpPr>
            <a:spLocks noGrp="1"/>
          </p:cNvSpPr>
          <p:nvPr>
            <p:ph sz="quarter" idx="1"/>
          </p:nvPr>
        </p:nvSpPr>
        <p:spPr>
          <a:xfrm>
            <a:off x="457200" y="1124744"/>
            <a:ext cx="7467600" cy="5349208"/>
          </a:xfrm>
        </p:spPr>
        <p:txBody>
          <a:bodyPr>
            <a:normAutofit fontScale="77500" lnSpcReduction="20000"/>
          </a:bodyPr>
          <a:lstStyle/>
          <a:p>
            <a:pPr algn="just"/>
            <a:r>
              <a:rPr lang="ru-RU" dirty="0" smtClean="0"/>
              <a:t>Синдром </a:t>
            </a:r>
            <a:r>
              <a:rPr lang="ru-RU" dirty="0"/>
              <a:t>кровохаркания. В зависимости от степени и характера повреждения легочной ткани и дыхательных путей примесь крови в мокроте может быть различной: 1) прожилки крови; 2) сгустки крови; 3) «ржавая» мокрота; 4) диффузно окрашенная розовая мокрота и т. п. Если при откашливании выделяется чистая алая кровь без примеси слизи или гноя, говорят о возникновении легочного кровотечения.</a:t>
            </a:r>
          </a:p>
          <a:p>
            <a:pPr algn="just"/>
            <a:r>
              <a:rPr lang="ru-RU" dirty="0"/>
              <a:t>Синдром клинических эквивалентов аллергии: наличие крапивницы, отека </a:t>
            </a:r>
            <a:r>
              <a:rPr lang="ru-RU" dirty="0" err="1"/>
              <a:t>Квинке</a:t>
            </a:r>
            <a:r>
              <a:rPr lang="ru-RU" dirty="0"/>
              <a:t>, дерматита, </a:t>
            </a:r>
            <a:r>
              <a:rPr lang="ru-RU" dirty="0" err="1"/>
              <a:t>риносинусопатии</a:t>
            </a:r>
            <a:r>
              <a:rPr lang="ru-RU" dirty="0"/>
              <a:t>, зуда век, </a:t>
            </a:r>
            <a:r>
              <a:rPr lang="ru-RU" dirty="0" err="1"/>
              <a:t>эозинофилии</a:t>
            </a:r>
            <a:r>
              <a:rPr lang="ru-RU" dirty="0"/>
              <a:t>, лекарственной аллергии и др.</a:t>
            </a:r>
          </a:p>
          <a:p>
            <a:pPr algn="just"/>
            <a:r>
              <a:rPr lang="ru-RU" dirty="0"/>
              <a:t>Синдром вентиляционной недостаточности: одышка различной степени интенсивности, снижение ОФВ1.</a:t>
            </a:r>
          </a:p>
          <a:p>
            <a:pPr algn="just"/>
            <a:r>
              <a:rPr lang="ru-RU" dirty="0"/>
              <a:t>Синдром легочного сердца: пульсация шейных вен, надчревная пульсация, акцент II тона над легочной артерией, эритроцитоз в анализе крови; в прямой проекции на рентгенограмме по левому контуру увеличение II дуги сердечной тени, в правом боковом положении – </a:t>
            </a:r>
            <a:r>
              <a:rPr lang="ru-RU" dirty="0" err="1"/>
              <a:t>conus</a:t>
            </a:r>
            <a:r>
              <a:rPr lang="ru-RU" dirty="0"/>
              <a:t> </a:t>
            </a:r>
            <a:r>
              <a:rPr lang="ru-RU" dirty="0" err="1"/>
              <a:t>pulmonalis</a:t>
            </a:r>
            <a:r>
              <a:rPr lang="ru-RU" dirty="0"/>
              <a:t>, ЭКГ и </a:t>
            </a:r>
            <a:r>
              <a:rPr lang="ru-RU" dirty="0" err="1"/>
              <a:t>ЭхоКГ</a:t>
            </a:r>
            <a:r>
              <a:rPr lang="ru-RU" dirty="0"/>
              <a:t> – гипертрофия правых отделов сердца, синдром правожелудочковой недостаточности – тахикардия, одышка, положительный симптом </a:t>
            </a:r>
            <a:r>
              <a:rPr lang="ru-RU" dirty="0" err="1"/>
              <a:t>Плеша</a:t>
            </a:r>
            <a:r>
              <a:rPr lang="ru-RU" dirty="0"/>
              <a:t>, </a:t>
            </a:r>
            <a:r>
              <a:rPr lang="ru-RU" dirty="0" err="1"/>
              <a:t>гепатомегалия</a:t>
            </a:r>
            <a:r>
              <a:rPr lang="ru-RU" dirty="0"/>
              <a:t>, периферические отеки.</a:t>
            </a:r>
          </a:p>
          <a:p>
            <a:endParaRPr lang="ru-RU" dirty="0"/>
          </a:p>
        </p:txBody>
      </p:sp>
    </p:spTree>
    <p:extLst>
      <p:ext uri="{BB962C8B-B14F-4D97-AF65-F5344CB8AC3E}">
        <p14:creationId xmlns:p14="http://schemas.microsoft.com/office/powerpoint/2010/main" val="3972350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fontScale="90000"/>
          </a:bodyPr>
          <a:lstStyle/>
          <a:p>
            <a:pPr algn="ctr"/>
            <a:r>
              <a:rPr lang="ru-RU" b="1" dirty="0" smtClean="0">
                <a:solidFill>
                  <a:schemeClr val="tx1"/>
                </a:solidFill>
              </a:rPr>
              <a:t/>
            </a:r>
            <a:br>
              <a:rPr lang="ru-RU" b="1" dirty="0" smtClean="0">
                <a:solidFill>
                  <a:schemeClr val="tx1"/>
                </a:solidFill>
              </a:rPr>
            </a:br>
            <a:r>
              <a:rPr lang="ru-RU" b="1" dirty="0" smtClean="0">
                <a:solidFill>
                  <a:schemeClr val="tx1"/>
                </a:solidFill>
              </a:rPr>
              <a:t>ОСНОВНЫЕ ЖАЛОБЫ</a:t>
            </a:r>
            <a:r>
              <a:rPr lang="ru-RU" b="1" dirty="0">
                <a:solidFill>
                  <a:schemeClr val="tx1"/>
                </a:solidFill>
              </a:rPr>
              <a:t/>
            </a:r>
            <a:br>
              <a:rPr lang="ru-RU" b="1" dirty="0">
                <a:solidFill>
                  <a:schemeClr val="tx1"/>
                </a:solidFill>
              </a:rPr>
            </a:br>
            <a:r>
              <a:rPr lang="ru-RU" b="1" i="1" dirty="0" smtClean="0">
                <a:solidFill>
                  <a:schemeClr val="tx1"/>
                </a:solidFill>
              </a:rPr>
              <a:t>КАШЕЛЬ</a:t>
            </a:r>
            <a:endParaRPr lang="ru-RU" b="1" i="1" dirty="0">
              <a:solidFill>
                <a:schemeClr val="tx1"/>
              </a:solidFill>
            </a:endParaRPr>
          </a:p>
        </p:txBody>
      </p:sp>
      <p:sp>
        <p:nvSpPr>
          <p:cNvPr id="3" name="Объект 2"/>
          <p:cNvSpPr>
            <a:spLocks noGrp="1"/>
          </p:cNvSpPr>
          <p:nvPr>
            <p:ph sz="quarter" idx="1"/>
          </p:nvPr>
        </p:nvSpPr>
        <p:spPr>
          <a:xfrm>
            <a:off x="457200" y="980728"/>
            <a:ext cx="7467600" cy="5493224"/>
          </a:xfrm>
        </p:spPr>
        <p:txBody>
          <a:bodyPr>
            <a:normAutofit/>
          </a:bodyPr>
          <a:lstStyle/>
          <a:p>
            <a:pPr algn="just"/>
            <a:r>
              <a:rPr lang="ru-RU" dirty="0" smtClean="0"/>
              <a:t>Кашель это рефлекторный акт, обеспечивающий очищение дыхательных путей в тех случаях, когда одной активности мерцательного эпителия для этого недостаточно.</a:t>
            </a:r>
          </a:p>
          <a:p>
            <a:pPr algn="just"/>
            <a:r>
              <a:rPr lang="ru-RU" dirty="0" smtClean="0"/>
              <a:t>У здорового  человека кашель возникает при скоплении в ДП секрета или вдыхании инородного тела; при этом создается воздушный поток, достаточный для их удаления.</a:t>
            </a:r>
          </a:p>
          <a:p>
            <a:pPr algn="just"/>
            <a:r>
              <a:rPr lang="ru-RU" dirty="0" smtClean="0"/>
              <a:t>Проявление патологического процесса – это  прямо или косвенно стимуляция кашлевых рецепторов – чувствительные окончания волокон блуждающего нерва.</a:t>
            </a:r>
            <a:endParaRPr lang="ru-RU" dirty="0"/>
          </a:p>
        </p:txBody>
      </p:sp>
    </p:spTree>
    <p:extLst>
      <p:ext uri="{BB962C8B-B14F-4D97-AF65-F5344CB8AC3E}">
        <p14:creationId xmlns:p14="http://schemas.microsoft.com/office/powerpoint/2010/main" val="1650599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b="1" dirty="0" smtClean="0">
                <a:solidFill>
                  <a:schemeClr val="tx1"/>
                </a:solidFill>
              </a:rPr>
              <a:t>Диагностика </a:t>
            </a:r>
            <a:endParaRPr lang="ru-RU" b="1" dirty="0">
              <a:solidFill>
                <a:schemeClr val="tx1"/>
              </a:solidFill>
            </a:endParaRPr>
          </a:p>
        </p:txBody>
      </p:sp>
      <p:sp>
        <p:nvSpPr>
          <p:cNvPr id="3" name="Объект 2"/>
          <p:cNvSpPr>
            <a:spLocks noGrp="1"/>
          </p:cNvSpPr>
          <p:nvPr>
            <p:ph sz="quarter" idx="1"/>
          </p:nvPr>
        </p:nvSpPr>
        <p:spPr>
          <a:xfrm>
            <a:off x="457200" y="836712"/>
            <a:ext cx="7467600" cy="5637240"/>
          </a:xfrm>
        </p:spPr>
        <p:txBody>
          <a:bodyPr>
            <a:normAutofit fontScale="92500" lnSpcReduction="10000"/>
          </a:bodyPr>
          <a:lstStyle/>
          <a:p>
            <a:pPr marL="0" indent="0" algn="ctr">
              <a:buNone/>
            </a:pPr>
            <a:r>
              <a:rPr lang="ru-RU" b="1" dirty="0"/>
              <a:t>Анамнез заболевания</a:t>
            </a:r>
            <a:r>
              <a:rPr lang="ru-RU" dirty="0"/>
              <a:t> </a:t>
            </a:r>
            <a:endParaRPr lang="ru-RU" dirty="0" smtClean="0"/>
          </a:p>
          <a:p>
            <a:pPr algn="just"/>
            <a:r>
              <a:rPr lang="ru-RU" dirty="0" smtClean="0"/>
              <a:t>Внимание </a:t>
            </a:r>
            <a:r>
              <a:rPr lang="ru-RU" dirty="0"/>
              <a:t>должно быть обращено на:</a:t>
            </a:r>
          </a:p>
          <a:p>
            <a:pPr algn="just"/>
            <a:r>
              <a:rPr lang="ru-RU" dirty="0"/>
              <a:t>Начало болезни.</a:t>
            </a:r>
          </a:p>
          <a:p>
            <a:pPr algn="just"/>
            <a:r>
              <a:rPr lang="ru-RU" dirty="0"/>
              <a:t>Причину заболевания, по мнению больного.</a:t>
            </a:r>
          </a:p>
          <a:p>
            <a:pPr algn="just"/>
            <a:r>
              <a:rPr lang="ru-RU" dirty="0"/>
              <a:t>Характер течения болезни (частота ее обострения, появление осложнений и т.п.).</a:t>
            </a:r>
          </a:p>
          <a:p>
            <a:pPr algn="just"/>
            <a:r>
              <a:rPr lang="ru-RU" dirty="0"/>
              <a:t>Проводимое лечение и его эффективность.</a:t>
            </a:r>
          </a:p>
          <a:p>
            <a:pPr algn="just"/>
            <a:r>
              <a:rPr lang="ru-RU" dirty="0"/>
              <a:t>Необходимо выявить симптомы и степень выраженности аллергии и</a:t>
            </a:r>
          </a:p>
          <a:p>
            <a:pPr algn="just"/>
            <a:r>
              <a:rPr lang="ru-RU" dirty="0"/>
              <a:t>установить с чем они связаны.</a:t>
            </a:r>
          </a:p>
          <a:p>
            <a:pPr algn="just"/>
            <a:r>
              <a:rPr lang="ru-RU" dirty="0"/>
              <a:t>Для диагностики имеет значение выяснение условий, при которых возникло заболевание. Например, резкое переохлаждение организма может явиться причиной развития пневмонии, контакт с больным туберкулёзом - к туберкулёзному процессу.</a:t>
            </a:r>
          </a:p>
          <a:p>
            <a:endParaRPr lang="ru-RU" dirty="0"/>
          </a:p>
        </p:txBody>
      </p:sp>
    </p:spTree>
    <p:extLst>
      <p:ext uri="{BB962C8B-B14F-4D97-AF65-F5344CB8AC3E}">
        <p14:creationId xmlns:p14="http://schemas.microsoft.com/office/powerpoint/2010/main" val="2385156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b="1" dirty="0" smtClean="0">
                <a:solidFill>
                  <a:schemeClr val="tx1"/>
                </a:solidFill>
              </a:rPr>
              <a:t>Диагностика </a:t>
            </a:r>
            <a:endParaRPr lang="ru-RU" b="1" dirty="0">
              <a:solidFill>
                <a:schemeClr val="tx1"/>
              </a:solidFill>
            </a:endParaRPr>
          </a:p>
        </p:txBody>
      </p:sp>
      <p:sp>
        <p:nvSpPr>
          <p:cNvPr id="3" name="Объект 2"/>
          <p:cNvSpPr>
            <a:spLocks noGrp="1"/>
          </p:cNvSpPr>
          <p:nvPr>
            <p:ph sz="quarter" idx="1"/>
          </p:nvPr>
        </p:nvSpPr>
        <p:spPr>
          <a:xfrm>
            <a:off x="457200" y="836712"/>
            <a:ext cx="7467600" cy="5637240"/>
          </a:xfrm>
        </p:spPr>
        <p:txBody>
          <a:bodyPr>
            <a:normAutofit/>
          </a:bodyPr>
          <a:lstStyle/>
          <a:p>
            <a:pPr marL="0" indent="0" algn="ctr">
              <a:buNone/>
            </a:pPr>
            <a:r>
              <a:rPr lang="ru-RU" b="1" dirty="0"/>
              <a:t>Анамнез жизни больного</a:t>
            </a:r>
            <a:r>
              <a:rPr lang="ru-RU" dirty="0"/>
              <a:t> </a:t>
            </a:r>
            <a:endParaRPr lang="ru-RU" dirty="0" smtClean="0"/>
          </a:p>
          <a:p>
            <a:pPr marL="0" indent="0" algn="ctr">
              <a:buNone/>
            </a:pPr>
            <a:r>
              <a:rPr lang="ru-RU" dirty="0" smtClean="0"/>
              <a:t>может </a:t>
            </a:r>
            <a:r>
              <a:rPr lang="ru-RU" dirty="0"/>
              <a:t>дать сведения для характеристики семейно-конституциональных, профессиональных и личностных особенностей заболевшего, характеризующих фон, на котором развилось заболевание. Важное значение имеют перенесенные в прошлом болезни органов дыхания, травмы грудной клетки, вредные привычки и патогенные факторы риска.</a:t>
            </a:r>
          </a:p>
        </p:txBody>
      </p:sp>
    </p:spTree>
    <p:extLst>
      <p:ext uri="{BB962C8B-B14F-4D97-AF65-F5344CB8AC3E}">
        <p14:creationId xmlns:p14="http://schemas.microsoft.com/office/powerpoint/2010/main" val="3240033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b="1" dirty="0" smtClean="0">
                <a:solidFill>
                  <a:schemeClr val="tx1"/>
                </a:solidFill>
              </a:rPr>
              <a:t>Диагностика </a:t>
            </a:r>
            <a:endParaRPr lang="ru-RU" b="1" dirty="0">
              <a:solidFill>
                <a:schemeClr val="tx1"/>
              </a:solidFill>
            </a:endParaRPr>
          </a:p>
        </p:txBody>
      </p:sp>
      <p:sp>
        <p:nvSpPr>
          <p:cNvPr id="3" name="Объект 2"/>
          <p:cNvSpPr>
            <a:spLocks noGrp="1"/>
          </p:cNvSpPr>
          <p:nvPr>
            <p:ph sz="quarter" idx="1"/>
          </p:nvPr>
        </p:nvSpPr>
        <p:spPr>
          <a:xfrm>
            <a:off x="457200" y="836712"/>
            <a:ext cx="7467600" cy="5637240"/>
          </a:xfrm>
        </p:spPr>
        <p:txBody>
          <a:bodyPr>
            <a:normAutofit fontScale="85000" lnSpcReduction="20000"/>
          </a:bodyPr>
          <a:lstStyle/>
          <a:p>
            <a:pPr marL="0" indent="0" algn="ctr">
              <a:buNone/>
            </a:pPr>
            <a:r>
              <a:rPr lang="ru-RU" b="1" dirty="0"/>
              <a:t>Физикальное обследование.</a:t>
            </a:r>
            <a:r>
              <a:rPr lang="ru-RU" dirty="0"/>
              <a:t> </a:t>
            </a:r>
            <a:endParaRPr lang="ru-RU" dirty="0" smtClean="0"/>
          </a:p>
          <a:p>
            <a:pPr algn="just"/>
            <a:r>
              <a:rPr lang="ru-RU" dirty="0" smtClean="0"/>
              <a:t>Осмотр </a:t>
            </a:r>
            <a:r>
              <a:rPr lang="ru-RU" dirty="0"/>
              <a:t>больного должен начинаться еще в процессе сбора анамнеза, с фиксацией внимания на общем виде больного, его положения, окраске и физических особенностей открытых частей тела, манере говорить и т.п.</a:t>
            </a:r>
          </a:p>
          <a:p>
            <a:pPr algn="just"/>
            <a:r>
              <a:rPr lang="ru-RU" dirty="0"/>
              <a:t>При осмотре необходимо оценить состояние кожных покровов и видимых слизистых оболочек (цианоз, бледность, наличие герпетических высыпаний на губах, крыльях носа, односторонней гиперемии лица). Также может отмечаться узловатая эритема — характерный неспецифический признак </a:t>
            </a:r>
            <a:r>
              <a:rPr lang="ru-RU" dirty="0" err="1"/>
              <a:t>саркоидоза</a:t>
            </a:r>
            <a:r>
              <a:rPr lang="ru-RU" dirty="0"/>
              <a:t>.</a:t>
            </a:r>
          </a:p>
          <a:p>
            <a:pPr algn="just"/>
            <a:r>
              <a:rPr lang="ru-RU" dirty="0"/>
              <a:t>Поражение лёгких при системных заболеваниях сопровождается появлением на коже различных высыпаний (геморрагический </a:t>
            </a:r>
            <a:r>
              <a:rPr lang="ru-RU" dirty="0" err="1"/>
              <a:t>васкулит</a:t>
            </a:r>
            <a:r>
              <a:rPr lang="ru-RU" dirty="0"/>
              <a:t> и т.п.). Правожелудочковая недостаточность, приводит к появлению отёков, сначала на нижних конечностях, а на более поздних стадиях — </a:t>
            </a:r>
            <a:r>
              <a:rPr lang="ru-RU" dirty="0" err="1"/>
              <a:t>генерализованных</a:t>
            </a:r>
            <a:r>
              <a:rPr lang="ru-RU" dirty="0"/>
              <a:t>. У больных с лёгочными заболеваниями нередко можно обнаружить изменение формы ногтей по типу часовых стекол и концевых фаланг пальцев по типу барабанных палочек. </a:t>
            </a:r>
          </a:p>
        </p:txBody>
      </p:sp>
    </p:spTree>
    <p:extLst>
      <p:ext uri="{BB962C8B-B14F-4D97-AF65-F5344CB8AC3E}">
        <p14:creationId xmlns:p14="http://schemas.microsoft.com/office/powerpoint/2010/main" val="3196038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b="1" dirty="0" smtClean="0">
                <a:solidFill>
                  <a:schemeClr val="tx1"/>
                </a:solidFill>
              </a:rPr>
              <a:t>Диагностика </a:t>
            </a:r>
            <a:endParaRPr lang="ru-RU" b="1" dirty="0">
              <a:solidFill>
                <a:schemeClr val="tx1"/>
              </a:solidFill>
            </a:endParaRPr>
          </a:p>
        </p:txBody>
      </p:sp>
      <p:sp>
        <p:nvSpPr>
          <p:cNvPr id="3" name="Объект 2"/>
          <p:cNvSpPr>
            <a:spLocks noGrp="1"/>
          </p:cNvSpPr>
          <p:nvPr>
            <p:ph sz="quarter" idx="1"/>
          </p:nvPr>
        </p:nvSpPr>
        <p:spPr>
          <a:xfrm>
            <a:off x="457200" y="836712"/>
            <a:ext cx="7467600" cy="5637240"/>
          </a:xfrm>
        </p:spPr>
        <p:txBody>
          <a:bodyPr>
            <a:normAutofit/>
          </a:bodyPr>
          <a:lstStyle/>
          <a:p>
            <a:pPr marL="0" indent="0" algn="ctr">
              <a:buNone/>
            </a:pPr>
            <a:r>
              <a:rPr lang="ru-RU" b="1" dirty="0"/>
              <a:t>Физикальное обследование.</a:t>
            </a:r>
            <a:r>
              <a:rPr lang="ru-RU" dirty="0"/>
              <a:t> </a:t>
            </a:r>
            <a:endParaRPr lang="ru-RU" dirty="0" smtClean="0"/>
          </a:p>
          <a:p>
            <a:pPr algn="just"/>
            <a:r>
              <a:rPr lang="ru-RU" dirty="0" smtClean="0"/>
              <a:t>Также </a:t>
            </a:r>
            <a:r>
              <a:rPr lang="ru-RU" dirty="0"/>
              <a:t>при общем осмотре определяют тип дыхания — грудной или брюшной. При осмотре грудной клетки надо отметить тип, характер и частоту дыхания. Диагностическое значение имеет соотношение по длительности вдоха и выдоха.</a:t>
            </a:r>
          </a:p>
          <a:p>
            <a:pPr algn="just"/>
            <a:r>
              <a:rPr lang="ru-RU" dirty="0"/>
              <a:t>При осмотре необходимо оценить форму грудной клетки. Для эмфиземы лёгких характерна бочкообразная форма (развёрнутый рёберный угол, увеличение переднезаднего размера грудной клетки, более горизонтальное, чем обычно, расположение рёбер).</a:t>
            </a:r>
          </a:p>
        </p:txBody>
      </p:sp>
    </p:spTree>
    <p:extLst>
      <p:ext uri="{BB962C8B-B14F-4D97-AF65-F5344CB8AC3E}">
        <p14:creationId xmlns:p14="http://schemas.microsoft.com/office/powerpoint/2010/main" val="35306823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b="1" dirty="0" smtClean="0">
                <a:solidFill>
                  <a:schemeClr val="tx1"/>
                </a:solidFill>
              </a:rPr>
              <a:t>Диагностика </a:t>
            </a:r>
            <a:endParaRPr lang="ru-RU" b="1" dirty="0">
              <a:solidFill>
                <a:schemeClr val="tx1"/>
              </a:solidFill>
            </a:endParaRPr>
          </a:p>
        </p:txBody>
      </p:sp>
      <p:sp>
        <p:nvSpPr>
          <p:cNvPr id="3" name="Объект 2"/>
          <p:cNvSpPr>
            <a:spLocks noGrp="1"/>
          </p:cNvSpPr>
          <p:nvPr>
            <p:ph sz="quarter" idx="1"/>
          </p:nvPr>
        </p:nvSpPr>
        <p:spPr>
          <a:xfrm>
            <a:off x="457200" y="836712"/>
            <a:ext cx="7467600" cy="5637240"/>
          </a:xfrm>
        </p:spPr>
        <p:txBody>
          <a:bodyPr>
            <a:normAutofit fontScale="85000" lnSpcReduction="20000"/>
          </a:bodyPr>
          <a:lstStyle/>
          <a:p>
            <a:pPr marL="0" indent="0" algn="ctr">
              <a:buNone/>
            </a:pPr>
            <a:r>
              <a:rPr lang="ru-RU" b="1" dirty="0"/>
              <a:t>Физикальное </a:t>
            </a:r>
            <a:r>
              <a:rPr lang="ru-RU" b="1" dirty="0" smtClean="0"/>
              <a:t>обследование</a:t>
            </a:r>
            <a:endParaRPr lang="ru-RU" dirty="0" smtClean="0"/>
          </a:p>
          <a:p>
            <a:pPr marL="0" indent="0" algn="ctr">
              <a:buNone/>
            </a:pPr>
            <a:r>
              <a:rPr lang="ru-RU" b="1" dirty="0" smtClean="0"/>
              <a:t>Пальпация</a:t>
            </a:r>
          </a:p>
          <a:p>
            <a:pPr algn="just"/>
            <a:r>
              <a:rPr lang="ru-RU" b="1" i="1" dirty="0" smtClean="0"/>
              <a:t>Голосовое </a:t>
            </a:r>
            <a:r>
              <a:rPr lang="ru-RU" b="1" i="1" dirty="0"/>
              <a:t>дрожание (</a:t>
            </a:r>
            <a:r>
              <a:rPr lang="ru-RU" b="1" i="1" dirty="0" err="1"/>
              <a:t>fremitus</a:t>
            </a:r>
            <a:r>
              <a:rPr lang="ru-RU" b="1" i="1" dirty="0"/>
              <a:t> </a:t>
            </a:r>
            <a:r>
              <a:rPr lang="ru-RU" b="1" i="1" dirty="0" err="1"/>
              <a:t>vocalis</a:t>
            </a:r>
            <a:r>
              <a:rPr lang="ru-RU" b="1" i="1" dirty="0"/>
              <a:t>, s. </a:t>
            </a:r>
            <a:r>
              <a:rPr lang="ru-RU" b="1" i="1" dirty="0" err="1"/>
              <a:t>pectoralis</a:t>
            </a:r>
            <a:r>
              <a:rPr lang="ru-RU" b="1" i="1" dirty="0"/>
              <a:t>)</a:t>
            </a:r>
            <a:r>
              <a:rPr lang="ru-RU" dirty="0"/>
              <a:t> </a:t>
            </a:r>
            <a:r>
              <a:rPr lang="ru-RU" dirty="0" smtClean="0"/>
              <a:t>—В </a:t>
            </a:r>
            <a:r>
              <a:rPr lang="ru-RU" dirty="0"/>
              <a:t>нормальных условиях голосовое дрожание хорошо ощущается при низком голосе у лиц с тонкой грудной стенкой, в основном у взрослых мужчин; оно лучше выражено в верхней части грудной клетки (вблизи крупных бронхов), а также справа, т.к. правый главный бронх шире и короче левого. Чем ниже голос, тем лучше ощущается голосовое дрожание, так как при этом совпадают частоты колебаний голосовых связок и грудной клетки. </a:t>
            </a:r>
            <a:r>
              <a:rPr lang="ru-RU" dirty="0" smtClean="0"/>
              <a:t>Прежде </a:t>
            </a:r>
            <a:r>
              <a:rPr lang="ru-RU" dirty="0"/>
              <a:t>всего сравнивают голосовое дрожание на симметричных участках по около-грудинной линии, начиная с надключичных областей и опускаясь вниз, затем по срединно-ключичным, подмышечным, лопаточным и околопозвоночным линиям. Поскольку слева находится сердце, то по срединно-ключичным и </a:t>
            </a:r>
            <a:r>
              <a:rPr lang="ru-RU" dirty="0" err="1"/>
              <a:t>окологрудинным</a:t>
            </a:r>
            <a:r>
              <a:rPr lang="ru-RU" dirty="0"/>
              <a:t> линиям голосовое дрожание сравнивают на симметричных участках до III ребра. У здоровых людей голосовое дрожание более выражено в верхних участках грудной клетки, менее — в нижних. </a:t>
            </a:r>
          </a:p>
        </p:txBody>
      </p:sp>
    </p:spTree>
    <p:extLst>
      <p:ext uri="{BB962C8B-B14F-4D97-AF65-F5344CB8AC3E}">
        <p14:creationId xmlns:p14="http://schemas.microsoft.com/office/powerpoint/2010/main" val="3699519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b="1" dirty="0" smtClean="0">
                <a:solidFill>
                  <a:schemeClr val="tx1"/>
                </a:solidFill>
              </a:rPr>
              <a:t>Диагностика </a:t>
            </a:r>
            <a:endParaRPr lang="ru-RU" b="1" dirty="0">
              <a:solidFill>
                <a:schemeClr val="tx1"/>
              </a:solidFill>
            </a:endParaRPr>
          </a:p>
        </p:txBody>
      </p:sp>
      <p:sp>
        <p:nvSpPr>
          <p:cNvPr id="3" name="Объект 2"/>
          <p:cNvSpPr>
            <a:spLocks noGrp="1"/>
          </p:cNvSpPr>
          <p:nvPr>
            <p:ph sz="quarter" idx="1"/>
          </p:nvPr>
        </p:nvSpPr>
        <p:spPr>
          <a:xfrm>
            <a:off x="457200" y="836712"/>
            <a:ext cx="7467600" cy="5637240"/>
          </a:xfrm>
        </p:spPr>
        <p:txBody>
          <a:bodyPr>
            <a:normAutofit fontScale="62500" lnSpcReduction="20000"/>
          </a:bodyPr>
          <a:lstStyle/>
          <a:p>
            <a:pPr marL="0" indent="0" algn="ctr">
              <a:buNone/>
            </a:pPr>
            <a:r>
              <a:rPr lang="ru-RU" b="1" dirty="0"/>
              <a:t>Физикальное </a:t>
            </a:r>
            <a:r>
              <a:rPr lang="ru-RU" b="1" dirty="0" smtClean="0"/>
              <a:t>обследование</a:t>
            </a:r>
            <a:endParaRPr lang="ru-RU" dirty="0" smtClean="0"/>
          </a:p>
          <a:p>
            <a:pPr marL="0" indent="0" algn="ctr">
              <a:buNone/>
            </a:pPr>
            <a:r>
              <a:rPr lang="ru-RU" b="1" dirty="0" smtClean="0"/>
              <a:t>Перкуссия</a:t>
            </a:r>
          </a:p>
          <a:p>
            <a:pPr algn="just"/>
            <a:r>
              <a:rPr lang="ru-RU" dirty="0" smtClean="0"/>
              <a:t>В </a:t>
            </a:r>
            <a:r>
              <a:rPr lang="ru-RU" dirty="0"/>
              <a:t>норме над здоровыми лёгкими выявляют </a:t>
            </a:r>
            <a:r>
              <a:rPr lang="ru-RU" i="1" dirty="0"/>
              <a:t>ясный лёгочный звук</a:t>
            </a:r>
            <a:r>
              <a:rPr lang="ru-RU" dirty="0"/>
              <a:t> — громкий, достаточно продолжительный и низкий. При проведении сравнительной перкуссии сопоставляют характер звуков, получаемых над симметричными участками лёгких (исключая область сердца).</a:t>
            </a:r>
          </a:p>
          <a:p>
            <a:pPr algn="just"/>
            <a:r>
              <a:rPr lang="ru-RU" i="1" dirty="0"/>
              <a:t>Притупление (укорочение, приглушение) </a:t>
            </a:r>
            <a:r>
              <a:rPr lang="ru-RU" i="1" dirty="0" err="1"/>
              <a:t>перкуторного</a:t>
            </a:r>
            <a:r>
              <a:rPr lang="ru-RU" i="1" dirty="0"/>
              <a:t> звука</a:t>
            </a:r>
            <a:r>
              <a:rPr lang="ru-RU" dirty="0"/>
              <a:t> выражено тем сильнее, чем больше плотных элементов содержит перкутируемый участок и чем меньше его воздушность (жидкость, инфильтрация, опухолевая ткань). </a:t>
            </a:r>
            <a:endParaRPr lang="ru-RU" dirty="0" smtClean="0"/>
          </a:p>
          <a:p>
            <a:pPr algn="just"/>
            <a:r>
              <a:rPr lang="ru-RU" dirty="0" smtClean="0"/>
              <a:t>Возникновение </a:t>
            </a:r>
            <a:r>
              <a:rPr lang="ru-RU" i="1" dirty="0"/>
              <a:t>коробочного оттенка</a:t>
            </a:r>
            <a:r>
              <a:rPr lang="ru-RU" dirty="0"/>
              <a:t> связано с увеличением воздушности лёгочной ткани и истончением альвеолярных перегородок, что возникает при эмфиземе лёгких.</a:t>
            </a:r>
          </a:p>
          <a:p>
            <a:pPr algn="just"/>
            <a:r>
              <a:rPr lang="ru-RU" dirty="0"/>
              <a:t>При перкуссии лёгких </a:t>
            </a:r>
            <a:r>
              <a:rPr lang="ru-RU" dirty="0" err="1"/>
              <a:t>перкуторный</a:t>
            </a:r>
            <a:r>
              <a:rPr lang="ru-RU" dirty="0"/>
              <a:t> звук приобретает отчётливый </a:t>
            </a:r>
            <a:r>
              <a:rPr lang="ru-RU" i="1" dirty="0" err="1"/>
              <a:t>тимпаническии</a:t>
            </a:r>
            <a:r>
              <a:rPr lang="ru-RU" i="1" dirty="0"/>
              <a:t> характер</a:t>
            </a:r>
            <a:r>
              <a:rPr lang="ru-RU" dirty="0"/>
              <a:t> при наличии в лёгком полого образования (каверна, опорожнившийся абсцесс, большие </a:t>
            </a:r>
            <a:r>
              <a:rPr lang="ru-RU" dirty="0" err="1"/>
              <a:t>бронхоэктазы</a:t>
            </a:r>
            <a:r>
              <a:rPr lang="ru-RU" dirty="0"/>
              <a:t>, большие эмфизематозные буллы) или появлении свободного газа в плевральной полости.</a:t>
            </a:r>
          </a:p>
          <a:p>
            <a:pPr algn="just"/>
            <a:r>
              <a:rPr lang="ru-RU" dirty="0"/>
              <a:t>Топографическую перкуссию проводят для определения границ лёгких, подвижности нижнего края легких, а также выявления в лёгких патологических </a:t>
            </a:r>
            <a:r>
              <a:rPr lang="ru-RU" dirty="0" smtClean="0"/>
              <a:t>образований. При </a:t>
            </a:r>
            <a:r>
              <a:rPr lang="ru-RU" dirty="0"/>
              <a:t>скоплении в плевральной полости жидкости и газа, а также при высоком стоянии диафрагмы (значительное ожирение, беременность, выраженный асцит, метеоризм) наблюдают смещение нижнего края лёгких кверху. Стойкое смещение нижней границы лёгких книзу происходит при эмфиземе лёгких.</a:t>
            </a:r>
          </a:p>
          <a:p>
            <a:pPr algn="just"/>
            <a:endParaRPr lang="ru-RU" dirty="0"/>
          </a:p>
        </p:txBody>
      </p:sp>
    </p:spTree>
    <p:extLst>
      <p:ext uri="{BB962C8B-B14F-4D97-AF65-F5344CB8AC3E}">
        <p14:creationId xmlns:p14="http://schemas.microsoft.com/office/powerpoint/2010/main" val="2910268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70186"/>
          </a:xfrm>
        </p:spPr>
        <p:txBody>
          <a:bodyPr>
            <a:normAutofit fontScale="90000"/>
          </a:bodyPr>
          <a:lstStyle/>
          <a:p>
            <a:pPr lvl="0" algn="ctr">
              <a:spcBef>
                <a:spcPts val="600"/>
              </a:spcBef>
              <a:buClr>
                <a:srgbClr val="FE8637"/>
              </a:buClr>
              <a:buSzPct val="70000"/>
            </a:pPr>
            <a:r>
              <a:rPr lang="ru-RU" b="1" dirty="0" smtClean="0">
                <a:solidFill>
                  <a:schemeClr val="tx1"/>
                </a:solidFill>
              </a:rPr>
              <a:t>Диагностика</a:t>
            </a:r>
            <a:r>
              <a:rPr lang="ru-RU" dirty="0" smtClean="0"/>
              <a:t/>
            </a:r>
            <a:br>
              <a:rPr lang="ru-RU" dirty="0" smtClean="0"/>
            </a:br>
            <a:r>
              <a:rPr lang="ru-RU" sz="1400" b="1" cap="none" dirty="0" smtClean="0">
                <a:solidFill>
                  <a:prstClr val="black"/>
                </a:solidFill>
                <a:ea typeface="+mn-ea"/>
                <a:cs typeface="+mn-cs"/>
              </a:rPr>
              <a:t>Физикальное </a:t>
            </a:r>
            <a:r>
              <a:rPr lang="ru-RU" sz="1400" b="1" cap="none" dirty="0">
                <a:solidFill>
                  <a:prstClr val="black"/>
                </a:solidFill>
                <a:ea typeface="+mn-ea"/>
                <a:cs typeface="+mn-cs"/>
              </a:rPr>
              <a:t>обследование</a:t>
            </a:r>
            <a:r>
              <a:rPr lang="ru-RU" sz="1400" cap="none" dirty="0">
                <a:solidFill>
                  <a:prstClr val="black"/>
                </a:solidFill>
                <a:ea typeface="+mn-ea"/>
                <a:cs typeface="+mn-cs"/>
              </a:rPr>
              <a:t/>
            </a:r>
            <a:br>
              <a:rPr lang="ru-RU" sz="1400" cap="none" dirty="0">
                <a:solidFill>
                  <a:prstClr val="black"/>
                </a:solidFill>
                <a:ea typeface="+mn-ea"/>
                <a:cs typeface="+mn-cs"/>
              </a:rPr>
            </a:br>
            <a:r>
              <a:rPr lang="ru-RU" dirty="0" smtClean="0"/>
              <a:t/>
            </a:r>
            <a:br>
              <a:rPr lang="ru-RU" dirty="0" smtClean="0"/>
            </a:br>
            <a:r>
              <a:rPr lang="ru-RU" dirty="0" smtClean="0"/>
              <a:t> </a:t>
            </a:r>
            <a:endParaRPr lang="ru-RU" dirty="0"/>
          </a:p>
        </p:txBody>
      </p:sp>
      <p:sp>
        <p:nvSpPr>
          <p:cNvPr id="3" name="Объект 2"/>
          <p:cNvSpPr>
            <a:spLocks noGrp="1"/>
          </p:cNvSpPr>
          <p:nvPr>
            <p:ph sz="quarter" idx="1"/>
          </p:nvPr>
        </p:nvSpPr>
        <p:spPr>
          <a:xfrm>
            <a:off x="457200" y="1052736"/>
            <a:ext cx="7467600" cy="5760640"/>
          </a:xfrm>
        </p:spPr>
        <p:txBody>
          <a:bodyPr>
            <a:normAutofit/>
          </a:bodyPr>
          <a:lstStyle/>
          <a:p>
            <a:pPr marL="0" indent="0" algn="ctr">
              <a:buNone/>
            </a:pPr>
            <a:r>
              <a:rPr lang="ru-RU" b="1" dirty="0" smtClean="0"/>
              <a:t>Аускультация</a:t>
            </a:r>
          </a:p>
          <a:p>
            <a:pPr algn="just"/>
            <a:r>
              <a:rPr lang="ru-RU" b="1" dirty="0" smtClean="0"/>
              <a:t> </a:t>
            </a:r>
            <a:r>
              <a:rPr lang="ru-RU" i="1" dirty="0"/>
              <a:t>Везикулярное дыхание</a:t>
            </a:r>
            <a:r>
              <a:rPr lang="ru-RU" dirty="0"/>
              <a:t> в норме определяется практически над всеми участками грудной клетки, за исключением области яремной ямки и межлопаточной области (у астеников), </a:t>
            </a:r>
            <a:r>
              <a:rPr lang="ru-RU" dirty="0" err="1"/>
              <a:t>гд</a:t>
            </a:r>
            <a:r>
              <a:rPr lang="ru-RU" dirty="0"/>
              <a:t> выслушивают бронхиальное дыхание. </a:t>
            </a:r>
            <a:endParaRPr lang="ru-RU" dirty="0" smtClean="0"/>
          </a:p>
          <a:p>
            <a:pPr algn="just"/>
            <a:r>
              <a:rPr lang="ru-RU" i="1" dirty="0" smtClean="0"/>
              <a:t>Усиление </a:t>
            </a:r>
            <a:r>
              <a:rPr lang="ru-RU" i="1" dirty="0"/>
              <a:t>везикулярного дыхания</a:t>
            </a:r>
            <a:r>
              <a:rPr lang="ru-RU" dirty="0"/>
              <a:t> возникает при увеличении проводимости звука над выслушиваемыми участками при большой физической нагрузке, гипертиреозе. </a:t>
            </a:r>
            <a:endParaRPr lang="ru-RU" dirty="0" smtClean="0"/>
          </a:p>
          <a:p>
            <a:pPr algn="just"/>
            <a:r>
              <a:rPr lang="ru-RU" dirty="0" smtClean="0"/>
              <a:t>При </a:t>
            </a:r>
            <a:r>
              <a:rPr lang="ru-RU" i="1" dirty="0"/>
              <a:t>жёстком везикулярном дыхании</a:t>
            </a:r>
            <a:r>
              <a:rPr lang="ru-RU" dirty="0"/>
              <a:t> одинаково звучен как вдох, так и выдох. </a:t>
            </a:r>
            <a:endParaRPr lang="ru-RU" dirty="0" smtClean="0"/>
          </a:p>
        </p:txBody>
      </p:sp>
    </p:spTree>
    <p:extLst>
      <p:ext uri="{BB962C8B-B14F-4D97-AF65-F5344CB8AC3E}">
        <p14:creationId xmlns:p14="http://schemas.microsoft.com/office/powerpoint/2010/main" val="3043675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70186"/>
          </a:xfrm>
        </p:spPr>
        <p:txBody>
          <a:bodyPr>
            <a:normAutofit fontScale="90000"/>
          </a:bodyPr>
          <a:lstStyle/>
          <a:p>
            <a:pPr lvl="0" algn="ctr">
              <a:spcBef>
                <a:spcPts val="600"/>
              </a:spcBef>
              <a:buClr>
                <a:srgbClr val="FE8637"/>
              </a:buClr>
              <a:buSzPct val="70000"/>
            </a:pPr>
            <a:r>
              <a:rPr lang="ru-RU" b="1" dirty="0" smtClean="0">
                <a:solidFill>
                  <a:schemeClr val="tx1"/>
                </a:solidFill>
              </a:rPr>
              <a:t>Диагностика</a:t>
            </a:r>
            <a:r>
              <a:rPr lang="ru-RU" dirty="0" smtClean="0"/>
              <a:t/>
            </a:r>
            <a:br>
              <a:rPr lang="ru-RU" dirty="0" smtClean="0"/>
            </a:br>
            <a:r>
              <a:rPr lang="ru-RU" sz="1400" b="1" cap="none" dirty="0" smtClean="0">
                <a:solidFill>
                  <a:prstClr val="black"/>
                </a:solidFill>
                <a:ea typeface="+mn-ea"/>
                <a:cs typeface="+mn-cs"/>
              </a:rPr>
              <a:t>Физикальное </a:t>
            </a:r>
            <a:r>
              <a:rPr lang="ru-RU" sz="1400" b="1" cap="none" dirty="0">
                <a:solidFill>
                  <a:prstClr val="black"/>
                </a:solidFill>
                <a:ea typeface="+mn-ea"/>
                <a:cs typeface="+mn-cs"/>
              </a:rPr>
              <a:t>обследование</a:t>
            </a:r>
            <a:r>
              <a:rPr lang="ru-RU" sz="1400" cap="none" dirty="0">
                <a:solidFill>
                  <a:prstClr val="black"/>
                </a:solidFill>
                <a:ea typeface="+mn-ea"/>
                <a:cs typeface="+mn-cs"/>
              </a:rPr>
              <a:t/>
            </a:r>
            <a:br>
              <a:rPr lang="ru-RU" sz="1400" cap="none" dirty="0">
                <a:solidFill>
                  <a:prstClr val="black"/>
                </a:solidFill>
                <a:ea typeface="+mn-ea"/>
                <a:cs typeface="+mn-cs"/>
              </a:rPr>
            </a:br>
            <a:r>
              <a:rPr lang="ru-RU" dirty="0" smtClean="0"/>
              <a:t/>
            </a:r>
            <a:br>
              <a:rPr lang="ru-RU" dirty="0" smtClean="0"/>
            </a:br>
            <a:r>
              <a:rPr lang="ru-RU" dirty="0" smtClean="0"/>
              <a:t> </a:t>
            </a:r>
            <a:endParaRPr lang="ru-RU" dirty="0"/>
          </a:p>
        </p:txBody>
      </p:sp>
      <p:sp>
        <p:nvSpPr>
          <p:cNvPr id="3" name="Объект 2"/>
          <p:cNvSpPr>
            <a:spLocks noGrp="1"/>
          </p:cNvSpPr>
          <p:nvPr>
            <p:ph sz="quarter" idx="1"/>
          </p:nvPr>
        </p:nvSpPr>
        <p:spPr>
          <a:xfrm>
            <a:off x="457200" y="1052736"/>
            <a:ext cx="7467600" cy="5760640"/>
          </a:xfrm>
        </p:spPr>
        <p:txBody>
          <a:bodyPr>
            <a:normAutofit fontScale="85000" lnSpcReduction="10000"/>
          </a:bodyPr>
          <a:lstStyle/>
          <a:p>
            <a:pPr marL="0" indent="0" algn="ctr">
              <a:buNone/>
            </a:pPr>
            <a:r>
              <a:rPr lang="ru-RU" b="1" dirty="0" smtClean="0"/>
              <a:t>Аускультация</a:t>
            </a:r>
          </a:p>
          <a:p>
            <a:pPr algn="just"/>
            <a:r>
              <a:rPr lang="ru-RU" i="1" dirty="0" smtClean="0"/>
              <a:t>Ослабление </a:t>
            </a:r>
            <a:r>
              <a:rPr lang="ru-RU" i="1" dirty="0"/>
              <a:t>везикулярного дыхания</a:t>
            </a:r>
            <a:r>
              <a:rPr lang="ru-RU" dirty="0"/>
              <a:t> может возникать вследствие различных причин: гидроторакс, пневмоторакс, начинающееся воспаление, </a:t>
            </a:r>
            <a:r>
              <a:rPr lang="ru-RU" dirty="0" err="1"/>
              <a:t>фиброзирующий</a:t>
            </a:r>
            <a:r>
              <a:rPr lang="ru-RU" dirty="0"/>
              <a:t> процесс, эмфизема лёгких, ожирение, сухой плеврит, ателектаз. Крайний вариант ослабления везикулярного дыхания — так называемое немое лёгкое, когда воздух не попадает в альвеолы и основной дыхательный шум не выслушивается вообще (при обширном ателектазе, выраженном отёке лёгких, при астматическом статусе). </a:t>
            </a:r>
            <a:endParaRPr lang="ru-RU" dirty="0" smtClean="0"/>
          </a:p>
          <a:p>
            <a:pPr algn="just"/>
            <a:r>
              <a:rPr lang="ru-RU" dirty="0" smtClean="0"/>
              <a:t>Возникновение </a:t>
            </a:r>
            <a:r>
              <a:rPr lang="ru-RU" i="1" dirty="0"/>
              <a:t>бронхиального дыхания</a:t>
            </a:r>
            <a:r>
              <a:rPr lang="ru-RU" dirty="0"/>
              <a:t> наблюдается при уплотнении лёгочной ткани и сохранении воздушной проходимости бронхов, что </a:t>
            </a:r>
            <a:r>
              <a:rPr lang="ru-RU" dirty="0" err="1"/>
              <a:t>отмечактся</a:t>
            </a:r>
            <a:r>
              <a:rPr lang="ru-RU" dirty="0"/>
              <a:t> при инфильтративном процессе (пневмония, туберкулёз, инфаркт лёгкого), ателектазе. Над поверхностно расположенной полостью, особенно если стенки её гладкие и напряжённые, бронхиальное дыхание приобретает своеобразный звонкий металлический оттенок - </a:t>
            </a:r>
            <a:r>
              <a:rPr lang="ru-RU" i="1" dirty="0"/>
              <a:t>амфорическое дыхание</a:t>
            </a:r>
            <a:r>
              <a:rPr lang="ru-RU" dirty="0" smtClean="0"/>
              <a:t>.</a:t>
            </a:r>
            <a:endParaRPr lang="ru-RU" dirty="0"/>
          </a:p>
        </p:txBody>
      </p:sp>
    </p:spTree>
    <p:extLst>
      <p:ext uri="{BB962C8B-B14F-4D97-AF65-F5344CB8AC3E}">
        <p14:creationId xmlns:p14="http://schemas.microsoft.com/office/powerpoint/2010/main" val="31738271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70186"/>
          </a:xfrm>
        </p:spPr>
        <p:txBody>
          <a:bodyPr>
            <a:normAutofit fontScale="90000"/>
          </a:bodyPr>
          <a:lstStyle/>
          <a:p>
            <a:pPr lvl="0" algn="ctr">
              <a:spcBef>
                <a:spcPts val="600"/>
              </a:spcBef>
              <a:buClr>
                <a:srgbClr val="FE8637"/>
              </a:buClr>
              <a:buSzPct val="70000"/>
            </a:pPr>
            <a:r>
              <a:rPr lang="ru-RU" b="1" dirty="0" smtClean="0">
                <a:solidFill>
                  <a:schemeClr val="tx1"/>
                </a:solidFill>
              </a:rPr>
              <a:t>Диагностика</a:t>
            </a:r>
            <a:r>
              <a:rPr lang="ru-RU" dirty="0" smtClean="0"/>
              <a:t/>
            </a:r>
            <a:br>
              <a:rPr lang="ru-RU" dirty="0" smtClean="0"/>
            </a:br>
            <a:r>
              <a:rPr lang="ru-RU" sz="1400" b="1" cap="none" dirty="0" smtClean="0">
                <a:solidFill>
                  <a:prstClr val="black"/>
                </a:solidFill>
                <a:ea typeface="+mn-ea"/>
                <a:cs typeface="+mn-cs"/>
              </a:rPr>
              <a:t>Физикальное </a:t>
            </a:r>
            <a:r>
              <a:rPr lang="ru-RU" sz="1400" b="1" cap="none" dirty="0">
                <a:solidFill>
                  <a:prstClr val="black"/>
                </a:solidFill>
                <a:ea typeface="+mn-ea"/>
                <a:cs typeface="+mn-cs"/>
              </a:rPr>
              <a:t>обследование</a:t>
            </a:r>
            <a:r>
              <a:rPr lang="ru-RU" sz="1400" cap="none" dirty="0">
                <a:solidFill>
                  <a:prstClr val="black"/>
                </a:solidFill>
                <a:ea typeface="+mn-ea"/>
                <a:cs typeface="+mn-cs"/>
              </a:rPr>
              <a:t/>
            </a:r>
            <a:br>
              <a:rPr lang="ru-RU" sz="1400" cap="none" dirty="0">
                <a:solidFill>
                  <a:prstClr val="black"/>
                </a:solidFill>
                <a:ea typeface="+mn-ea"/>
                <a:cs typeface="+mn-cs"/>
              </a:rPr>
            </a:br>
            <a:r>
              <a:rPr lang="ru-RU" dirty="0" smtClean="0"/>
              <a:t/>
            </a:r>
            <a:br>
              <a:rPr lang="ru-RU" dirty="0" smtClean="0"/>
            </a:br>
            <a:r>
              <a:rPr lang="ru-RU" dirty="0" smtClean="0"/>
              <a:t> </a:t>
            </a:r>
            <a:endParaRPr lang="ru-RU" dirty="0"/>
          </a:p>
        </p:txBody>
      </p:sp>
      <p:sp>
        <p:nvSpPr>
          <p:cNvPr id="3" name="Объект 2"/>
          <p:cNvSpPr>
            <a:spLocks noGrp="1"/>
          </p:cNvSpPr>
          <p:nvPr>
            <p:ph sz="quarter" idx="1"/>
          </p:nvPr>
        </p:nvSpPr>
        <p:spPr>
          <a:xfrm>
            <a:off x="457200" y="1052736"/>
            <a:ext cx="7467600" cy="5760640"/>
          </a:xfrm>
        </p:spPr>
        <p:txBody>
          <a:bodyPr>
            <a:normAutofit fontScale="77500" lnSpcReduction="20000"/>
          </a:bodyPr>
          <a:lstStyle/>
          <a:p>
            <a:pPr marL="0" indent="0" algn="ctr">
              <a:buNone/>
            </a:pPr>
            <a:r>
              <a:rPr lang="ru-RU" b="1" dirty="0" smtClean="0"/>
              <a:t>Аускультация</a:t>
            </a:r>
          </a:p>
          <a:p>
            <a:pPr algn="just"/>
            <a:r>
              <a:rPr lang="ru-RU" dirty="0" smtClean="0"/>
              <a:t>При </a:t>
            </a:r>
            <a:r>
              <a:rPr lang="ru-RU" dirty="0"/>
              <a:t>аускультации оценивают продолжительность вдоха и выдоха. В норме вдох всегда слышен на всём его протяжении, выдох — только в самом начале. Удлинение выдоха (выдох равен вдоху или выдох длиннее вдоха) — признак патологии, свидетельствующий о затруднении бронхиальной проходимости.</a:t>
            </a:r>
          </a:p>
          <a:p>
            <a:pPr algn="just"/>
            <a:r>
              <a:rPr lang="ru-RU" i="1" dirty="0" smtClean="0"/>
              <a:t>Хрипы</a:t>
            </a:r>
            <a:r>
              <a:rPr lang="ru-RU" dirty="0" smtClean="0"/>
              <a:t> </a:t>
            </a:r>
            <a:r>
              <a:rPr lang="ru-RU" i="1" dirty="0"/>
              <a:t>— </a:t>
            </a:r>
            <a:r>
              <a:rPr lang="ru-RU" dirty="0"/>
              <a:t>дыхательные шумы, обусловленные сужением дыхательных путей или содержанием в них патологического содержимого. Наличие сухих хрипов обычно отражает </a:t>
            </a:r>
            <a:r>
              <a:rPr lang="ru-RU" dirty="0" err="1"/>
              <a:t>генерализованный</a:t>
            </a:r>
            <a:r>
              <a:rPr lang="ru-RU" dirty="0"/>
              <a:t> процесс в бронхах (бронхит, бронхиальная астма). Наиболее часто влажные хрипы наблюдаются при хроническом бронхите, инфильтрации лёгочной ткани.</a:t>
            </a:r>
          </a:p>
          <a:p>
            <a:pPr algn="just"/>
            <a:r>
              <a:rPr lang="ru-RU" dirty="0"/>
              <a:t>Среди множества </a:t>
            </a:r>
            <a:r>
              <a:rPr lang="ru-RU" dirty="0" err="1"/>
              <a:t>аускультативных</a:t>
            </a:r>
            <a:r>
              <a:rPr lang="ru-RU" dirty="0"/>
              <a:t> признаков очень важно различать </a:t>
            </a:r>
            <a:r>
              <a:rPr lang="ru-RU" i="1" dirty="0"/>
              <a:t>крепитацию</a:t>
            </a:r>
            <a:r>
              <a:rPr lang="ru-RU" dirty="0"/>
              <a:t> — своеобразный звуковой феномен, похожий на </a:t>
            </a:r>
            <a:r>
              <a:rPr lang="ru-RU" dirty="0" err="1"/>
              <a:t>похрустывание</a:t>
            </a:r>
            <a:r>
              <a:rPr lang="ru-RU" dirty="0"/>
              <a:t> или потрескивание. Крепитация в первую очередь — важный признак начальной и конечной стадии пневмонии </a:t>
            </a:r>
            <a:r>
              <a:rPr lang="ru-RU" i="1" dirty="0"/>
              <a:t>(</a:t>
            </a:r>
            <a:r>
              <a:rPr lang="ru-RU" i="1" dirty="0" err="1"/>
              <a:t>crepitatio</a:t>
            </a:r>
            <a:r>
              <a:rPr lang="ru-RU" i="1" dirty="0"/>
              <a:t> </a:t>
            </a:r>
            <a:r>
              <a:rPr lang="ru-RU" i="1" dirty="0" err="1"/>
              <a:t>indux</a:t>
            </a:r>
            <a:r>
              <a:rPr lang="ru-RU" i="1" dirty="0"/>
              <a:t> </a:t>
            </a:r>
            <a:r>
              <a:rPr lang="ru-RU" dirty="0"/>
              <a:t>и </a:t>
            </a:r>
            <a:r>
              <a:rPr lang="ru-RU" i="1" dirty="0" err="1"/>
              <a:t>crepitatio</a:t>
            </a:r>
            <a:r>
              <a:rPr lang="ru-RU" i="1" dirty="0"/>
              <a:t> </a:t>
            </a:r>
            <a:r>
              <a:rPr lang="ru-RU" i="1" dirty="0" err="1"/>
              <a:t>redux</a:t>
            </a:r>
            <a:r>
              <a:rPr lang="ru-RU" i="1" dirty="0"/>
              <a:t>).</a:t>
            </a:r>
            <a:endParaRPr lang="ru-RU" dirty="0"/>
          </a:p>
          <a:p>
            <a:pPr algn="just"/>
            <a:r>
              <a:rPr lang="ru-RU" i="1" dirty="0"/>
              <a:t>Шум трения плевры</a:t>
            </a:r>
            <a:r>
              <a:rPr lang="ru-RU" dirty="0"/>
              <a:t> возникает наиболее часто при сухом плеврите, а также при </a:t>
            </a:r>
            <a:r>
              <a:rPr lang="ru-RU" dirty="0" err="1"/>
              <a:t>субплеврально</a:t>
            </a:r>
            <a:r>
              <a:rPr lang="ru-RU" dirty="0"/>
              <a:t> расположенном пневмоническом очаге, инфаркте лёгкого, опухоли плеврального происхождения.</a:t>
            </a:r>
          </a:p>
          <a:p>
            <a:pPr algn="just"/>
            <a:endParaRPr lang="ru-RU" dirty="0"/>
          </a:p>
        </p:txBody>
      </p:sp>
    </p:spTree>
    <p:extLst>
      <p:ext uri="{BB962C8B-B14F-4D97-AF65-F5344CB8AC3E}">
        <p14:creationId xmlns:p14="http://schemas.microsoft.com/office/powerpoint/2010/main" val="9461249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70186"/>
          </a:xfrm>
        </p:spPr>
        <p:txBody>
          <a:bodyPr>
            <a:normAutofit/>
          </a:bodyPr>
          <a:lstStyle/>
          <a:p>
            <a:pPr lvl="0" algn="ctr">
              <a:spcBef>
                <a:spcPts val="600"/>
              </a:spcBef>
              <a:buClr>
                <a:srgbClr val="FE8637"/>
              </a:buClr>
              <a:buSzPct val="70000"/>
            </a:pPr>
            <a:r>
              <a:rPr lang="ru-RU" b="1" dirty="0" smtClean="0">
                <a:solidFill>
                  <a:schemeClr val="tx1"/>
                </a:solidFill>
              </a:rPr>
              <a:t>Диагностика</a:t>
            </a:r>
            <a:r>
              <a:rPr lang="ru-RU" dirty="0" smtClean="0"/>
              <a:t/>
            </a:r>
            <a:br>
              <a:rPr lang="ru-RU" dirty="0" smtClean="0"/>
            </a:br>
            <a:r>
              <a:rPr lang="ru-RU" dirty="0" smtClean="0"/>
              <a:t/>
            </a:r>
            <a:br>
              <a:rPr lang="ru-RU" dirty="0" smtClean="0"/>
            </a:br>
            <a:r>
              <a:rPr lang="ru-RU" dirty="0" smtClean="0"/>
              <a:t> </a:t>
            </a:r>
            <a:endParaRPr lang="ru-RU" dirty="0"/>
          </a:p>
        </p:txBody>
      </p:sp>
      <p:sp>
        <p:nvSpPr>
          <p:cNvPr id="3" name="Объект 2"/>
          <p:cNvSpPr>
            <a:spLocks noGrp="1"/>
          </p:cNvSpPr>
          <p:nvPr>
            <p:ph sz="quarter" idx="1"/>
          </p:nvPr>
        </p:nvSpPr>
        <p:spPr>
          <a:xfrm>
            <a:off x="457200" y="1052736"/>
            <a:ext cx="7467600" cy="5760640"/>
          </a:xfrm>
        </p:spPr>
        <p:txBody>
          <a:bodyPr>
            <a:normAutofit fontScale="70000" lnSpcReduction="20000"/>
          </a:bodyPr>
          <a:lstStyle/>
          <a:p>
            <a:pPr marL="0" indent="0" algn="ctr">
              <a:buNone/>
            </a:pPr>
            <a:r>
              <a:rPr lang="ru-RU" sz="4900" b="1" dirty="0" smtClean="0"/>
              <a:t>Лабораторные </a:t>
            </a:r>
            <a:r>
              <a:rPr lang="ru-RU" sz="4900" b="1" dirty="0"/>
              <a:t>методы </a:t>
            </a:r>
            <a:r>
              <a:rPr lang="ru-RU" sz="4900" b="1" dirty="0" smtClean="0"/>
              <a:t>исследования</a:t>
            </a:r>
            <a:endParaRPr lang="ru-RU" sz="4900" b="1" dirty="0"/>
          </a:p>
          <a:p>
            <a:pPr algn="just"/>
            <a:endParaRPr lang="ru-RU" dirty="0"/>
          </a:p>
          <a:p>
            <a:pPr algn="just"/>
            <a:r>
              <a:rPr lang="ru-RU" dirty="0"/>
              <a:t>Анализ </a:t>
            </a:r>
            <a:r>
              <a:rPr lang="ru-RU" dirty="0" smtClean="0"/>
              <a:t>крови</a:t>
            </a:r>
            <a:endParaRPr lang="ru-RU" dirty="0"/>
          </a:p>
          <a:p>
            <a:pPr algn="just"/>
            <a:r>
              <a:rPr lang="ru-RU" dirty="0"/>
              <a:t>Исследование мокроты. Общий анализ мокроты и </a:t>
            </a:r>
            <a:r>
              <a:rPr lang="ru-RU" dirty="0" err="1"/>
              <a:t>лейкограмма</a:t>
            </a:r>
            <a:r>
              <a:rPr lang="ru-RU" dirty="0"/>
              <a:t> по количеству лейкоцитов информирует о степени активности воспалительного процесса и наличии МБТ. Обнаружение в мокроте преимущественно нейтрофилов указывает на возможную бактериальную инфекцию (пневмония, бронхоэктатическая болезнь и пр.). Выявление эозинофилов считают характерным признаком бронхиальной астмы и других аллергических заболеваний лёгких, помимо эозинофилов, можно выявить спирали </a:t>
            </a:r>
            <a:r>
              <a:rPr lang="ru-RU" dirty="0" err="1"/>
              <a:t>Куршманна</a:t>
            </a:r>
            <a:r>
              <a:rPr lang="ru-RU" dirty="0"/>
              <a:t> (слизистые слепки спастически суженных бронхов) и кристаллы Шарко—</a:t>
            </a:r>
            <a:r>
              <a:rPr lang="ru-RU" dirty="0" err="1"/>
              <a:t>Ляйдена</a:t>
            </a:r>
            <a:r>
              <a:rPr lang="ru-RU" dirty="0"/>
              <a:t> (кристаллизованные ферменты эозинофилов</a:t>
            </a:r>
            <a:r>
              <a:rPr lang="ru-RU" dirty="0" smtClean="0"/>
              <a:t>). Обнаружение </a:t>
            </a:r>
            <a:r>
              <a:rPr lang="ru-RU" dirty="0"/>
              <a:t>альвеолярных макрофагов свидетельствует о том, что материал получен из глубоких отделов дыхательных путей. При содержании в альвеолярных макрофагах большого количества дериватов гемоглобина их называют </a:t>
            </a:r>
            <a:r>
              <a:rPr lang="ru-RU" dirty="0" err="1"/>
              <a:t>сидерофагами</a:t>
            </a:r>
            <a:r>
              <a:rPr lang="ru-RU" dirty="0"/>
              <a:t>, что говорит о возможном застое крови в малом круге кровообращения, например при декомпенсированных пороках сердца («клетки сердечных пороков») или других видах сердечной недостаточности.</a:t>
            </a:r>
          </a:p>
          <a:p>
            <a:pPr algn="just"/>
            <a:endParaRPr lang="ru-RU" dirty="0"/>
          </a:p>
        </p:txBody>
      </p:sp>
    </p:spTree>
    <p:extLst>
      <p:ext uri="{BB962C8B-B14F-4D97-AF65-F5344CB8AC3E}">
        <p14:creationId xmlns:p14="http://schemas.microsoft.com/office/powerpoint/2010/main" val="1260800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pPr algn="ctr"/>
            <a:r>
              <a:rPr lang="ru-RU" b="1" dirty="0">
                <a:solidFill>
                  <a:schemeClr val="tx1"/>
                </a:solidFill>
              </a:rPr>
              <a:t>ОСНОВНЫЕ </a:t>
            </a:r>
            <a:r>
              <a:rPr lang="ru-RU" b="1" dirty="0" smtClean="0">
                <a:solidFill>
                  <a:schemeClr val="tx1"/>
                </a:solidFill>
              </a:rPr>
              <a:t>ЖАЛОБЫ</a:t>
            </a:r>
            <a:br>
              <a:rPr lang="ru-RU" b="1" dirty="0" smtClean="0">
                <a:solidFill>
                  <a:schemeClr val="tx1"/>
                </a:solidFill>
              </a:rPr>
            </a:br>
            <a:r>
              <a:rPr lang="ru-RU" b="1" i="1" dirty="0" smtClean="0">
                <a:solidFill>
                  <a:schemeClr val="tx1"/>
                </a:solidFill>
              </a:rPr>
              <a:t>КАШЕЛЬ</a:t>
            </a:r>
            <a:endParaRPr lang="ru-RU" b="1" i="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a:bodyPr>
          <a:lstStyle/>
          <a:p>
            <a:pPr marL="0" indent="0" algn="just">
              <a:buNone/>
            </a:pPr>
            <a:endParaRPr lang="ru-RU" dirty="0" smtClean="0"/>
          </a:p>
          <a:p>
            <a:pPr marL="0" indent="0" algn="ctr">
              <a:buNone/>
            </a:pPr>
            <a:r>
              <a:rPr lang="ru-RU" sz="3600" dirty="0" smtClean="0"/>
              <a:t>Кашель может быть изнуряющим. Недопустимо недооценивать жалобы и рекомендовать смириться с кашлем</a:t>
            </a:r>
            <a:r>
              <a:rPr lang="ru-RU" dirty="0" smtClean="0"/>
              <a:t>.</a:t>
            </a:r>
          </a:p>
          <a:p>
            <a:pPr marL="0" indent="0" algn="ctr">
              <a:buNone/>
            </a:pPr>
            <a:r>
              <a:rPr lang="ru-RU" sz="3600" dirty="0" smtClean="0"/>
              <a:t>У каждого четвертого больного кашель вызван  несколькими причинами.</a:t>
            </a:r>
            <a:endParaRPr lang="ru-RU" sz="3600" dirty="0"/>
          </a:p>
        </p:txBody>
      </p:sp>
    </p:spTree>
    <p:extLst>
      <p:ext uri="{BB962C8B-B14F-4D97-AF65-F5344CB8AC3E}">
        <p14:creationId xmlns:p14="http://schemas.microsoft.com/office/powerpoint/2010/main" val="3635551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70186"/>
          </a:xfrm>
        </p:spPr>
        <p:txBody>
          <a:bodyPr>
            <a:normAutofit/>
          </a:bodyPr>
          <a:lstStyle/>
          <a:p>
            <a:pPr lvl="0" algn="ctr">
              <a:spcBef>
                <a:spcPts val="600"/>
              </a:spcBef>
              <a:buClr>
                <a:srgbClr val="FE8637"/>
              </a:buClr>
              <a:buSzPct val="70000"/>
            </a:pPr>
            <a:r>
              <a:rPr lang="ru-RU" b="1" dirty="0" smtClean="0">
                <a:solidFill>
                  <a:schemeClr val="tx1"/>
                </a:solidFill>
              </a:rPr>
              <a:t>Диагностика</a:t>
            </a:r>
            <a:r>
              <a:rPr lang="ru-RU" dirty="0" smtClean="0"/>
              <a:t/>
            </a:r>
            <a:br>
              <a:rPr lang="ru-RU" dirty="0" smtClean="0"/>
            </a:br>
            <a:r>
              <a:rPr lang="ru-RU" dirty="0" smtClean="0"/>
              <a:t/>
            </a:r>
            <a:br>
              <a:rPr lang="ru-RU" dirty="0" smtClean="0"/>
            </a:br>
            <a:r>
              <a:rPr lang="ru-RU" dirty="0" smtClean="0"/>
              <a:t> </a:t>
            </a:r>
            <a:endParaRPr lang="ru-RU" dirty="0"/>
          </a:p>
        </p:txBody>
      </p:sp>
      <p:sp>
        <p:nvSpPr>
          <p:cNvPr id="3" name="Объект 2"/>
          <p:cNvSpPr>
            <a:spLocks noGrp="1"/>
          </p:cNvSpPr>
          <p:nvPr>
            <p:ph sz="quarter" idx="1"/>
          </p:nvPr>
        </p:nvSpPr>
        <p:spPr>
          <a:xfrm>
            <a:off x="457200" y="1052736"/>
            <a:ext cx="7467600" cy="5760640"/>
          </a:xfrm>
        </p:spPr>
        <p:txBody>
          <a:bodyPr>
            <a:normAutofit fontScale="70000" lnSpcReduction="20000"/>
          </a:bodyPr>
          <a:lstStyle/>
          <a:p>
            <a:pPr marL="0" indent="0" algn="ctr">
              <a:buNone/>
            </a:pPr>
            <a:r>
              <a:rPr lang="ru-RU" sz="4900" b="1" dirty="0" smtClean="0"/>
              <a:t>Лабораторные </a:t>
            </a:r>
            <a:r>
              <a:rPr lang="ru-RU" sz="4900" b="1" dirty="0"/>
              <a:t>методы </a:t>
            </a:r>
            <a:r>
              <a:rPr lang="ru-RU" sz="4900" b="1" dirty="0" smtClean="0"/>
              <a:t>исследования</a:t>
            </a:r>
            <a:endParaRPr lang="ru-RU" sz="4900" b="1" dirty="0"/>
          </a:p>
          <a:p>
            <a:pPr marL="0" indent="0" algn="just">
              <a:buNone/>
            </a:pPr>
            <a:endParaRPr lang="ru-RU" dirty="0"/>
          </a:p>
          <a:p>
            <a:pPr algn="just"/>
            <a:r>
              <a:rPr lang="ru-RU" dirty="0"/>
              <a:t>Для ориентировочного выявления групповой принадлежности возбудителя используют оценку результатов по Грамму. </a:t>
            </a:r>
            <a:r>
              <a:rPr lang="ru-RU" dirty="0" err="1"/>
              <a:t>Культуральное</a:t>
            </a:r>
            <a:r>
              <a:rPr lang="ru-RU" dirty="0"/>
              <a:t> микробиологическое исследование мокроты следует проводить при остром и инфекционном обострении хронического воспалительного процесса в бронхолегочной системе для подбора рациональной </a:t>
            </a:r>
            <a:r>
              <a:rPr lang="ru-RU" dirty="0" smtClean="0"/>
              <a:t>антибиотикотерапии. Наличие </a:t>
            </a:r>
            <a:r>
              <a:rPr lang="ru-RU" dirty="0"/>
              <a:t>в мокроте эластических волокон — признак разрушения (распада) лёгочной ткани (абсцесс и гангрена лёгких, туберкулёз).</a:t>
            </a:r>
          </a:p>
          <a:p>
            <a:pPr algn="just"/>
            <a:endParaRPr lang="ru-RU" dirty="0"/>
          </a:p>
          <a:p>
            <a:pPr algn="just"/>
            <a:r>
              <a:rPr lang="ru-RU" dirty="0"/>
              <a:t>Иммунологическое исследование складывается из определения состояния иммунного статуса и определения неспецифической резистентности (содержание в мокроте лизоцима, интерферона, секреторного иммуноглобулина А, числа альвеолярных макрофагов).</a:t>
            </a:r>
          </a:p>
          <a:p>
            <a:pPr algn="just"/>
            <a:endParaRPr lang="ru-RU" dirty="0"/>
          </a:p>
          <a:p>
            <a:pPr algn="just"/>
            <a:r>
              <a:rPr lang="ru-RU" dirty="0" smtClean="0"/>
              <a:t>Биохимический анализ крови – определение </a:t>
            </a:r>
            <a:r>
              <a:rPr lang="ru-RU" dirty="0" err="1" smtClean="0"/>
              <a:t>острофазовых</a:t>
            </a:r>
            <a:r>
              <a:rPr lang="ru-RU" dirty="0" smtClean="0"/>
              <a:t> </a:t>
            </a:r>
            <a:r>
              <a:rPr lang="ru-RU" dirty="0"/>
              <a:t>реакций крови (СРБ, </a:t>
            </a:r>
            <a:r>
              <a:rPr lang="ru-RU" dirty="0" err="1"/>
              <a:t>серомукоид</a:t>
            </a:r>
            <a:r>
              <a:rPr lang="ru-RU" dirty="0"/>
              <a:t>, белковые фракции) при остром воспалительном процессе. </a:t>
            </a:r>
          </a:p>
        </p:txBody>
      </p:sp>
    </p:spTree>
    <p:extLst>
      <p:ext uri="{BB962C8B-B14F-4D97-AF65-F5344CB8AC3E}">
        <p14:creationId xmlns:p14="http://schemas.microsoft.com/office/powerpoint/2010/main" val="36289939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fontScale="90000"/>
          </a:bodyPr>
          <a:lstStyle/>
          <a:p>
            <a:pPr lvl="0" algn="ctr">
              <a:spcBef>
                <a:spcPts val="600"/>
              </a:spcBef>
              <a:buClr>
                <a:srgbClr val="FE8637"/>
              </a:buClr>
              <a:buSzPct val="70000"/>
            </a:pPr>
            <a:r>
              <a:rPr lang="ru-RU" b="1" dirty="0" smtClean="0">
                <a:solidFill>
                  <a:schemeClr val="tx1"/>
                </a:solidFill>
              </a:rPr>
              <a:t>Диагностика</a:t>
            </a:r>
            <a:r>
              <a:rPr lang="ru-RU" dirty="0" smtClean="0"/>
              <a:t/>
            </a:r>
            <a:br>
              <a:rPr lang="ru-RU" dirty="0" smtClean="0"/>
            </a:br>
            <a:r>
              <a:rPr lang="ru-RU" dirty="0" smtClean="0"/>
              <a:t/>
            </a:r>
            <a:br>
              <a:rPr lang="ru-RU" dirty="0" smtClean="0"/>
            </a:br>
            <a:r>
              <a:rPr lang="ru-RU" dirty="0" smtClean="0"/>
              <a:t> </a:t>
            </a:r>
            <a:endParaRPr lang="ru-RU" dirty="0"/>
          </a:p>
        </p:txBody>
      </p:sp>
      <p:sp>
        <p:nvSpPr>
          <p:cNvPr id="3" name="Объект 2"/>
          <p:cNvSpPr>
            <a:spLocks noGrp="1"/>
          </p:cNvSpPr>
          <p:nvPr>
            <p:ph sz="quarter" idx="1"/>
          </p:nvPr>
        </p:nvSpPr>
        <p:spPr>
          <a:xfrm>
            <a:off x="457200" y="620688"/>
            <a:ext cx="7467600" cy="6192688"/>
          </a:xfrm>
        </p:spPr>
        <p:txBody>
          <a:bodyPr>
            <a:normAutofit fontScale="70000" lnSpcReduction="20000"/>
          </a:bodyPr>
          <a:lstStyle/>
          <a:p>
            <a:pPr marL="0" indent="0" algn="ctr">
              <a:buNone/>
            </a:pPr>
            <a:r>
              <a:rPr lang="ru-RU" sz="4000" b="1" dirty="0" smtClean="0"/>
              <a:t>Лабораторные </a:t>
            </a:r>
            <a:r>
              <a:rPr lang="ru-RU" sz="4000" b="1" dirty="0"/>
              <a:t>методы </a:t>
            </a:r>
            <a:r>
              <a:rPr lang="ru-RU" sz="4000" b="1" dirty="0" smtClean="0"/>
              <a:t>исследования</a:t>
            </a:r>
            <a:endParaRPr lang="ru-RU" sz="4000" b="1" dirty="0"/>
          </a:p>
          <a:p>
            <a:pPr marL="0" indent="0" algn="just">
              <a:buNone/>
            </a:pPr>
            <a:endParaRPr lang="ru-RU" dirty="0"/>
          </a:p>
          <a:p>
            <a:pPr algn="just"/>
            <a:r>
              <a:rPr lang="ru-RU" dirty="0" smtClean="0"/>
              <a:t>Анализ </a:t>
            </a:r>
            <a:r>
              <a:rPr lang="ru-RU" dirty="0"/>
              <a:t>плевральной жидкости. Оценивают внешний вид плевральной жидкости (светлая, прозрачная, мутная, гнойная, кровянистая, хилёзная), запах, относительную плотность и содержание белка. Для постановки диагноза большое значение имеет определение природы плеврального выпота (экссудат или транссудат). </a:t>
            </a:r>
            <a:endParaRPr lang="ru-RU" dirty="0" smtClean="0"/>
          </a:p>
          <a:p>
            <a:pPr algn="just"/>
            <a:r>
              <a:rPr lang="ru-RU" dirty="0" smtClean="0"/>
              <a:t>Для </a:t>
            </a:r>
            <a:r>
              <a:rPr lang="ru-RU" dirty="0"/>
              <a:t>экссудата, в отличие от транссудата, характерна более высокая относительная плотность (для транссудатов колеблется от 1,002 до 1,015, а экссудатов — выше 1,015) и содержание белка (транссудаты содержат не более 5–25 г/л белка, экссудаты — от 30 г/л и выше.). Простой способ определения природы плевральной жидкости — проведение пробы </a:t>
            </a:r>
            <a:r>
              <a:rPr lang="ru-RU" dirty="0" err="1" smtClean="0"/>
              <a:t>Ривальта</a:t>
            </a:r>
            <a:r>
              <a:rPr lang="ru-RU" dirty="0" smtClean="0"/>
              <a:t>, </a:t>
            </a:r>
            <a:r>
              <a:rPr lang="ru-RU" dirty="0"/>
              <a:t>основанной на том, что капля </a:t>
            </a:r>
            <a:r>
              <a:rPr lang="ru-RU" dirty="0" err="1"/>
              <a:t>пунктата</a:t>
            </a:r>
            <a:r>
              <a:rPr lang="ru-RU" dirty="0"/>
              <a:t> в слабом растворе уксусной кислоты при воспалительном характере плеврального выпота образует «облачко» вследствие выпадения в осадок </a:t>
            </a:r>
            <a:r>
              <a:rPr lang="ru-RU" dirty="0" err="1"/>
              <a:t>серомуцина</a:t>
            </a:r>
            <a:r>
              <a:rPr lang="ru-RU" dirty="0"/>
              <a:t>. Микроскопическое исследование плевральной жидкости позволяет оценить клеточный состав (преобладание нейтрофилов при гнойном воспалении, лимфоцитов — при иммунном воспалении, эритроцитов — при гемотораксе, атипичных клеток — при опухолях плевры, например клеток </a:t>
            </a:r>
            <a:r>
              <a:rPr lang="ru-RU" dirty="0" err="1"/>
              <a:t>мезотелиомы</a:t>
            </a:r>
            <a:r>
              <a:rPr lang="ru-RU" dirty="0"/>
              <a:t>), а также вид микроорганизмов.</a:t>
            </a:r>
          </a:p>
        </p:txBody>
      </p:sp>
    </p:spTree>
    <p:extLst>
      <p:ext uri="{BB962C8B-B14F-4D97-AF65-F5344CB8AC3E}">
        <p14:creationId xmlns:p14="http://schemas.microsoft.com/office/powerpoint/2010/main" val="1759740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lstStyle/>
          <a:p>
            <a:pPr algn="ctr"/>
            <a:r>
              <a:rPr lang="ru-RU" dirty="0" smtClean="0">
                <a:solidFill>
                  <a:schemeClr val="tx1"/>
                </a:solidFill>
              </a:rPr>
              <a:t>Микробиологическая диагностика</a:t>
            </a:r>
            <a:endParaRPr lang="ru-RU"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fontScale="92500" lnSpcReduction="10000"/>
          </a:bodyPr>
          <a:lstStyle/>
          <a:p>
            <a:r>
              <a:rPr lang="ru-RU" dirty="0" smtClean="0"/>
              <a:t>- мокроты</a:t>
            </a:r>
          </a:p>
          <a:p>
            <a:r>
              <a:rPr lang="ru-RU" dirty="0" smtClean="0"/>
              <a:t>- промывные воды бронхов</a:t>
            </a:r>
          </a:p>
          <a:p>
            <a:r>
              <a:rPr lang="ru-RU" dirty="0" smtClean="0"/>
              <a:t>- </a:t>
            </a:r>
            <a:r>
              <a:rPr lang="ru-RU" dirty="0" err="1" smtClean="0"/>
              <a:t>транстрахеальный</a:t>
            </a:r>
            <a:r>
              <a:rPr lang="ru-RU" dirty="0" smtClean="0"/>
              <a:t> аспират</a:t>
            </a:r>
          </a:p>
          <a:p>
            <a:r>
              <a:rPr lang="ru-RU" dirty="0" smtClean="0"/>
              <a:t>- бронхиальный и бронхоальвеолярный смыв</a:t>
            </a:r>
          </a:p>
          <a:p>
            <a:r>
              <a:rPr lang="ru-RU" dirty="0" smtClean="0"/>
              <a:t>- плевральный </a:t>
            </a:r>
            <a:r>
              <a:rPr lang="ru-RU" dirty="0" err="1" smtClean="0"/>
              <a:t>эксудат</a:t>
            </a:r>
            <a:endParaRPr lang="ru-RU" dirty="0" smtClean="0"/>
          </a:p>
          <a:p>
            <a:r>
              <a:rPr lang="ru-RU" dirty="0" smtClean="0"/>
              <a:t>- </a:t>
            </a:r>
            <a:r>
              <a:rPr lang="ru-RU" dirty="0" err="1" smtClean="0"/>
              <a:t>пунктат</a:t>
            </a:r>
            <a:r>
              <a:rPr lang="ru-RU" dirty="0" smtClean="0"/>
              <a:t> инфильтрата или абсцесса легкого</a:t>
            </a:r>
          </a:p>
          <a:p>
            <a:r>
              <a:rPr lang="ru-RU" dirty="0" smtClean="0"/>
              <a:t>- биоптат </a:t>
            </a:r>
            <a:r>
              <a:rPr lang="ru-RU" dirty="0" err="1" smtClean="0"/>
              <a:t>тканилегкого</a:t>
            </a:r>
            <a:endParaRPr lang="ru-RU" dirty="0" smtClean="0"/>
          </a:p>
          <a:p>
            <a:r>
              <a:rPr lang="ru-RU" dirty="0" smtClean="0"/>
              <a:t>- кровь на </a:t>
            </a:r>
            <a:r>
              <a:rPr lang="ru-RU" dirty="0" err="1" smtClean="0"/>
              <a:t>гемокультуру</a:t>
            </a:r>
            <a:endParaRPr lang="ru-RU" dirty="0" smtClean="0"/>
          </a:p>
          <a:p>
            <a:r>
              <a:rPr lang="ru-RU" dirty="0" smtClean="0"/>
              <a:t>- сыворотку крови для определения специфических АТ</a:t>
            </a:r>
          </a:p>
          <a:p>
            <a:r>
              <a:rPr lang="ru-RU" dirty="0" smtClean="0"/>
              <a:t>- мочу для определения </a:t>
            </a:r>
            <a:r>
              <a:rPr lang="ru-RU" dirty="0" err="1" smtClean="0"/>
              <a:t>легионеллезного</a:t>
            </a:r>
            <a:r>
              <a:rPr lang="ru-RU" dirty="0" smtClean="0"/>
              <a:t> и пневмококкового  АГ</a:t>
            </a:r>
          </a:p>
          <a:p>
            <a:r>
              <a:rPr lang="ru-RU" dirty="0" smtClean="0"/>
              <a:t>- мазки из носа и зева</a:t>
            </a:r>
          </a:p>
          <a:p>
            <a:r>
              <a:rPr lang="ru-RU" dirty="0" smtClean="0"/>
              <a:t>- смывы из ротоглотки</a:t>
            </a:r>
            <a:endParaRPr lang="ru-RU" dirty="0"/>
          </a:p>
        </p:txBody>
      </p:sp>
    </p:spTree>
    <p:extLst>
      <p:ext uri="{BB962C8B-B14F-4D97-AF65-F5344CB8AC3E}">
        <p14:creationId xmlns:p14="http://schemas.microsoft.com/office/powerpoint/2010/main" val="1937269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pPr algn="ctr"/>
            <a:r>
              <a:rPr lang="ru-RU" dirty="0" smtClean="0">
                <a:solidFill>
                  <a:schemeClr val="tx1"/>
                </a:solidFill>
              </a:rPr>
              <a:t>Методы визуализации</a:t>
            </a:r>
            <a:endParaRPr lang="ru-RU" dirty="0">
              <a:solidFill>
                <a:schemeClr val="tx1"/>
              </a:solidFill>
            </a:endParaRPr>
          </a:p>
        </p:txBody>
      </p:sp>
      <p:sp>
        <p:nvSpPr>
          <p:cNvPr id="3" name="Объект 2"/>
          <p:cNvSpPr>
            <a:spLocks noGrp="1"/>
          </p:cNvSpPr>
          <p:nvPr>
            <p:ph sz="quarter" idx="1"/>
          </p:nvPr>
        </p:nvSpPr>
        <p:spPr>
          <a:xfrm>
            <a:off x="457200" y="1124744"/>
            <a:ext cx="7467600" cy="5349208"/>
          </a:xfrm>
        </p:spPr>
        <p:txBody>
          <a:bodyPr/>
          <a:lstStyle/>
          <a:p>
            <a:r>
              <a:rPr lang="ru-RU" dirty="0" smtClean="0"/>
              <a:t>- пленочная рентгенография</a:t>
            </a:r>
          </a:p>
          <a:p>
            <a:r>
              <a:rPr lang="ru-RU" dirty="0" smtClean="0"/>
              <a:t>- флюорография</a:t>
            </a:r>
          </a:p>
          <a:p>
            <a:r>
              <a:rPr lang="ru-RU" dirty="0" smtClean="0"/>
              <a:t>- рентгеноскопия</a:t>
            </a:r>
          </a:p>
          <a:p>
            <a:r>
              <a:rPr lang="ru-RU" dirty="0" smtClean="0"/>
              <a:t>- томография</a:t>
            </a:r>
          </a:p>
          <a:p>
            <a:r>
              <a:rPr lang="ru-RU" dirty="0" smtClean="0"/>
              <a:t>- УЗИ</a:t>
            </a:r>
          </a:p>
          <a:p>
            <a:r>
              <a:rPr lang="ru-RU" dirty="0" smtClean="0"/>
              <a:t>- КТ</a:t>
            </a:r>
          </a:p>
          <a:p>
            <a:r>
              <a:rPr lang="ru-RU" dirty="0" smtClean="0"/>
              <a:t>- МРТ</a:t>
            </a:r>
          </a:p>
          <a:p>
            <a:r>
              <a:rPr lang="ru-RU" dirty="0" smtClean="0"/>
              <a:t>- </a:t>
            </a:r>
            <a:r>
              <a:rPr lang="ru-RU" dirty="0" err="1" smtClean="0"/>
              <a:t>Позитронно</a:t>
            </a:r>
            <a:r>
              <a:rPr lang="ru-RU" dirty="0" smtClean="0"/>
              <a:t> – эмиссионная томография (ПЭТ)</a:t>
            </a:r>
          </a:p>
          <a:p>
            <a:r>
              <a:rPr lang="ru-RU" dirty="0" smtClean="0"/>
              <a:t>- бронхоскопия</a:t>
            </a:r>
          </a:p>
          <a:p>
            <a:r>
              <a:rPr lang="ru-RU" dirty="0" smtClean="0"/>
              <a:t>- бронхография</a:t>
            </a:r>
          </a:p>
          <a:p>
            <a:r>
              <a:rPr lang="ru-RU" dirty="0" smtClean="0"/>
              <a:t>- торакоскопия</a:t>
            </a:r>
          </a:p>
          <a:p>
            <a:r>
              <a:rPr lang="ru-RU" dirty="0"/>
              <a:t> </a:t>
            </a:r>
            <a:r>
              <a:rPr lang="ru-RU" dirty="0" smtClean="0"/>
              <a:t>- </a:t>
            </a:r>
            <a:r>
              <a:rPr lang="ru-RU" dirty="0" err="1" smtClean="0"/>
              <a:t>лаваж</a:t>
            </a:r>
            <a:r>
              <a:rPr lang="ru-RU" dirty="0" smtClean="0"/>
              <a:t> </a:t>
            </a:r>
            <a:r>
              <a:rPr lang="ru-RU" dirty="0"/>
              <a:t>бронхоальвеолярный</a:t>
            </a:r>
            <a:endParaRPr lang="ru-RU" dirty="0" smtClean="0"/>
          </a:p>
          <a:p>
            <a:endParaRPr lang="ru-RU" dirty="0"/>
          </a:p>
        </p:txBody>
      </p:sp>
    </p:spTree>
    <p:extLst>
      <p:ext uri="{BB962C8B-B14F-4D97-AF65-F5344CB8AC3E}">
        <p14:creationId xmlns:p14="http://schemas.microsoft.com/office/powerpoint/2010/main" val="33494560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391"/>
            <a:ext cx="7467600" cy="1143000"/>
          </a:xfrm>
        </p:spPr>
        <p:txBody>
          <a:bodyPr/>
          <a:lstStyle/>
          <a:p>
            <a:r>
              <a:rPr lang="ru-RU" dirty="0" smtClean="0">
                <a:solidFill>
                  <a:schemeClr val="tx1"/>
                </a:solidFill>
              </a:rPr>
              <a:t>Функциональные методы исследования</a:t>
            </a:r>
            <a:endParaRPr lang="ru-RU" dirty="0">
              <a:solidFill>
                <a:schemeClr val="tx1"/>
              </a:solidFill>
            </a:endParaRPr>
          </a:p>
        </p:txBody>
      </p:sp>
      <p:sp>
        <p:nvSpPr>
          <p:cNvPr id="3" name="Объект 2"/>
          <p:cNvSpPr>
            <a:spLocks noGrp="1"/>
          </p:cNvSpPr>
          <p:nvPr>
            <p:ph sz="quarter" idx="1"/>
          </p:nvPr>
        </p:nvSpPr>
        <p:spPr/>
        <p:txBody>
          <a:bodyPr/>
          <a:lstStyle/>
          <a:p>
            <a:r>
              <a:rPr lang="ru-RU" dirty="0" smtClean="0"/>
              <a:t>- спирография</a:t>
            </a:r>
          </a:p>
          <a:p>
            <a:r>
              <a:rPr lang="ru-RU" dirty="0" smtClean="0"/>
              <a:t>- </a:t>
            </a:r>
            <a:r>
              <a:rPr lang="ru-RU" dirty="0" err="1" smtClean="0"/>
              <a:t>бодиплетизмография</a:t>
            </a:r>
            <a:endParaRPr lang="ru-RU" dirty="0" smtClean="0"/>
          </a:p>
          <a:p>
            <a:r>
              <a:rPr lang="ru-RU" dirty="0" smtClean="0"/>
              <a:t>- измерение газов крови</a:t>
            </a:r>
            <a:endParaRPr lang="ru-RU" dirty="0"/>
          </a:p>
        </p:txBody>
      </p:sp>
    </p:spTree>
    <p:extLst>
      <p:ext uri="{BB962C8B-B14F-4D97-AF65-F5344CB8AC3E}">
        <p14:creationId xmlns:p14="http://schemas.microsoft.com/office/powerpoint/2010/main" val="7064145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chemeClr val="tx1"/>
                </a:solidFill>
              </a:rPr>
              <a:t>Пневмония</a:t>
            </a:r>
            <a:br>
              <a:rPr lang="ru-RU" b="1" dirty="0" smtClean="0">
                <a:solidFill>
                  <a:schemeClr val="tx1"/>
                </a:solidFill>
              </a:rPr>
            </a:br>
            <a:r>
              <a:rPr lang="ru-RU" b="1" dirty="0" smtClean="0">
                <a:solidFill>
                  <a:schemeClr val="tx1"/>
                </a:solidFill>
              </a:rPr>
              <a:t>определение</a:t>
            </a:r>
            <a:endParaRPr lang="ru-RU" b="1" dirty="0">
              <a:solidFill>
                <a:schemeClr val="tx1"/>
              </a:solidFill>
            </a:endParaRPr>
          </a:p>
        </p:txBody>
      </p:sp>
      <p:sp>
        <p:nvSpPr>
          <p:cNvPr id="3" name="Объект 2"/>
          <p:cNvSpPr>
            <a:spLocks noGrp="1"/>
          </p:cNvSpPr>
          <p:nvPr>
            <p:ph sz="quarter" idx="1"/>
          </p:nvPr>
        </p:nvSpPr>
        <p:spPr>
          <a:xfrm>
            <a:off x="457200" y="1600200"/>
            <a:ext cx="8075240" cy="4873752"/>
          </a:xfrm>
        </p:spPr>
        <p:txBody>
          <a:bodyPr>
            <a:normAutofit/>
          </a:bodyPr>
          <a:lstStyle/>
          <a:p>
            <a:pPr algn="just"/>
            <a:r>
              <a:rPr lang="ru-RU" i="1" dirty="0"/>
              <a:t>Пневмонии – группа различных по этиологии, патогенезу, морфологической характеристике острых инфекционных (преимущественно бактериальных) заболеваний, характеризующихся очаговым поражением респираторных отделов легких с обязательным наличием </a:t>
            </a:r>
            <a:r>
              <a:rPr lang="ru-RU" i="1" dirty="0" err="1"/>
              <a:t>внутриальвеолярной</a:t>
            </a:r>
            <a:r>
              <a:rPr lang="ru-RU" i="1" dirty="0"/>
              <a:t> экссудации</a:t>
            </a:r>
            <a:endParaRPr lang="ru-RU" dirty="0"/>
          </a:p>
          <a:p>
            <a:pPr algn="just"/>
            <a:endParaRPr lang="ru-RU" dirty="0"/>
          </a:p>
        </p:txBody>
      </p:sp>
    </p:spTree>
    <p:extLst>
      <p:ext uri="{BB962C8B-B14F-4D97-AF65-F5344CB8AC3E}">
        <p14:creationId xmlns:p14="http://schemas.microsoft.com/office/powerpoint/2010/main" val="2000969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467600" cy="1143000"/>
          </a:xfrm>
        </p:spPr>
        <p:txBody>
          <a:bodyPr>
            <a:normAutofit/>
          </a:bodyPr>
          <a:lstStyle/>
          <a:p>
            <a:pPr lvl="0" algn="ctr"/>
            <a:r>
              <a:rPr lang="ru-RU" b="1" dirty="0" smtClean="0">
                <a:solidFill>
                  <a:schemeClr val="tx1"/>
                </a:solidFill>
              </a:rPr>
              <a:t>классификация</a:t>
            </a:r>
            <a:r>
              <a:rPr lang="ru-RU" dirty="0"/>
              <a:t/>
            </a:r>
            <a:br>
              <a:rPr lang="ru-RU" dirty="0"/>
            </a:br>
            <a:endParaRPr lang="ru-RU" dirty="0"/>
          </a:p>
        </p:txBody>
      </p:sp>
      <p:sp>
        <p:nvSpPr>
          <p:cNvPr id="3" name="Объект 2"/>
          <p:cNvSpPr>
            <a:spLocks noGrp="1"/>
          </p:cNvSpPr>
          <p:nvPr>
            <p:ph sz="quarter" idx="1"/>
          </p:nvPr>
        </p:nvSpPr>
        <p:spPr/>
        <p:txBody>
          <a:bodyPr/>
          <a:lstStyle/>
          <a:p>
            <a:pPr lvl="0"/>
            <a:r>
              <a:rPr lang="ru-RU" dirty="0"/>
              <a:t>Внебольничная пневмония (ВП).</a:t>
            </a:r>
          </a:p>
          <a:p>
            <a:pPr lvl="0"/>
            <a:r>
              <a:rPr lang="ru-RU" dirty="0" err="1"/>
              <a:t>Нозокомиальная</a:t>
            </a:r>
            <a:r>
              <a:rPr lang="ru-RU" dirty="0"/>
              <a:t> (больничная,  госпитальная пневмония (НП).</a:t>
            </a:r>
          </a:p>
          <a:p>
            <a:pPr lvl="0"/>
            <a:r>
              <a:rPr lang="ru-RU" dirty="0"/>
              <a:t>Аспирационная пневмония</a:t>
            </a:r>
          </a:p>
          <a:p>
            <a:pPr lvl="0"/>
            <a:r>
              <a:rPr lang="ru-RU" dirty="0"/>
              <a:t>Пневмония у лиц с тяжелыми дефектами иммунитета.</a:t>
            </a:r>
          </a:p>
          <a:p>
            <a:endParaRPr lang="ru-RU" dirty="0"/>
          </a:p>
        </p:txBody>
      </p:sp>
    </p:spTree>
    <p:extLst>
      <p:ext uri="{BB962C8B-B14F-4D97-AF65-F5344CB8AC3E}">
        <p14:creationId xmlns:p14="http://schemas.microsoft.com/office/powerpoint/2010/main" val="26118034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b="1" dirty="0">
                <a:solidFill>
                  <a:schemeClr val="tx1"/>
                </a:solidFill>
              </a:rPr>
              <a:t>классификация</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4294504358"/>
              </p:ext>
            </p:extLst>
          </p:nvPr>
        </p:nvGraphicFramePr>
        <p:xfrm>
          <a:off x="107504" y="764704"/>
          <a:ext cx="8568953" cy="6104285"/>
        </p:xfrm>
        <a:graphic>
          <a:graphicData uri="http://schemas.openxmlformats.org/drawingml/2006/table">
            <a:tbl>
              <a:tblPr/>
              <a:tblGrid>
                <a:gridCol w="2904323"/>
                <a:gridCol w="2832315"/>
                <a:gridCol w="2832315"/>
              </a:tblGrid>
              <a:tr h="935391">
                <a:tc>
                  <a:txBody>
                    <a:bodyPr/>
                    <a:lstStyle/>
                    <a:p>
                      <a:r>
                        <a:rPr lang="ru-RU" sz="1600" b="1" dirty="0"/>
                        <a:t>Внебольничная</a:t>
                      </a:r>
                      <a:endParaRPr lang="ru-RU" sz="1600" dirty="0"/>
                    </a:p>
                    <a:p>
                      <a:r>
                        <a:rPr lang="ru-RU" sz="1600" b="1" dirty="0"/>
                        <a:t>пневмония</a:t>
                      </a:r>
                    </a:p>
                  </a:txBody>
                  <a:tcPr marL="48254" marR="48254" marT="24127" marB="24127" anchor="ctr">
                    <a:lnL>
                      <a:noFill/>
                    </a:lnL>
                    <a:lnR>
                      <a:noFill/>
                    </a:lnR>
                    <a:lnT>
                      <a:noFill/>
                    </a:lnT>
                    <a:lnB>
                      <a:noFill/>
                    </a:lnB>
                  </a:tcPr>
                </a:tc>
                <a:tc>
                  <a:txBody>
                    <a:bodyPr/>
                    <a:lstStyle/>
                    <a:p>
                      <a:r>
                        <a:rPr lang="ru-RU" sz="1600" b="1" dirty="0" err="1"/>
                        <a:t>Нозокомиальная</a:t>
                      </a:r>
                      <a:endParaRPr lang="ru-RU" sz="1600" dirty="0"/>
                    </a:p>
                    <a:p>
                      <a:r>
                        <a:rPr lang="ru-RU" sz="1600" b="1" dirty="0"/>
                        <a:t>пневмония</a:t>
                      </a:r>
                    </a:p>
                  </a:txBody>
                  <a:tcPr marL="48254" marR="48254" marT="24127" marB="24127" anchor="ctr">
                    <a:lnL>
                      <a:noFill/>
                    </a:lnL>
                    <a:lnR>
                      <a:noFill/>
                    </a:lnR>
                    <a:lnT>
                      <a:noFill/>
                    </a:lnT>
                    <a:lnB>
                      <a:noFill/>
                    </a:lnB>
                  </a:tcPr>
                </a:tc>
                <a:tc>
                  <a:txBody>
                    <a:bodyPr/>
                    <a:lstStyle/>
                    <a:p>
                      <a:r>
                        <a:rPr lang="ru-RU" sz="1600" b="1" dirty="0"/>
                        <a:t>Пневмония, связанная с оказанием медицинской помощи</a:t>
                      </a:r>
                      <a:endParaRPr lang="ru-RU" sz="1600" dirty="0"/>
                    </a:p>
                  </a:txBody>
                  <a:tcPr marL="48254" marR="48254" marT="24127" marB="24127" anchor="ctr">
                    <a:lnL>
                      <a:noFill/>
                    </a:lnL>
                    <a:lnR>
                      <a:noFill/>
                    </a:lnR>
                    <a:lnT>
                      <a:noFill/>
                    </a:lnT>
                    <a:lnB>
                      <a:noFill/>
                    </a:lnB>
                  </a:tcPr>
                </a:tc>
              </a:tr>
              <a:tr h="4969265">
                <a:tc>
                  <a:txBody>
                    <a:bodyPr/>
                    <a:lstStyle/>
                    <a:p>
                      <a:r>
                        <a:rPr lang="ru-RU" sz="1600" dirty="0"/>
                        <a:t>I. Типичная (у пациентов с отсутствием выраженных нарушений иммунитета):</a:t>
                      </a:r>
                    </a:p>
                    <a:p>
                      <a:r>
                        <a:rPr lang="ru-RU" sz="1600" dirty="0"/>
                        <a:t>•бактериальная;</a:t>
                      </a:r>
                    </a:p>
                    <a:p>
                      <a:r>
                        <a:rPr lang="ru-RU" sz="1600" dirty="0"/>
                        <a:t>•вирусная;</a:t>
                      </a:r>
                    </a:p>
                    <a:p>
                      <a:r>
                        <a:rPr lang="ru-RU" sz="1600" dirty="0"/>
                        <a:t>•грибковая;</a:t>
                      </a:r>
                    </a:p>
                    <a:p>
                      <a:r>
                        <a:rPr lang="ru-RU" sz="1600" dirty="0"/>
                        <a:t>•</a:t>
                      </a:r>
                      <a:r>
                        <a:rPr lang="ru-RU" sz="1600" dirty="0" err="1"/>
                        <a:t>микобактериальная</a:t>
                      </a:r>
                      <a:r>
                        <a:rPr lang="ru-RU" sz="1600" dirty="0"/>
                        <a:t>;</a:t>
                      </a:r>
                    </a:p>
                    <a:p>
                      <a:r>
                        <a:rPr lang="ru-RU" sz="1600" dirty="0"/>
                        <a:t>•паразитарная.</a:t>
                      </a:r>
                    </a:p>
                    <a:p>
                      <a:r>
                        <a:rPr lang="ru-RU" sz="1600" dirty="0"/>
                        <a:t>II. У пациентов с выраженными нарушениями иммунитета:</a:t>
                      </a:r>
                    </a:p>
                    <a:p>
                      <a:r>
                        <a:rPr lang="ru-RU" sz="1600" dirty="0"/>
                        <a:t>•синдром приобретенного иммунодефицита (СПИД);</a:t>
                      </a:r>
                    </a:p>
                    <a:p>
                      <a:r>
                        <a:rPr lang="ru-RU" sz="1600" dirty="0"/>
                        <a:t>•прочие заболевания / патологические состояния.</a:t>
                      </a:r>
                    </a:p>
                    <a:p>
                      <a:r>
                        <a:rPr lang="ru-RU" sz="1600" dirty="0"/>
                        <a:t>III. Аспирационная</a:t>
                      </a:r>
                    </a:p>
                    <a:p>
                      <a:r>
                        <a:rPr lang="ru-RU" sz="1600" dirty="0"/>
                        <a:t>пневмония/абсцесс лёгкого</a:t>
                      </a:r>
                    </a:p>
                  </a:txBody>
                  <a:tcPr marL="48254" marR="48254" marT="24127" marB="24127" anchor="ctr">
                    <a:lnL>
                      <a:noFill/>
                    </a:lnL>
                    <a:lnR>
                      <a:noFill/>
                    </a:lnR>
                    <a:lnT>
                      <a:noFill/>
                    </a:lnT>
                    <a:lnB>
                      <a:noFill/>
                    </a:lnB>
                  </a:tcPr>
                </a:tc>
                <a:tc>
                  <a:txBody>
                    <a:bodyPr/>
                    <a:lstStyle/>
                    <a:p>
                      <a:r>
                        <a:rPr lang="ru-RU" sz="1600" dirty="0"/>
                        <a:t>I. Собственно </a:t>
                      </a:r>
                      <a:r>
                        <a:rPr lang="ru-RU" sz="1600" dirty="0" err="1"/>
                        <a:t>нозокомиальная</a:t>
                      </a:r>
                      <a:endParaRPr lang="ru-RU" sz="1600" dirty="0"/>
                    </a:p>
                    <a:p>
                      <a:r>
                        <a:rPr lang="ru-RU" sz="1600" dirty="0"/>
                        <a:t>II. </a:t>
                      </a:r>
                      <a:r>
                        <a:rPr lang="ru-RU" sz="1600" dirty="0" err="1"/>
                        <a:t>Вентиляторассоциированная</a:t>
                      </a:r>
                      <a:endParaRPr lang="ru-RU" sz="1600" dirty="0"/>
                    </a:p>
                    <a:p>
                      <a:r>
                        <a:rPr lang="ru-RU" sz="1600" dirty="0"/>
                        <a:t>III. </a:t>
                      </a:r>
                      <a:r>
                        <a:rPr lang="ru-RU" sz="1600" dirty="0" err="1"/>
                        <a:t>Нозокомиальная</a:t>
                      </a:r>
                      <a:r>
                        <a:rPr lang="ru-RU" sz="1600" dirty="0"/>
                        <a:t> пневмония у пациентов с выраженными нарушениями иммунитета:</a:t>
                      </a:r>
                    </a:p>
                    <a:p>
                      <a:r>
                        <a:rPr lang="ru-RU" sz="1600" dirty="0"/>
                        <a:t>•у реципиентов донорских органов;</a:t>
                      </a:r>
                    </a:p>
                    <a:p>
                      <a:r>
                        <a:rPr lang="ru-RU" sz="1600" dirty="0"/>
                        <a:t>•у пациентов, получающих цитостатическую терапию</a:t>
                      </a:r>
                    </a:p>
                  </a:txBody>
                  <a:tcPr marL="48254" marR="48254" marT="24127" marB="24127" anchor="ctr">
                    <a:lnL>
                      <a:noFill/>
                    </a:lnL>
                    <a:lnR>
                      <a:noFill/>
                    </a:lnR>
                    <a:lnT>
                      <a:noFill/>
                    </a:lnT>
                    <a:lnB>
                      <a:noFill/>
                    </a:lnB>
                  </a:tcPr>
                </a:tc>
                <a:tc>
                  <a:txBody>
                    <a:bodyPr/>
                    <a:lstStyle/>
                    <a:p>
                      <a:r>
                        <a:rPr lang="ru-RU" sz="1600" dirty="0"/>
                        <a:t>I. Пневмония у жителей домов престарелых.</a:t>
                      </a:r>
                    </a:p>
                    <a:p>
                      <a:r>
                        <a:rPr lang="ru-RU" sz="1600" dirty="0"/>
                        <a:t>II. Прочие категории пациентов:</a:t>
                      </a:r>
                    </a:p>
                    <a:p>
                      <a:r>
                        <a:rPr lang="ru-RU" sz="1600" b="0" u="none" dirty="0">
                          <a:solidFill>
                            <a:schemeClr val="tx1"/>
                          </a:solidFill>
                        </a:rPr>
                        <a:t>•</a:t>
                      </a:r>
                      <a:r>
                        <a:rPr lang="ru-RU" sz="1600" b="0" u="none" dirty="0" smtClean="0">
                          <a:solidFill>
                            <a:schemeClr val="tx1"/>
                          </a:solidFill>
                        </a:rPr>
                        <a:t>антибактериальная</a:t>
                      </a:r>
                      <a:r>
                        <a:rPr lang="ru-RU" sz="1600" b="0" u="none" baseline="0" dirty="0" smtClean="0">
                          <a:solidFill>
                            <a:schemeClr val="tx1"/>
                          </a:solidFill>
                        </a:rPr>
                        <a:t> </a:t>
                      </a:r>
                      <a:r>
                        <a:rPr lang="ru-RU" sz="1600" dirty="0" smtClean="0"/>
                        <a:t>терапия </a:t>
                      </a:r>
                      <a:r>
                        <a:rPr lang="ru-RU" sz="1600" dirty="0"/>
                        <a:t>в предшествовавшие 3мес;</a:t>
                      </a:r>
                    </a:p>
                    <a:p>
                      <a:r>
                        <a:rPr lang="ru-RU" sz="1600" dirty="0"/>
                        <a:t>•госпитализация (по любому поводу) в течение 2 </a:t>
                      </a:r>
                      <a:r>
                        <a:rPr lang="ru-RU" sz="1600" dirty="0" err="1"/>
                        <a:t>сут</a:t>
                      </a:r>
                      <a:r>
                        <a:rPr lang="ru-RU" sz="1600" dirty="0"/>
                        <a:t> и более</a:t>
                      </a:r>
                    </a:p>
                    <a:p>
                      <a:r>
                        <a:rPr lang="ru-RU" sz="1600" dirty="0"/>
                        <a:t>в предшествующие 90 дней;</a:t>
                      </a:r>
                    </a:p>
                    <a:p>
                      <a:r>
                        <a:rPr lang="ru-RU" sz="1600" dirty="0"/>
                        <a:t>•пребывание в других учреждениях длительного ухода;</a:t>
                      </a:r>
                    </a:p>
                    <a:p>
                      <a:r>
                        <a:rPr lang="ru-RU" sz="1600" dirty="0"/>
                        <a:t>•хронический гемодиализ в течение 30 </a:t>
                      </a:r>
                      <a:r>
                        <a:rPr lang="ru-RU" sz="1600" dirty="0" err="1"/>
                        <a:t>сут</a:t>
                      </a:r>
                      <a:r>
                        <a:rPr lang="ru-RU" sz="1600" dirty="0"/>
                        <a:t> и более;</a:t>
                      </a:r>
                    </a:p>
                    <a:p>
                      <a:r>
                        <a:rPr lang="ru-RU" sz="1600" dirty="0"/>
                        <a:t>•обработка раневой поверхности в домашних условиях;</a:t>
                      </a:r>
                    </a:p>
                    <a:p>
                      <a:r>
                        <a:rPr lang="ru-RU" sz="1600" dirty="0"/>
                        <a:t>•</a:t>
                      </a:r>
                      <a:r>
                        <a:rPr lang="ru-RU" sz="1600" dirty="0" err="1"/>
                        <a:t>иммунодефицитные</a:t>
                      </a:r>
                      <a:r>
                        <a:rPr lang="ru-RU" sz="1600" dirty="0"/>
                        <a:t> состояния/заболевания</a:t>
                      </a:r>
                    </a:p>
                  </a:txBody>
                  <a:tcPr marL="48254" marR="48254" marT="24127" marB="24127" anchor="ctr">
                    <a:lnL>
                      <a:noFill/>
                    </a:lnL>
                    <a:lnR>
                      <a:noFill/>
                    </a:lnR>
                    <a:lnT>
                      <a:noFill/>
                    </a:lnT>
                    <a:lnB>
                      <a:noFill/>
                    </a:lnB>
                  </a:tcPr>
                </a:tc>
              </a:tr>
            </a:tbl>
          </a:graphicData>
        </a:graphic>
      </p:graphicFrame>
    </p:spTree>
    <p:extLst>
      <p:ext uri="{BB962C8B-B14F-4D97-AF65-F5344CB8AC3E}">
        <p14:creationId xmlns:p14="http://schemas.microsoft.com/office/powerpoint/2010/main" val="10761399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tx1"/>
                </a:solidFill>
              </a:rPr>
              <a:t>Внебольничная пневмония </a:t>
            </a:r>
            <a:br>
              <a:rPr lang="ru-RU" b="1" dirty="0">
                <a:solidFill>
                  <a:schemeClr val="tx1"/>
                </a:solidFill>
              </a:rPr>
            </a:br>
            <a:r>
              <a:rPr lang="ru-RU" b="1" dirty="0">
                <a:solidFill>
                  <a:schemeClr val="tx1"/>
                </a:solidFill>
              </a:rPr>
              <a:t>определение</a:t>
            </a:r>
            <a:endParaRPr lang="ru-RU" dirty="0"/>
          </a:p>
        </p:txBody>
      </p:sp>
      <p:sp>
        <p:nvSpPr>
          <p:cNvPr id="3" name="Объект 2"/>
          <p:cNvSpPr>
            <a:spLocks noGrp="1"/>
          </p:cNvSpPr>
          <p:nvPr>
            <p:ph sz="quarter" idx="1"/>
          </p:nvPr>
        </p:nvSpPr>
        <p:spPr/>
        <p:txBody>
          <a:bodyPr>
            <a:normAutofit lnSpcReduction="10000"/>
          </a:bodyPr>
          <a:lstStyle/>
          <a:p>
            <a:pPr algn="just"/>
            <a:r>
              <a:rPr lang="ru-RU" b="1" dirty="0"/>
              <a:t>Внебольничная (домашняя, амбулаторная) пневмония</a:t>
            </a:r>
            <a:r>
              <a:rPr lang="ru-RU" dirty="0"/>
              <a:t> (</a:t>
            </a:r>
            <a:r>
              <a:rPr lang="ru-RU" dirty="0" smtClean="0"/>
              <a:t>ВП) – это острое </a:t>
            </a:r>
            <a:r>
              <a:rPr lang="ru-RU" dirty="0"/>
              <a:t>заболевание, возникшее во внебольничных условиях (то есть вне стационара или  позднее 4 недель после выписки из него, или диагностированное в первые 48 ч от момента госпитализации), сопровождающееся симптомами инфекции нижних отделов дыхательных путей (лихорадка, кашель, выделение мокроты, возможно гнойной, боль в грудной клетке, одышка) и рентгенологическими признаками «свежих» очагово-инфильтративных изменений в легких при отсутствии очевидной диагностической альтернативы.</a:t>
            </a:r>
          </a:p>
        </p:txBody>
      </p:sp>
    </p:spTree>
    <p:extLst>
      <p:ext uri="{BB962C8B-B14F-4D97-AF65-F5344CB8AC3E}">
        <p14:creationId xmlns:p14="http://schemas.microsoft.com/office/powerpoint/2010/main" val="19864629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pPr algn="ctr"/>
            <a:r>
              <a:rPr lang="ru-RU" b="1" dirty="0" smtClean="0">
                <a:solidFill>
                  <a:schemeClr val="tx1"/>
                </a:solidFill>
              </a:rPr>
              <a:t>Актуальность</a:t>
            </a:r>
            <a:endParaRPr lang="ru-RU" b="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a:bodyPr>
          <a:lstStyle/>
          <a:p>
            <a:pPr algn="ctr"/>
            <a:r>
              <a:rPr lang="ru-RU" dirty="0"/>
              <a:t>ВП относятся к числу наиболее распространенных острых инфекционных заболеваний. Согласно данным официальной статистики (Федеральная служба по </a:t>
            </a:r>
            <a:r>
              <a:rPr lang="ru-RU" dirty="0" smtClean="0"/>
              <a:t>надзору в </a:t>
            </a:r>
            <a:r>
              <a:rPr lang="ru-RU" dirty="0"/>
              <a:t>сфере защиты прав потребителей и благополучия человека), заболеваемость ВП в 2016 г. составила 418,02 на 100 тыс. населения с ростом этого показателя по сравнению с 2015 г. на 24</a:t>
            </a:r>
            <a:r>
              <a:rPr lang="ru-RU" dirty="0" smtClean="0"/>
              <a:t>%. </a:t>
            </a:r>
            <a:r>
              <a:rPr lang="ru-RU" dirty="0"/>
              <a:t>Наиболее высокие цифры заболеваемости отмечены в Дальневосточном и Уральском федеральным округах (560,84 и 505,31 на 100 тыс. населения, соответственно)</a:t>
            </a:r>
          </a:p>
        </p:txBody>
      </p:sp>
    </p:spTree>
    <p:extLst>
      <p:ext uri="{BB962C8B-B14F-4D97-AF65-F5344CB8AC3E}">
        <p14:creationId xmlns:p14="http://schemas.microsoft.com/office/powerpoint/2010/main" val="2337093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38138"/>
          </a:xfrm>
        </p:spPr>
        <p:txBody>
          <a:bodyPr>
            <a:normAutofit/>
          </a:bodyPr>
          <a:lstStyle/>
          <a:p>
            <a:pPr algn="ctr"/>
            <a:r>
              <a:rPr lang="ru-RU" b="1" dirty="0">
                <a:solidFill>
                  <a:schemeClr val="tx1"/>
                </a:solidFill>
              </a:rPr>
              <a:t>ОСНОВНЫЕ ЖАЛОБЫ</a:t>
            </a:r>
            <a:br>
              <a:rPr lang="ru-RU" b="1" dirty="0">
                <a:solidFill>
                  <a:schemeClr val="tx1"/>
                </a:solidFill>
              </a:rPr>
            </a:br>
            <a:r>
              <a:rPr lang="ru-RU" b="1" i="1" dirty="0" smtClean="0">
                <a:solidFill>
                  <a:schemeClr val="tx1"/>
                </a:solidFill>
              </a:rPr>
              <a:t>КАШЕЛЬ.ОСЛОЖНЕНИЯ</a:t>
            </a:r>
            <a:endParaRPr lang="ru-RU" b="1" i="1" dirty="0">
              <a:solidFill>
                <a:schemeClr val="tx1"/>
              </a:solidFill>
            </a:endParaRPr>
          </a:p>
        </p:txBody>
      </p:sp>
      <p:sp>
        <p:nvSpPr>
          <p:cNvPr id="3" name="Объект 2"/>
          <p:cNvSpPr>
            <a:spLocks noGrp="1"/>
          </p:cNvSpPr>
          <p:nvPr>
            <p:ph sz="quarter" idx="1"/>
          </p:nvPr>
        </p:nvSpPr>
        <p:spPr>
          <a:xfrm>
            <a:off x="467544" y="1268760"/>
            <a:ext cx="7467600" cy="5205192"/>
          </a:xfrm>
        </p:spPr>
        <p:txBody>
          <a:bodyPr>
            <a:normAutofit fontScale="92500" lnSpcReduction="10000"/>
          </a:bodyPr>
          <a:lstStyle/>
          <a:p>
            <a:pPr marL="0" indent="0" algn="ctr">
              <a:buNone/>
            </a:pPr>
            <a:r>
              <a:rPr lang="ru-RU" dirty="0" smtClean="0"/>
              <a:t>1. Легкие </a:t>
            </a:r>
          </a:p>
          <a:p>
            <a:pPr marL="457200" indent="-457200" algn="just">
              <a:buAutoNum type="arabicPeriod"/>
            </a:pPr>
            <a:r>
              <a:rPr lang="ru-RU" dirty="0" smtClean="0"/>
              <a:t>- слабость</a:t>
            </a:r>
          </a:p>
          <a:p>
            <a:pPr marL="457200" indent="-457200" algn="just">
              <a:buAutoNum type="arabicPeriod"/>
            </a:pPr>
            <a:r>
              <a:rPr lang="ru-RU" dirty="0" smtClean="0"/>
              <a:t>- отсутствие аппетита</a:t>
            </a:r>
          </a:p>
          <a:p>
            <a:pPr marL="457200" indent="-457200" algn="just">
              <a:buAutoNum type="arabicPeriod"/>
            </a:pPr>
            <a:r>
              <a:rPr lang="ru-RU" dirty="0" smtClean="0"/>
              <a:t>- рвота или позыв к рвоте</a:t>
            </a:r>
          </a:p>
          <a:p>
            <a:pPr marL="457200" indent="-457200" algn="just">
              <a:buAutoNum type="arabicPeriod"/>
            </a:pPr>
            <a:r>
              <a:rPr lang="ru-RU" dirty="0" smtClean="0"/>
              <a:t>- головные боли </a:t>
            </a:r>
          </a:p>
          <a:p>
            <a:pPr marL="457200" indent="-457200" algn="just">
              <a:buAutoNum type="arabicPeriod"/>
            </a:pPr>
            <a:r>
              <a:rPr lang="ru-RU" dirty="0" smtClean="0"/>
              <a:t>- недержание мочи</a:t>
            </a:r>
          </a:p>
          <a:p>
            <a:pPr marL="0" indent="0" algn="ctr">
              <a:buNone/>
            </a:pPr>
            <a:r>
              <a:rPr lang="ru-RU" dirty="0" smtClean="0"/>
              <a:t>2. Тяжелые</a:t>
            </a:r>
          </a:p>
          <a:p>
            <a:pPr marL="457200" indent="-457200" algn="just">
              <a:buAutoNum type="arabicPeriod"/>
            </a:pPr>
            <a:r>
              <a:rPr lang="ru-RU" dirty="0" smtClean="0"/>
              <a:t>- перелом ребер</a:t>
            </a:r>
          </a:p>
          <a:p>
            <a:pPr marL="457200" indent="-457200" algn="just">
              <a:buAutoNum type="arabicPeriod"/>
            </a:pPr>
            <a:r>
              <a:rPr lang="ru-RU" dirty="0" smtClean="0"/>
              <a:t>- кровоизлияния</a:t>
            </a:r>
          </a:p>
          <a:p>
            <a:pPr marL="457200" indent="-457200" algn="just">
              <a:buAutoNum type="arabicPeriod"/>
            </a:pPr>
            <a:r>
              <a:rPr lang="ru-RU" dirty="0" smtClean="0"/>
              <a:t>- разрыв </a:t>
            </a:r>
            <a:r>
              <a:rPr lang="ru-RU" dirty="0" err="1" smtClean="0"/>
              <a:t>мыщц</a:t>
            </a:r>
            <a:endParaRPr lang="ru-RU" dirty="0" smtClean="0"/>
          </a:p>
          <a:p>
            <a:pPr marL="457200" indent="-457200" algn="just">
              <a:buAutoNum type="arabicPeriod"/>
            </a:pPr>
            <a:r>
              <a:rPr lang="ru-RU" dirty="0" smtClean="0"/>
              <a:t>- спонтанный пневмоторакс</a:t>
            </a:r>
          </a:p>
          <a:p>
            <a:pPr marL="457200" indent="-457200" algn="just">
              <a:buAutoNum type="arabicPeriod"/>
            </a:pPr>
            <a:r>
              <a:rPr lang="ru-RU" dirty="0" smtClean="0"/>
              <a:t>- </a:t>
            </a:r>
            <a:r>
              <a:rPr lang="ru-RU" dirty="0" err="1" smtClean="0"/>
              <a:t>брадиаритмия</a:t>
            </a:r>
            <a:endParaRPr lang="ru-RU" dirty="0" smtClean="0"/>
          </a:p>
          <a:p>
            <a:pPr marL="457200" indent="-457200" algn="just">
              <a:buAutoNum type="arabicPeriod"/>
            </a:pPr>
            <a:r>
              <a:rPr lang="ru-RU" dirty="0" smtClean="0"/>
              <a:t>- кашлевое синкопе (обморок)</a:t>
            </a:r>
          </a:p>
          <a:p>
            <a:pPr marL="457200" indent="-457200" algn="just">
              <a:buAutoNum type="arabicPeriod"/>
            </a:pPr>
            <a:endParaRPr lang="ru-RU" dirty="0" smtClean="0"/>
          </a:p>
        </p:txBody>
      </p:sp>
    </p:spTree>
    <p:extLst>
      <p:ext uri="{BB962C8B-B14F-4D97-AF65-F5344CB8AC3E}">
        <p14:creationId xmlns:p14="http://schemas.microsoft.com/office/powerpoint/2010/main" val="39462159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pPr algn="ctr"/>
            <a:r>
              <a:rPr lang="ru-RU" b="1" dirty="0" smtClean="0">
                <a:solidFill>
                  <a:schemeClr val="tx1"/>
                </a:solidFill>
              </a:rPr>
              <a:t>Актуальность</a:t>
            </a:r>
            <a:endParaRPr lang="ru-RU" b="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fontScale="92500"/>
          </a:bodyPr>
          <a:lstStyle/>
          <a:p>
            <a:pPr algn="ctr"/>
            <a:r>
              <a:rPr lang="ru-RU" dirty="0"/>
              <a:t>В структуре смертности от болезней органов дыхания в РФ в 2015 г. на долю пневмоний приходилось 49,9%; смертность в 2016 г. составила 21 на 100 тыс. </a:t>
            </a:r>
            <a:r>
              <a:rPr lang="ru-RU" dirty="0" smtClean="0"/>
              <a:t>населения. </a:t>
            </a:r>
            <a:r>
              <a:rPr lang="ru-RU" dirty="0"/>
              <a:t>Вероятность неблагоприятного исхода при ВП зависит от многих факторов – возраста пациента, тяжести течения, сопутствующих </a:t>
            </a:r>
            <a:r>
              <a:rPr lang="ru-RU" dirty="0" smtClean="0"/>
              <a:t>заболеваний. </a:t>
            </a:r>
            <a:r>
              <a:rPr lang="ru-RU" dirty="0"/>
              <a:t>Летальность является наименьшей (1-3%) у лиц молодого и среднего возраста без сопутствующих заболеваний и нетяжелом течении ВП. Напротив, у пациентов пожилого и старческого возраста, при наличии серьезной сопутствующей патологии (ХОБЛ, злокачественные новообразования, алкоголизм, СД, ХСН и др.), а также в случаях тяжелой ВП этот показатель возрастает до 15-58</a:t>
            </a:r>
            <a:r>
              <a:rPr lang="ru-RU" dirty="0" smtClean="0"/>
              <a:t>%.</a:t>
            </a:r>
            <a:endParaRPr lang="ru-RU" dirty="0"/>
          </a:p>
        </p:txBody>
      </p:sp>
    </p:spTree>
    <p:extLst>
      <p:ext uri="{BB962C8B-B14F-4D97-AF65-F5344CB8AC3E}">
        <p14:creationId xmlns:p14="http://schemas.microsoft.com/office/powerpoint/2010/main" val="37905977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этиология</a:t>
            </a:r>
            <a:r>
              <a:rPr lang="ru-RU" dirty="0"/>
              <a:t/>
            </a:r>
            <a:br>
              <a:rPr lang="ru-RU" dirty="0"/>
            </a:br>
            <a:endParaRPr lang="ru-RU" dirty="0"/>
          </a:p>
        </p:txBody>
      </p:sp>
      <p:sp>
        <p:nvSpPr>
          <p:cNvPr id="3" name="Объект 2"/>
          <p:cNvSpPr>
            <a:spLocks noGrp="1"/>
          </p:cNvSpPr>
          <p:nvPr>
            <p:ph sz="quarter" idx="1"/>
          </p:nvPr>
        </p:nvSpPr>
        <p:spPr/>
        <p:txBody>
          <a:bodyPr>
            <a:normAutofit fontScale="85000" lnSpcReduction="20000"/>
          </a:bodyPr>
          <a:lstStyle/>
          <a:p>
            <a:r>
              <a:rPr lang="ru-RU" dirty="0"/>
              <a:t>Наиболее часто ВП вызывают следующие возбудители:</a:t>
            </a:r>
          </a:p>
          <a:p>
            <a:pPr lvl="0"/>
            <a:r>
              <a:rPr lang="en-US" i="1" dirty="0"/>
              <a:t>Streptococcus</a:t>
            </a:r>
            <a:r>
              <a:rPr lang="ru-RU" i="1" dirty="0"/>
              <a:t>   </a:t>
            </a:r>
            <a:r>
              <a:rPr lang="en-US" i="1" dirty="0" err="1"/>
              <a:t>pneumoniae</a:t>
            </a:r>
            <a:r>
              <a:rPr lang="ru-RU" i="1" dirty="0"/>
              <a:t>   </a:t>
            </a:r>
            <a:r>
              <a:rPr lang="ru-RU" dirty="0" smtClean="0"/>
              <a:t>(30—50</a:t>
            </a:r>
            <a:r>
              <a:rPr lang="ru-RU" dirty="0"/>
              <a:t>% случаев);</a:t>
            </a:r>
          </a:p>
          <a:p>
            <a:pPr lvl="0"/>
            <a:r>
              <a:rPr lang="en-US" i="1" dirty="0"/>
              <a:t>Mycoplasma </a:t>
            </a:r>
            <a:r>
              <a:rPr lang="en-US" i="1" dirty="0" err="1"/>
              <a:t>pneumoniae</a:t>
            </a:r>
            <a:r>
              <a:rPr lang="en-US" i="1" dirty="0"/>
              <a:t> </a:t>
            </a:r>
            <a:r>
              <a:rPr lang="ru-RU" dirty="0" smtClean="0"/>
              <a:t>(20—30</a:t>
            </a:r>
            <a:r>
              <a:rPr lang="ru-RU" dirty="0"/>
              <a:t>% случаев);</a:t>
            </a:r>
          </a:p>
          <a:p>
            <a:pPr lvl="0"/>
            <a:r>
              <a:rPr lang="en-US" i="1" dirty="0"/>
              <a:t>Chlamydia </a:t>
            </a:r>
            <a:r>
              <a:rPr lang="en-US" i="1" dirty="0" err="1"/>
              <a:t>pneumoniae</a:t>
            </a:r>
            <a:r>
              <a:rPr lang="en-US" i="1" dirty="0"/>
              <a:t> </a:t>
            </a:r>
            <a:r>
              <a:rPr lang="ru-RU" dirty="0" smtClean="0"/>
              <a:t>(20—30% </a:t>
            </a:r>
            <a:r>
              <a:rPr lang="ru-RU" dirty="0"/>
              <a:t>случаев);</a:t>
            </a:r>
          </a:p>
          <a:p>
            <a:pPr lvl="0"/>
            <a:r>
              <a:rPr lang="en-US" i="1" dirty="0" err="1"/>
              <a:t>Haemophilus</a:t>
            </a:r>
            <a:r>
              <a:rPr lang="en-US" i="1" dirty="0"/>
              <a:t> </a:t>
            </a:r>
            <a:r>
              <a:rPr lang="en-US" i="1" dirty="0" err="1"/>
              <a:t>influenzae</a:t>
            </a:r>
            <a:r>
              <a:rPr lang="en-US" i="1" dirty="0"/>
              <a:t> </a:t>
            </a:r>
            <a:r>
              <a:rPr lang="ru-RU" dirty="0"/>
              <a:t>(3—10% случаев);</a:t>
            </a:r>
          </a:p>
          <a:p>
            <a:pPr lvl="0"/>
            <a:r>
              <a:rPr lang="en-US" i="1" dirty="0" err="1"/>
              <a:t>Enterobacteriaceae</a:t>
            </a:r>
            <a:r>
              <a:rPr lang="en-US" i="1" dirty="0"/>
              <a:t> </a:t>
            </a:r>
            <a:r>
              <a:rPr lang="en-US" i="1" dirty="0" err="1"/>
              <a:t>Klebsiella</a:t>
            </a:r>
            <a:r>
              <a:rPr lang="en-US" i="1" dirty="0"/>
              <a:t> </a:t>
            </a:r>
            <a:r>
              <a:rPr lang="en-US" i="1" dirty="0" err="1"/>
              <a:t>pneumoniae</a:t>
            </a:r>
            <a:r>
              <a:rPr lang="en-US" i="1" dirty="0"/>
              <a:t>, Escherichia coli </a:t>
            </a:r>
            <a:r>
              <a:rPr lang="ru-RU" dirty="0"/>
              <a:t>и </a:t>
            </a:r>
            <a:r>
              <a:rPr lang="ru-RU" dirty="0" err="1"/>
              <a:t>др</a:t>
            </a:r>
            <a:r>
              <a:rPr lang="en-US" dirty="0"/>
              <a:t>. (3—10% </a:t>
            </a:r>
            <a:r>
              <a:rPr lang="ru-RU" dirty="0"/>
              <a:t>случаев</a:t>
            </a:r>
            <a:r>
              <a:rPr lang="en-US" dirty="0"/>
              <a:t>);</a:t>
            </a:r>
            <a:endParaRPr lang="ru-RU" dirty="0"/>
          </a:p>
          <a:p>
            <a:pPr lvl="0"/>
            <a:r>
              <a:rPr lang="en-US" i="1" dirty="0"/>
              <a:t>Staphylococcus aureus </a:t>
            </a:r>
            <a:r>
              <a:rPr lang="ru-RU" dirty="0"/>
              <a:t>(3—10% случаев);</a:t>
            </a:r>
          </a:p>
          <a:p>
            <a:pPr lvl="0"/>
            <a:r>
              <a:rPr lang="en-US" i="1" dirty="0"/>
              <a:t>Streptococcus </a:t>
            </a:r>
            <a:r>
              <a:rPr lang="en-US" i="1" dirty="0" err="1"/>
              <a:t>pyogenes</a:t>
            </a:r>
            <a:r>
              <a:rPr lang="en-US" i="1" dirty="0"/>
              <a:t>, Chlamydia </a:t>
            </a:r>
            <a:r>
              <a:rPr lang="en-US" i="1" dirty="0" err="1"/>
              <a:t>psittaci</a:t>
            </a:r>
            <a:r>
              <a:rPr lang="en-US" i="1" dirty="0"/>
              <a:t>, </a:t>
            </a:r>
            <a:r>
              <a:rPr lang="en-US" i="1" dirty="0" err="1"/>
              <a:t>Coxiella</a:t>
            </a:r>
            <a:r>
              <a:rPr lang="en-US" i="1" dirty="0"/>
              <a:t> </a:t>
            </a:r>
            <a:r>
              <a:rPr lang="en-US" i="1" dirty="0" err="1"/>
              <a:t>burnetii</a:t>
            </a:r>
            <a:r>
              <a:rPr lang="en-US" i="1" dirty="0"/>
              <a:t>, Legionella </a:t>
            </a:r>
            <a:r>
              <a:rPr lang="en-US" i="1" dirty="0" err="1"/>
              <a:t>pneumophila</a:t>
            </a:r>
            <a:r>
              <a:rPr lang="en-US" i="1" dirty="0"/>
              <a:t> </a:t>
            </a:r>
            <a:r>
              <a:rPr lang="ru-RU" dirty="0"/>
              <a:t>и </a:t>
            </a:r>
            <a:r>
              <a:rPr lang="ru-RU" dirty="0" err="1"/>
              <a:t>др</a:t>
            </a:r>
            <a:r>
              <a:rPr lang="en-US" dirty="0"/>
              <a:t>. (</a:t>
            </a:r>
            <a:r>
              <a:rPr lang="ru-RU" dirty="0"/>
              <a:t>редко</a:t>
            </a:r>
            <a:r>
              <a:rPr lang="en-US" dirty="0"/>
              <a:t>).</a:t>
            </a:r>
            <a:endParaRPr lang="ru-RU" dirty="0"/>
          </a:p>
          <a:p>
            <a:r>
              <a:rPr lang="ru-RU" dirty="0"/>
              <a:t>Основными возбудителями внебольничной аспирационной пневмонии являются анаэробы, определенное этиологическое значение имеют </a:t>
            </a:r>
            <a:r>
              <a:rPr lang="en-US" i="1" dirty="0"/>
              <a:t>S</a:t>
            </a:r>
            <a:r>
              <a:rPr lang="ru-RU" i="1" dirty="0"/>
              <a:t>. </a:t>
            </a:r>
            <a:r>
              <a:rPr lang="en-US" i="1" dirty="0" err="1"/>
              <a:t>pneumoniae</a:t>
            </a:r>
            <a:r>
              <a:rPr lang="ru-RU" i="1" dirty="0"/>
              <a:t>, </a:t>
            </a:r>
            <a:r>
              <a:rPr lang="en-US" i="1" dirty="0"/>
              <a:t>H</a:t>
            </a:r>
            <a:r>
              <a:rPr lang="ru-RU" i="1" dirty="0"/>
              <a:t>. </a:t>
            </a:r>
            <a:r>
              <a:rPr lang="en-US" i="1" dirty="0" err="1"/>
              <a:t>influenzae</a:t>
            </a:r>
            <a:r>
              <a:rPr lang="ru-RU" i="1" dirty="0"/>
              <a:t>, </a:t>
            </a:r>
            <a:r>
              <a:rPr lang="en-US" i="1" dirty="0"/>
              <a:t>S</a:t>
            </a:r>
            <a:r>
              <a:rPr lang="ru-RU" i="1" dirty="0"/>
              <a:t>. </a:t>
            </a:r>
            <a:r>
              <a:rPr lang="en-US" i="1" dirty="0"/>
              <a:t>aureus</a:t>
            </a:r>
            <a:r>
              <a:rPr lang="ru-RU" i="1" dirty="0"/>
              <a:t>.</a:t>
            </a:r>
            <a:endParaRPr lang="ru-RU" dirty="0"/>
          </a:p>
          <a:p>
            <a:r>
              <a:rPr lang="ru-RU" dirty="0"/>
              <a:t>При больничной аспирационной пневмонии особое значение приобретает грамотрицательная микрофлора.</a:t>
            </a:r>
          </a:p>
          <a:p>
            <a:endParaRPr lang="ru-RU" dirty="0"/>
          </a:p>
        </p:txBody>
      </p:sp>
    </p:spTree>
    <p:extLst>
      <p:ext uri="{BB962C8B-B14F-4D97-AF65-F5344CB8AC3E}">
        <p14:creationId xmlns:p14="http://schemas.microsoft.com/office/powerpoint/2010/main" val="3463420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этиология</a:t>
            </a:r>
            <a:r>
              <a:rPr lang="ru-RU" dirty="0"/>
              <a:t/>
            </a:r>
            <a:br>
              <a:rPr lang="ru-RU" dirty="0"/>
            </a:b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108938667"/>
              </p:ext>
            </p:extLst>
          </p:nvPr>
        </p:nvGraphicFramePr>
        <p:xfrm>
          <a:off x="0" y="836713"/>
          <a:ext cx="8892480" cy="6038713"/>
        </p:xfrm>
        <a:graphic>
          <a:graphicData uri="http://schemas.openxmlformats.org/drawingml/2006/table">
            <a:tbl>
              <a:tblPr firstRow="1" firstCol="1" lastRow="1" lastCol="1" bandRow="1" bandCol="1"/>
              <a:tblGrid>
                <a:gridCol w="4446240"/>
                <a:gridCol w="4446240"/>
              </a:tblGrid>
              <a:tr h="298730">
                <a:tc>
                  <a:txBody>
                    <a:bodyPr/>
                    <a:lstStyle/>
                    <a:p>
                      <a:pPr algn="ctr">
                        <a:spcAft>
                          <a:spcPts val="0"/>
                        </a:spcAft>
                        <a:tabLst>
                          <a:tab pos="457200" algn="l"/>
                        </a:tabLst>
                      </a:pPr>
                      <a:r>
                        <a:rPr lang="ru-RU" sz="1600" b="1" spc="10">
                          <a:solidFill>
                            <a:srgbClr val="000000"/>
                          </a:solidFill>
                          <a:effectLst/>
                          <a:latin typeface="Times New Roman"/>
                          <a:ea typeface="SimSun"/>
                        </a:rPr>
                        <a:t>Фактор риска</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457200" algn="l"/>
                        </a:tabLst>
                      </a:pPr>
                      <a:r>
                        <a:rPr lang="ru-RU" sz="1600" b="1" spc="10">
                          <a:solidFill>
                            <a:srgbClr val="000000"/>
                          </a:solidFill>
                          <a:effectLst/>
                          <a:latin typeface="Times New Roman"/>
                          <a:ea typeface="SimSun"/>
                        </a:rPr>
                        <a:t>Вероятные возбудители</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460">
                <a:tc>
                  <a:txBody>
                    <a:bodyPr/>
                    <a:lstStyle/>
                    <a:p>
                      <a:pPr>
                        <a:spcAft>
                          <a:spcPts val="0"/>
                        </a:spcAft>
                        <a:tabLst>
                          <a:tab pos="457200" algn="l"/>
                        </a:tabLst>
                      </a:pPr>
                      <a:r>
                        <a:rPr lang="ru-RU" sz="1600" b="1" spc="10">
                          <a:solidFill>
                            <a:srgbClr val="000000"/>
                          </a:solidFill>
                          <a:effectLst/>
                          <a:latin typeface="Times New Roman"/>
                          <a:ea typeface="SimSun"/>
                        </a:rPr>
                        <a:t>Алкоголизм </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en-US" sz="1600" b="1" spc="10">
                          <a:solidFill>
                            <a:srgbClr val="000000"/>
                          </a:solidFill>
                          <a:effectLst/>
                          <a:latin typeface="Times New Roman"/>
                          <a:ea typeface="SimSun"/>
                        </a:rPr>
                        <a:t>S. pneumoniae, </a:t>
                      </a:r>
                      <a:r>
                        <a:rPr lang="ru-RU" sz="1600" b="1" spc="10">
                          <a:solidFill>
                            <a:srgbClr val="000000"/>
                          </a:solidFill>
                          <a:effectLst/>
                          <a:latin typeface="Times New Roman"/>
                          <a:ea typeface="SimSun"/>
                        </a:rPr>
                        <a:t>анаэробы</a:t>
                      </a:r>
                      <a:r>
                        <a:rPr lang="en-US" sz="1600" b="1" spc="10">
                          <a:solidFill>
                            <a:srgbClr val="000000"/>
                          </a:solidFill>
                          <a:effectLst/>
                          <a:latin typeface="Times New Roman"/>
                          <a:ea typeface="SimSun"/>
                        </a:rPr>
                        <a:t>, Enterobacteriaceae (K. pneumoniae </a:t>
                      </a:r>
                      <a:r>
                        <a:rPr lang="ru-RU" sz="1600" b="1" spc="10">
                          <a:solidFill>
                            <a:srgbClr val="000000"/>
                          </a:solidFill>
                          <a:effectLst/>
                          <a:latin typeface="Times New Roman"/>
                          <a:ea typeface="SimSun"/>
                        </a:rPr>
                        <a:t>и др</a:t>
                      </a:r>
                      <a:r>
                        <a:rPr lang="en-US" sz="1600" b="1" spc="10">
                          <a:solidFill>
                            <a:srgbClr val="000000"/>
                          </a:solidFill>
                          <a:effectLst/>
                          <a:latin typeface="Times New Roman"/>
                          <a:ea typeface="SimSun"/>
                        </a:rPr>
                        <a:t>.)</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460">
                <a:tc>
                  <a:txBody>
                    <a:bodyPr/>
                    <a:lstStyle/>
                    <a:p>
                      <a:pPr>
                        <a:spcAft>
                          <a:spcPts val="0"/>
                        </a:spcAft>
                        <a:tabLst>
                          <a:tab pos="457200" algn="l"/>
                        </a:tabLst>
                      </a:pPr>
                      <a:r>
                        <a:rPr lang="ru-RU" sz="1600" b="1" spc="10">
                          <a:solidFill>
                            <a:srgbClr val="000000"/>
                          </a:solidFill>
                          <a:effectLst/>
                          <a:latin typeface="Times New Roman"/>
                          <a:ea typeface="SimSun"/>
                        </a:rPr>
                        <a:t>Хронический бронхит, ХОБЛ, курение</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en-US" sz="1600" b="1" spc="10">
                          <a:solidFill>
                            <a:srgbClr val="000000"/>
                          </a:solidFill>
                          <a:effectLst/>
                          <a:latin typeface="Times New Roman"/>
                          <a:ea typeface="SimSun"/>
                        </a:rPr>
                        <a:t>S. pneumoniae, H. influenzae, Moraxella catarrhalis, Legionella spp.</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730">
                <a:tc>
                  <a:txBody>
                    <a:bodyPr/>
                    <a:lstStyle/>
                    <a:p>
                      <a:pPr>
                        <a:spcAft>
                          <a:spcPts val="0"/>
                        </a:spcAft>
                        <a:tabLst>
                          <a:tab pos="457200" algn="l"/>
                        </a:tabLst>
                      </a:pPr>
                      <a:r>
                        <a:rPr lang="ru-RU" sz="1600" b="1" spc="10">
                          <a:solidFill>
                            <a:srgbClr val="000000"/>
                          </a:solidFill>
                          <a:effectLst/>
                          <a:latin typeface="Times New Roman"/>
                          <a:ea typeface="SimSun"/>
                        </a:rPr>
                        <a:t>Декомпенсированный сахарный диабет</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en-US" sz="1600" b="1" spc="10">
                          <a:solidFill>
                            <a:srgbClr val="000000"/>
                          </a:solidFill>
                          <a:effectLst/>
                          <a:latin typeface="Times New Roman"/>
                          <a:ea typeface="SimSun"/>
                        </a:rPr>
                        <a:t>S. pneumoniae, S. aureus</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460">
                <a:tc>
                  <a:txBody>
                    <a:bodyPr/>
                    <a:lstStyle/>
                    <a:p>
                      <a:pPr>
                        <a:spcAft>
                          <a:spcPts val="0"/>
                        </a:spcAft>
                        <a:tabLst>
                          <a:tab pos="457200" algn="l"/>
                        </a:tabLst>
                      </a:pPr>
                      <a:r>
                        <a:rPr lang="ru-RU" sz="1600" b="1" spc="10">
                          <a:solidFill>
                            <a:srgbClr val="000000"/>
                          </a:solidFill>
                          <a:effectLst/>
                          <a:latin typeface="Times New Roman"/>
                          <a:ea typeface="SimSun"/>
                        </a:rPr>
                        <a:t>Пребывание в домах престарелых</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en-US" sz="1600" b="1" spc="10">
                          <a:solidFill>
                            <a:srgbClr val="000000"/>
                          </a:solidFill>
                          <a:effectLst/>
                          <a:latin typeface="Times New Roman"/>
                          <a:ea typeface="SimSun"/>
                        </a:rPr>
                        <a:t>S</a:t>
                      </a:r>
                      <a:r>
                        <a:rPr lang="ru-RU" sz="1600" b="1" spc="10">
                          <a:solidFill>
                            <a:srgbClr val="000000"/>
                          </a:solidFill>
                          <a:effectLst/>
                          <a:latin typeface="Times New Roman"/>
                          <a:ea typeface="SimSun"/>
                        </a:rPr>
                        <a:t>.</a:t>
                      </a:r>
                      <a:r>
                        <a:rPr lang="en-US" sz="1600" b="1" spc="10">
                          <a:solidFill>
                            <a:srgbClr val="000000"/>
                          </a:solidFill>
                          <a:effectLst/>
                          <a:latin typeface="Times New Roman"/>
                          <a:ea typeface="SimSun"/>
                        </a:rPr>
                        <a:t>pneumoniae</a:t>
                      </a:r>
                      <a:r>
                        <a:rPr lang="ru-RU" sz="1600" b="1" spc="10">
                          <a:solidFill>
                            <a:srgbClr val="000000"/>
                          </a:solidFill>
                          <a:effectLst/>
                          <a:latin typeface="Times New Roman"/>
                          <a:ea typeface="SimSun"/>
                        </a:rPr>
                        <a:t>, </a:t>
                      </a:r>
                      <a:r>
                        <a:rPr lang="en-US" sz="1600" b="1" spc="10">
                          <a:solidFill>
                            <a:srgbClr val="000000"/>
                          </a:solidFill>
                          <a:effectLst/>
                          <a:latin typeface="Times New Roman"/>
                          <a:ea typeface="SimSun"/>
                        </a:rPr>
                        <a:t>Enterobacteriaceae</a:t>
                      </a:r>
                      <a:r>
                        <a:rPr lang="ru-RU" sz="1600" b="1" spc="10">
                          <a:solidFill>
                            <a:srgbClr val="000000"/>
                          </a:solidFill>
                          <a:effectLst/>
                          <a:latin typeface="Times New Roman"/>
                          <a:ea typeface="SimSun"/>
                        </a:rPr>
                        <a:t>, </a:t>
                      </a:r>
                      <a:r>
                        <a:rPr lang="en-US" sz="1600" b="1" spc="10">
                          <a:solidFill>
                            <a:srgbClr val="000000"/>
                          </a:solidFill>
                          <a:effectLst/>
                          <a:latin typeface="Times New Roman"/>
                          <a:ea typeface="SimSun"/>
                        </a:rPr>
                        <a:t>H</a:t>
                      </a:r>
                      <a:r>
                        <a:rPr lang="ru-RU" sz="1600" b="1" spc="10">
                          <a:solidFill>
                            <a:srgbClr val="000000"/>
                          </a:solidFill>
                          <a:effectLst/>
                          <a:latin typeface="Times New Roman"/>
                          <a:ea typeface="SimSun"/>
                        </a:rPr>
                        <a:t>.</a:t>
                      </a:r>
                      <a:r>
                        <a:rPr lang="en-US" sz="1600" b="1" spc="10">
                          <a:solidFill>
                            <a:srgbClr val="000000"/>
                          </a:solidFill>
                          <a:effectLst/>
                          <a:latin typeface="Times New Roman"/>
                          <a:ea typeface="SimSun"/>
                        </a:rPr>
                        <a:t>influenzae</a:t>
                      </a:r>
                      <a:r>
                        <a:rPr lang="ru-RU" sz="1600" b="1" spc="10">
                          <a:solidFill>
                            <a:srgbClr val="000000"/>
                          </a:solidFill>
                          <a:effectLst/>
                          <a:latin typeface="Times New Roman"/>
                          <a:ea typeface="SimSun"/>
                        </a:rPr>
                        <a:t>, </a:t>
                      </a:r>
                      <a:r>
                        <a:rPr lang="en-US" sz="1600" b="1" spc="10">
                          <a:solidFill>
                            <a:srgbClr val="000000"/>
                          </a:solidFill>
                          <a:effectLst/>
                          <a:latin typeface="Times New Roman"/>
                          <a:ea typeface="SimSun"/>
                        </a:rPr>
                        <a:t>S</a:t>
                      </a:r>
                      <a:r>
                        <a:rPr lang="ru-RU" sz="1600" b="1" spc="10">
                          <a:solidFill>
                            <a:srgbClr val="000000"/>
                          </a:solidFill>
                          <a:effectLst/>
                          <a:latin typeface="Times New Roman"/>
                          <a:ea typeface="SimSun"/>
                        </a:rPr>
                        <a:t>.</a:t>
                      </a:r>
                      <a:r>
                        <a:rPr lang="en-US" sz="1600" b="1" spc="10">
                          <a:solidFill>
                            <a:srgbClr val="000000"/>
                          </a:solidFill>
                          <a:effectLst/>
                          <a:latin typeface="Times New Roman"/>
                          <a:ea typeface="SimSun"/>
                        </a:rPr>
                        <a:t>aureus</a:t>
                      </a:r>
                      <a:r>
                        <a:rPr lang="ru-RU" sz="1600" b="1" spc="10">
                          <a:solidFill>
                            <a:srgbClr val="000000"/>
                          </a:solidFill>
                          <a:effectLst/>
                          <a:latin typeface="Times New Roman"/>
                          <a:ea typeface="SimSun"/>
                        </a:rPr>
                        <a:t>, </a:t>
                      </a:r>
                      <a:r>
                        <a:rPr lang="en-US" sz="1600" b="1" spc="10">
                          <a:solidFill>
                            <a:srgbClr val="000000"/>
                          </a:solidFill>
                          <a:effectLst/>
                          <a:latin typeface="Times New Roman"/>
                          <a:ea typeface="SimSun"/>
                        </a:rPr>
                        <a:t>C</a:t>
                      </a:r>
                      <a:r>
                        <a:rPr lang="ru-RU" sz="1600" b="1" spc="10">
                          <a:solidFill>
                            <a:srgbClr val="000000"/>
                          </a:solidFill>
                          <a:effectLst/>
                          <a:latin typeface="Times New Roman"/>
                          <a:ea typeface="SimSun"/>
                        </a:rPr>
                        <a:t>.</a:t>
                      </a:r>
                      <a:r>
                        <a:rPr lang="en-US" sz="1600" b="1" spc="10">
                          <a:solidFill>
                            <a:srgbClr val="000000"/>
                          </a:solidFill>
                          <a:effectLst/>
                          <a:latin typeface="Times New Roman"/>
                          <a:ea typeface="SimSun"/>
                        </a:rPr>
                        <a:t>pneumoniae</a:t>
                      </a:r>
                      <a:r>
                        <a:rPr lang="ru-RU" sz="1600" b="1" spc="10">
                          <a:solidFill>
                            <a:srgbClr val="000000"/>
                          </a:solidFill>
                          <a:effectLst/>
                          <a:latin typeface="Times New Roman"/>
                          <a:ea typeface="SimSun"/>
                        </a:rPr>
                        <a:t>, анаэробы</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730">
                <a:tc>
                  <a:txBody>
                    <a:bodyPr/>
                    <a:lstStyle/>
                    <a:p>
                      <a:pPr>
                        <a:spcAft>
                          <a:spcPts val="0"/>
                        </a:spcAft>
                        <a:tabLst>
                          <a:tab pos="457200" algn="l"/>
                        </a:tabLst>
                      </a:pPr>
                      <a:r>
                        <a:rPr lang="ru-RU" sz="1600" b="1" spc="10">
                          <a:solidFill>
                            <a:srgbClr val="000000"/>
                          </a:solidFill>
                          <a:effectLst/>
                          <a:latin typeface="Times New Roman"/>
                          <a:ea typeface="SimSun"/>
                        </a:rPr>
                        <a:t>Несанированная полость рта</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ru-RU" sz="1600" b="1" spc="10">
                          <a:solidFill>
                            <a:srgbClr val="000000"/>
                          </a:solidFill>
                          <a:effectLst/>
                          <a:latin typeface="Times New Roman"/>
                          <a:ea typeface="SimSun"/>
                        </a:rPr>
                        <a:t>Анаэробы </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124">
                <a:tc>
                  <a:txBody>
                    <a:bodyPr/>
                    <a:lstStyle/>
                    <a:p>
                      <a:pPr>
                        <a:spcAft>
                          <a:spcPts val="0"/>
                        </a:spcAft>
                        <a:tabLst>
                          <a:tab pos="457200" algn="l"/>
                        </a:tabLst>
                      </a:pPr>
                      <a:r>
                        <a:rPr lang="ru-RU" sz="1600" b="1" spc="10">
                          <a:solidFill>
                            <a:srgbClr val="000000"/>
                          </a:solidFill>
                          <a:effectLst/>
                          <a:latin typeface="Times New Roman"/>
                          <a:ea typeface="SimSun"/>
                        </a:rPr>
                        <a:t>Эпидемия гриппа</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en-US" sz="1600" b="1" spc="10">
                          <a:solidFill>
                            <a:srgbClr val="000000"/>
                          </a:solidFill>
                          <a:effectLst/>
                          <a:latin typeface="Times New Roman"/>
                          <a:ea typeface="SimSun"/>
                        </a:rPr>
                        <a:t>S. pneumoniae, S. aureus, S. pyogenes,  H.influenzae</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124">
                <a:tc>
                  <a:txBody>
                    <a:bodyPr/>
                    <a:lstStyle/>
                    <a:p>
                      <a:pPr>
                        <a:spcAft>
                          <a:spcPts val="0"/>
                        </a:spcAft>
                        <a:tabLst>
                          <a:tab pos="457200" algn="l"/>
                        </a:tabLst>
                      </a:pPr>
                      <a:r>
                        <a:rPr lang="ru-RU" sz="1600" b="1" spc="10">
                          <a:solidFill>
                            <a:srgbClr val="000000"/>
                          </a:solidFill>
                          <a:effectLst/>
                          <a:latin typeface="Times New Roman"/>
                          <a:ea typeface="SimSun"/>
                        </a:rPr>
                        <a:t>Наличие бронхоэктазов, муковисцидоза</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en-US" sz="1600" b="1" spc="10">
                          <a:solidFill>
                            <a:srgbClr val="000000"/>
                          </a:solidFill>
                          <a:effectLst/>
                          <a:latin typeface="Times New Roman"/>
                          <a:ea typeface="SimSun"/>
                        </a:rPr>
                        <a:t>Pseudomonas aeruginosa, Pseudomonas cepacia, S. aureus</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730">
                <a:tc>
                  <a:txBody>
                    <a:bodyPr/>
                    <a:lstStyle/>
                    <a:p>
                      <a:pPr>
                        <a:spcAft>
                          <a:spcPts val="0"/>
                        </a:spcAft>
                        <a:tabLst>
                          <a:tab pos="457200" algn="l"/>
                        </a:tabLst>
                      </a:pPr>
                      <a:r>
                        <a:rPr lang="ru-RU" sz="1600" b="1" spc="10">
                          <a:solidFill>
                            <a:srgbClr val="000000"/>
                          </a:solidFill>
                          <a:effectLst/>
                          <a:latin typeface="Times New Roman"/>
                          <a:ea typeface="SimSun"/>
                        </a:rPr>
                        <a:t>Внутривенные наркоманы</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en-US" sz="1600" b="1" spc="10">
                          <a:solidFill>
                            <a:srgbClr val="000000"/>
                          </a:solidFill>
                          <a:effectLst/>
                          <a:latin typeface="Times New Roman"/>
                          <a:ea typeface="SimSun"/>
                        </a:rPr>
                        <a:t>S. aureus, </a:t>
                      </a:r>
                      <a:r>
                        <a:rPr lang="ru-RU" sz="1600" b="1" spc="10">
                          <a:solidFill>
                            <a:srgbClr val="000000"/>
                          </a:solidFill>
                          <a:effectLst/>
                          <a:latin typeface="Times New Roman"/>
                          <a:ea typeface="SimSun"/>
                        </a:rPr>
                        <a:t>анаэробы</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460">
                <a:tc>
                  <a:txBody>
                    <a:bodyPr/>
                    <a:lstStyle/>
                    <a:p>
                      <a:pPr>
                        <a:spcAft>
                          <a:spcPts val="0"/>
                        </a:spcAft>
                        <a:tabLst>
                          <a:tab pos="457200" algn="l"/>
                        </a:tabLst>
                      </a:pPr>
                      <a:r>
                        <a:rPr lang="ru-RU" sz="1600" b="1" spc="10">
                          <a:solidFill>
                            <a:srgbClr val="000000"/>
                          </a:solidFill>
                          <a:effectLst/>
                          <a:latin typeface="Times New Roman"/>
                          <a:ea typeface="SimSun"/>
                        </a:rPr>
                        <a:t>Локальная бронхиальная обструкция (например, рак легкого)</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ru-RU" sz="1600" b="1" spc="10">
                          <a:solidFill>
                            <a:srgbClr val="000000"/>
                          </a:solidFill>
                          <a:effectLst/>
                          <a:latin typeface="Times New Roman"/>
                          <a:ea typeface="SimSun"/>
                        </a:rPr>
                        <a:t>Анаэробы</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460">
                <a:tc>
                  <a:txBody>
                    <a:bodyPr/>
                    <a:lstStyle/>
                    <a:p>
                      <a:pPr>
                        <a:spcAft>
                          <a:spcPts val="0"/>
                        </a:spcAft>
                        <a:tabLst>
                          <a:tab pos="457200" algn="l"/>
                        </a:tabLst>
                      </a:pPr>
                      <a:r>
                        <a:rPr lang="ru-RU" sz="1600" b="1" spc="10">
                          <a:solidFill>
                            <a:srgbClr val="000000"/>
                          </a:solidFill>
                          <a:effectLst/>
                          <a:latin typeface="Times New Roman"/>
                          <a:ea typeface="SimSun"/>
                        </a:rPr>
                        <a:t>Контакт с кондиционерами, увлажнителями воздуха, системами охлаждения воды</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en-US" sz="1600" b="1" spc="10">
                          <a:solidFill>
                            <a:srgbClr val="000000"/>
                          </a:solidFill>
                          <a:effectLst/>
                          <a:latin typeface="Times New Roman"/>
                          <a:ea typeface="SimSun"/>
                        </a:rPr>
                        <a:t>Legionella pneumophila</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8185">
                <a:tc>
                  <a:txBody>
                    <a:bodyPr/>
                    <a:lstStyle/>
                    <a:p>
                      <a:pPr>
                        <a:spcAft>
                          <a:spcPts val="0"/>
                        </a:spcAft>
                        <a:tabLst>
                          <a:tab pos="457200" algn="l"/>
                        </a:tabLst>
                      </a:pPr>
                      <a:r>
                        <a:rPr lang="ru-RU" sz="1600" b="1" spc="10">
                          <a:solidFill>
                            <a:srgbClr val="000000"/>
                          </a:solidFill>
                          <a:effectLst/>
                          <a:latin typeface="Times New Roman"/>
                          <a:ea typeface="SimSun"/>
                        </a:rPr>
                        <a:t>Вспышка заболевания в тесно взаимодействующем коллективе (например, школьники, военнослужащие)</a:t>
                      </a:r>
                      <a:endParaRPr lang="ru-RU" sz="1600" b="1">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57200" algn="l"/>
                        </a:tabLst>
                      </a:pPr>
                      <a:r>
                        <a:rPr lang="en-US" sz="1600" b="1" spc="10" dirty="0">
                          <a:solidFill>
                            <a:srgbClr val="000000"/>
                          </a:solidFill>
                          <a:effectLst/>
                          <a:latin typeface="Times New Roman"/>
                          <a:ea typeface="SimSun"/>
                        </a:rPr>
                        <a:t>S. </a:t>
                      </a:r>
                      <a:r>
                        <a:rPr lang="en-US" sz="1600" b="1" spc="10" dirty="0" err="1">
                          <a:solidFill>
                            <a:srgbClr val="000000"/>
                          </a:solidFill>
                          <a:effectLst/>
                          <a:latin typeface="Times New Roman"/>
                          <a:ea typeface="SimSun"/>
                        </a:rPr>
                        <a:t>pneumoniae</a:t>
                      </a:r>
                      <a:r>
                        <a:rPr lang="en-US" sz="1600" b="1" spc="10" dirty="0">
                          <a:solidFill>
                            <a:srgbClr val="000000"/>
                          </a:solidFill>
                          <a:effectLst/>
                          <a:latin typeface="Times New Roman"/>
                          <a:ea typeface="SimSun"/>
                        </a:rPr>
                        <a:t>, M. </a:t>
                      </a:r>
                      <a:r>
                        <a:rPr lang="en-US" sz="1600" b="1" spc="10" dirty="0" err="1">
                          <a:solidFill>
                            <a:srgbClr val="000000"/>
                          </a:solidFill>
                          <a:effectLst/>
                          <a:latin typeface="Times New Roman"/>
                          <a:ea typeface="SimSun"/>
                        </a:rPr>
                        <a:t>pneumoniae</a:t>
                      </a:r>
                      <a:r>
                        <a:rPr lang="en-US" sz="1600" b="1" spc="10" dirty="0">
                          <a:solidFill>
                            <a:srgbClr val="000000"/>
                          </a:solidFill>
                          <a:effectLst/>
                          <a:latin typeface="Times New Roman"/>
                          <a:ea typeface="SimSun"/>
                        </a:rPr>
                        <a:t>, </a:t>
                      </a:r>
                      <a:r>
                        <a:rPr lang="en-US" sz="1600" b="1" spc="10" dirty="0" err="1">
                          <a:solidFill>
                            <a:srgbClr val="000000"/>
                          </a:solidFill>
                          <a:effectLst/>
                          <a:latin typeface="Times New Roman"/>
                          <a:ea typeface="SimSun"/>
                        </a:rPr>
                        <a:t>C.pneumoniae</a:t>
                      </a:r>
                      <a:endParaRPr lang="ru-RU" sz="1600" b="1" dirty="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58090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патогенез</a:t>
            </a:r>
            <a:r>
              <a:rPr lang="ru-RU" dirty="0"/>
              <a:t/>
            </a:r>
            <a:br>
              <a:rPr lang="ru-RU" dirty="0"/>
            </a:br>
            <a:endParaRPr lang="ru-RU" dirty="0"/>
          </a:p>
        </p:txBody>
      </p:sp>
      <p:sp>
        <p:nvSpPr>
          <p:cNvPr id="3" name="Объект 2"/>
          <p:cNvSpPr>
            <a:spLocks noGrp="1"/>
          </p:cNvSpPr>
          <p:nvPr>
            <p:ph sz="quarter" idx="1"/>
          </p:nvPr>
        </p:nvSpPr>
        <p:spPr>
          <a:xfrm>
            <a:off x="457200" y="1052736"/>
            <a:ext cx="7467600" cy="5421216"/>
          </a:xfrm>
        </p:spPr>
        <p:txBody>
          <a:bodyPr>
            <a:normAutofit/>
          </a:bodyPr>
          <a:lstStyle/>
          <a:p>
            <a:pPr lvl="0" algn="just"/>
            <a:r>
              <a:rPr lang="ru-RU" dirty="0"/>
              <a:t>аспирация секрета ротоглотки;</a:t>
            </a:r>
          </a:p>
          <a:p>
            <a:pPr lvl="0" algn="just"/>
            <a:r>
              <a:rPr lang="ru-RU" dirty="0"/>
              <a:t>вдыхание аэрозоля, содержащего микроорганизмы;</a:t>
            </a:r>
          </a:p>
          <a:p>
            <a:pPr lvl="0" algn="just"/>
            <a:r>
              <a:rPr lang="ru-RU" dirty="0"/>
              <a:t>гематогенное распространение микроорганизмов из внелегочного очага инфекции;</a:t>
            </a:r>
          </a:p>
          <a:p>
            <a:pPr lvl="0" algn="just"/>
            <a:r>
              <a:rPr lang="ru-RU" dirty="0"/>
              <a:t>непосредственное распространение инфекции из соседних органов (например, абсцесс печени) или в результате инфицирования при проникающих ранениях грудной клетки</a:t>
            </a:r>
            <a:r>
              <a:rPr lang="ru-RU" dirty="0" smtClean="0"/>
              <a:t>.</a:t>
            </a:r>
            <a:endParaRPr lang="ru-RU" dirty="0"/>
          </a:p>
          <a:p>
            <a:pPr marL="0" indent="0" algn="just">
              <a:buNone/>
            </a:pPr>
            <a:r>
              <a:rPr lang="ru-RU" dirty="0" err="1"/>
              <a:t>Микроаспирация</a:t>
            </a:r>
            <a:r>
              <a:rPr lang="ru-RU" dirty="0"/>
              <a:t> секрета ротоглотки - основной путь инфицирования легочной паренхимы при ВП и НП.</a:t>
            </a:r>
          </a:p>
          <a:p>
            <a:pPr algn="just"/>
            <a:endParaRPr lang="ru-RU" dirty="0"/>
          </a:p>
        </p:txBody>
      </p:sp>
    </p:spTree>
    <p:extLst>
      <p:ext uri="{BB962C8B-B14F-4D97-AF65-F5344CB8AC3E}">
        <p14:creationId xmlns:p14="http://schemas.microsoft.com/office/powerpoint/2010/main" val="4636829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факторы риска</a:t>
            </a:r>
            <a:r>
              <a:rPr lang="ru-RU" dirty="0"/>
              <a:t/>
            </a:r>
            <a:br>
              <a:rPr lang="ru-RU" dirty="0"/>
            </a:br>
            <a:endParaRPr lang="ru-RU" dirty="0"/>
          </a:p>
        </p:txBody>
      </p:sp>
      <p:sp>
        <p:nvSpPr>
          <p:cNvPr id="3" name="Объект 2"/>
          <p:cNvSpPr>
            <a:spLocks noGrp="1"/>
          </p:cNvSpPr>
          <p:nvPr>
            <p:ph sz="quarter" idx="1"/>
          </p:nvPr>
        </p:nvSpPr>
        <p:spPr/>
        <p:txBody>
          <a:bodyPr/>
          <a:lstStyle/>
          <a:p>
            <a:pPr lvl="0"/>
            <a:r>
              <a:rPr lang="ru-RU" dirty="0"/>
              <a:t>Алкоголизм</a:t>
            </a:r>
          </a:p>
          <a:p>
            <a:pPr lvl="0"/>
            <a:r>
              <a:rPr lang="ru-RU" dirty="0"/>
              <a:t>Хронический бронхит</a:t>
            </a:r>
          </a:p>
          <a:p>
            <a:pPr lvl="0"/>
            <a:r>
              <a:rPr lang="ru-RU" dirty="0"/>
              <a:t>ХОБЛ</a:t>
            </a:r>
          </a:p>
          <a:p>
            <a:pPr lvl="0"/>
            <a:r>
              <a:rPr lang="ru-RU" dirty="0"/>
              <a:t>Декомпенсированный сахарный диабет</a:t>
            </a:r>
          </a:p>
          <a:p>
            <a:pPr lvl="0"/>
            <a:r>
              <a:rPr lang="ru-RU" dirty="0"/>
              <a:t>Пребывание в домах престарелых</a:t>
            </a:r>
          </a:p>
          <a:p>
            <a:pPr lvl="0"/>
            <a:r>
              <a:rPr lang="ru-RU" dirty="0"/>
              <a:t>Эпидемия гриппа</a:t>
            </a:r>
          </a:p>
          <a:p>
            <a:pPr lvl="0"/>
            <a:r>
              <a:rPr lang="ru-RU" dirty="0" err="1"/>
              <a:t>Бронхоэктазы</a:t>
            </a:r>
            <a:endParaRPr lang="ru-RU" dirty="0"/>
          </a:p>
          <a:p>
            <a:pPr lvl="0"/>
            <a:r>
              <a:rPr lang="ru-RU" dirty="0" err="1"/>
              <a:t>Муковисцидоз</a:t>
            </a:r>
            <a:endParaRPr lang="ru-RU" dirty="0"/>
          </a:p>
          <a:p>
            <a:pPr lvl="0"/>
            <a:r>
              <a:rPr lang="ru-RU" dirty="0"/>
              <a:t>Внутривенная наркомания</a:t>
            </a:r>
          </a:p>
          <a:p>
            <a:pPr lvl="0"/>
            <a:r>
              <a:rPr lang="ru-RU" dirty="0"/>
              <a:t>Локальная бронхиальная обструкция</a:t>
            </a:r>
          </a:p>
          <a:p>
            <a:endParaRPr lang="ru-RU" dirty="0"/>
          </a:p>
        </p:txBody>
      </p:sp>
    </p:spTree>
    <p:extLst>
      <p:ext uri="{BB962C8B-B14F-4D97-AF65-F5344CB8AC3E}">
        <p14:creationId xmlns:p14="http://schemas.microsoft.com/office/powerpoint/2010/main" val="3463420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fontScale="90000"/>
          </a:bodyPr>
          <a:lstStyle/>
          <a:p>
            <a:pPr algn="ctr"/>
            <a:r>
              <a:rPr lang="ru-RU" b="1" dirty="0">
                <a:solidFill>
                  <a:schemeClr val="tx1"/>
                </a:solidFill>
              </a:rPr>
              <a:t>Внебольничная пневмония </a:t>
            </a:r>
            <a:br>
              <a:rPr lang="ru-RU" b="1" dirty="0">
                <a:solidFill>
                  <a:schemeClr val="tx1"/>
                </a:solidFill>
              </a:rPr>
            </a:br>
            <a:r>
              <a:rPr lang="ru-RU" b="1" dirty="0">
                <a:solidFill>
                  <a:schemeClr val="tx1"/>
                </a:solidFill>
              </a:rPr>
              <a:t>факторы риска</a:t>
            </a:r>
            <a:endParaRPr lang="ru-RU" dirty="0"/>
          </a:p>
        </p:txBody>
      </p:sp>
      <p:sp>
        <p:nvSpPr>
          <p:cNvPr id="3" name="Объект 2"/>
          <p:cNvSpPr>
            <a:spLocks noGrp="1"/>
          </p:cNvSpPr>
          <p:nvPr>
            <p:ph sz="quarter" idx="1"/>
          </p:nvPr>
        </p:nvSpPr>
        <p:spPr>
          <a:xfrm>
            <a:off x="457200" y="1196752"/>
            <a:ext cx="8003232" cy="5277200"/>
          </a:xfrm>
        </p:spPr>
        <p:txBody>
          <a:bodyPr>
            <a:normAutofit fontScale="85000" lnSpcReduction="10000"/>
          </a:bodyPr>
          <a:lstStyle/>
          <a:p>
            <a:pPr marL="0" indent="0" algn="ctr">
              <a:buNone/>
            </a:pPr>
            <a:r>
              <a:rPr lang="ru-RU" dirty="0"/>
              <a:t>Факторы, предрасполагающие к аспирации:</a:t>
            </a:r>
          </a:p>
          <a:p>
            <a:pPr algn="just"/>
            <a:endParaRPr lang="ru-RU" dirty="0"/>
          </a:p>
          <a:p>
            <a:pPr lvl="0" algn="just"/>
            <a:r>
              <a:rPr lang="ru-RU" dirty="0"/>
              <a:t>угнетение сознания (алкогольное или наркотическое опьянение, эпилептические припадки, острое нарушение мозгового кровообращения, черепно-мозговая травма, наркоз, передозировка ЛС);</a:t>
            </a:r>
          </a:p>
          <a:p>
            <a:pPr lvl="0" algn="just"/>
            <a:r>
              <a:rPr lang="ru-RU" dirty="0"/>
              <a:t>дисфагия (стриктуры, опухоли или дивертикулы пищевода, пищеводно-трахеальные свищи, недостаточность </a:t>
            </a:r>
            <a:r>
              <a:rPr lang="ru-RU" dirty="0" err="1"/>
              <a:t>кардии</a:t>
            </a:r>
            <a:r>
              <a:rPr lang="ru-RU" dirty="0"/>
              <a:t>, </a:t>
            </a:r>
            <a:r>
              <a:rPr lang="ru-RU" dirty="0" err="1"/>
              <a:t>гастроэзофагеальный</a:t>
            </a:r>
            <a:r>
              <a:rPr lang="ru-RU" dirty="0"/>
              <a:t> рефлюкс);</a:t>
            </a:r>
          </a:p>
          <a:p>
            <a:pPr lvl="0" algn="just"/>
            <a:r>
              <a:rPr lang="ru-RU" dirty="0"/>
              <a:t>неврологические заболевания (рассеянный склероз, болезнь Паркинсона, миастения, псевдобульбарный паралич);</a:t>
            </a:r>
          </a:p>
          <a:p>
            <a:pPr lvl="0" algn="just"/>
            <a:r>
              <a:rPr lang="ru-RU" dirty="0"/>
              <a:t>механические нарушения защитных барьеров (</a:t>
            </a:r>
            <a:r>
              <a:rPr lang="ru-RU" dirty="0" err="1"/>
              <a:t>назогастральный</a:t>
            </a:r>
            <a:r>
              <a:rPr lang="ru-RU" dirty="0"/>
              <a:t> зонд, </a:t>
            </a:r>
            <a:r>
              <a:rPr lang="ru-RU" dirty="0" err="1"/>
              <a:t>эндотрахеальная</a:t>
            </a:r>
            <a:r>
              <a:rPr lang="ru-RU" dirty="0"/>
              <a:t> интубация, </a:t>
            </a:r>
            <a:r>
              <a:rPr lang="ru-RU" dirty="0" err="1"/>
              <a:t>трахеостомия</a:t>
            </a:r>
            <a:r>
              <a:rPr lang="ru-RU" dirty="0"/>
              <a:t>, </a:t>
            </a:r>
            <a:r>
              <a:rPr lang="ru-RU" dirty="0" err="1"/>
              <a:t>гастродуоденоскопия</a:t>
            </a:r>
            <a:r>
              <a:rPr lang="ru-RU" dirty="0"/>
              <a:t>);</a:t>
            </a:r>
          </a:p>
          <a:p>
            <a:pPr lvl="0" algn="just"/>
            <a:r>
              <a:rPr lang="ru-RU" dirty="0"/>
              <a:t>повторная рвота;</a:t>
            </a:r>
          </a:p>
          <a:p>
            <a:pPr lvl="0" algn="just"/>
            <a:r>
              <a:rPr lang="ru-RU" dirty="0"/>
              <a:t>анестезия глотки.</a:t>
            </a:r>
          </a:p>
          <a:p>
            <a:pPr algn="just"/>
            <a:endParaRPr lang="ru-RU" dirty="0"/>
          </a:p>
        </p:txBody>
      </p:sp>
    </p:spTree>
    <p:extLst>
      <p:ext uri="{BB962C8B-B14F-4D97-AF65-F5344CB8AC3E}">
        <p14:creationId xmlns:p14="http://schemas.microsoft.com/office/powerpoint/2010/main" val="22159253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клиника</a:t>
            </a:r>
            <a:r>
              <a:rPr lang="ru-RU" dirty="0"/>
              <a:t/>
            </a:r>
            <a:br>
              <a:rPr lang="ru-RU" dirty="0"/>
            </a:br>
            <a:endParaRPr lang="ru-RU" dirty="0"/>
          </a:p>
        </p:txBody>
      </p:sp>
      <p:sp>
        <p:nvSpPr>
          <p:cNvPr id="3" name="Объект 2"/>
          <p:cNvSpPr>
            <a:spLocks noGrp="1"/>
          </p:cNvSpPr>
          <p:nvPr>
            <p:ph sz="quarter" idx="1"/>
          </p:nvPr>
        </p:nvSpPr>
        <p:spPr>
          <a:xfrm>
            <a:off x="457200" y="1052736"/>
            <a:ext cx="7467600" cy="5421216"/>
          </a:xfrm>
        </p:spPr>
        <p:txBody>
          <a:bodyPr>
            <a:normAutofit/>
          </a:bodyPr>
          <a:lstStyle/>
          <a:p>
            <a:pPr lvl="0"/>
            <a:r>
              <a:rPr lang="ru-RU" dirty="0"/>
              <a:t>Кашель с отделением мокроты</a:t>
            </a:r>
          </a:p>
          <a:p>
            <a:pPr lvl="0"/>
            <a:r>
              <a:rPr lang="ru-RU" dirty="0"/>
              <a:t>Одышка</a:t>
            </a:r>
          </a:p>
          <a:p>
            <a:pPr lvl="0"/>
            <a:r>
              <a:rPr lang="ru-RU" dirty="0"/>
              <a:t>Боль в груди</a:t>
            </a:r>
          </a:p>
          <a:p>
            <a:pPr lvl="0"/>
            <a:r>
              <a:rPr lang="ru-RU" dirty="0"/>
              <a:t>Повышение температуры тела</a:t>
            </a:r>
          </a:p>
          <a:p>
            <a:pPr lvl="0"/>
            <a:r>
              <a:rPr lang="ru-RU" dirty="0"/>
              <a:t>Слабость</a:t>
            </a:r>
          </a:p>
          <a:p>
            <a:pPr lvl="0"/>
            <a:r>
              <a:rPr lang="ru-RU" dirty="0"/>
              <a:t>Повышенное потоотделение по </a:t>
            </a:r>
            <a:r>
              <a:rPr lang="ru-RU" dirty="0" smtClean="0"/>
              <a:t>ночам</a:t>
            </a:r>
          </a:p>
          <a:p>
            <a:pPr lvl="0"/>
            <a:r>
              <a:rPr lang="ru-RU" dirty="0" smtClean="0"/>
              <a:t>Ознобы</a:t>
            </a:r>
          </a:p>
          <a:p>
            <a:pPr lvl="0"/>
            <a:endParaRPr lang="ru-RU" dirty="0"/>
          </a:p>
          <a:p>
            <a:pPr marL="0" lvl="0" indent="0" algn="ctr">
              <a:buNone/>
            </a:pPr>
            <a:r>
              <a:rPr lang="ru-RU" dirty="0"/>
              <a:t>Выраженность клинических проявлений зависит </a:t>
            </a:r>
            <a:r>
              <a:rPr lang="ru-RU" dirty="0" smtClean="0"/>
              <a:t>от: возраста пациента, наличия </a:t>
            </a:r>
            <a:r>
              <a:rPr lang="ru-RU" dirty="0"/>
              <a:t>или отсутствия сопутствующих заболеваний.</a:t>
            </a:r>
          </a:p>
          <a:p>
            <a:pPr lvl="0"/>
            <a:endParaRPr lang="ru-RU" dirty="0"/>
          </a:p>
          <a:p>
            <a:endParaRPr lang="ru-RU" dirty="0"/>
          </a:p>
        </p:txBody>
      </p:sp>
    </p:spTree>
    <p:extLst>
      <p:ext uri="{BB962C8B-B14F-4D97-AF65-F5344CB8AC3E}">
        <p14:creationId xmlns:p14="http://schemas.microsoft.com/office/powerpoint/2010/main" val="3463420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p:txBody>
          <a:bodyPr>
            <a:normAutofit fontScale="85000" lnSpcReduction="20000"/>
          </a:bodyPr>
          <a:lstStyle/>
          <a:p>
            <a:pPr lvl="0"/>
            <a:r>
              <a:rPr lang="ru-RU" dirty="0" smtClean="0"/>
              <a:t>Сбор жалоб</a:t>
            </a:r>
          </a:p>
          <a:p>
            <a:pPr lvl="0"/>
            <a:r>
              <a:rPr lang="ru-RU" dirty="0" smtClean="0"/>
              <a:t>Сбор анамнеза</a:t>
            </a:r>
          </a:p>
          <a:p>
            <a:r>
              <a:rPr lang="ru-RU" dirty="0"/>
              <a:t>Физикальное </a:t>
            </a:r>
            <a:r>
              <a:rPr lang="ru-RU" dirty="0" smtClean="0"/>
              <a:t>обследование</a:t>
            </a:r>
          </a:p>
          <a:p>
            <a:pPr lvl="0"/>
            <a:r>
              <a:rPr lang="ru-RU" dirty="0" smtClean="0"/>
              <a:t>Клинический </a:t>
            </a:r>
            <a:r>
              <a:rPr lang="ru-RU" dirty="0"/>
              <a:t>анализ крови</a:t>
            </a:r>
          </a:p>
          <a:p>
            <a:pPr lvl="0"/>
            <a:r>
              <a:rPr lang="ru-RU" dirty="0"/>
              <a:t>Биохимический анализ крови</a:t>
            </a:r>
          </a:p>
          <a:p>
            <a:pPr lvl="0" algn="just"/>
            <a:r>
              <a:rPr lang="ru-RU" dirty="0"/>
              <a:t>Микробиологическое исследование мокроты (определение возбудителя и выбор антибактериальных ЛС)</a:t>
            </a:r>
          </a:p>
          <a:p>
            <a:pPr lvl="0"/>
            <a:r>
              <a:rPr lang="ru-RU" dirty="0"/>
              <a:t>Серологические методы обследования</a:t>
            </a:r>
          </a:p>
          <a:p>
            <a:pPr lvl="0"/>
            <a:r>
              <a:rPr lang="ru-RU" dirty="0"/>
              <a:t>Рентгенография органов грудной клетки</a:t>
            </a:r>
          </a:p>
          <a:p>
            <a:pPr lvl="0" algn="just"/>
            <a:r>
              <a:rPr lang="ru-RU" dirty="0"/>
              <a:t>КТ легких</a:t>
            </a:r>
          </a:p>
          <a:p>
            <a:pPr lvl="0" algn="just"/>
            <a:r>
              <a:rPr lang="ru-RU" dirty="0" err="1"/>
              <a:t>Фибробронхоскопия</a:t>
            </a:r>
            <a:r>
              <a:rPr lang="ru-RU" dirty="0"/>
              <a:t> и другие инвазивные методики (прицельная биопсия, бронхоальвеолярный </a:t>
            </a:r>
            <a:r>
              <a:rPr lang="ru-RU" dirty="0" err="1"/>
              <a:t>лаваж</a:t>
            </a:r>
            <a:r>
              <a:rPr lang="ru-RU" dirty="0"/>
              <a:t>, </a:t>
            </a:r>
            <a:r>
              <a:rPr lang="ru-RU" dirty="0" err="1"/>
              <a:t>транстрахеальная</a:t>
            </a:r>
            <a:r>
              <a:rPr lang="ru-RU" dirty="0"/>
              <a:t> аспирация, </a:t>
            </a:r>
            <a:r>
              <a:rPr lang="ru-RU" dirty="0" err="1"/>
              <a:t>трансторакальная</a:t>
            </a:r>
            <a:r>
              <a:rPr lang="ru-RU" dirty="0"/>
              <a:t> биопсия) – получение материала для микробиологического исследования</a:t>
            </a:r>
          </a:p>
          <a:p>
            <a:endParaRPr lang="ru-RU" dirty="0"/>
          </a:p>
        </p:txBody>
      </p:sp>
    </p:spTree>
    <p:extLst>
      <p:ext uri="{BB962C8B-B14F-4D97-AF65-F5344CB8AC3E}">
        <p14:creationId xmlns:p14="http://schemas.microsoft.com/office/powerpoint/2010/main" val="3463420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p:txBody>
          <a:bodyPr>
            <a:normAutofit/>
          </a:bodyPr>
          <a:lstStyle/>
          <a:p>
            <a:pPr marL="0" indent="0" algn="ctr">
              <a:buNone/>
            </a:pPr>
            <a:r>
              <a:rPr lang="ru-RU" i="1" dirty="0"/>
              <a:t>Физикальное обследование</a:t>
            </a:r>
            <a:endParaRPr lang="ru-RU" dirty="0"/>
          </a:p>
          <a:p>
            <a:pPr marL="0" indent="0" algn="ctr">
              <a:buNone/>
            </a:pPr>
            <a:r>
              <a:rPr lang="ru-RU" dirty="0"/>
              <a:t>Выявляются следующие признаки:</a:t>
            </a:r>
          </a:p>
          <a:p>
            <a:pPr lvl="0"/>
            <a:r>
              <a:rPr lang="ru-RU" dirty="0"/>
              <a:t>укорочение (притупление) </a:t>
            </a:r>
            <a:r>
              <a:rPr lang="ru-RU" dirty="0" err="1"/>
              <a:t>перкуторного</a:t>
            </a:r>
            <a:r>
              <a:rPr lang="ru-RU" dirty="0"/>
              <a:t> звука над пораженным участком легкого;</a:t>
            </a:r>
          </a:p>
          <a:p>
            <a:pPr lvl="0"/>
            <a:r>
              <a:rPr lang="ru-RU" dirty="0"/>
              <a:t>локальное бронхиальное дыхание, звучные хрипы или инспираторная крепитация при аускультации;</a:t>
            </a:r>
          </a:p>
          <a:p>
            <a:pPr lvl="0"/>
            <a:r>
              <a:rPr lang="ru-RU" dirty="0"/>
              <a:t>усиление </a:t>
            </a:r>
            <a:r>
              <a:rPr lang="ru-RU" dirty="0" err="1"/>
              <a:t>бронхофонии</a:t>
            </a:r>
            <a:r>
              <a:rPr lang="ru-RU" dirty="0"/>
              <a:t> и голосового дрожания.</a:t>
            </a:r>
          </a:p>
        </p:txBody>
      </p:sp>
    </p:spTree>
    <p:extLst>
      <p:ext uri="{BB962C8B-B14F-4D97-AF65-F5344CB8AC3E}">
        <p14:creationId xmlns:p14="http://schemas.microsoft.com/office/powerpoint/2010/main" val="35780286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a:xfrm>
            <a:off x="457200" y="1484784"/>
            <a:ext cx="7467600" cy="5373216"/>
          </a:xfrm>
        </p:spPr>
        <p:txBody>
          <a:bodyPr>
            <a:normAutofit fontScale="92500" lnSpcReduction="20000"/>
          </a:bodyPr>
          <a:lstStyle/>
          <a:p>
            <a:pPr algn="just"/>
            <a:r>
              <a:rPr lang="ru-RU" i="1" dirty="0"/>
              <a:t>Клинический анализ крови</a:t>
            </a:r>
            <a:endParaRPr lang="ru-RU" dirty="0"/>
          </a:p>
          <a:p>
            <a:pPr algn="just"/>
            <a:r>
              <a:rPr lang="ru-RU" dirty="0" smtClean="0"/>
              <a:t>Лейкоцитоз </a:t>
            </a:r>
            <a:r>
              <a:rPr lang="ru-RU" dirty="0"/>
              <a:t>&gt; 10 - 12</a:t>
            </a:r>
            <a:r>
              <a:rPr lang="en-US" dirty="0"/>
              <a:t> </a:t>
            </a:r>
            <a:r>
              <a:rPr lang="ru-RU" dirty="0" smtClean="0"/>
              <a:t>10</a:t>
            </a:r>
            <a:r>
              <a:rPr lang="ru-RU" baseline="30000" dirty="0" smtClean="0"/>
              <a:t>9</a:t>
            </a:r>
            <a:r>
              <a:rPr lang="ru-RU" dirty="0" smtClean="0"/>
              <a:t>/л и </a:t>
            </a:r>
            <a:r>
              <a:rPr lang="ru-RU" dirty="0" err="1" smtClean="0"/>
              <a:t>палочкоядерный</a:t>
            </a:r>
            <a:r>
              <a:rPr lang="ru-RU" dirty="0" smtClean="0"/>
              <a:t> сдвиг </a:t>
            </a:r>
            <a:r>
              <a:rPr lang="ru-RU" dirty="0"/>
              <a:t>указывает на высокую вероятность бактериальной инфекции, а лейкопения &lt;</a:t>
            </a:r>
            <a:r>
              <a:rPr lang="ru-RU" dirty="0" smtClean="0"/>
              <a:t>4 10х9/л</a:t>
            </a:r>
            <a:r>
              <a:rPr lang="ru-RU" dirty="0"/>
              <a:t>, тромбоцитопения &lt;</a:t>
            </a:r>
            <a:r>
              <a:rPr lang="ru-RU" dirty="0" smtClean="0"/>
              <a:t>100 10х12/л </a:t>
            </a:r>
            <a:r>
              <a:rPr lang="ru-RU" dirty="0"/>
              <a:t>и гематокрит &lt;30% являются неблагоприятными прогностическими признаками при ВП.</a:t>
            </a:r>
          </a:p>
          <a:p>
            <a:pPr marL="0" indent="0" algn="just">
              <a:buNone/>
            </a:pPr>
            <a:endParaRPr lang="ru-RU" dirty="0"/>
          </a:p>
          <a:p>
            <a:pPr algn="just"/>
            <a:r>
              <a:rPr lang="ru-RU" i="1" dirty="0"/>
              <a:t>Биохимический анализ крови</a:t>
            </a:r>
            <a:endParaRPr lang="ru-RU" dirty="0"/>
          </a:p>
          <a:p>
            <a:pPr algn="just"/>
            <a:r>
              <a:rPr lang="ru-RU" dirty="0"/>
              <a:t>Стандартный метод обследования у пациентов с тяжелыми пневмониями, нуждающихся в госпитализации. Определяют активность печеночных ферментов, уровень </a:t>
            </a:r>
            <a:r>
              <a:rPr lang="ru-RU" dirty="0" err="1"/>
              <a:t>креатинина</a:t>
            </a:r>
            <a:r>
              <a:rPr lang="ru-RU" dirty="0"/>
              <a:t> и мочевины, электролитов </a:t>
            </a:r>
            <a:r>
              <a:rPr lang="ru-RU" dirty="0" smtClean="0"/>
              <a:t>крови, СРБ.</a:t>
            </a:r>
            <a:endParaRPr lang="ru-RU" dirty="0"/>
          </a:p>
          <a:p>
            <a:pPr algn="just"/>
            <a:r>
              <a:rPr lang="ru-RU" dirty="0"/>
              <a:t>Посев венозной </a:t>
            </a:r>
            <a:r>
              <a:rPr lang="ru-RU" dirty="0" smtClean="0"/>
              <a:t>крови. Выполняется </a:t>
            </a:r>
            <a:r>
              <a:rPr lang="ru-RU" dirty="0"/>
              <a:t>при тяжелой пневмонии до начала антибактериальной терапии </a:t>
            </a:r>
            <a:r>
              <a:rPr lang="ru-RU" dirty="0" err="1"/>
              <a:t>двухкратно</a:t>
            </a:r>
            <a:r>
              <a:rPr lang="ru-RU" dirty="0"/>
              <a:t> (кровь берется из разных вен с интервалом в 10 мин и более).</a:t>
            </a:r>
          </a:p>
          <a:p>
            <a:pPr marL="0" indent="0">
              <a:buNone/>
            </a:pPr>
            <a:endParaRPr lang="ru-RU" dirty="0"/>
          </a:p>
          <a:p>
            <a:endParaRPr lang="ru-RU" dirty="0"/>
          </a:p>
        </p:txBody>
      </p:sp>
    </p:spTree>
    <p:extLst>
      <p:ext uri="{BB962C8B-B14F-4D97-AF65-F5344CB8AC3E}">
        <p14:creationId xmlns:p14="http://schemas.microsoft.com/office/powerpoint/2010/main" val="3578028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10146"/>
          </a:xfrm>
        </p:spPr>
        <p:txBody>
          <a:bodyPr>
            <a:normAutofit fontScale="90000"/>
          </a:bodyPr>
          <a:lstStyle/>
          <a:p>
            <a:pPr algn="ctr"/>
            <a:r>
              <a:rPr lang="ru-RU" b="1" dirty="0">
                <a:solidFill>
                  <a:schemeClr val="tx1"/>
                </a:solidFill>
              </a:rPr>
              <a:t/>
            </a:r>
            <a:br>
              <a:rPr lang="ru-RU" b="1" dirty="0">
                <a:solidFill>
                  <a:schemeClr val="tx1"/>
                </a:solidFill>
              </a:rPr>
            </a:br>
            <a:r>
              <a:rPr lang="ru-RU" b="1" dirty="0">
                <a:solidFill>
                  <a:schemeClr val="tx1"/>
                </a:solidFill>
              </a:rPr>
              <a:t>ОСНОВНЫЕ ЖАЛОБЫ</a:t>
            </a:r>
            <a:br>
              <a:rPr lang="ru-RU" b="1" dirty="0">
                <a:solidFill>
                  <a:schemeClr val="tx1"/>
                </a:solidFill>
              </a:rPr>
            </a:br>
            <a:r>
              <a:rPr lang="ru-RU" b="1" i="1" dirty="0" smtClean="0">
                <a:solidFill>
                  <a:schemeClr val="tx1"/>
                </a:solidFill>
              </a:rPr>
              <a:t>КАШЕЛЬ</a:t>
            </a:r>
            <a:endParaRPr lang="ru-RU" b="1" i="1" dirty="0">
              <a:solidFill>
                <a:schemeClr val="tx1"/>
              </a:solidFill>
            </a:endParaRPr>
          </a:p>
        </p:txBody>
      </p:sp>
      <p:sp>
        <p:nvSpPr>
          <p:cNvPr id="3" name="Объект 2"/>
          <p:cNvSpPr>
            <a:spLocks noGrp="1"/>
          </p:cNvSpPr>
          <p:nvPr>
            <p:ph sz="quarter" idx="1"/>
          </p:nvPr>
        </p:nvSpPr>
        <p:spPr>
          <a:xfrm>
            <a:off x="457200" y="1412776"/>
            <a:ext cx="7467600" cy="5061176"/>
          </a:xfrm>
        </p:spPr>
        <p:txBody>
          <a:bodyPr>
            <a:normAutofit/>
          </a:bodyPr>
          <a:lstStyle/>
          <a:p>
            <a:pPr marL="0" indent="0" algn="just">
              <a:buNone/>
            </a:pPr>
            <a:endParaRPr lang="ru-RU" dirty="0"/>
          </a:p>
          <a:p>
            <a:pPr marL="0" indent="0" algn="just">
              <a:buNone/>
            </a:pPr>
            <a:r>
              <a:rPr lang="ru-RU" dirty="0" smtClean="0"/>
              <a:t>Важно выявить симптомы нечастых, но опасных для жизни причин кашля:</a:t>
            </a:r>
          </a:p>
          <a:p>
            <a:pPr algn="just">
              <a:buFontTx/>
              <a:buChar char="-"/>
            </a:pPr>
            <a:r>
              <a:rPr lang="ru-RU" dirty="0" smtClean="0"/>
              <a:t>- СН</a:t>
            </a:r>
          </a:p>
          <a:p>
            <a:pPr algn="just">
              <a:buFontTx/>
              <a:buChar char="-"/>
            </a:pPr>
            <a:r>
              <a:rPr lang="ru-RU" dirty="0" smtClean="0"/>
              <a:t>- ТЭЛА</a:t>
            </a:r>
          </a:p>
          <a:p>
            <a:pPr algn="just">
              <a:buFontTx/>
              <a:buChar char="-"/>
            </a:pPr>
            <a:r>
              <a:rPr lang="ru-RU" dirty="0" smtClean="0"/>
              <a:t>- БА</a:t>
            </a:r>
          </a:p>
          <a:p>
            <a:pPr algn="just">
              <a:buFontTx/>
              <a:buChar char="-"/>
            </a:pPr>
            <a:endParaRPr lang="ru-RU" dirty="0" smtClean="0"/>
          </a:p>
        </p:txBody>
      </p:sp>
    </p:spTree>
    <p:extLst>
      <p:ext uri="{BB962C8B-B14F-4D97-AF65-F5344CB8AC3E}">
        <p14:creationId xmlns:p14="http://schemas.microsoft.com/office/powerpoint/2010/main" val="3094536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p:txBody>
          <a:bodyPr>
            <a:normAutofit fontScale="92500" lnSpcReduction="10000"/>
          </a:bodyPr>
          <a:lstStyle/>
          <a:p>
            <a:pPr algn="just"/>
            <a:r>
              <a:rPr lang="ru-RU" i="1" dirty="0" err="1"/>
              <a:t>Микробиоилогическое</a:t>
            </a:r>
            <a:r>
              <a:rPr lang="ru-RU" i="1" dirty="0"/>
              <a:t> исследование мокроты</a:t>
            </a:r>
            <a:endParaRPr lang="ru-RU" dirty="0"/>
          </a:p>
          <a:p>
            <a:pPr algn="just"/>
            <a:r>
              <a:rPr lang="ru-RU" dirty="0"/>
              <a:t>При лечении ВП в амбулаторных условиях микробиологические исследования рутинно не проводятся</a:t>
            </a:r>
            <a:r>
              <a:rPr lang="ru-RU" dirty="0" smtClean="0"/>
              <a:t>.</a:t>
            </a:r>
          </a:p>
          <a:p>
            <a:pPr algn="just"/>
            <a:r>
              <a:rPr lang="ru-RU" dirty="0" smtClean="0"/>
              <a:t>В </a:t>
            </a:r>
            <a:r>
              <a:rPr lang="ru-RU" dirty="0"/>
              <a:t>50% случаев определить возбудителя пневмонии не удается из-за:</a:t>
            </a:r>
          </a:p>
          <a:p>
            <a:pPr lvl="0" algn="just"/>
            <a:r>
              <a:rPr lang="ru-RU" dirty="0"/>
              <a:t>отсутствия мокроты;</a:t>
            </a:r>
          </a:p>
          <a:p>
            <a:pPr lvl="0" algn="just"/>
            <a:r>
              <a:rPr lang="ru-RU" dirty="0"/>
              <a:t>неправильного забора материала;</a:t>
            </a:r>
          </a:p>
          <a:p>
            <a:pPr lvl="0" algn="just"/>
            <a:r>
              <a:rPr lang="ru-RU" dirty="0"/>
              <a:t>погрешностей в проведении микробиологического исследования;</a:t>
            </a:r>
          </a:p>
          <a:p>
            <a:pPr lvl="0" algn="just"/>
            <a:r>
              <a:rPr lang="ru-RU" dirty="0"/>
              <a:t>приема антибактериальных ЛС до обращения к врачу (однократный прием потенциально эффективного антибиотика делает маловероятным выделение </a:t>
            </a:r>
            <a:r>
              <a:rPr lang="en-US" i="1" dirty="0"/>
              <a:t>S</a:t>
            </a:r>
            <a:r>
              <a:rPr lang="ru-RU" i="1" dirty="0"/>
              <a:t>. </a:t>
            </a:r>
            <a:r>
              <a:rPr lang="ru-RU" i="1" dirty="0" err="1"/>
              <a:t>рпеитоп</a:t>
            </a:r>
            <a:r>
              <a:rPr lang="en-US" i="1" dirty="0" err="1"/>
              <a:t>i</a:t>
            </a:r>
            <a:r>
              <a:rPr lang="ru-RU" i="1" dirty="0" err="1"/>
              <a:t>ае</a:t>
            </a:r>
            <a:r>
              <a:rPr lang="ru-RU" i="1" dirty="0"/>
              <a:t>).</a:t>
            </a:r>
            <a:endParaRPr lang="ru-RU" dirty="0"/>
          </a:p>
          <a:p>
            <a:endParaRPr lang="ru-RU" dirty="0"/>
          </a:p>
        </p:txBody>
      </p:sp>
    </p:spTree>
    <p:extLst>
      <p:ext uri="{BB962C8B-B14F-4D97-AF65-F5344CB8AC3E}">
        <p14:creationId xmlns:p14="http://schemas.microsoft.com/office/powerpoint/2010/main" val="35780286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a:xfrm>
            <a:off x="457200" y="1340768"/>
            <a:ext cx="8291264" cy="5517232"/>
          </a:xfrm>
        </p:spPr>
        <p:txBody>
          <a:bodyPr>
            <a:normAutofit/>
          </a:bodyPr>
          <a:lstStyle/>
          <a:p>
            <a:pPr algn="just"/>
            <a:r>
              <a:rPr lang="ru-RU" dirty="0"/>
              <a:t>Инструментальная диагностика при ВП включает лучевые методы исследования (рентгенография, компьютерная томография органов грудной полости), </a:t>
            </a:r>
            <a:r>
              <a:rPr lang="ru-RU" dirty="0" err="1"/>
              <a:t>пульсоксиметрию</a:t>
            </a:r>
            <a:r>
              <a:rPr lang="ru-RU" dirty="0"/>
              <a:t>, ультразвуковые исследования, </a:t>
            </a:r>
            <a:r>
              <a:rPr lang="ru-RU" dirty="0" err="1"/>
              <a:t>фибробронхоскопию</a:t>
            </a:r>
            <a:r>
              <a:rPr lang="ru-RU" dirty="0"/>
              <a:t>, электрокардиографическое исследование (ЭКГ). </a:t>
            </a:r>
          </a:p>
        </p:txBody>
      </p:sp>
    </p:spTree>
    <p:extLst>
      <p:ext uri="{BB962C8B-B14F-4D97-AF65-F5344CB8AC3E}">
        <p14:creationId xmlns:p14="http://schemas.microsoft.com/office/powerpoint/2010/main" val="39079858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a:xfrm>
            <a:off x="457200" y="1340768"/>
            <a:ext cx="8291264" cy="5517232"/>
          </a:xfrm>
        </p:spPr>
        <p:txBody>
          <a:bodyPr>
            <a:normAutofit fontScale="85000" lnSpcReduction="20000"/>
          </a:bodyPr>
          <a:lstStyle/>
          <a:p>
            <a:pPr algn="just"/>
            <a:r>
              <a:rPr lang="ru-RU" i="1" dirty="0"/>
              <a:t>Лучевые методы исследования</a:t>
            </a:r>
            <a:endParaRPr lang="ru-RU" dirty="0"/>
          </a:p>
          <a:p>
            <a:pPr marL="0" indent="0" algn="just">
              <a:buNone/>
            </a:pPr>
            <a:r>
              <a:rPr lang="ru-RU" dirty="0"/>
              <a:t>Рентгенография органов грудной клетки, выполненная в двух проекциях, является основным методом диагностики пневмонии.</a:t>
            </a:r>
          </a:p>
          <a:p>
            <a:pPr marL="0" indent="0" algn="just">
              <a:buNone/>
            </a:pPr>
            <a:r>
              <a:rPr lang="ru-RU" dirty="0"/>
              <a:t>Оцениваются следующие критерии, которые свидетельствуют о тяжести заболевания и помогают в выборе антибактериальной терапии:</a:t>
            </a:r>
          </a:p>
          <a:p>
            <a:pPr marL="0" lvl="0" indent="0" algn="just">
              <a:buNone/>
            </a:pPr>
            <a:r>
              <a:rPr lang="ru-RU" dirty="0"/>
              <a:t>распространенность инфильтрации;</a:t>
            </a:r>
          </a:p>
          <a:p>
            <a:pPr marL="0" lvl="0" indent="0" algn="just">
              <a:buNone/>
            </a:pPr>
            <a:r>
              <a:rPr lang="ru-RU" dirty="0"/>
              <a:t>наличие или отсутствие плеврального выпота;</a:t>
            </a:r>
          </a:p>
          <a:p>
            <a:pPr marL="0" lvl="0" indent="0" algn="just">
              <a:buNone/>
            </a:pPr>
            <a:r>
              <a:rPr lang="ru-RU" dirty="0"/>
              <a:t>наличие или отсутствие полости деструкции.</a:t>
            </a:r>
          </a:p>
          <a:p>
            <a:pPr algn="just"/>
            <a:endParaRPr lang="ru-RU" dirty="0"/>
          </a:p>
          <a:p>
            <a:pPr algn="just"/>
            <a:r>
              <a:rPr lang="ru-RU" dirty="0"/>
              <a:t>Помимо этого, лучевые методы исследования позволяют оценить динамику процесса на фоне проводимой терапии и полноту выздоровления.</a:t>
            </a:r>
          </a:p>
          <a:p>
            <a:pPr algn="just"/>
            <a:r>
              <a:rPr lang="ru-RU" dirty="0"/>
              <a:t>Компьютерная томография обладает в 2 раза более высокой чувствительностью при выявлении очагов инфильтрации в нижней и верхней долях легких. Однако окончательно клиническое значение этого метода исследования при обследовании пациентов с подозрением на пневмонию еще не установлено.</a:t>
            </a:r>
          </a:p>
          <a:p>
            <a:endParaRPr lang="ru-RU" dirty="0"/>
          </a:p>
        </p:txBody>
      </p:sp>
    </p:spTree>
    <p:extLst>
      <p:ext uri="{BB962C8B-B14F-4D97-AF65-F5344CB8AC3E}">
        <p14:creationId xmlns:p14="http://schemas.microsoft.com/office/powerpoint/2010/main" val="2688276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p:txBody>
          <a:bodyPr>
            <a:normAutofit/>
          </a:bodyPr>
          <a:lstStyle/>
          <a:p>
            <a:pPr algn="just"/>
            <a:r>
              <a:rPr lang="ru-RU" dirty="0" err="1"/>
              <a:t>Фибробронхоскопия</a:t>
            </a:r>
            <a:r>
              <a:rPr lang="ru-RU" dirty="0"/>
              <a:t> и другие инвазивные методики</a:t>
            </a:r>
          </a:p>
          <a:p>
            <a:pPr algn="just"/>
            <a:r>
              <a:rPr lang="ru-RU" dirty="0"/>
              <a:t>Применяются с целью получения материала для микробиологического исследования у пациентов с тяжелыми нарушениями иммунитета и при проведении дифференциальной диагностики. </a:t>
            </a:r>
          </a:p>
          <a:p>
            <a:pPr algn="just"/>
            <a:r>
              <a:rPr lang="ru-RU" dirty="0"/>
              <a:t>Используются следующие методы:</a:t>
            </a:r>
          </a:p>
          <a:p>
            <a:pPr lvl="0" algn="just"/>
            <a:r>
              <a:rPr lang="ru-RU" dirty="0"/>
              <a:t>прицельная биопсия;</a:t>
            </a:r>
          </a:p>
          <a:p>
            <a:pPr lvl="0" algn="just"/>
            <a:r>
              <a:rPr lang="ru-RU" dirty="0"/>
              <a:t>бронхоальвеолярный </a:t>
            </a:r>
            <a:r>
              <a:rPr lang="ru-RU" dirty="0" err="1"/>
              <a:t>лаваж</a:t>
            </a:r>
            <a:r>
              <a:rPr lang="ru-RU" dirty="0"/>
              <a:t>;</a:t>
            </a:r>
          </a:p>
          <a:p>
            <a:pPr lvl="0" algn="just"/>
            <a:r>
              <a:rPr lang="ru-RU" dirty="0" err="1"/>
              <a:t>транстрахеальная</a:t>
            </a:r>
            <a:r>
              <a:rPr lang="ru-RU" dirty="0"/>
              <a:t> аспирация;</a:t>
            </a:r>
          </a:p>
          <a:p>
            <a:pPr lvl="0" algn="just"/>
            <a:r>
              <a:rPr lang="ru-RU" dirty="0" err="1"/>
              <a:t>трансторакальная</a:t>
            </a:r>
            <a:r>
              <a:rPr lang="ru-RU" dirty="0"/>
              <a:t> биопсия и др.</a:t>
            </a:r>
          </a:p>
          <a:p>
            <a:endParaRPr lang="ru-RU" dirty="0"/>
          </a:p>
        </p:txBody>
      </p:sp>
    </p:spTree>
    <p:extLst>
      <p:ext uri="{BB962C8B-B14F-4D97-AF65-F5344CB8AC3E}">
        <p14:creationId xmlns:p14="http://schemas.microsoft.com/office/powerpoint/2010/main" val="39079858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a:xfrm>
            <a:off x="457200" y="1600200"/>
            <a:ext cx="8147248" cy="4873752"/>
          </a:xfrm>
        </p:spPr>
        <p:txBody>
          <a:bodyPr>
            <a:normAutofit/>
          </a:bodyPr>
          <a:lstStyle/>
          <a:p>
            <a:pPr marL="0" indent="0" algn="just">
              <a:buNone/>
            </a:pPr>
            <a:r>
              <a:rPr lang="ru-RU" dirty="0"/>
              <a:t>Диагноз ВП является </a:t>
            </a:r>
            <a:r>
              <a:rPr lang="ru-RU" b="1" dirty="0"/>
              <a:t>определенным </a:t>
            </a:r>
            <a:r>
              <a:rPr lang="ru-RU" dirty="0"/>
              <a:t>при наличии у больного рентгенологически подтвержденной очаговой инфильтрации легочной ткани и, по крайней мере, двух клинических признаков из числа следующих: </a:t>
            </a:r>
          </a:p>
          <a:p>
            <a:r>
              <a:rPr lang="ru-RU" dirty="0"/>
              <a:t>а) остро возникшая лихорадка в начале заболевания (t0 &gt; 38,0°С); </a:t>
            </a:r>
          </a:p>
          <a:p>
            <a:r>
              <a:rPr lang="ru-RU" dirty="0"/>
              <a:t>б) кашель с мокротой; </a:t>
            </a:r>
          </a:p>
          <a:p>
            <a:r>
              <a:rPr lang="ru-RU" dirty="0"/>
              <a:t>в) физические признаки (</a:t>
            </a:r>
            <a:r>
              <a:rPr lang="ru-RU" dirty="0" smtClean="0"/>
              <a:t>фокус крепитации/мелкопузырчатых </a:t>
            </a:r>
            <a:r>
              <a:rPr lang="ru-RU" dirty="0"/>
              <a:t>хрипов, бронхиальное дыхание, укорочение </a:t>
            </a:r>
            <a:r>
              <a:rPr lang="ru-RU" dirty="0" err="1"/>
              <a:t>перкуторного</a:t>
            </a:r>
            <a:r>
              <a:rPr lang="ru-RU" dirty="0"/>
              <a:t> звука); </a:t>
            </a:r>
          </a:p>
          <a:p>
            <a:r>
              <a:rPr lang="ru-RU" dirty="0"/>
              <a:t>г) лейкоцитоз &gt; 10·109/л и/или </a:t>
            </a:r>
            <a:r>
              <a:rPr lang="ru-RU" dirty="0" err="1"/>
              <a:t>палочкоядерный</a:t>
            </a:r>
            <a:r>
              <a:rPr lang="ru-RU" dirty="0"/>
              <a:t> сдвиг (&gt; 10%). </a:t>
            </a:r>
          </a:p>
        </p:txBody>
      </p:sp>
    </p:spTree>
    <p:extLst>
      <p:ext uri="{BB962C8B-B14F-4D97-AF65-F5344CB8AC3E}">
        <p14:creationId xmlns:p14="http://schemas.microsoft.com/office/powerpoint/2010/main" val="36304219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a:xfrm>
            <a:off x="457200" y="1320152"/>
            <a:ext cx="7467600" cy="5205192"/>
          </a:xfrm>
        </p:spPr>
        <p:txBody>
          <a:bodyPr>
            <a:normAutofit fontScale="92500" lnSpcReduction="20000"/>
          </a:bodyPr>
          <a:lstStyle/>
          <a:p>
            <a:pPr marL="0" indent="0" algn="ctr">
              <a:buNone/>
            </a:pPr>
            <a:r>
              <a:rPr lang="ru-RU" i="1" dirty="0"/>
              <a:t>Для крупозной пневмонии</a:t>
            </a:r>
            <a:r>
              <a:rPr lang="ru-RU" b="1" dirty="0"/>
              <a:t> </a:t>
            </a:r>
            <a:endParaRPr lang="ru-RU" b="1" dirty="0" smtClean="0"/>
          </a:p>
          <a:p>
            <a:pPr marL="0" indent="0" algn="ctr">
              <a:buNone/>
            </a:pPr>
            <a:r>
              <a:rPr lang="ru-RU" dirty="0" smtClean="0"/>
              <a:t>(</a:t>
            </a:r>
            <a:r>
              <a:rPr lang="ru-RU" dirty="0"/>
              <a:t>единственный возбудитель </a:t>
            </a:r>
            <a:r>
              <a:rPr lang="en-US" i="1" dirty="0"/>
              <a:t>S</a:t>
            </a:r>
            <a:r>
              <a:rPr lang="ru-RU" i="1" dirty="0"/>
              <a:t>. </a:t>
            </a:r>
            <a:r>
              <a:rPr lang="en-US" i="1" dirty="0" err="1"/>
              <a:t>pneumoniae</a:t>
            </a:r>
            <a:r>
              <a:rPr lang="ru-RU" i="1" dirty="0"/>
              <a:t>) </a:t>
            </a:r>
            <a:r>
              <a:rPr lang="ru-RU" dirty="0"/>
              <a:t>характерно:</a:t>
            </a:r>
          </a:p>
          <a:p>
            <a:pPr lvl="0"/>
            <a:r>
              <a:rPr lang="ru-RU" dirty="0"/>
              <a:t>острое начало;</a:t>
            </a:r>
          </a:p>
          <a:p>
            <a:pPr lvl="0"/>
            <a:r>
              <a:rPr lang="ru-RU" dirty="0"/>
              <a:t>боли в груди при вдохе;</a:t>
            </a:r>
          </a:p>
          <a:p>
            <a:pPr lvl="0"/>
            <a:r>
              <a:rPr lang="ru-RU" dirty="0"/>
              <a:t>отделение "ржавой" или бурой тягучей стекловидной мокроты;</a:t>
            </a:r>
          </a:p>
          <a:p>
            <a:pPr lvl="0"/>
            <a:r>
              <a:rPr lang="ru-RU" dirty="0"/>
              <a:t>стойкое повышение температуры тела с последующим резким ее падением;</a:t>
            </a:r>
          </a:p>
          <a:p>
            <a:pPr lvl="0"/>
            <a:r>
              <a:rPr lang="ru-RU" dirty="0"/>
              <a:t>потрясающий озноб;</a:t>
            </a:r>
          </a:p>
          <a:p>
            <a:pPr lvl="0"/>
            <a:r>
              <a:rPr lang="ru-RU" dirty="0"/>
              <a:t>отчетливые </a:t>
            </a:r>
            <a:r>
              <a:rPr lang="ru-RU" dirty="0" err="1"/>
              <a:t>аускультативные</a:t>
            </a:r>
            <a:r>
              <a:rPr lang="ru-RU" dirty="0"/>
              <a:t> и </a:t>
            </a:r>
            <a:r>
              <a:rPr lang="ru-RU" dirty="0" err="1"/>
              <a:t>перкуторные</a:t>
            </a:r>
            <a:r>
              <a:rPr lang="ru-RU" dirty="0"/>
              <a:t> изменения в легких;</a:t>
            </a:r>
          </a:p>
          <a:p>
            <a:pPr lvl="0"/>
            <a:r>
              <a:rPr lang="ru-RU" dirty="0"/>
              <a:t>гомогенная инфильтрация доли или сегмента(</a:t>
            </a:r>
            <a:r>
              <a:rPr lang="ru-RU" dirty="0" err="1"/>
              <a:t>ов</a:t>
            </a:r>
            <a:r>
              <a:rPr lang="ru-RU" dirty="0"/>
              <a:t>), с отчетливой плевральной реакцией или ограниченным плевральным выпотом по данным рентгенографии.</a:t>
            </a:r>
          </a:p>
          <a:p>
            <a:endParaRPr lang="ru-RU" dirty="0"/>
          </a:p>
        </p:txBody>
      </p:sp>
    </p:spTree>
    <p:extLst>
      <p:ext uri="{BB962C8B-B14F-4D97-AF65-F5344CB8AC3E}">
        <p14:creationId xmlns:p14="http://schemas.microsoft.com/office/powerpoint/2010/main" val="8658787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p:txBody>
          <a:bodyPr>
            <a:normAutofit/>
          </a:bodyPr>
          <a:lstStyle/>
          <a:p>
            <a:pPr marL="0" indent="0" algn="ctr">
              <a:buNone/>
            </a:pPr>
            <a:r>
              <a:rPr lang="ru-RU" dirty="0"/>
              <a:t>Для пневмонии, вызванной </a:t>
            </a:r>
            <a:r>
              <a:rPr lang="ru-RU" i="1" dirty="0"/>
              <a:t>М. </a:t>
            </a:r>
            <a:r>
              <a:rPr lang="ru-RU" i="1" dirty="0" err="1"/>
              <a:t>рпеи</a:t>
            </a:r>
            <a:r>
              <a:rPr lang="en-US" i="1" dirty="0" err="1"/>
              <a:t>moniae</a:t>
            </a:r>
            <a:r>
              <a:rPr lang="en-US" i="1" dirty="0"/>
              <a:t> </a:t>
            </a:r>
            <a:r>
              <a:rPr lang="ru-RU" dirty="0"/>
              <a:t>и С. </a:t>
            </a:r>
            <a:r>
              <a:rPr lang="en-US" i="1" dirty="0" err="1"/>
              <a:t>pneumoniae</a:t>
            </a:r>
            <a:r>
              <a:rPr lang="ru-RU" i="1" dirty="0"/>
              <a:t>, </a:t>
            </a:r>
            <a:r>
              <a:rPr lang="ru-RU" dirty="0"/>
              <a:t>более </a:t>
            </a:r>
            <a:r>
              <a:rPr lang="ru-RU" dirty="0" smtClean="0"/>
              <a:t>характерны:</a:t>
            </a:r>
            <a:endParaRPr lang="ru-RU" dirty="0"/>
          </a:p>
          <a:p>
            <a:pPr lvl="2"/>
            <a:r>
              <a:rPr lang="ru-RU" sz="2400" dirty="0"/>
              <a:t>постепенное  начало (в течение  3—7 дней);</a:t>
            </a:r>
          </a:p>
          <a:p>
            <a:pPr lvl="2"/>
            <a:r>
              <a:rPr lang="ru-RU" sz="2400" dirty="0"/>
              <a:t>начало заболевания с клиническими признаками поражения верхних дыхательных путей;</a:t>
            </a:r>
          </a:p>
          <a:p>
            <a:pPr lvl="2"/>
            <a:r>
              <a:rPr lang="ru-RU" sz="2400" dirty="0"/>
              <a:t>непродуктивный кашель;</a:t>
            </a:r>
          </a:p>
          <a:p>
            <a:pPr lvl="2"/>
            <a:r>
              <a:rPr lang="ru-RU" sz="2400" dirty="0"/>
              <a:t>миалгии, артралгии,  головная </a:t>
            </a:r>
            <a:r>
              <a:rPr lang="ru-RU" sz="2400" dirty="0" err="1"/>
              <a:t>боль,диарея</a:t>
            </a:r>
            <a:r>
              <a:rPr lang="ru-RU" sz="2400" dirty="0"/>
              <a:t>.</a:t>
            </a:r>
          </a:p>
          <a:p>
            <a:endParaRPr lang="ru-RU" dirty="0"/>
          </a:p>
        </p:txBody>
      </p:sp>
    </p:spTree>
    <p:extLst>
      <p:ext uri="{BB962C8B-B14F-4D97-AF65-F5344CB8AC3E}">
        <p14:creationId xmlns:p14="http://schemas.microsoft.com/office/powerpoint/2010/main" val="8658787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a:xfrm>
            <a:off x="457200" y="1600200"/>
            <a:ext cx="8219256" cy="5257800"/>
          </a:xfrm>
        </p:spPr>
        <p:txBody>
          <a:bodyPr>
            <a:normAutofit/>
          </a:bodyPr>
          <a:lstStyle/>
          <a:p>
            <a:pPr marL="0" indent="0" algn="ctr">
              <a:buNone/>
            </a:pPr>
            <a:r>
              <a:rPr lang="ru-RU" dirty="0"/>
              <a:t>Признаки </a:t>
            </a:r>
            <a:r>
              <a:rPr lang="ru-RU" dirty="0" err="1"/>
              <a:t>пневмоцистной</a:t>
            </a:r>
            <a:r>
              <a:rPr lang="ru-RU" dirty="0"/>
              <a:t> пневмонии:</a:t>
            </a:r>
          </a:p>
          <a:p>
            <a:pPr lvl="2" algn="just"/>
            <a:r>
              <a:rPr lang="ru-RU" sz="2000" dirty="0"/>
              <a:t>непродуктивный кашель в течение нескольких недель;</a:t>
            </a:r>
          </a:p>
          <a:p>
            <a:pPr lvl="2" algn="just"/>
            <a:r>
              <a:rPr lang="ru-RU" sz="2000" dirty="0"/>
              <a:t>прогрессирующая одышка;</a:t>
            </a:r>
          </a:p>
          <a:p>
            <a:pPr lvl="2" algn="just"/>
            <a:r>
              <a:rPr lang="ru-RU" sz="2000" dirty="0"/>
              <a:t>повышение температуры тела до субфебрильных цифр;</a:t>
            </a:r>
          </a:p>
          <a:p>
            <a:pPr lvl="2" algn="just"/>
            <a:r>
              <a:rPr lang="ru-RU" sz="2000" dirty="0"/>
              <a:t>снижение Р</a:t>
            </a:r>
            <a:r>
              <a:rPr lang="ru-RU" sz="2000" baseline="-25000" dirty="0"/>
              <a:t>а</a:t>
            </a:r>
            <a:r>
              <a:rPr lang="ru-RU" sz="2000" dirty="0"/>
              <a:t>О</a:t>
            </a:r>
            <a:r>
              <a:rPr lang="ru-RU" sz="2000" baseline="-25000" dirty="0"/>
              <a:t>2</a:t>
            </a:r>
            <a:r>
              <a:rPr lang="ru-RU" sz="2000" dirty="0"/>
              <a:t> и </a:t>
            </a:r>
            <a:r>
              <a:rPr lang="en-US" sz="2000" dirty="0"/>
              <a:t>Sa</a:t>
            </a:r>
            <a:r>
              <a:rPr lang="ru-RU" sz="2000" dirty="0"/>
              <a:t>О2, снижение диффузионной способности легких;	</a:t>
            </a:r>
          </a:p>
          <a:p>
            <a:pPr lvl="2" algn="just"/>
            <a:r>
              <a:rPr lang="ru-RU" sz="2000" dirty="0"/>
              <a:t>двусторонняя интерстициальная инфильтрация (в 10—30% случаев патологические изменения на рентгенограмме  отсутствуют).   В   отдельных случаях  визуализируются  очагово-инфильтративные изменения в верх­них долях легких (характерно для пациентов, получавших профилактические ингаляции </a:t>
            </a:r>
            <a:r>
              <a:rPr lang="ru-RU" sz="2000" dirty="0" err="1"/>
              <a:t>пентамидина</a:t>
            </a:r>
            <a:r>
              <a:rPr lang="ru-RU" sz="2000" dirty="0"/>
              <a:t>).</a:t>
            </a:r>
          </a:p>
          <a:p>
            <a:pPr algn="just"/>
            <a:endParaRPr lang="ru-RU" dirty="0"/>
          </a:p>
        </p:txBody>
      </p:sp>
    </p:spTree>
    <p:extLst>
      <p:ext uri="{BB962C8B-B14F-4D97-AF65-F5344CB8AC3E}">
        <p14:creationId xmlns:p14="http://schemas.microsoft.com/office/powerpoint/2010/main" val="8658787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диагностика</a:t>
            </a:r>
            <a:endParaRPr lang="ru-RU" dirty="0"/>
          </a:p>
        </p:txBody>
      </p:sp>
      <p:sp>
        <p:nvSpPr>
          <p:cNvPr id="3" name="Объект 2"/>
          <p:cNvSpPr>
            <a:spLocks noGrp="1"/>
          </p:cNvSpPr>
          <p:nvPr>
            <p:ph sz="quarter" idx="1"/>
          </p:nvPr>
        </p:nvSpPr>
        <p:spPr/>
        <p:txBody>
          <a:bodyPr>
            <a:normAutofit/>
          </a:bodyPr>
          <a:lstStyle/>
          <a:p>
            <a:pPr marL="0" indent="0" algn="ctr">
              <a:buNone/>
            </a:pPr>
            <a:r>
              <a:rPr lang="ru-RU" dirty="0"/>
              <a:t>Для </a:t>
            </a:r>
            <a:r>
              <a:rPr lang="ru-RU" dirty="0" err="1"/>
              <a:t>аспирациоиной</a:t>
            </a:r>
            <a:r>
              <a:rPr lang="ru-RU" dirty="0"/>
              <a:t> пневмонии характерно:	</a:t>
            </a:r>
          </a:p>
          <a:p>
            <a:pPr lvl="0"/>
            <a:r>
              <a:rPr lang="ru-RU" dirty="0"/>
              <a:t>постепенное начало;	</a:t>
            </a:r>
          </a:p>
          <a:p>
            <a:pPr lvl="0"/>
            <a:r>
              <a:rPr lang="ru-RU" dirty="0"/>
              <a:t>повышение температуры тела;	</a:t>
            </a:r>
          </a:p>
          <a:p>
            <a:pPr lvl="0"/>
            <a:r>
              <a:rPr lang="ru-RU" dirty="0"/>
              <a:t>кашель с отхождением гнойной мокроты;</a:t>
            </a:r>
          </a:p>
          <a:p>
            <a:pPr lvl="0"/>
            <a:r>
              <a:rPr lang="ru-RU" dirty="0"/>
              <a:t>затяжное течение с развитием поздних гнойных осложнений в виде абсцесса легкого или эмпиемы плевры;</a:t>
            </a:r>
          </a:p>
          <a:p>
            <a:pPr lvl="0"/>
            <a:r>
              <a:rPr lang="ru-RU" dirty="0"/>
              <a:t>наиболее часто поражаются верхний сегмент нижней доли (при аспирации в </a:t>
            </a:r>
            <a:r>
              <a:rPr lang="ru-RU" dirty="0" err="1"/>
              <a:t>полусидячем</a:t>
            </a:r>
            <a:r>
              <a:rPr lang="ru-RU" dirty="0"/>
              <a:t> положении) или задние отделы верхней доли (при аспирации в  положении лежа)  правого легкого.	</a:t>
            </a:r>
          </a:p>
          <a:p>
            <a:endParaRPr lang="ru-RU" dirty="0"/>
          </a:p>
        </p:txBody>
      </p:sp>
    </p:spTree>
    <p:extLst>
      <p:ext uri="{BB962C8B-B14F-4D97-AF65-F5344CB8AC3E}">
        <p14:creationId xmlns:p14="http://schemas.microsoft.com/office/powerpoint/2010/main" val="7076238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pPr marL="0" indent="0" algn="ctr">
              <a:buNone/>
            </a:pPr>
            <a:r>
              <a:rPr lang="ru-RU" b="1" i="1" dirty="0"/>
              <a:t>Пример формулировки диагноза</a:t>
            </a:r>
            <a:r>
              <a:rPr lang="ru-RU" b="1" dirty="0"/>
              <a:t>:</a:t>
            </a:r>
            <a:endParaRPr lang="ru-RU" dirty="0"/>
          </a:p>
          <a:p>
            <a:pPr algn="just"/>
            <a:r>
              <a:rPr lang="ru-RU" dirty="0"/>
              <a:t>Внебольничная пневмония (пневмококковая) нижней доли правого легкого, тяжелое течение. Правосторонний экссудативный плеврит. ДН I ст.</a:t>
            </a:r>
          </a:p>
          <a:p>
            <a:pPr algn="just"/>
            <a:r>
              <a:rPr lang="ru-RU" dirty="0" err="1"/>
              <a:t>Нозокомиальная</a:t>
            </a:r>
            <a:r>
              <a:rPr lang="ru-RU" dirty="0"/>
              <a:t> пневмония, ранняя, с локализацией в нижней доле слева и язычковых сегментах, тяжелое течение.</a:t>
            </a:r>
          </a:p>
          <a:p>
            <a:endParaRPr lang="ru-RU" dirty="0"/>
          </a:p>
        </p:txBody>
      </p:sp>
    </p:spTree>
    <p:extLst>
      <p:ext uri="{BB962C8B-B14F-4D97-AF65-F5344CB8AC3E}">
        <p14:creationId xmlns:p14="http://schemas.microsoft.com/office/powerpoint/2010/main" val="4258977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10146"/>
          </a:xfrm>
        </p:spPr>
        <p:txBody>
          <a:bodyPr>
            <a:normAutofit fontScale="90000"/>
          </a:bodyPr>
          <a:lstStyle/>
          <a:p>
            <a:pPr algn="ctr"/>
            <a:r>
              <a:rPr lang="ru-RU" b="1" dirty="0">
                <a:solidFill>
                  <a:schemeClr val="tx1"/>
                </a:solidFill>
              </a:rPr>
              <a:t/>
            </a:r>
            <a:br>
              <a:rPr lang="ru-RU" b="1" dirty="0">
                <a:solidFill>
                  <a:schemeClr val="tx1"/>
                </a:solidFill>
              </a:rPr>
            </a:br>
            <a:r>
              <a:rPr lang="ru-RU" b="1" dirty="0">
                <a:solidFill>
                  <a:schemeClr val="tx1"/>
                </a:solidFill>
              </a:rPr>
              <a:t>ОСНОВНЫЕ ЖАЛОБЫ</a:t>
            </a:r>
            <a:br>
              <a:rPr lang="ru-RU" b="1" dirty="0">
                <a:solidFill>
                  <a:schemeClr val="tx1"/>
                </a:solidFill>
              </a:rPr>
            </a:br>
            <a:r>
              <a:rPr lang="ru-RU" b="1" i="1" dirty="0" smtClean="0">
                <a:solidFill>
                  <a:schemeClr val="tx1"/>
                </a:solidFill>
              </a:rPr>
              <a:t>КАШЕЛЬ</a:t>
            </a:r>
            <a:br>
              <a:rPr lang="ru-RU" b="1" i="1" dirty="0" smtClean="0">
                <a:solidFill>
                  <a:schemeClr val="tx1"/>
                </a:solidFill>
              </a:rPr>
            </a:br>
            <a:r>
              <a:rPr lang="ru-RU" b="1" i="1" dirty="0" smtClean="0">
                <a:solidFill>
                  <a:schemeClr val="tx1"/>
                </a:solidFill>
              </a:rPr>
              <a:t>ОПИСАТЕЛЬНЫЕ ХАРАКТЕРИСТИКИ</a:t>
            </a:r>
            <a:endParaRPr lang="ru-RU" b="1" i="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fontScale="92500" lnSpcReduction="20000"/>
          </a:bodyPr>
          <a:lstStyle/>
          <a:p>
            <a:pPr marL="0" indent="0" algn="just">
              <a:buNone/>
            </a:pPr>
            <a:endParaRPr lang="ru-RU" dirty="0" smtClean="0"/>
          </a:p>
          <a:p>
            <a:pPr marL="457200" indent="-457200" algn="just">
              <a:buAutoNum type="arabicPeriod"/>
            </a:pPr>
            <a:r>
              <a:rPr lang="ru-RU" dirty="0" smtClean="0"/>
              <a:t>Сухой, не сопровождающийся отхаркиванием.</a:t>
            </a:r>
          </a:p>
          <a:p>
            <a:pPr marL="457200" indent="-457200" algn="just">
              <a:buAutoNum type="arabicPeriod"/>
            </a:pPr>
            <a:r>
              <a:rPr lang="ru-RU" dirty="0" smtClean="0"/>
              <a:t>Продуктивный, сопровождающийся отхаркиванием.</a:t>
            </a:r>
          </a:p>
          <a:p>
            <a:pPr marL="457200" indent="-457200" algn="just">
              <a:buAutoNum type="arabicPeriod"/>
            </a:pPr>
            <a:r>
              <a:rPr lang="ru-RU" dirty="0" smtClean="0"/>
              <a:t>Рефлекторный, вызванный рефлекторно при раздражении какого-либо отдаленного участка тела (например уха или желудка).</a:t>
            </a:r>
          </a:p>
          <a:p>
            <a:pPr marL="457200" indent="-457200" algn="just">
              <a:buAutoNum type="arabicPeriod"/>
            </a:pPr>
            <a:r>
              <a:rPr lang="ru-RU" dirty="0" smtClean="0"/>
              <a:t>Спазматический (например при </a:t>
            </a:r>
            <a:r>
              <a:rPr lang="ru-RU" dirty="0"/>
              <a:t>коклюше). </a:t>
            </a:r>
            <a:r>
              <a:rPr lang="ru-RU" dirty="0" smtClean="0"/>
              <a:t>Кашель</a:t>
            </a:r>
            <a:r>
              <a:rPr lang="ru-RU" dirty="0"/>
              <a:t>, </a:t>
            </a:r>
            <a:r>
              <a:rPr lang="ru-RU" dirty="0" smtClean="0"/>
              <a:t>возникает </a:t>
            </a:r>
            <a:r>
              <a:rPr lang="ru-RU" dirty="0"/>
              <a:t>приступами, чаще по ночам. Судорожный кашель характеризуется следующими подряд друг за другом кашлевыми толчками, прерывающимися длинными и громкими вдохами; нередко приступы кашля повторяются (реприз) и сопровождаются рвотой.</a:t>
            </a:r>
            <a:endParaRPr lang="ru-RU" dirty="0" smtClean="0"/>
          </a:p>
          <a:p>
            <a:pPr marL="457200" indent="-457200" algn="just">
              <a:buAutoNum type="arabicPeriod"/>
            </a:pPr>
            <a:r>
              <a:rPr lang="ru-RU" dirty="0" smtClean="0"/>
              <a:t>Однократный приступ сильного кашля возникает при вдыхании дыма и других раздражающих веществ, при попадании в дыхательные пути инородного тела или кусочков пищи.</a:t>
            </a:r>
          </a:p>
          <a:p>
            <a:pPr marL="457200" indent="-457200" algn="just">
              <a:buAutoNum type="arabicPeriod"/>
            </a:pPr>
            <a:endParaRPr lang="ru-RU" dirty="0"/>
          </a:p>
          <a:p>
            <a:pPr marL="457200" indent="-457200" algn="just">
              <a:buAutoNum type="arabicPeriod"/>
            </a:pPr>
            <a:endParaRPr lang="ru-RU" dirty="0" smtClean="0"/>
          </a:p>
        </p:txBody>
      </p:sp>
    </p:spTree>
    <p:extLst>
      <p:ext uri="{BB962C8B-B14F-4D97-AF65-F5344CB8AC3E}">
        <p14:creationId xmlns:p14="http://schemas.microsoft.com/office/powerpoint/2010/main" val="25619177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br>
              <a:rPr lang="ru-RU" b="1" dirty="0">
                <a:solidFill>
                  <a:schemeClr val="tx1"/>
                </a:solidFill>
              </a:rPr>
            </a:br>
            <a:r>
              <a:rPr lang="ru-RU" b="1" dirty="0" smtClean="0">
                <a:solidFill>
                  <a:schemeClr val="tx1"/>
                </a:solidFill>
              </a:rPr>
              <a:t>дифференциальная диагностика</a:t>
            </a:r>
            <a:endParaRPr lang="ru-RU" b="1" dirty="0">
              <a:solidFill>
                <a:schemeClr val="tx1"/>
              </a:solidFill>
            </a:endParaRPr>
          </a:p>
        </p:txBody>
      </p:sp>
      <p:sp>
        <p:nvSpPr>
          <p:cNvPr id="3" name="Объект 2"/>
          <p:cNvSpPr>
            <a:spLocks noGrp="1"/>
          </p:cNvSpPr>
          <p:nvPr>
            <p:ph sz="quarter" idx="1"/>
          </p:nvPr>
        </p:nvSpPr>
        <p:spPr>
          <a:xfrm>
            <a:off x="457200" y="1484784"/>
            <a:ext cx="7787208" cy="4989168"/>
          </a:xfrm>
        </p:spPr>
        <p:txBody>
          <a:bodyPr>
            <a:normAutofit lnSpcReduction="10000"/>
          </a:bodyPr>
          <a:lstStyle/>
          <a:p>
            <a:pPr lvl="0"/>
            <a:r>
              <a:rPr lang="ru-RU" i="1" u="sng" dirty="0"/>
              <a:t>Новообразования</a:t>
            </a:r>
          </a:p>
          <a:p>
            <a:pPr lvl="0"/>
            <a:r>
              <a:rPr lang="ru-RU" dirty="0" smtClean="0"/>
              <a:t>Первичный </a:t>
            </a:r>
            <a:r>
              <a:rPr lang="ru-RU" dirty="0"/>
              <a:t>рак легкого (особенно т.н. пневмоническая форма </a:t>
            </a:r>
            <a:r>
              <a:rPr lang="ru-RU" dirty="0" err="1"/>
              <a:t>бронхиолоальвеолярного</a:t>
            </a:r>
            <a:r>
              <a:rPr lang="ru-RU" dirty="0"/>
              <a:t> рака)</a:t>
            </a:r>
          </a:p>
          <a:p>
            <a:pPr lvl="0"/>
            <a:r>
              <a:rPr lang="ru-RU" dirty="0" smtClean="0"/>
              <a:t>Эндобронхиальные </a:t>
            </a:r>
            <a:r>
              <a:rPr lang="ru-RU" dirty="0"/>
              <a:t>метастазы</a:t>
            </a:r>
          </a:p>
          <a:p>
            <a:pPr lvl="0"/>
            <a:r>
              <a:rPr lang="ru-RU" dirty="0" smtClean="0"/>
              <a:t>Аденома </a:t>
            </a:r>
            <a:r>
              <a:rPr lang="ru-RU" dirty="0"/>
              <a:t>бронха</a:t>
            </a:r>
          </a:p>
          <a:p>
            <a:pPr lvl="0"/>
            <a:r>
              <a:rPr lang="ru-RU" dirty="0" err="1" smtClean="0"/>
              <a:t>Лимфома</a:t>
            </a:r>
            <a:endParaRPr lang="ru-RU" dirty="0"/>
          </a:p>
          <a:p>
            <a:pPr lvl="0"/>
            <a:r>
              <a:rPr lang="ru-RU" i="1" u="sng" dirty="0"/>
              <a:t>ТЭЛА и инфаркт легкого</a:t>
            </a:r>
          </a:p>
          <a:p>
            <a:pPr lvl="0"/>
            <a:r>
              <a:rPr lang="ru-RU" i="1" u="sng" dirty="0"/>
              <a:t>Иммунопатологические заболевания</a:t>
            </a:r>
          </a:p>
          <a:p>
            <a:pPr lvl="0"/>
            <a:r>
              <a:rPr lang="ru-RU" dirty="0" smtClean="0"/>
              <a:t>Системные </a:t>
            </a:r>
            <a:r>
              <a:rPr lang="ru-RU" dirty="0" err="1"/>
              <a:t>васкулиты</a:t>
            </a:r>
            <a:endParaRPr lang="ru-RU" dirty="0"/>
          </a:p>
          <a:p>
            <a:pPr lvl="0"/>
            <a:r>
              <a:rPr lang="ru-RU" dirty="0" smtClean="0"/>
              <a:t>Волчаночный </a:t>
            </a:r>
            <a:r>
              <a:rPr lang="ru-RU" dirty="0" err="1"/>
              <a:t>пневмонит</a:t>
            </a:r>
            <a:endParaRPr lang="ru-RU" dirty="0"/>
          </a:p>
          <a:p>
            <a:pPr lvl="0"/>
            <a:r>
              <a:rPr lang="ru-RU" dirty="0" smtClean="0"/>
              <a:t>Аллергический </a:t>
            </a:r>
            <a:r>
              <a:rPr lang="ru-RU" dirty="0"/>
              <a:t>бронхолегочный аспергиллез</a:t>
            </a:r>
          </a:p>
          <a:p>
            <a:pPr marL="0" lvl="0" indent="0">
              <a:buNone/>
            </a:pPr>
            <a:endParaRPr lang="ru-RU" dirty="0"/>
          </a:p>
        </p:txBody>
      </p:sp>
    </p:spTree>
    <p:extLst>
      <p:ext uri="{BB962C8B-B14F-4D97-AF65-F5344CB8AC3E}">
        <p14:creationId xmlns:p14="http://schemas.microsoft.com/office/powerpoint/2010/main" val="38391941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br>
              <a:rPr lang="ru-RU" b="1" dirty="0">
                <a:solidFill>
                  <a:schemeClr val="tx1"/>
                </a:solidFill>
              </a:rPr>
            </a:br>
            <a:r>
              <a:rPr lang="ru-RU" b="1" dirty="0" smtClean="0">
                <a:solidFill>
                  <a:schemeClr val="tx1"/>
                </a:solidFill>
              </a:rPr>
              <a:t>дифференциальная диагностика</a:t>
            </a:r>
            <a:endParaRPr lang="ru-RU" b="1" dirty="0">
              <a:solidFill>
                <a:schemeClr val="tx1"/>
              </a:solidFill>
            </a:endParaRPr>
          </a:p>
        </p:txBody>
      </p:sp>
      <p:sp>
        <p:nvSpPr>
          <p:cNvPr id="3" name="Объект 2"/>
          <p:cNvSpPr>
            <a:spLocks noGrp="1"/>
          </p:cNvSpPr>
          <p:nvPr>
            <p:ph sz="quarter" idx="1"/>
          </p:nvPr>
        </p:nvSpPr>
        <p:spPr>
          <a:xfrm>
            <a:off x="457200" y="1484784"/>
            <a:ext cx="7787208" cy="4989168"/>
          </a:xfrm>
        </p:spPr>
        <p:txBody>
          <a:bodyPr>
            <a:normAutofit fontScale="92500" lnSpcReduction="10000"/>
          </a:bodyPr>
          <a:lstStyle/>
          <a:p>
            <a:pPr lvl="0"/>
            <a:r>
              <a:rPr lang="ru-RU" dirty="0" smtClean="0"/>
              <a:t>Облитерирующий </a:t>
            </a:r>
            <a:r>
              <a:rPr lang="ru-RU" dirty="0" err="1"/>
              <a:t>бронхиолит</a:t>
            </a:r>
            <a:r>
              <a:rPr lang="ru-RU" dirty="0"/>
              <a:t> с организующейся пневмонией</a:t>
            </a:r>
          </a:p>
          <a:p>
            <a:pPr lvl="0"/>
            <a:r>
              <a:rPr lang="ru-RU" dirty="0" smtClean="0"/>
              <a:t>Идиопатический </a:t>
            </a:r>
            <a:r>
              <a:rPr lang="ru-RU" dirty="0"/>
              <a:t>легочный фиброз</a:t>
            </a:r>
          </a:p>
          <a:p>
            <a:pPr lvl="0"/>
            <a:r>
              <a:rPr lang="ru-RU" dirty="0" smtClean="0"/>
              <a:t>Эозинофильная </a:t>
            </a:r>
            <a:r>
              <a:rPr lang="ru-RU" dirty="0"/>
              <a:t>пневмония</a:t>
            </a:r>
          </a:p>
          <a:p>
            <a:pPr lvl="0"/>
            <a:r>
              <a:rPr lang="ru-RU" dirty="0" err="1" smtClean="0"/>
              <a:t>Бронхоцентрический</a:t>
            </a:r>
            <a:r>
              <a:rPr lang="ru-RU" dirty="0" smtClean="0"/>
              <a:t> </a:t>
            </a:r>
            <a:r>
              <a:rPr lang="ru-RU" dirty="0" err="1"/>
              <a:t>гранулематоз</a:t>
            </a:r>
            <a:endParaRPr lang="ru-RU" dirty="0"/>
          </a:p>
          <a:p>
            <a:pPr lvl="0"/>
            <a:r>
              <a:rPr lang="ru-RU" i="1" u="sng" dirty="0"/>
              <a:t>Прочие заболевания/патологические состояния</a:t>
            </a:r>
          </a:p>
          <a:p>
            <a:pPr lvl="0"/>
            <a:r>
              <a:rPr lang="ru-RU" dirty="0" smtClean="0"/>
              <a:t>Хроническая </a:t>
            </a:r>
            <a:r>
              <a:rPr lang="ru-RU" dirty="0"/>
              <a:t>сердечная недостаточность</a:t>
            </a:r>
          </a:p>
          <a:p>
            <a:pPr lvl="0"/>
            <a:r>
              <a:rPr lang="ru-RU" dirty="0" smtClean="0"/>
              <a:t>Лекарственная </a:t>
            </a:r>
            <a:r>
              <a:rPr lang="ru-RU" dirty="0"/>
              <a:t>(токсическая) </a:t>
            </a:r>
            <a:r>
              <a:rPr lang="ru-RU" dirty="0" err="1"/>
              <a:t>пневмопатия</a:t>
            </a:r>
            <a:endParaRPr lang="ru-RU" dirty="0"/>
          </a:p>
          <a:p>
            <a:pPr lvl="0"/>
            <a:r>
              <a:rPr lang="ru-RU" dirty="0" smtClean="0"/>
              <a:t>Аспирация </a:t>
            </a:r>
            <a:r>
              <a:rPr lang="ru-RU" dirty="0"/>
              <a:t>инородного тела</a:t>
            </a:r>
          </a:p>
          <a:p>
            <a:pPr lvl="0"/>
            <a:r>
              <a:rPr lang="ru-RU" dirty="0" smtClean="0"/>
              <a:t> </a:t>
            </a:r>
            <a:r>
              <a:rPr lang="ru-RU" dirty="0" err="1"/>
              <a:t>Саркоидоз</a:t>
            </a:r>
            <a:endParaRPr lang="ru-RU" dirty="0"/>
          </a:p>
          <a:p>
            <a:pPr lvl="0"/>
            <a:r>
              <a:rPr lang="ru-RU" dirty="0" smtClean="0"/>
              <a:t>Легочный </a:t>
            </a:r>
            <a:r>
              <a:rPr lang="ru-RU" dirty="0"/>
              <a:t>альвеолярный </a:t>
            </a:r>
            <a:r>
              <a:rPr lang="ru-RU" dirty="0" err="1"/>
              <a:t>протеиноз</a:t>
            </a:r>
            <a:endParaRPr lang="ru-RU" dirty="0"/>
          </a:p>
          <a:p>
            <a:pPr lvl="0"/>
            <a:r>
              <a:rPr lang="ru-RU" dirty="0" smtClean="0"/>
              <a:t>Липоидная </a:t>
            </a:r>
            <a:r>
              <a:rPr lang="ru-RU" dirty="0"/>
              <a:t>пневмония</a:t>
            </a:r>
          </a:p>
          <a:p>
            <a:pPr lvl="0"/>
            <a:r>
              <a:rPr lang="ru-RU" dirty="0" smtClean="0"/>
              <a:t>Округлый </a:t>
            </a:r>
            <a:r>
              <a:rPr lang="ru-RU" dirty="0"/>
              <a:t>ателектаз</a:t>
            </a:r>
          </a:p>
        </p:txBody>
      </p:sp>
    </p:spTree>
    <p:extLst>
      <p:ext uri="{BB962C8B-B14F-4D97-AF65-F5344CB8AC3E}">
        <p14:creationId xmlns:p14="http://schemas.microsoft.com/office/powerpoint/2010/main" val="4869202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pPr marL="0" indent="0" algn="ctr">
              <a:buNone/>
            </a:pPr>
            <a:r>
              <a:rPr lang="ru-RU" b="1" dirty="0"/>
              <a:t>Для оценки риска неблагоприятного исхода при ВП могут использоваться разнообразные критерии и шкалы, из которых наиболее распространенными в настоящее время являются индекс тяжести пневмонии (PSI) или шкала </a:t>
            </a:r>
            <a:r>
              <a:rPr lang="en-US" b="1" dirty="0"/>
              <a:t>PORT</a:t>
            </a:r>
            <a:r>
              <a:rPr lang="ru-RU" b="1" dirty="0"/>
              <a:t> (</a:t>
            </a:r>
            <a:r>
              <a:rPr lang="en-US" b="1" dirty="0"/>
              <a:t>Pneumonia Outcomes Research Team</a:t>
            </a:r>
            <a:r>
              <a:rPr lang="ru-RU" b="1" dirty="0"/>
              <a:t>),  а также шкалы CURB/CRB-65.</a:t>
            </a:r>
            <a:endParaRPr lang="ru-RU" dirty="0"/>
          </a:p>
          <a:p>
            <a:pPr marL="0" indent="0" algn="ctr">
              <a:buNone/>
            </a:pPr>
            <a:r>
              <a:rPr lang="x-none" b="1"/>
              <a:t>PSI/шкала </a:t>
            </a:r>
            <a:r>
              <a:rPr lang="en-US" b="1" dirty="0"/>
              <a:t>PORT</a:t>
            </a:r>
            <a:endParaRPr lang="ru-RU" b="1" dirty="0"/>
          </a:p>
          <a:p>
            <a:endParaRPr lang="ru-RU" dirty="0"/>
          </a:p>
        </p:txBody>
      </p:sp>
    </p:spTree>
    <p:extLst>
      <p:ext uri="{BB962C8B-B14F-4D97-AF65-F5344CB8AC3E}">
        <p14:creationId xmlns:p14="http://schemas.microsoft.com/office/powerpoint/2010/main" val="21372224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Шкала </a:t>
            </a:r>
            <a:r>
              <a:rPr lang="en-US" b="1" dirty="0" smtClean="0">
                <a:solidFill>
                  <a:schemeClr val="tx1"/>
                </a:solidFill>
              </a:rPr>
              <a:t>CRB-65</a:t>
            </a:r>
            <a:r>
              <a:rPr lang="en-US" dirty="0"/>
              <a:t/>
            </a:r>
            <a:br>
              <a:rPr lang="en-US" dirty="0"/>
            </a:br>
            <a:endParaRPr lang="ru-RU" dirty="0"/>
          </a:p>
        </p:txBody>
      </p:sp>
      <p:sp>
        <p:nvSpPr>
          <p:cNvPr id="3" name="Объект 2"/>
          <p:cNvSpPr>
            <a:spLocks noGrp="1"/>
          </p:cNvSpPr>
          <p:nvPr>
            <p:ph sz="quarter" idx="1"/>
          </p:nvPr>
        </p:nvSpPr>
        <p:spPr>
          <a:xfrm>
            <a:off x="457200" y="1052736"/>
            <a:ext cx="7467600" cy="5421216"/>
          </a:xfrm>
        </p:spPr>
        <p:txBody>
          <a:bodyPr>
            <a:normAutofit lnSpcReduction="10000"/>
          </a:bodyPr>
          <a:lstStyle/>
          <a:p>
            <a:pPr marL="0" indent="0" algn="just">
              <a:buNone/>
            </a:pPr>
            <a:r>
              <a:rPr lang="ru-RU" dirty="0" smtClean="0"/>
              <a:t>это </a:t>
            </a:r>
            <a:r>
              <a:rPr lang="ru-RU" dirty="0"/>
              <a:t>более простой подход оценки </a:t>
            </a:r>
            <a:r>
              <a:rPr lang="ru-RU" dirty="0" smtClean="0"/>
              <a:t>риска неблагоприятного </a:t>
            </a:r>
            <a:r>
              <a:rPr lang="ru-RU" dirty="0"/>
              <a:t>исхода при ВП, который предлагает анализировать лишь </a:t>
            </a:r>
            <a:r>
              <a:rPr lang="ru-RU" dirty="0" smtClean="0"/>
              <a:t>4 </a:t>
            </a:r>
            <a:r>
              <a:rPr lang="ru-RU" dirty="0"/>
              <a:t>признаков: </a:t>
            </a:r>
            <a:endParaRPr lang="ru-RU" dirty="0" smtClean="0"/>
          </a:p>
          <a:p>
            <a:pPr marL="0" indent="0" algn="just">
              <a:buNone/>
            </a:pPr>
            <a:r>
              <a:rPr lang="ru-RU" dirty="0" smtClean="0"/>
              <a:t>1) нарушение </a:t>
            </a:r>
            <a:r>
              <a:rPr lang="ru-RU" dirty="0"/>
              <a:t>сознания, обусловленное пневмонией</a:t>
            </a:r>
            <a:r>
              <a:rPr lang="ru-RU" dirty="0" smtClean="0"/>
              <a:t>;</a:t>
            </a:r>
          </a:p>
          <a:p>
            <a:pPr marL="0" indent="0" algn="just">
              <a:buNone/>
            </a:pPr>
            <a:r>
              <a:rPr lang="ru-RU" dirty="0"/>
              <a:t>2</a:t>
            </a:r>
            <a:r>
              <a:rPr lang="ru-RU" dirty="0" smtClean="0"/>
              <a:t>) </a:t>
            </a:r>
            <a:r>
              <a:rPr lang="ru-RU" dirty="0" err="1"/>
              <a:t>тахипноэ</a:t>
            </a:r>
            <a:r>
              <a:rPr lang="ru-RU" dirty="0"/>
              <a:t> ≥ 30/мин; </a:t>
            </a:r>
            <a:endParaRPr lang="ru-RU" dirty="0" smtClean="0"/>
          </a:p>
          <a:p>
            <a:pPr marL="0" indent="0" algn="just">
              <a:buNone/>
            </a:pPr>
            <a:r>
              <a:rPr lang="ru-RU" dirty="0"/>
              <a:t>3</a:t>
            </a:r>
            <a:r>
              <a:rPr lang="ru-RU" dirty="0" smtClean="0"/>
              <a:t>) </a:t>
            </a:r>
            <a:r>
              <a:rPr lang="ru-RU" dirty="0"/>
              <a:t>снижение систолического артериального давления &lt; 90 мм </a:t>
            </a:r>
            <a:r>
              <a:rPr lang="ru-RU" dirty="0" err="1"/>
              <a:t>рт.ст</a:t>
            </a:r>
            <a:r>
              <a:rPr lang="ru-RU" dirty="0"/>
              <a:t>. или диастолического ≤ 60 мм </a:t>
            </a:r>
            <a:r>
              <a:rPr lang="ru-RU" dirty="0" err="1"/>
              <a:t>рт.ст</a:t>
            </a:r>
            <a:r>
              <a:rPr lang="ru-RU" dirty="0"/>
              <a:t>.; </a:t>
            </a:r>
            <a:endParaRPr lang="ru-RU" dirty="0" smtClean="0"/>
          </a:p>
          <a:p>
            <a:pPr marL="0" indent="0" algn="just">
              <a:buNone/>
            </a:pPr>
            <a:r>
              <a:rPr lang="ru-RU" dirty="0"/>
              <a:t>4</a:t>
            </a:r>
            <a:r>
              <a:rPr lang="ru-RU" dirty="0" smtClean="0"/>
              <a:t>) </a:t>
            </a:r>
            <a:r>
              <a:rPr lang="ru-RU" dirty="0"/>
              <a:t>возраст больного ≥ 65 лет. </a:t>
            </a:r>
            <a:endParaRPr lang="ru-RU" dirty="0" smtClean="0"/>
          </a:p>
          <a:p>
            <a:pPr marL="0" indent="0" algn="just">
              <a:buNone/>
            </a:pPr>
            <a:r>
              <a:rPr lang="ru-RU" dirty="0" smtClean="0"/>
              <a:t>Наличие </a:t>
            </a:r>
            <a:r>
              <a:rPr lang="ru-RU" dirty="0"/>
              <a:t>каждого признака оценивается в 1 балл, общая сумма может варьировать от 0 до 5 баллов, причем риск летального исхода возрастает по мере увеличения общей суммы </a:t>
            </a:r>
            <a:r>
              <a:rPr lang="ru-RU" dirty="0" smtClean="0"/>
              <a:t>баллов</a:t>
            </a:r>
            <a:endParaRPr lang="ru-RU" dirty="0"/>
          </a:p>
        </p:txBody>
      </p:sp>
    </p:spTree>
    <p:extLst>
      <p:ext uri="{BB962C8B-B14F-4D97-AF65-F5344CB8AC3E}">
        <p14:creationId xmlns:p14="http://schemas.microsoft.com/office/powerpoint/2010/main" val="34712087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b="1" dirty="0">
                <a:solidFill>
                  <a:schemeClr val="tx1"/>
                </a:solidFill>
              </a:rPr>
              <a:t>Шкала </a:t>
            </a:r>
            <a:r>
              <a:rPr lang="en-US" b="1" dirty="0" smtClean="0">
                <a:solidFill>
                  <a:schemeClr val="tx1"/>
                </a:solidFill>
              </a:rPr>
              <a:t>CRB-65</a:t>
            </a:r>
            <a:endParaRPr lang="ru-RU" dirty="0"/>
          </a:p>
        </p:txBody>
      </p:sp>
      <p:pic>
        <p:nvPicPr>
          <p:cNvPr id="409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24544" y="836712"/>
            <a:ext cx="946854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5001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lstStyle/>
          <a:p>
            <a:pPr algn="ctr"/>
            <a:r>
              <a:rPr lang="ru-RU" b="1" dirty="0">
                <a:solidFill>
                  <a:schemeClr val="tx1"/>
                </a:solidFill>
              </a:rPr>
              <a:t>Шкала </a:t>
            </a:r>
            <a:r>
              <a:rPr lang="en-US" b="1" dirty="0">
                <a:solidFill>
                  <a:schemeClr val="tx1"/>
                </a:solidFill>
              </a:rPr>
              <a:t>CURB/CRB-65</a:t>
            </a:r>
            <a:endParaRPr lang="ru-RU" dirty="0"/>
          </a:p>
        </p:txBody>
      </p:sp>
      <p:pic>
        <p:nvPicPr>
          <p:cNvPr id="5122"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903649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9650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a:solidFill>
                  <a:schemeClr val="tx1"/>
                </a:solidFill>
              </a:rPr>
              <a:t>показания для госпитализации</a:t>
            </a:r>
            <a:r>
              <a:rPr lang="ru-RU" dirty="0"/>
              <a:t/>
            </a:r>
            <a:br>
              <a:rPr lang="ru-RU" dirty="0"/>
            </a:br>
            <a:endParaRPr lang="ru-RU" dirty="0"/>
          </a:p>
        </p:txBody>
      </p:sp>
      <p:sp>
        <p:nvSpPr>
          <p:cNvPr id="3" name="Объект 2"/>
          <p:cNvSpPr>
            <a:spLocks noGrp="1"/>
          </p:cNvSpPr>
          <p:nvPr>
            <p:ph sz="quarter" idx="1"/>
          </p:nvPr>
        </p:nvSpPr>
        <p:spPr>
          <a:xfrm>
            <a:off x="179512" y="908720"/>
            <a:ext cx="8964488" cy="5949280"/>
          </a:xfrm>
        </p:spPr>
        <p:txBody>
          <a:bodyPr>
            <a:normAutofit fontScale="62500" lnSpcReduction="20000"/>
          </a:bodyPr>
          <a:lstStyle/>
          <a:p>
            <a:pPr lvl="0"/>
            <a:r>
              <a:rPr lang="ru-RU" sz="3600" b="1" dirty="0" smtClean="0"/>
              <a:t>данные </a:t>
            </a:r>
            <a:r>
              <a:rPr lang="ru-RU" sz="3600" b="1" dirty="0" err="1"/>
              <a:t>физикального</a:t>
            </a:r>
            <a:r>
              <a:rPr lang="ru-RU" sz="3600" b="1" dirty="0"/>
              <a:t> </a:t>
            </a:r>
            <a:r>
              <a:rPr lang="ru-RU" sz="3600" b="1" dirty="0" err="1"/>
              <a:t>обследовая</a:t>
            </a:r>
            <a:endParaRPr lang="ru-RU" sz="3600" b="1" dirty="0"/>
          </a:p>
          <a:p>
            <a:pPr lvl="1"/>
            <a:r>
              <a:rPr lang="ru-RU" sz="3600" dirty="0"/>
              <a:t>частота дыхания &gt; 30/мин:</a:t>
            </a:r>
          </a:p>
          <a:p>
            <a:pPr lvl="1"/>
            <a:r>
              <a:rPr lang="ru-RU" sz="3600" dirty="0"/>
              <a:t>диастолическое артериальное давление &lt; 60 мм рт. ст.;</a:t>
            </a:r>
          </a:p>
          <a:p>
            <a:pPr lvl="1"/>
            <a:r>
              <a:rPr lang="ru-RU" sz="3600" dirty="0"/>
              <a:t>систолическое артериальное давление &lt; 90 мм рт. ст.;</a:t>
            </a:r>
          </a:p>
          <a:p>
            <a:pPr lvl="1"/>
            <a:r>
              <a:rPr lang="ru-RU" sz="3600" dirty="0"/>
              <a:t>частота  сердечных сокращений &gt;125/мин;</a:t>
            </a:r>
          </a:p>
          <a:p>
            <a:pPr lvl="1"/>
            <a:r>
              <a:rPr lang="ru-RU" sz="3600" dirty="0"/>
              <a:t>температуры тела  &lt;  35.5ºС или &gt;40°С;</a:t>
            </a:r>
          </a:p>
          <a:p>
            <a:pPr lvl="1"/>
            <a:r>
              <a:rPr lang="ru-RU" sz="3600" dirty="0"/>
              <a:t>нарушение сознания.</a:t>
            </a:r>
          </a:p>
          <a:p>
            <a:pPr lvl="0"/>
            <a:r>
              <a:rPr lang="ru-RU" sz="3600" b="1" dirty="0"/>
              <a:t>лабораторные показатели:</a:t>
            </a:r>
          </a:p>
          <a:p>
            <a:pPr lvl="1"/>
            <a:r>
              <a:rPr lang="ru-RU" sz="3600" dirty="0"/>
              <a:t>лейкоциты периферической крови &lt; 4,0х10</a:t>
            </a:r>
            <a:r>
              <a:rPr lang="ru-RU" sz="3600" baseline="30000" dirty="0"/>
              <a:t>9</a:t>
            </a:r>
            <a:r>
              <a:rPr lang="ru-RU" sz="3600" dirty="0"/>
              <a:t>/л или &gt; 25,0x10</a:t>
            </a:r>
            <a:r>
              <a:rPr lang="ru-RU" sz="3600" baseline="30000" dirty="0"/>
              <a:t>9</a:t>
            </a:r>
            <a:r>
              <a:rPr lang="ru-RU" sz="3600" dirty="0"/>
              <a:t>/л</a:t>
            </a:r>
          </a:p>
          <a:p>
            <a:pPr lvl="1"/>
            <a:r>
              <a:rPr lang="ru-RU" sz="3600" dirty="0"/>
              <a:t>гематокрит &lt; 30% или гемоглобин &lt; 90 г/л;</a:t>
            </a:r>
          </a:p>
          <a:p>
            <a:pPr lvl="1"/>
            <a:r>
              <a:rPr lang="ru-RU" sz="3600" dirty="0"/>
              <a:t> </a:t>
            </a:r>
            <a:r>
              <a:rPr lang="en-US" sz="3600" dirty="0" err="1"/>
              <a:t>S</a:t>
            </a:r>
            <a:r>
              <a:rPr lang="en-US" sz="3600" baseline="-25000" dirty="0" err="1"/>
              <a:t>a</a:t>
            </a:r>
            <a:r>
              <a:rPr lang="en-US" sz="3600" dirty="0" err="1"/>
              <a:t>O</a:t>
            </a:r>
            <a:r>
              <a:rPr lang="ru-RU" sz="3600" baseline="-25000" dirty="0"/>
              <a:t>2</a:t>
            </a:r>
            <a:r>
              <a:rPr lang="ru-RU" sz="3600" dirty="0"/>
              <a:t> &lt; 92% (по данным </a:t>
            </a:r>
            <a:r>
              <a:rPr lang="ru-RU" sz="3600" dirty="0" err="1"/>
              <a:t>пульсоксиметрии</a:t>
            </a:r>
            <a:r>
              <a:rPr lang="ru-RU" sz="3600" dirty="0"/>
              <a:t>), Р</a:t>
            </a:r>
            <a:r>
              <a:rPr lang="ru-RU" sz="3600" baseline="-25000" dirty="0"/>
              <a:t>а</a:t>
            </a:r>
            <a:r>
              <a:rPr lang="ru-RU" sz="3600" dirty="0"/>
              <a:t>О</a:t>
            </a:r>
            <a:r>
              <a:rPr lang="ru-RU" sz="3600" baseline="-25000" dirty="0"/>
              <a:t>2</a:t>
            </a:r>
            <a:r>
              <a:rPr lang="ru-RU" sz="3600" dirty="0"/>
              <a:t> &lt; 60 мм рт. ст. и/или Р</a:t>
            </a:r>
            <a:r>
              <a:rPr lang="ru-RU" sz="3600" baseline="-25000" dirty="0"/>
              <a:t>а</a:t>
            </a:r>
            <a:r>
              <a:rPr lang="ru-RU" sz="3600" dirty="0"/>
              <a:t>СО</a:t>
            </a:r>
            <a:r>
              <a:rPr lang="ru-RU" sz="3600" baseline="-25000" dirty="0"/>
              <a:t>2</a:t>
            </a:r>
            <a:r>
              <a:rPr lang="ru-RU" sz="3600" dirty="0"/>
              <a:t> &gt; 50 мм рт. ст. (при дыхании комнатным воздухом);</a:t>
            </a:r>
          </a:p>
          <a:p>
            <a:pPr lvl="1"/>
            <a:r>
              <a:rPr lang="ru-RU" sz="3600" dirty="0" err="1"/>
              <a:t>креатинин</a:t>
            </a:r>
            <a:r>
              <a:rPr lang="ru-RU" sz="3600" dirty="0"/>
              <a:t>   сыворотки   крови &gt;176,7 </a:t>
            </a:r>
            <a:r>
              <a:rPr lang="ru-RU" sz="3600" dirty="0" err="1"/>
              <a:t>мкмоль</a:t>
            </a:r>
            <a:r>
              <a:rPr lang="ru-RU" sz="3600" dirty="0"/>
              <a:t>/л или мочевина крови &gt; 7,0 </a:t>
            </a:r>
            <a:r>
              <a:rPr lang="ru-RU" sz="3600" dirty="0" err="1"/>
              <a:t>ммоль</a:t>
            </a:r>
            <a:r>
              <a:rPr lang="ru-RU" sz="3600" dirty="0"/>
              <a:t>/л.</a:t>
            </a:r>
          </a:p>
          <a:p>
            <a:endParaRPr lang="ru-RU" dirty="0"/>
          </a:p>
        </p:txBody>
      </p:sp>
    </p:spTree>
    <p:extLst>
      <p:ext uri="{BB962C8B-B14F-4D97-AF65-F5344CB8AC3E}">
        <p14:creationId xmlns:p14="http://schemas.microsoft.com/office/powerpoint/2010/main" val="3463420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a:solidFill>
                  <a:schemeClr val="tx1"/>
                </a:solidFill>
              </a:rPr>
              <a:t>показания для госпитализации</a:t>
            </a:r>
            <a:r>
              <a:rPr lang="ru-RU" dirty="0"/>
              <a:t/>
            </a:r>
            <a:br>
              <a:rPr lang="ru-RU" dirty="0"/>
            </a:br>
            <a:endParaRPr lang="ru-RU" dirty="0"/>
          </a:p>
        </p:txBody>
      </p:sp>
      <p:sp>
        <p:nvSpPr>
          <p:cNvPr id="3" name="Объект 2"/>
          <p:cNvSpPr>
            <a:spLocks noGrp="1"/>
          </p:cNvSpPr>
          <p:nvPr>
            <p:ph sz="quarter" idx="1"/>
          </p:nvPr>
        </p:nvSpPr>
        <p:spPr>
          <a:xfrm>
            <a:off x="179512" y="908720"/>
            <a:ext cx="8964488" cy="6480720"/>
          </a:xfrm>
        </p:spPr>
        <p:txBody>
          <a:bodyPr>
            <a:normAutofit fontScale="85000" lnSpcReduction="20000"/>
          </a:bodyPr>
          <a:lstStyle/>
          <a:p>
            <a:pPr lvl="0"/>
            <a:r>
              <a:rPr lang="ru-RU" sz="3400" b="1" dirty="0" smtClean="0"/>
              <a:t>данные </a:t>
            </a:r>
            <a:r>
              <a:rPr lang="ru-RU" sz="3400" b="1" dirty="0"/>
              <a:t>рентгенографии органов грудной клетки:</a:t>
            </a:r>
          </a:p>
          <a:p>
            <a:pPr lvl="1"/>
            <a:r>
              <a:rPr lang="ru-RU" sz="3400" dirty="0"/>
              <a:t>инфильтрация, локализующаяся более чем в одной доле;</a:t>
            </a:r>
          </a:p>
          <a:p>
            <a:pPr lvl="1"/>
            <a:r>
              <a:rPr lang="ru-RU" sz="3400" dirty="0"/>
              <a:t> наличие полости (полостей) распада</a:t>
            </a:r>
          </a:p>
          <a:p>
            <a:pPr lvl="1"/>
            <a:r>
              <a:rPr lang="ru-RU" sz="3400" dirty="0"/>
              <a:t> плевральный выпот;</a:t>
            </a:r>
          </a:p>
          <a:p>
            <a:pPr lvl="1"/>
            <a:r>
              <a:rPr lang="ru-RU" sz="3400" dirty="0"/>
              <a:t> быстрое прогрессирование очагово-инфильтративных изменений в легких (увеличение размеров инфильтрации &gt; 50% в течении ближайших 2 суток</a:t>
            </a:r>
          </a:p>
          <a:p>
            <a:pPr lvl="1"/>
            <a:r>
              <a:rPr lang="ru-RU" sz="3400" dirty="0"/>
              <a:t>внелегочные очаги инфекции (менингит, септический артрит)</a:t>
            </a:r>
          </a:p>
          <a:p>
            <a:pPr lvl="0"/>
            <a:r>
              <a:rPr lang="ru-RU" sz="3400" b="1" dirty="0"/>
              <a:t>невозможность адекватного ухода и выполнения всех врачебных предписаний в домашних условиях.</a:t>
            </a:r>
          </a:p>
          <a:p>
            <a:endParaRPr lang="ru-RU" dirty="0"/>
          </a:p>
        </p:txBody>
      </p:sp>
    </p:spTree>
    <p:extLst>
      <p:ext uri="{BB962C8B-B14F-4D97-AF65-F5344CB8AC3E}">
        <p14:creationId xmlns:p14="http://schemas.microsoft.com/office/powerpoint/2010/main" val="13030707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показания для госпитализации</a:t>
            </a:r>
            <a:endParaRPr lang="ru-RU" dirty="0"/>
          </a:p>
        </p:txBody>
      </p:sp>
      <p:sp>
        <p:nvSpPr>
          <p:cNvPr id="3" name="Объект 2"/>
          <p:cNvSpPr>
            <a:spLocks noGrp="1"/>
          </p:cNvSpPr>
          <p:nvPr>
            <p:ph sz="quarter" idx="1"/>
          </p:nvPr>
        </p:nvSpPr>
        <p:spPr>
          <a:xfrm>
            <a:off x="457200" y="1412776"/>
            <a:ext cx="7467600" cy="5061176"/>
          </a:xfrm>
        </p:spPr>
        <p:txBody>
          <a:bodyPr>
            <a:normAutofit fontScale="92500" lnSpcReduction="20000"/>
          </a:bodyPr>
          <a:lstStyle/>
          <a:p>
            <a:pPr marL="0" indent="0" algn="ctr">
              <a:buNone/>
            </a:pPr>
            <a:r>
              <a:rPr lang="ru-RU" dirty="0"/>
              <a:t>Лечение предпочтительно проводить в стационарных условиях также в следующих ситуациях:</a:t>
            </a:r>
          </a:p>
          <a:p>
            <a:pPr lvl="0"/>
            <a:r>
              <a:rPr lang="ru-RU" dirty="0"/>
              <a:t>возраст</a:t>
            </a:r>
            <a:r>
              <a:rPr lang="en-US" dirty="0"/>
              <a:t> &gt;</a:t>
            </a:r>
            <a:r>
              <a:rPr lang="ru-RU" dirty="0"/>
              <a:t>60 лет</a:t>
            </a:r>
          </a:p>
          <a:p>
            <a:pPr lvl="0"/>
            <a:r>
              <a:rPr lang="ru-RU" dirty="0"/>
              <a:t>наличие сопутствующих заболеваний:</a:t>
            </a:r>
          </a:p>
          <a:p>
            <a:pPr lvl="1"/>
            <a:r>
              <a:rPr lang="ru-RU" sz="2400" dirty="0"/>
              <a:t>хронический бронхит или ХОБЛ</a:t>
            </a:r>
          </a:p>
          <a:p>
            <a:pPr lvl="1"/>
            <a:r>
              <a:rPr lang="ru-RU" sz="2400" dirty="0"/>
              <a:t>злокачественные новообразования</a:t>
            </a:r>
          </a:p>
          <a:p>
            <a:pPr lvl="1"/>
            <a:r>
              <a:rPr lang="ru-RU" sz="2400" dirty="0"/>
              <a:t>сахарный диабет</a:t>
            </a:r>
          </a:p>
          <a:p>
            <a:pPr lvl="1"/>
            <a:r>
              <a:rPr lang="ru-RU" sz="2400" dirty="0"/>
              <a:t>ХПН</a:t>
            </a:r>
          </a:p>
          <a:p>
            <a:pPr lvl="1"/>
            <a:r>
              <a:rPr lang="ru-RU" sz="2400" dirty="0"/>
              <a:t>Застойная сердечная недостаточность</a:t>
            </a:r>
          </a:p>
          <a:p>
            <a:pPr lvl="1"/>
            <a:r>
              <a:rPr lang="ru-RU" sz="2400" dirty="0"/>
              <a:t>Хронический алкоголизм</a:t>
            </a:r>
          </a:p>
          <a:p>
            <a:pPr lvl="1"/>
            <a:r>
              <a:rPr lang="ru-RU" sz="2400" dirty="0"/>
              <a:t>Наркомания</a:t>
            </a:r>
          </a:p>
          <a:p>
            <a:pPr lvl="1"/>
            <a:r>
              <a:rPr lang="ru-RU" sz="2400" dirty="0"/>
              <a:t>Выраженный дефицит массы тела</a:t>
            </a:r>
          </a:p>
          <a:p>
            <a:pPr lvl="1"/>
            <a:r>
              <a:rPr lang="ru-RU" sz="2400" dirty="0"/>
              <a:t>Цереброваскулярные заболевания</a:t>
            </a:r>
          </a:p>
          <a:p>
            <a:pPr lvl="0"/>
            <a:r>
              <a:rPr lang="ru-RU" dirty="0"/>
              <a:t>Неэффективность начальной антибиотикотерапии</a:t>
            </a:r>
          </a:p>
          <a:p>
            <a:pPr lvl="0"/>
            <a:r>
              <a:rPr lang="ru-RU" dirty="0"/>
              <a:t>Желание пациента и/или членов его семьи</a:t>
            </a:r>
          </a:p>
          <a:p>
            <a:endParaRPr lang="ru-RU" dirty="0"/>
          </a:p>
        </p:txBody>
      </p:sp>
    </p:spTree>
    <p:extLst>
      <p:ext uri="{BB962C8B-B14F-4D97-AF65-F5344CB8AC3E}">
        <p14:creationId xmlns:p14="http://schemas.microsoft.com/office/powerpoint/2010/main" val="3463420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normAutofit fontScale="90000"/>
          </a:bodyPr>
          <a:lstStyle/>
          <a:p>
            <a:pPr algn="ctr"/>
            <a:r>
              <a:rPr lang="ru-RU" sz="3200" b="1" dirty="0">
                <a:solidFill>
                  <a:schemeClr val="tx1"/>
                </a:solidFill>
              </a:rPr>
              <a:t>Осложнения </a:t>
            </a:r>
            <a:r>
              <a:rPr lang="ru-RU" sz="3200" b="1" dirty="0" smtClean="0">
                <a:solidFill>
                  <a:schemeClr val="tx1"/>
                </a:solidFill>
              </a:rPr>
              <a:t>пневмонии</a:t>
            </a:r>
            <a:r>
              <a:rPr lang="ru-RU" dirty="0"/>
              <a:t/>
            </a:r>
            <a:br>
              <a:rPr lang="ru-RU" dirty="0"/>
            </a:br>
            <a:endParaRPr lang="ru-RU" dirty="0"/>
          </a:p>
        </p:txBody>
      </p:sp>
      <p:sp>
        <p:nvSpPr>
          <p:cNvPr id="3" name="Объект 2"/>
          <p:cNvSpPr>
            <a:spLocks noGrp="1"/>
          </p:cNvSpPr>
          <p:nvPr>
            <p:ph sz="quarter" idx="1"/>
          </p:nvPr>
        </p:nvSpPr>
        <p:spPr>
          <a:xfrm>
            <a:off x="457200" y="620688"/>
            <a:ext cx="8147248" cy="5853264"/>
          </a:xfrm>
        </p:spPr>
        <p:txBody>
          <a:bodyPr>
            <a:normAutofit fontScale="55000" lnSpcReduction="20000"/>
          </a:bodyPr>
          <a:lstStyle/>
          <a:p>
            <a:pPr algn="just"/>
            <a:endParaRPr lang="ru-RU" sz="3600" dirty="0"/>
          </a:p>
          <a:p>
            <a:pPr marL="0" indent="0" algn="just">
              <a:buNone/>
            </a:pPr>
            <a:r>
              <a:rPr lang="ru-RU" sz="3600" b="1" i="1" u="sng" dirty="0"/>
              <a:t>Легочные осложнения:</a:t>
            </a:r>
          </a:p>
          <a:p>
            <a:pPr algn="just"/>
            <a:r>
              <a:rPr lang="ru-RU" sz="3600" dirty="0"/>
              <a:t>•</a:t>
            </a:r>
            <a:r>
              <a:rPr lang="ru-RU" sz="3600" dirty="0" err="1"/>
              <a:t>парапневмонический</a:t>
            </a:r>
            <a:r>
              <a:rPr lang="ru-RU" sz="3600" dirty="0"/>
              <a:t> плеврит,</a:t>
            </a:r>
          </a:p>
          <a:p>
            <a:pPr algn="just"/>
            <a:r>
              <a:rPr lang="ru-RU" sz="3600" dirty="0"/>
              <a:t>•эмпиема плевры,</a:t>
            </a:r>
          </a:p>
          <a:p>
            <a:pPr algn="just"/>
            <a:r>
              <a:rPr lang="ru-RU" sz="3600" dirty="0"/>
              <a:t>•абсцесс и гангрена легкого,</a:t>
            </a:r>
          </a:p>
          <a:p>
            <a:pPr algn="just"/>
            <a:r>
              <a:rPr lang="ru-RU" sz="3600" dirty="0"/>
              <a:t>•множественная деструкция легких,</a:t>
            </a:r>
          </a:p>
          <a:p>
            <a:pPr algn="just"/>
            <a:r>
              <a:rPr lang="ru-RU" sz="3600" dirty="0"/>
              <a:t>•</a:t>
            </a:r>
            <a:r>
              <a:rPr lang="ru-RU" sz="3600" dirty="0" err="1"/>
              <a:t>бронхообструктивный</a:t>
            </a:r>
            <a:r>
              <a:rPr lang="ru-RU" sz="3600" dirty="0"/>
              <a:t> синдром,</a:t>
            </a:r>
          </a:p>
          <a:p>
            <a:pPr algn="just"/>
            <a:r>
              <a:rPr lang="ru-RU" sz="3600" dirty="0"/>
              <a:t>•острая дыхательная недостаточность,</a:t>
            </a:r>
          </a:p>
          <a:p>
            <a:pPr algn="just"/>
            <a:r>
              <a:rPr lang="ru-RU" sz="3600" dirty="0"/>
              <a:t>•</a:t>
            </a:r>
            <a:r>
              <a:rPr lang="ru-RU" sz="3600" dirty="0" err="1"/>
              <a:t>дистресс</a:t>
            </a:r>
            <a:r>
              <a:rPr lang="ru-RU" sz="3600" dirty="0"/>
              <a:t>-синдром,</a:t>
            </a:r>
          </a:p>
          <a:p>
            <a:pPr algn="just"/>
            <a:r>
              <a:rPr lang="ru-RU" sz="3600" dirty="0"/>
              <a:t>•отек легких.</a:t>
            </a:r>
          </a:p>
          <a:p>
            <a:pPr marL="0" indent="0" algn="just">
              <a:buNone/>
            </a:pPr>
            <a:r>
              <a:rPr lang="ru-RU" sz="3600" b="1" i="1" u="sng" dirty="0"/>
              <a:t>•Внелегочные осложнения:</a:t>
            </a:r>
          </a:p>
          <a:p>
            <a:pPr algn="just"/>
            <a:r>
              <a:rPr lang="ru-RU" sz="3600" dirty="0"/>
              <a:t>•острое легочное сердце,</a:t>
            </a:r>
          </a:p>
          <a:p>
            <a:pPr algn="just"/>
            <a:r>
              <a:rPr lang="ru-RU" sz="3600" dirty="0"/>
              <a:t>•инфекционно-токсический шок,</a:t>
            </a:r>
          </a:p>
          <a:p>
            <a:pPr algn="just"/>
            <a:r>
              <a:rPr lang="ru-RU" sz="3600" dirty="0"/>
              <a:t>•неспецифический миокардит,</a:t>
            </a:r>
          </a:p>
          <a:p>
            <a:pPr algn="just"/>
            <a:r>
              <a:rPr lang="ru-RU" sz="3600" dirty="0"/>
              <a:t>•эндокардит,</a:t>
            </a:r>
          </a:p>
          <a:p>
            <a:pPr algn="just"/>
            <a:r>
              <a:rPr lang="ru-RU" sz="3600" dirty="0"/>
              <a:t>•перикардит,</a:t>
            </a:r>
          </a:p>
          <a:p>
            <a:pPr algn="just"/>
            <a:r>
              <a:rPr lang="ru-RU" sz="3600" dirty="0"/>
              <a:t>•сепсис,</a:t>
            </a:r>
          </a:p>
          <a:p>
            <a:pPr algn="just"/>
            <a:r>
              <a:rPr lang="ru-RU" sz="3600" dirty="0"/>
              <a:t>•менингит,</a:t>
            </a:r>
          </a:p>
          <a:p>
            <a:pPr algn="just"/>
            <a:endParaRPr lang="ru-RU" dirty="0"/>
          </a:p>
        </p:txBody>
      </p:sp>
    </p:spTree>
    <p:extLst>
      <p:ext uri="{BB962C8B-B14F-4D97-AF65-F5344CB8AC3E}">
        <p14:creationId xmlns:p14="http://schemas.microsoft.com/office/powerpoint/2010/main" val="383377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210146"/>
          </a:xfrm>
        </p:spPr>
        <p:txBody>
          <a:bodyPr>
            <a:normAutofit fontScale="90000"/>
          </a:bodyPr>
          <a:lstStyle/>
          <a:p>
            <a:pPr algn="ctr"/>
            <a:r>
              <a:rPr lang="ru-RU" b="1" dirty="0">
                <a:solidFill>
                  <a:schemeClr val="tx1"/>
                </a:solidFill>
              </a:rPr>
              <a:t/>
            </a:r>
            <a:br>
              <a:rPr lang="ru-RU" b="1" dirty="0">
                <a:solidFill>
                  <a:schemeClr val="tx1"/>
                </a:solidFill>
              </a:rPr>
            </a:br>
            <a:r>
              <a:rPr lang="ru-RU" b="1" dirty="0">
                <a:solidFill>
                  <a:schemeClr val="tx1"/>
                </a:solidFill>
              </a:rPr>
              <a:t>ОСНОВНЫЕ ЖАЛОБЫ</a:t>
            </a:r>
            <a:br>
              <a:rPr lang="ru-RU" b="1" dirty="0">
                <a:solidFill>
                  <a:schemeClr val="tx1"/>
                </a:solidFill>
              </a:rPr>
            </a:br>
            <a:r>
              <a:rPr lang="ru-RU" b="1" i="1" dirty="0" smtClean="0">
                <a:solidFill>
                  <a:schemeClr val="tx1"/>
                </a:solidFill>
              </a:rPr>
              <a:t>КАШЕЛЬ</a:t>
            </a:r>
            <a:br>
              <a:rPr lang="ru-RU" b="1" i="1" dirty="0" smtClean="0">
                <a:solidFill>
                  <a:schemeClr val="tx1"/>
                </a:solidFill>
              </a:rPr>
            </a:br>
            <a:r>
              <a:rPr lang="ru-RU" b="1" i="1" dirty="0" smtClean="0">
                <a:solidFill>
                  <a:schemeClr val="tx1"/>
                </a:solidFill>
              </a:rPr>
              <a:t>ОПИСАТЕЛЬНЫЕ ХАРАКТЕРИСТИКИ</a:t>
            </a:r>
            <a:endParaRPr lang="ru-RU" b="1" i="1" dirty="0">
              <a:solidFill>
                <a:schemeClr val="tx1"/>
              </a:solidFill>
            </a:endParaRPr>
          </a:p>
        </p:txBody>
      </p:sp>
      <p:sp>
        <p:nvSpPr>
          <p:cNvPr id="3" name="Объект 2"/>
          <p:cNvSpPr>
            <a:spLocks noGrp="1"/>
          </p:cNvSpPr>
          <p:nvPr>
            <p:ph sz="quarter" idx="1"/>
          </p:nvPr>
        </p:nvSpPr>
        <p:spPr>
          <a:xfrm>
            <a:off x="457200" y="1124744"/>
            <a:ext cx="7467600" cy="5349208"/>
          </a:xfrm>
        </p:spPr>
        <p:txBody>
          <a:bodyPr>
            <a:normAutofit fontScale="70000" lnSpcReduction="20000"/>
          </a:bodyPr>
          <a:lstStyle/>
          <a:p>
            <a:pPr marL="0" indent="0" algn="just">
              <a:buNone/>
            </a:pPr>
            <a:endParaRPr lang="ru-RU" dirty="0" smtClean="0"/>
          </a:p>
          <a:p>
            <a:pPr marL="457200" indent="-457200" algn="just">
              <a:buAutoNum type="arabicPeriod"/>
            </a:pPr>
            <a:r>
              <a:rPr lang="ru-RU" dirty="0" smtClean="0"/>
              <a:t>Постоянный несильный кашель (покашливание) наблюдается при хронических заболеваниях глотки и гортани, застойном бронхите при болезнях сердца, туберкулезе легких, разной силы — при хроническом трахеите, бронхите. </a:t>
            </a:r>
          </a:p>
          <a:p>
            <a:pPr marL="457200" indent="-457200" algn="just">
              <a:buAutoNum type="arabicPeriod"/>
            </a:pPr>
            <a:r>
              <a:rPr lang="ru-RU" dirty="0" smtClean="0"/>
              <a:t>Периодический кашель бывает в связи с острыми респираторными заболеваниями, а также у курильщиков и лиц, страдающих алкоголизмом, у больных бронхиальной астмой.</a:t>
            </a:r>
          </a:p>
          <a:p>
            <a:pPr marL="457200" indent="-457200" algn="just">
              <a:buAutoNum type="arabicPeriod"/>
            </a:pPr>
            <a:r>
              <a:rPr lang="ru-RU" dirty="0"/>
              <a:t>Звучный грубый (так называемый лающий кашель) часто наблюдается при остром ларингите, а у детей — при крупе. Лающий кашель, как правило, сочетается с охриплостью голоса или афонией. Довольно резким может быть кашель при </a:t>
            </a:r>
            <a:r>
              <a:rPr lang="ru-RU" dirty="0" err="1"/>
              <a:t>трахеобронхите</a:t>
            </a:r>
            <a:r>
              <a:rPr lang="ru-RU" dirty="0"/>
              <a:t>, плеврите, пневмонии</a:t>
            </a:r>
            <a:r>
              <a:rPr lang="ru-RU" dirty="0" smtClean="0"/>
              <a:t>.</a:t>
            </a:r>
          </a:p>
          <a:p>
            <a:pPr marL="457200" indent="-457200" algn="just">
              <a:buAutoNum type="arabicPeriod"/>
            </a:pPr>
            <a:r>
              <a:rPr lang="ru-RU" dirty="0"/>
              <a:t>Беззвучный кашель бывает при параличе или разрушении голосовых складок (сочетается с афонией), наличии </a:t>
            </a:r>
            <a:r>
              <a:rPr lang="ru-RU" dirty="0" err="1"/>
              <a:t>трахеостомы</a:t>
            </a:r>
            <a:r>
              <a:rPr lang="ru-RU" dirty="0"/>
              <a:t>, а также при значительной слабости больного</a:t>
            </a:r>
            <a:r>
              <a:rPr lang="ru-RU" dirty="0" smtClean="0"/>
              <a:t>.</a:t>
            </a:r>
          </a:p>
          <a:p>
            <a:pPr marL="457200" indent="-457200" algn="just">
              <a:buAutoNum type="arabicPeriod"/>
            </a:pPr>
            <a:r>
              <a:rPr lang="ru-RU" dirty="0"/>
              <a:t>Глухой ослабленный кашель типичен для хронического </a:t>
            </a:r>
            <a:r>
              <a:rPr lang="ru-RU" dirty="0" err="1"/>
              <a:t>обструктивного</a:t>
            </a:r>
            <a:r>
              <a:rPr lang="ru-RU" dirty="0"/>
              <a:t> бронхита, осложненного эмфиземой легких. У детей при </a:t>
            </a:r>
            <a:r>
              <a:rPr lang="ru-RU" dirty="0" err="1"/>
              <a:t>туморозном</a:t>
            </a:r>
            <a:r>
              <a:rPr lang="ru-RU" dirty="0"/>
              <a:t> бронхоадените появляется </a:t>
            </a:r>
            <a:r>
              <a:rPr lang="ru-RU" dirty="0" err="1"/>
              <a:t>битональный</a:t>
            </a:r>
            <a:r>
              <a:rPr lang="ru-RU" dirty="0"/>
              <a:t> кашель, при котором к грубому основному тону присоединяется музыкальный высокий обертон</a:t>
            </a:r>
            <a:r>
              <a:rPr lang="ru-RU" dirty="0" smtClean="0"/>
              <a:t>.</a:t>
            </a:r>
          </a:p>
          <a:p>
            <a:pPr marL="457200" indent="-457200" algn="just">
              <a:buAutoNum type="arabicPeriod"/>
            </a:pPr>
            <a:endParaRPr lang="ru-RU" dirty="0"/>
          </a:p>
          <a:p>
            <a:pPr marL="457200" indent="-457200" algn="just">
              <a:buAutoNum type="arabicPeriod"/>
            </a:pPr>
            <a:endParaRPr lang="ru-RU" dirty="0" smtClean="0"/>
          </a:p>
        </p:txBody>
      </p:sp>
    </p:spTree>
    <p:extLst>
      <p:ext uri="{BB962C8B-B14F-4D97-AF65-F5344CB8AC3E}">
        <p14:creationId xmlns:p14="http://schemas.microsoft.com/office/powerpoint/2010/main" val="26209424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br>
              <a:rPr lang="ru-RU" b="1" dirty="0">
                <a:solidFill>
                  <a:schemeClr val="tx1"/>
                </a:solidFill>
              </a:rPr>
            </a:br>
            <a:r>
              <a:rPr lang="ru-RU" b="1" dirty="0" smtClean="0">
                <a:solidFill>
                  <a:schemeClr val="tx1"/>
                </a:solidFill>
              </a:rPr>
              <a:t>основные принципы лечения</a:t>
            </a:r>
            <a:endParaRPr lang="ru-RU" b="1" dirty="0">
              <a:solidFill>
                <a:schemeClr val="tx1"/>
              </a:solidFill>
            </a:endParaRPr>
          </a:p>
        </p:txBody>
      </p:sp>
      <p:sp>
        <p:nvSpPr>
          <p:cNvPr id="3" name="Объект 2"/>
          <p:cNvSpPr>
            <a:spLocks noGrp="1"/>
          </p:cNvSpPr>
          <p:nvPr>
            <p:ph sz="quarter" idx="1"/>
          </p:nvPr>
        </p:nvSpPr>
        <p:spPr/>
        <p:txBody>
          <a:bodyPr/>
          <a:lstStyle/>
          <a:p>
            <a:pPr lvl="0"/>
            <a:r>
              <a:rPr lang="ru-RU" dirty="0"/>
              <a:t>Антибактериальная терапия – назначается еще до получения результатов бактериологического исследования</a:t>
            </a:r>
          </a:p>
          <a:p>
            <a:pPr lvl="0"/>
            <a:r>
              <a:rPr lang="ru-RU" dirty="0"/>
              <a:t>Симптоматическая терапия (отхаркивающие ЛС)</a:t>
            </a:r>
          </a:p>
          <a:p>
            <a:endParaRPr lang="ru-RU" dirty="0"/>
          </a:p>
        </p:txBody>
      </p:sp>
    </p:spTree>
    <p:extLst>
      <p:ext uri="{BB962C8B-B14F-4D97-AF65-F5344CB8AC3E}">
        <p14:creationId xmlns:p14="http://schemas.microsoft.com/office/powerpoint/2010/main" val="12131204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br>
              <a:rPr lang="ru-RU" b="1" dirty="0">
                <a:solidFill>
                  <a:schemeClr val="tx1"/>
                </a:solidFill>
              </a:rPr>
            </a:br>
            <a:r>
              <a:rPr lang="ru-RU" b="1" dirty="0" smtClean="0">
                <a:solidFill>
                  <a:schemeClr val="tx1"/>
                </a:solidFill>
              </a:rPr>
              <a:t>основные принципы лечения</a:t>
            </a:r>
            <a:endParaRPr lang="ru-RU" b="1" dirty="0">
              <a:solidFill>
                <a:schemeClr val="tx1"/>
              </a:solidFill>
            </a:endParaRPr>
          </a:p>
        </p:txBody>
      </p:sp>
      <p:sp>
        <p:nvSpPr>
          <p:cNvPr id="3" name="Объект 2"/>
          <p:cNvSpPr>
            <a:spLocks noGrp="1"/>
          </p:cNvSpPr>
          <p:nvPr>
            <p:ph sz="quarter" idx="1"/>
          </p:nvPr>
        </p:nvSpPr>
        <p:spPr/>
        <p:txBody>
          <a:bodyPr/>
          <a:lstStyle/>
          <a:p>
            <a:pPr lvl="0"/>
            <a:r>
              <a:rPr lang="ru-RU" dirty="0"/>
              <a:t>Антибактериальная терапия </a:t>
            </a:r>
            <a:endParaRPr lang="ru-RU" dirty="0" smtClean="0"/>
          </a:p>
          <a:p>
            <a:pPr marL="0" lvl="0" indent="0" algn="just">
              <a:buNone/>
            </a:pPr>
            <a:r>
              <a:rPr lang="ru-RU" dirty="0" smtClean="0"/>
              <a:t>Оптимальная </a:t>
            </a:r>
            <a:r>
              <a:rPr lang="ru-RU" dirty="0"/>
              <a:t>продолжительность применения АБП при ВП до настоящего времени не определена и зависит от различных факторов – возраста, сопутствующих заболеваний, наличия осложнений, скорости “ответа” на стартовую АБТ и </a:t>
            </a:r>
            <a:r>
              <a:rPr lang="ru-RU" dirty="0" err="1"/>
              <a:t>др</a:t>
            </a:r>
            <a:r>
              <a:rPr lang="ru-RU" dirty="0"/>
              <a:t> </a:t>
            </a:r>
            <a:r>
              <a:rPr lang="ru-RU" dirty="0" smtClean="0"/>
              <a:t>).</a:t>
            </a:r>
            <a:endParaRPr lang="ru-RU" dirty="0"/>
          </a:p>
          <a:p>
            <a:endParaRPr lang="ru-RU" dirty="0"/>
          </a:p>
        </p:txBody>
      </p:sp>
    </p:spTree>
    <p:extLst>
      <p:ext uri="{BB962C8B-B14F-4D97-AF65-F5344CB8AC3E}">
        <p14:creationId xmlns:p14="http://schemas.microsoft.com/office/powerpoint/2010/main" val="21911434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003232" cy="1008112"/>
          </a:xfrm>
        </p:spPr>
        <p:txBody>
          <a:bodyPr/>
          <a:lstStyle/>
          <a:p>
            <a:pPr algn="ctr"/>
            <a:r>
              <a:rPr lang="ru-RU" dirty="0">
                <a:solidFill>
                  <a:schemeClr val="tx1"/>
                </a:solidFill>
              </a:rPr>
              <a:t>Симптомы и признаки, не являющиеся показанием для продолжения АБТ</a:t>
            </a:r>
          </a:p>
        </p:txBody>
      </p:sp>
      <p:sp>
        <p:nvSpPr>
          <p:cNvPr id="3" name="Объект 2"/>
          <p:cNvSpPr>
            <a:spLocks noGrp="1"/>
          </p:cNvSpPr>
          <p:nvPr>
            <p:ph sz="quarter" idx="1"/>
          </p:nvPr>
        </p:nvSpPr>
        <p:spPr>
          <a:xfrm>
            <a:off x="457200" y="1340768"/>
            <a:ext cx="8219256" cy="5133184"/>
          </a:xfrm>
        </p:spPr>
        <p:txBody>
          <a:bodyPr>
            <a:normAutofit fontScale="92500" lnSpcReduction="20000"/>
          </a:bodyPr>
          <a:lstStyle/>
          <a:p>
            <a:r>
              <a:rPr lang="ru-RU" dirty="0" smtClean="0"/>
              <a:t>Стойкий </a:t>
            </a:r>
            <a:r>
              <a:rPr lang="ru-RU" dirty="0"/>
              <a:t>субфебрилитет в пределах </a:t>
            </a:r>
            <a:r>
              <a:rPr lang="ru-RU" dirty="0" smtClean="0"/>
              <a:t>37,0-37,2ºС. При </a:t>
            </a:r>
            <a:r>
              <a:rPr lang="ru-RU" dirty="0"/>
              <a:t>отсутствии других признаков бактериальной инфекции может быть проявлением неинфекционного воспаления, постинфекционной астении, а также лекарственной лихорадки</a:t>
            </a:r>
          </a:p>
          <a:p>
            <a:r>
              <a:rPr lang="ru-RU" dirty="0" smtClean="0"/>
              <a:t>Кашель. Может </a:t>
            </a:r>
            <a:r>
              <a:rPr lang="ru-RU" dirty="0"/>
              <a:t>наблюдаться в течение 1-2 месяцев после перенесенной ВП, особенно у курящих и пациентов с ХОБЛ</a:t>
            </a:r>
          </a:p>
          <a:p>
            <a:r>
              <a:rPr lang="ru-RU" dirty="0"/>
              <a:t>Хрипы при </a:t>
            </a:r>
            <a:r>
              <a:rPr lang="ru-RU" dirty="0" smtClean="0"/>
              <a:t>аускультации. Могут </a:t>
            </a:r>
            <a:r>
              <a:rPr lang="ru-RU" dirty="0"/>
              <a:t>наблюдаться в течение 3-4 недель и более после перенесенной ВП и отражают естественное течение заболевания</a:t>
            </a:r>
          </a:p>
          <a:p>
            <a:r>
              <a:rPr lang="ru-RU" dirty="0"/>
              <a:t>Сохраняющаяся слабость, </a:t>
            </a:r>
            <a:r>
              <a:rPr lang="ru-RU" dirty="0" smtClean="0"/>
              <a:t>потливость. Проявления </a:t>
            </a:r>
            <a:r>
              <a:rPr lang="ru-RU" dirty="0"/>
              <a:t>постинфекционной астении</a:t>
            </a:r>
          </a:p>
          <a:p>
            <a:r>
              <a:rPr lang="ru-RU" dirty="0"/>
              <a:t>Сохранение остаточных изменений на рентгенограмме (инфильтрация, усиление легочного </a:t>
            </a:r>
            <a:r>
              <a:rPr lang="ru-RU" dirty="0" smtClean="0"/>
              <a:t>рисунка). Могут </a:t>
            </a:r>
            <a:r>
              <a:rPr lang="ru-RU" dirty="0"/>
              <a:t>наблюдаться в течение 1-2 месяцев после перенесенной ВП</a:t>
            </a:r>
          </a:p>
        </p:txBody>
      </p:sp>
    </p:spTree>
    <p:extLst>
      <p:ext uri="{BB962C8B-B14F-4D97-AF65-F5344CB8AC3E}">
        <p14:creationId xmlns:p14="http://schemas.microsoft.com/office/powerpoint/2010/main" val="10186395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solidFill>
                  <a:schemeClr val="tx1"/>
                </a:solidFill>
              </a:rPr>
              <a:t>Внебольничная пневмония </a:t>
            </a:r>
            <a:br>
              <a:rPr lang="ru-RU" b="1" dirty="0">
                <a:solidFill>
                  <a:schemeClr val="tx1"/>
                </a:solidFill>
              </a:rPr>
            </a:br>
            <a:r>
              <a:rPr lang="ru-RU" b="1" dirty="0" smtClean="0">
                <a:solidFill>
                  <a:schemeClr val="tx1"/>
                </a:solidFill>
              </a:rPr>
              <a:t>основные принципы лечения</a:t>
            </a:r>
            <a:endParaRPr lang="ru-RU" b="1" dirty="0">
              <a:solidFill>
                <a:schemeClr val="tx1"/>
              </a:solidFill>
            </a:endParaRPr>
          </a:p>
        </p:txBody>
      </p:sp>
      <p:sp>
        <p:nvSpPr>
          <p:cNvPr id="3" name="Объект 2"/>
          <p:cNvSpPr>
            <a:spLocks noGrp="1"/>
          </p:cNvSpPr>
          <p:nvPr>
            <p:ph sz="quarter" idx="1"/>
          </p:nvPr>
        </p:nvSpPr>
        <p:spPr>
          <a:xfrm>
            <a:off x="457200" y="1600200"/>
            <a:ext cx="8291264" cy="4873752"/>
          </a:xfrm>
        </p:spPr>
        <p:txBody>
          <a:bodyPr>
            <a:normAutofit fontScale="92500" lnSpcReduction="20000"/>
          </a:bodyPr>
          <a:lstStyle/>
          <a:p>
            <a:pPr lvl="0"/>
            <a:r>
              <a:rPr lang="ru-RU" dirty="0"/>
              <a:t>Антибактериальная терапия </a:t>
            </a:r>
            <a:endParaRPr lang="ru-RU" dirty="0" smtClean="0"/>
          </a:p>
          <a:p>
            <a:pPr marL="0" indent="0">
              <a:buNone/>
            </a:pPr>
            <a:r>
              <a:rPr lang="ru-RU" dirty="0"/>
              <a:t>К критериям достаточности АБТ ВП относят следующие: </a:t>
            </a:r>
          </a:p>
          <a:p>
            <a:r>
              <a:rPr lang="ru-RU" dirty="0" smtClean="0"/>
              <a:t>стойкое </a:t>
            </a:r>
            <a:r>
              <a:rPr lang="ru-RU" dirty="0"/>
              <a:t>снижение температуры тела &lt;37,2ºС в течение не менее 48 ч; </a:t>
            </a:r>
          </a:p>
          <a:p>
            <a:r>
              <a:rPr lang="ru-RU" dirty="0" smtClean="0"/>
              <a:t>отсутствие </a:t>
            </a:r>
            <a:r>
              <a:rPr lang="ru-RU" dirty="0"/>
              <a:t>интоксикационного синдрома; </a:t>
            </a:r>
          </a:p>
          <a:p>
            <a:r>
              <a:rPr lang="ru-RU" dirty="0" smtClean="0"/>
              <a:t>частота </a:t>
            </a:r>
            <a:r>
              <a:rPr lang="ru-RU" dirty="0"/>
              <a:t>дыхания &lt;20/мин (у пациентов без хронической ДН); </a:t>
            </a:r>
          </a:p>
          <a:p>
            <a:r>
              <a:rPr lang="ru-RU" dirty="0" smtClean="0"/>
              <a:t>отсутствие </a:t>
            </a:r>
            <a:r>
              <a:rPr lang="ru-RU" dirty="0"/>
              <a:t>гнойной мокроты (за исключением пациентов с ее постоянной продукцией); </a:t>
            </a:r>
          </a:p>
          <a:p>
            <a:r>
              <a:rPr lang="ru-RU" dirty="0" smtClean="0"/>
              <a:t>количество </a:t>
            </a:r>
            <a:r>
              <a:rPr lang="ru-RU" dirty="0"/>
              <a:t>лейкоцитов в крови &lt;10 х 109/л, нейтрофилов &lt;80%, юных форм &lt;6%. </a:t>
            </a:r>
          </a:p>
          <a:p>
            <a:endParaRPr lang="ru-RU" dirty="0"/>
          </a:p>
          <a:p>
            <a:r>
              <a:rPr lang="ru-RU" dirty="0"/>
              <a:t>Обычно при таком подходе длительность применения АБП не превышает 7 дней. </a:t>
            </a:r>
          </a:p>
        </p:txBody>
      </p:sp>
    </p:spTree>
    <p:extLst>
      <p:ext uri="{BB962C8B-B14F-4D97-AF65-F5344CB8AC3E}">
        <p14:creationId xmlns:p14="http://schemas.microsoft.com/office/powerpoint/2010/main" val="42601587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endParaRPr lang="ru-RU" dirty="0"/>
          </a:p>
        </p:txBody>
      </p:sp>
      <p:sp>
        <p:nvSpPr>
          <p:cNvPr id="3" name="Объект 2"/>
          <p:cNvSpPr>
            <a:spLocks noGrp="1"/>
          </p:cNvSpPr>
          <p:nvPr>
            <p:ph sz="quarter" idx="1"/>
          </p:nvPr>
        </p:nvSpPr>
        <p:spPr>
          <a:xfrm>
            <a:off x="107504" y="332656"/>
            <a:ext cx="8856984" cy="6768752"/>
          </a:xfrm>
        </p:spPr>
        <p:txBody>
          <a:bodyPr>
            <a:normAutofit fontScale="92500" lnSpcReduction="20000"/>
          </a:bodyPr>
          <a:lstStyle/>
          <a:p>
            <a:pPr lvl="1" algn="ctr"/>
            <a:r>
              <a:rPr lang="ru-RU" sz="3600" b="1" dirty="0"/>
              <a:t>Антибактериальная терапия ВП в амбулаторных </a:t>
            </a:r>
            <a:r>
              <a:rPr lang="ru-RU" sz="3600" b="1" dirty="0" smtClean="0"/>
              <a:t>условиях</a:t>
            </a:r>
            <a:endParaRPr lang="ru-RU" sz="3600" dirty="0"/>
          </a:p>
          <a:p>
            <a:pPr marL="0" indent="0" algn="just">
              <a:buNone/>
            </a:pPr>
            <a:r>
              <a:rPr lang="ru-RU" sz="3600" b="1" dirty="0"/>
              <a:t>В зависимости  от  предполагаемого возбудителя </a:t>
            </a:r>
            <a:r>
              <a:rPr lang="ru-RU" sz="3600" b="1" dirty="0" smtClean="0"/>
              <a:t>выделяют  </a:t>
            </a:r>
            <a:r>
              <a:rPr lang="ru-RU" sz="3600" b="1" dirty="0"/>
              <a:t>2  группы пациентов:</a:t>
            </a:r>
          </a:p>
          <a:p>
            <a:pPr lvl="0" algn="just"/>
            <a:r>
              <a:rPr lang="ru-RU" sz="3600" b="1" dirty="0"/>
              <a:t>  Нетяжелая ВП у пациентов без сопутствующих </a:t>
            </a:r>
            <a:r>
              <a:rPr lang="ru-RU" sz="3600" b="1" dirty="0" smtClean="0"/>
              <a:t>заболеваний, </a:t>
            </a:r>
            <a:r>
              <a:rPr lang="ru-RU" sz="3600" b="1" dirty="0"/>
              <a:t>не принимавших за последние 3 </a:t>
            </a:r>
            <a:r>
              <a:rPr lang="ru-RU" sz="3600" b="1" dirty="0" err="1"/>
              <a:t>мес</a:t>
            </a:r>
            <a:r>
              <a:rPr lang="ru-RU" sz="3600" b="1" dirty="0"/>
              <a:t> АМП ≥2 дней и не имеющих других факторов </a:t>
            </a:r>
            <a:r>
              <a:rPr lang="ru-RU" sz="3600" b="1" dirty="0" smtClean="0"/>
              <a:t>риска</a:t>
            </a:r>
          </a:p>
          <a:p>
            <a:pPr lvl="0" algn="just"/>
            <a:r>
              <a:rPr lang="ru-RU" sz="3600" b="1" dirty="0"/>
              <a:t>Нетяжелая ВП у пациентов с сопутствующими </a:t>
            </a:r>
            <a:r>
              <a:rPr lang="ru-RU" sz="3600" b="1" dirty="0" smtClean="0"/>
              <a:t>заболеваниями </a:t>
            </a:r>
            <a:r>
              <a:rPr lang="ru-RU" sz="3600" b="1" dirty="0"/>
              <a:t>и/или принимавшими за последние 3 </a:t>
            </a:r>
            <a:r>
              <a:rPr lang="ru-RU" sz="3600" b="1" dirty="0" err="1"/>
              <a:t>мес</a:t>
            </a:r>
            <a:r>
              <a:rPr lang="ru-RU" sz="3600" b="1" dirty="0"/>
              <a:t> АМП ≥2 дней и/или имеющих другие факторы </a:t>
            </a:r>
            <a:r>
              <a:rPr lang="ru-RU" sz="3600" b="1" dirty="0" smtClean="0"/>
              <a:t>риска</a:t>
            </a:r>
            <a:endParaRPr lang="ru-RU" dirty="0"/>
          </a:p>
        </p:txBody>
      </p:sp>
    </p:spTree>
    <p:extLst>
      <p:ext uri="{BB962C8B-B14F-4D97-AF65-F5344CB8AC3E}">
        <p14:creationId xmlns:p14="http://schemas.microsoft.com/office/powerpoint/2010/main" val="3463420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fontScale="90000"/>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лечение</a:t>
            </a:r>
            <a:endParaRPr lang="ru-RU" dirty="0"/>
          </a:p>
        </p:txBody>
      </p:sp>
      <p:sp>
        <p:nvSpPr>
          <p:cNvPr id="3" name="Объект 2"/>
          <p:cNvSpPr>
            <a:spLocks noGrp="1"/>
          </p:cNvSpPr>
          <p:nvPr>
            <p:ph sz="quarter" idx="1"/>
          </p:nvPr>
        </p:nvSpPr>
        <p:spPr>
          <a:xfrm>
            <a:off x="107504" y="980728"/>
            <a:ext cx="8856984" cy="6120680"/>
          </a:xfrm>
        </p:spPr>
        <p:txBody>
          <a:bodyPr>
            <a:normAutofit fontScale="62500" lnSpcReduction="20000"/>
          </a:bodyPr>
          <a:lstStyle/>
          <a:p>
            <a:pPr lvl="1" algn="ctr"/>
            <a:r>
              <a:rPr lang="ru-RU" sz="3600" b="1" dirty="0"/>
              <a:t>Антибактериальная терапия ВП в амбулаторных условиях</a:t>
            </a:r>
            <a:endParaRPr lang="ru-RU" sz="3600" dirty="0"/>
          </a:p>
          <a:p>
            <a:r>
              <a:rPr lang="ru-RU" sz="3600" dirty="0"/>
              <a:t> </a:t>
            </a:r>
          </a:p>
          <a:p>
            <a:pPr algn="ctr"/>
            <a:r>
              <a:rPr lang="ru-RU" sz="3600" b="1" u="sng" dirty="0" smtClean="0"/>
              <a:t>Пациенты </a:t>
            </a:r>
            <a:r>
              <a:rPr lang="ru-RU" sz="3600" b="1" u="sng" dirty="0"/>
              <a:t>1-Й </a:t>
            </a:r>
            <a:r>
              <a:rPr lang="ru-RU" sz="3600" b="1" u="sng" dirty="0" smtClean="0"/>
              <a:t>группы ЛС </a:t>
            </a:r>
            <a:r>
              <a:rPr lang="ru-RU" sz="3600" b="1" u="sng" dirty="0"/>
              <a:t>выбора</a:t>
            </a:r>
            <a:r>
              <a:rPr lang="ru-RU" sz="3600" b="1" u="sng" dirty="0" smtClean="0"/>
              <a:t>:</a:t>
            </a:r>
            <a:endParaRPr lang="ru-RU" sz="3600" b="1" u="sng" dirty="0"/>
          </a:p>
          <a:p>
            <a:r>
              <a:rPr lang="ru-RU" sz="3600" b="1" dirty="0" smtClean="0"/>
              <a:t>Амоксициллин </a:t>
            </a:r>
            <a:r>
              <a:rPr lang="ru-RU" sz="3600" b="1" dirty="0"/>
              <a:t>внутрь по 0,5—1 г 3 р/сутки 7—10 </a:t>
            </a:r>
            <a:r>
              <a:rPr lang="ru-RU" sz="3600" b="1" dirty="0" err="1"/>
              <a:t>сут</a:t>
            </a:r>
            <a:r>
              <a:rPr lang="ru-RU" sz="3600" b="1" dirty="0"/>
              <a:t> </a:t>
            </a:r>
            <a:r>
              <a:rPr lang="ru-RU" sz="3600" b="1" dirty="0" smtClean="0"/>
              <a:t>или</a:t>
            </a:r>
          </a:p>
          <a:p>
            <a:r>
              <a:rPr lang="ru-RU" sz="3600" b="1" dirty="0"/>
              <a:t> </a:t>
            </a:r>
            <a:r>
              <a:rPr lang="ru-RU" sz="3600" b="1" dirty="0" err="1"/>
              <a:t>Азитромицин</a:t>
            </a:r>
            <a:r>
              <a:rPr lang="ru-RU" sz="3600" b="1" dirty="0"/>
              <a:t> внутрь 0,5 г 1 р/</a:t>
            </a:r>
            <a:r>
              <a:rPr lang="ru-RU" sz="3600" b="1" dirty="0" err="1"/>
              <a:t>сут</a:t>
            </a:r>
            <a:r>
              <a:rPr lang="ru-RU" sz="3600" b="1" dirty="0"/>
              <a:t> </a:t>
            </a:r>
            <a:r>
              <a:rPr lang="ru-RU" sz="3600" b="1" dirty="0" smtClean="0"/>
              <a:t>или</a:t>
            </a:r>
            <a:endParaRPr lang="ru-RU" sz="3600" b="1" dirty="0"/>
          </a:p>
          <a:p>
            <a:r>
              <a:rPr lang="ru-RU" sz="3600" b="1" dirty="0" err="1"/>
              <a:t>Кларитромицин</a:t>
            </a:r>
            <a:r>
              <a:rPr lang="ru-RU" sz="3600" b="1" dirty="0"/>
              <a:t> внутрь по 0,5 г 2 р/</a:t>
            </a:r>
            <a:r>
              <a:rPr lang="ru-RU" sz="3600" b="1" dirty="0" err="1"/>
              <a:t>сут</a:t>
            </a:r>
            <a:r>
              <a:rPr lang="ru-RU" sz="3600" b="1" dirty="0"/>
              <a:t> 7—10 </a:t>
            </a:r>
            <a:r>
              <a:rPr lang="ru-RU" sz="3600" b="1" dirty="0" err="1"/>
              <a:t>сут</a:t>
            </a:r>
            <a:r>
              <a:rPr lang="ru-RU" sz="3600" b="1" dirty="0"/>
              <a:t> или</a:t>
            </a:r>
          </a:p>
          <a:p>
            <a:r>
              <a:rPr lang="ru-RU" sz="3600" b="1" dirty="0" err="1"/>
              <a:t>Рокситромицин</a:t>
            </a:r>
            <a:r>
              <a:rPr lang="ru-RU" sz="3600" b="1" dirty="0"/>
              <a:t> внутрь по 0,15 г 2 р/</a:t>
            </a:r>
            <a:r>
              <a:rPr lang="ru-RU" sz="3600" b="1" dirty="0" err="1"/>
              <a:t>сут</a:t>
            </a:r>
            <a:r>
              <a:rPr lang="ru-RU" sz="3600" b="1" dirty="0"/>
              <a:t> 7—10 </a:t>
            </a:r>
            <a:r>
              <a:rPr lang="ru-RU" sz="3600" b="1" dirty="0" err="1"/>
              <a:t>сут</a:t>
            </a:r>
            <a:r>
              <a:rPr lang="ru-RU" sz="3600" b="1" dirty="0"/>
              <a:t> или</a:t>
            </a:r>
          </a:p>
          <a:p>
            <a:r>
              <a:rPr lang="ru-RU" sz="3600" b="1" dirty="0" err="1"/>
              <a:t>Спирамицин</a:t>
            </a:r>
            <a:r>
              <a:rPr lang="ru-RU" sz="3600" b="1" dirty="0"/>
              <a:t> внутрь по 3 000 000 </a:t>
            </a:r>
            <a:r>
              <a:rPr lang="en-US" sz="3600" b="1" dirty="0"/>
              <a:t>ME </a:t>
            </a:r>
            <a:r>
              <a:rPr lang="ru-RU" sz="3600" b="1" dirty="0"/>
              <a:t>2 р/</a:t>
            </a:r>
            <a:r>
              <a:rPr lang="ru-RU" sz="3600" b="1" dirty="0" err="1"/>
              <a:t>сут</a:t>
            </a:r>
            <a:r>
              <a:rPr lang="ru-RU" sz="3600" b="1" dirty="0"/>
              <a:t> 7—10 </a:t>
            </a:r>
            <a:r>
              <a:rPr lang="ru-RU" sz="3600" b="1" dirty="0" err="1"/>
              <a:t>сут</a:t>
            </a:r>
            <a:endParaRPr lang="ru-RU" sz="3600" b="1" dirty="0"/>
          </a:p>
          <a:p>
            <a:r>
              <a:rPr lang="ru-RU" sz="3600" b="1" dirty="0" err="1" smtClean="0"/>
              <a:t>Левофлоксацин</a:t>
            </a:r>
            <a:r>
              <a:rPr lang="ru-RU" sz="3600" b="1" dirty="0" smtClean="0"/>
              <a:t> </a:t>
            </a:r>
            <a:r>
              <a:rPr lang="ru-RU" sz="3600" b="1" dirty="0"/>
              <a:t>внутрь 0,5 г 1 р/</a:t>
            </a:r>
            <a:r>
              <a:rPr lang="ru-RU" sz="3600" b="1" dirty="0" err="1"/>
              <a:t>сут</a:t>
            </a:r>
            <a:r>
              <a:rPr lang="ru-RU" sz="3600" b="1" dirty="0"/>
              <a:t> 7—10 </a:t>
            </a:r>
            <a:r>
              <a:rPr lang="ru-RU" sz="3600" b="1" dirty="0" err="1"/>
              <a:t>сут</a:t>
            </a:r>
            <a:r>
              <a:rPr lang="ru-RU" sz="3600" b="1" dirty="0"/>
              <a:t> или</a:t>
            </a:r>
          </a:p>
          <a:p>
            <a:r>
              <a:rPr lang="ru-RU" sz="3600" b="1" dirty="0" err="1"/>
              <a:t>Моксифлоксацин</a:t>
            </a:r>
            <a:r>
              <a:rPr lang="ru-RU" sz="3600" b="1" dirty="0"/>
              <a:t> внутрь 0,4 г</a:t>
            </a:r>
          </a:p>
          <a:p>
            <a:endParaRPr lang="ru-RU" sz="3600" b="1" dirty="0" smtClean="0"/>
          </a:p>
          <a:p>
            <a:r>
              <a:rPr lang="ru-RU" sz="3600" b="1" dirty="0" smtClean="0"/>
              <a:t>Альтернативные </a:t>
            </a:r>
            <a:r>
              <a:rPr lang="ru-RU" sz="3600" b="1" dirty="0"/>
              <a:t>ЛС</a:t>
            </a:r>
            <a:r>
              <a:rPr lang="ru-RU" sz="3600" b="1" dirty="0" smtClean="0"/>
              <a:t>:</a:t>
            </a:r>
            <a:endParaRPr lang="ru-RU" sz="3600" b="1" dirty="0"/>
          </a:p>
          <a:p>
            <a:r>
              <a:rPr lang="ru-RU" sz="3600" b="1" dirty="0"/>
              <a:t> </a:t>
            </a:r>
            <a:r>
              <a:rPr lang="ru-RU" sz="3600" b="1" i="1" dirty="0" err="1"/>
              <a:t>Доксициклин</a:t>
            </a:r>
            <a:r>
              <a:rPr lang="ru-RU" sz="3600" b="1" i="1" dirty="0"/>
              <a:t> внутрь по 0,1 г </a:t>
            </a:r>
            <a:r>
              <a:rPr lang="ru-RU" sz="3600" b="1" dirty="0"/>
              <a:t>2 </a:t>
            </a:r>
            <a:r>
              <a:rPr lang="ru-RU" sz="3600" b="1" i="1" dirty="0"/>
              <a:t>р/</a:t>
            </a:r>
            <a:r>
              <a:rPr lang="ru-RU" sz="3600" b="1" i="1" dirty="0" err="1"/>
              <a:t>сут</a:t>
            </a:r>
            <a:r>
              <a:rPr lang="ru-RU" sz="3600" b="1" i="1" dirty="0"/>
              <a:t> 7—10 </a:t>
            </a:r>
            <a:r>
              <a:rPr lang="ru-RU" sz="3600" b="1" i="1" dirty="0" err="1"/>
              <a:t>сут</a:t>
            </a:r>
            <a:r>
              <a:rPr lang="ru-RU" sz="3600" b="1" i="1" dirty="0"/>
              <a:t> или</a:t>
            </a:r>
            <a:endParaRPr lang="ru-RU" sz="3600" b="1" dirty="0"/>
          </a:p>
          <a:p>
            <a:endParaRPr lang="ru-RU" dirty="0"/>
          </a:p>
          <a:p>
            <a:endParaRPr lang="ru-RU" dirty="0"/>
          </a:p>
        </p:txBody>
      </p:sp>
    </p:spTree>
    <p:extLst>
      <p:ext uri="{BB962C8B-B14F-4D97-AF65-F5344CB8AC3E}">
        <p14:creationId xmlns:p14="http://schemas.microsoft.com/office/powerpoint/2010/main" val="373529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fontScale="90000"/>
          </a:bodyPr>
          <a:lstStyle/>
          <a:p>
            <a:pPr lvl="0" algn="ctr"/>
            <a:r>
              <a:rPr lang="ru-RU" b="1" dirty="0">
                <a:solidFill>
                  <a:schemeClr val="tx1"/>
                </a:solidFill>
              </a:rPr>
              <a:t>Внебольничная пневмония </a:t>
            </a:r>
            <a:r>
              <a:rPr lang="ru-RU" b="1" dirty="0" smtClean="0">
                <a:solidFill>
                  <a:schemeClr val="tx1"/>
                </a:solidFill>
              </a:rPr>
              <a:t/>
            </a:r>
            <a:br>
              <a:rPr lang="ru-RU" b="1" dirty="0" smtClean="0">
                <a:solidFill>
                  <a:schemeClr val="tx1"/>
                </a:solidFill>
              </a:rPr>
            </a:br>
            <a:r>
              <a:rPr lang="ru-RU" b="1" dirty="0" smtClean="0">
                <a:solidFill>
                  <a:schemeClr val="tx1"/>
                </a:solidFill>
              </a:rPr>
              <a:t>лечение</a:t>
            </a:r>
            <a:endParaRPr lang="ru-RU" dirty="0"/>
          </a:p>
        </p:txBody>
      </p:sp>
      <p:sp>
        <p:nvSpPr>
          <p:cNvPr id="3" name="Объект 2"/>
          <p:cNvSpPr>
            <a:spLocks noGrp="1"/>
          </p:cNvSpPr>
          <p:nvPr>
            <p:ph sz="quarter" idx="1"/>
          </p:nvPr>
        </p:nvSpPr>
        <p:spPr>
          <a:xfrm>
            <a:off x="457200" y="1124744"/>
            <a:ext cx="8219256" cy="5733256"/>
          </a:xfrm>
        </p:spPr>
        <p:txBody>
          <a:bodyPr>
            <a:normAutofit fontScale="85000" lnSpcReduction="20000"/>
          </a:bodyPr>
          <a:lstStyle/>
          <a:p>
            <a:pPr algn="ctr"/>
            <a:r>
              <a:rPr lang="ru-RU" b="1" u="sng" dirty="0" smtClean="0"/>
              <a:t>Пациенты </a:t>
            </a:r>
            <a:r>
              <a:rPr lang="ru-RU" b="1" u="sng" dirty="0"/>
              <a:t>2-й группы	</a:t>
            </a:r>
            <a:r>
              <a:rPr lang="ru-RU" b="1" u="sng" dirty="0" smtClean="0"/>
              <a:t>ЛС </a:t>
            </a:r>
            <a:r>
              <a:rPr lang="ru-RU" b="1" u="sng" dirty="0"/>
              <a:t>выбора:</a:t>
            </a:r>
            <a:r>
              <a:rPr lang="ru-RU" b="1" dirty="0"/>
              <a:t>	</a:t>
            </a:r>
          </a:p>
          <a:p>
            <a:endParaRPr lang="ru-RU" b="1" dirty="0"/>
          </a:p>
          <a:p>
            <a:r>
              <a:rPr lang="ru-RU" b="1" dirty="0"/>
              <a:t>Амоксициллин/</a:t>
            </a:r>
            <a:r>
              <a:rPr lang="ru-RU" b="1" dirty="0" err="1"/>
              <a:t>клавуланат</a:t>
            </a:r>
            <a:r>
              <a:rPr lang="ru-RU" b="1" dirty="0"/>
              <a:t> внутрь до или во время еды по 0,625 г	 3 р/</a:t>
            </a:r>
            <a:r>
              <a:rPr lang="ru-RU" b="1" dirty="0" err="1"/>
              <a:t>сут</a:t>
            </a:r>
            <a:r>
              <a:rPr lang="ru-RU" b="1" dirty="0"/>
              <a:t> или по 1 г 2 р/</a:t>
            </a:r>
            <a:r>
              <a:rPr lang="ru-RU" b="1" dirty="0" err="1"/>
              <a:t>сут</a:t>
            </a:r>
            <a:r>
              <a:rPr lang="ru-RU" b="1" dirty="0"/>
              <a:t> 7—10 </a:t>
            </a:r>
            <a:r>
              <a:rPr lang="ru-RU" b="1" dirty="0" err="1"/>
              <a:t>сут</a:t>
            </a:r>
            <a:r>
              <a:rPr lang="ru-RU" b="1" dirty="0"/>
              <a:t> или	</a:t>
            </a:r>
          </a:p>
          <a:p>
            <a:r>
              <a:rPr lang="ru-RU" b="1" dirty="0" err="1"/>
              <a:t>Цефуроксим</a:t>
            </a:r>
            <a:r>
              <a:rPr lang="ru-RU" b="1" dirty="0"/>
              <a:t> внутрь после еды по 0,5 г 2 р/</a:t>
            </a:r>
            <a:r>
              <a:rPr lang="ru-RU" b="1" dirty="0" err="1"/>
              <a:t>сут</a:t>
            </a:r>
            <a:r>
              <a:rPr lang="ru-RU" b="1" dirty="0"/>
              <a:t> 7—10 </a:t>
            </a:r>
            <a:r>
              <a:rPr lang="ru-RU" b="1" dirty="0" err="1"/>
              <a:t>сут</a:t>
            </a:r>
            <a:r>
              <a:rPr lang="ru-RU" b="1" dirty="0"/>
              <a:t> </a:t>
            </a:r>
            <a:r>
              <a:rPr lang="ru-RU" b="1" dirty="0" err="1"/>
              <a:t>Левофлоксацин</a:t>
            </a:r>
            <a:r>
              <a:rPr lang="ru-RU" b="1" dirty="0"/>
              <a:t> внутрь 0,5 г 1 р/</a:t>
            </a:r>
            <a:r>
              <a:rPr lang="ru-RU" b="1" dirty="0" err="1"/>
              <a:t>сут</a:t>
            </a:r>
            <a:r>
              <a:rPr lang="ru-RU" b="1" dirty="0"/>
              <a:t> 7—10 </a:t>
            </a:r>
            <a:r>
              <a:rPr lang="ru-RU" b="1" dirty="0" err="1"/>
              <a:t>сут</a:t>
            </a:r>
            <a:r>
              <a:rPr lang="ru-RU" b="1" dirty="0"/>
              <a:t> или	</a:t>
            </a:r>
          </a:p>
          <a:p>
            <a:r>
              <a:rPr lang="ru-RU" b="1" dirty="0" err="1"/>
              <a:t>Моксифлоксацин</a:t>
            </a:r>
            <a:r>
              <a:rPr lang="ru-RU" b="1" dirty="0"/>
              <a:t> внутрь 0,4 г 1 р/</a:t>
            </a:r>
            <a:r>
              <a:rPr lang="ru-RU" b="1" dirty="0" err="1"/>
              <a:t>сут</a:t>
            </a:r>
            <a:r>
              <a:rPr lang="ru-RU" b="1" dirty="0"/>
              <a:t> 7—10 </a:t>
            </a:r>
            <a:r>
              <a:rPr lang="ru-RU" b="1" dirty="0" err="1"/>
              <a:t>сут</a:t>
            </a:r>
            <a:r>
              <a:rPr lang="ru-RU" b="1" dirty="0"/>
              <a:t> или</a:t>
            </a:r>
          </a:p>
          <a:p>
            <a:r>
              <a:rPr lang="ru-RU" b="1" dirty="0" err="1"/>
              <a:t>Цефтриаксон</a:t>
            </a:r>
            <a:r>
              <a:rPr lang="ru-RU" b="1" dirty="0"/>
              <a:t> в/м 1—2 г 1 р/</a:t>
            </a:r>
            <a:r>
              <a:rPr lang="ru-RU" b="1" dirty="0" err="1"/>
              <a:t>сут</a:t>
            </a:r>
            <a:r>
              <a:rPr lang="ru-RU" b="1" dirty="0"/>
              <a:t> 7—10 </a:t>
            </a:r>
            <a:r>
              <a:rPr lang="ru-RU" b="1" dirty="0" err="1"/>
              <a:t>сут</a:t>
            </a:r>
            <a:r>
              <a:rPr lang="ru-RU" b="1" i="1" dirty="0"/>
              <a:t>                           	</a:t>
            </a:r>
            <a:endParaRPr lang="ru-RU" b="1" dirty="0"/>
          </a:p>
          <a:p>
            <a:endParaRPr lang="ru-RU" b="1" dirty="0"/>
          </a:p>
          <a:p>
            <a:pPr algn="just"/>
            <a:r>
              <a:rPr lang="ru-RU" b="1" dirty="0" err="1"/>
              <a:t>Макролидам</a:t>
            </a:r>
            <a:r>
              <a:rPr lang="ru-RU" b="1" dirty="0"/>
              <a:t> следует отдавать предпочтение при непереносимости (3-лактамных антибиотиков и пневмонии, предположительно вызванной </a:t>
            </a:r>
            <a:r>
              <a:rPr lang="ru-RU" b="1" i="1" dirty="0"/>
              <a:t>М. </a:t>
            </a:r>
            <a:r>
              <a:rPr lang="en-US" b="1" i="1" dirty="0" err="1"/>
              <a:t>pneumoniae</a:t>
            </a:r>
            <a:r>
              <a:rPr lang="en-US" b="1" i="1" dirty="0"/>
              <a:t> </a:t>
            </a:r>
            <a:r>
              <a:rPr lang="ru-RU" b="1" dirty="0"/>
              <a:t>и С.</a:t>
            </a:r>
            <a:r>
              <a:rPr lang="en-US" b="1" i="1" dirty="0" err="1"/>
              <a:t>pneumoniae</a:t>
            </a:r>
            <a:r>
              <a:rPr lang="ru-RU" b="1" i="1" dirty="0"/>
              <a:t>.	</a:t>
            </a:r>
            <a:endParaRPr lang="ru-RU" b="1" dirty="0"/>
          </a:p>
          <a:p>
            <a:pPr algn="just"/>
            <a:r>
              <a:rPr lang="ru-RU" b="1" dirty="0" err="1"/>
              <a:t>Доксициклин</a:t>
            </a:r>
            <a:r>
              <a:rPr lang="ru-RU" b="1" dirty="0"/>
              <a:t>   применяется   только при  подозрении  на  пневмонию,  </a:t>
            </a:r>
            <a:r>
              <a:rPr lang="ru-RU" b="1" dirty="0" smtClean="0"/>
              <a:t>вызванную </a:t>
            </a:r>
            <a:r>
              <a:rPr lang="ru-RU" b="1" dirty="0"/>
              <a:t>М. </a:t>
            </a:r>
            <a:r>
              <a:rPr lang="en-US" b="1" i="1" dirty="0" err="1"/>
              <a:t>pneumoniae</a:t>
            </a:r>
            <a:r>
              <a:rPr lang="en-US" b="1" i="1" dirty="0"/>
              <a:t> </a:t>
            </a:r>
            <a:r>
              <a:rPr lang="ru-RU" b="1" dirty="0"/>
              <a:t>и С. </a:t>
            </a:r>
            <a:r>
              <a:rPr lang="ru-RU" b="1" i="1" dirty="0" err="1"/>
              <a:t>рпеито</a:t>
            </a:r>
            <a:r>
              <a:rPr lang="en-US" b="1" i="1" dirty="0" err="1"/>
              <a:t>ni</a:t>
            </a:r>
            <a:r>
              <a:rPr lang="ru-RU" b="1" i="1" dirty="0" err="1"/>
              <a:t>ае</a:t>
            </a:r>
            <a:r>
              <a:rPr lang="ru-RU" b="1" i="1" dirty="0"/>
              <a:t> </a:t>
            </a:r>
            <a:r>
              <a:rPr lang="ru-RU" b="1" dirty="0"/>
              <a:t>(в Российской Федерации уровень	</a:t>
            </a:r>
            <a:r>
              <a:rPr lang="ru-RU" b="1" dirty="0" smtClean="0"/>
              <a:t>устойчивости </a:t>
            </a:r>
            <a:r>
              <a:rPr lang="en-US" b="1" dirty="0"/>
              <a:t>S</a:t>
            </a:r>
            <a:r>
              <a:rPr lang="ru-RU" b="1" dirty="0"/>
              <a:t>.</a:t>
            </a:r>
            <a:r>
              <a:rPr lang="en-US" b="1" i="1" dirty="0" err="1"/>
              <a:t>pneumoniae</a:t>
            </a:r>
            <a:r>
              <a:rPr lang="en-US" b="1" i="1" dirty="0"/>
              <a:t> </a:t>
            </a:r>
            <a:r>
              <a:rPr lang="ru-RU" b="1" dirty="0"/>
              <a:t>к этому ЛС &gt; 25%).</a:t>
            </a:r>
          </a:p>
          <a:p>
            <a:pPr algn="just"/>
            <a:r>
              <a:rPr lang="ru-RU" b="1" dirty="0"/>
              <a:t>Показанием к применению парентеральных ЛС является невозможность пациентом приема </a:t>
            </a:r>
            <a:r>
              <a:rPr lang="ru-RU" b="1" dirty="0" smtClean="0"/>
              <a:t>внутрь</a:t>
            </a:r>
            <a:r>
              <a:rPr lang="ru-RU" b="1" dirty="0"/>
              <a:t>.</a:t>
            </a:r>
          </a:p>
          <a:p>
            <a:endParaRPr lang="ru-RU" b="1" dirty="0"/>
          </a:p>
        </p:txBody>
      </p:sp>
    </p:spTree>
    <p:extLst>
      <p:ext uri="{BB962C8B-B14F-4D97-AF65-F5344CB8AC3E}">
        <p14:creationId xmlns:p14="http://schemas.microsoft.com/office/powerpoint/2010/main" val="5135880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fontScale="90000"/>
          </a:bodyPr>
          <a:lstStyle/>
          <a:p>
            <a:pPr algn="ctr"/>
            <a:r>
              <a:rPr lang="ru-RU" b="1" dirty="0">
                <a:solidFill>
                  <a:schemeClr val="tx1"/>
                </a:solidFill>
              </a:rPr>
              <a:t>Внебольничная пневмония </a:t>
            </a:r>
            <a:br>
              <a:rPr lang="ru-RU" b="1" dirty="0">
                <a:solidFill>
                  <a:schemeClr val="tx1"/>
                </a:solidFill>
              </a:rPr>
            </a:br>
            <a:r>
              <a:rPr lang="ru-RU" b="1" dirty="0">
                <a:solidFill>
                  <a:schemeClr val="tx1"/>
                </a:solidFill>
              </a:rPr>
              <a:t>лечение</a:t>
            </a:r>
            <a:endParaRPr lang="ru-RU" dirty="0"/>
          </a:p>
        </p:txBody>
      </p:sp>
      <p:sp>
        <p:nvSpPr>
          <p:cNvPr id="3" name="Объект 2"/>
          <p:cNvSpPr>
            <a:spLocks noGrp="1"/>
          </p:cNvSpPr>
          <p:nvPr>
            <p:ph sz="quarter" idx="1"/>
          </p:nvPr>
        </p:nvSpPr>
        <p:spPr>
          <a:xfrm>
            <a:off x="457200" y="1268760"/>
            <a:ext cx="8219256" cy="5205192"/>
          </a:xfrm>
        </p:spPr>
        <p:txBody>
          <a:bodyPr>
            <a:normAutofit fontScale="92500" lnSpcReduction="20000"/>
          </a:bodyPr>
          <a:lstStyle/>
          <a:p>
            <a:pPr algn="ctr"/>
            <a:r>
              <a:rPr lang="ru-RU" u="sng" dirty="0"/>
              <a:t>Симптоматическая</a:t>
            </a:r>
            <a:r>
              <a:rPr lang="ru-RU" dirty="0"/>
              <a:t> </a:t>
            </a:r>
            <a:r>
              <a:rPr lang="ru-RU" u="sng" dirty="0"/>
              <a:t>терапия</a:t>
            </a:r>
          </a:p>
          <a:p>
            <a:endParaRPr lang="ru-RU" dirty="0"/>
          </a:p>
          <a:p>
            <a:r>
              <a:rPr lang="ru-RU" dirty="0" smtClean="0"/>
              <a:t>отхаркивающие </a:t>
            </a:r>
            <a:r>
              <a:rPr lang="ru-RU" dirty="0"/>
              <a:t>ЛС:</a:t>
            </a:r>
          </a:p>
          <a:p>
            <a:endParaRPr lang="ru-RU" dirty="0"/>
          </a:p>
          <a:p>
            <a:r>
              <a:rPr lang="ru-RU" dirty="0" err="1"/>
              <a:t>Амброксол</a:t>
            </a:r>
            <a:r>
              <a:rPr lang="ru-RU" dirty="0"/>
              <a:t> внутрь по 30 мг 3 р/</a:t>
            </a:r>
            <a:r>
              <a:rPr lang="ru-RU" dirty="0" err="1"/>
              <a:t>сут</a:t>
            </a:r>
            <a:r>
              <a:rPr lang="ru-RU" dirty="0"/>
              <a:t> в течение 2 </a:t>
            </a:r>
            <a:r>
              <a:rPr lang="ru-RU" dirty="0" err="1"/>
              <a:t>сут</a:t>
            </a:r>
            <a:r>
              <a:rPr lang="ru-RU" dirty="0"/>
              <a:t>, далее по 30 мг 2 р/</a:t>
            </a:r>
            <a:r>
              <a:rPr lang="ru-RU" dirty="0" err="1"/>
              <a:t>сут</a:t>
            </a:r>
            <a:r>
              <a:rPr lang="ru-RU" dirty="0"/>
              <a:t> 7—10 </a:t>
            </a:r>
            <a:r>
              <a:rPr lang="ru-RU" dirty="0" err="1"/>
              <a:t>сут</a:t>
            </a:r>
            <a:r>
              <a:rPr lang="ru-RU" dirty="0"/>
              <a:t>; в ингаляциях по 2—3 мл раствора на одну ингаляцию 1—2 р/</a:t>
            </a:r>
            <a:r>
              <a:rPr lang="ru-RU" dirty="0" err="1"/>
              <a:t>сут</a:t>
            </a:r>
            <a:r>
              <a:rPr lang="ru-RU" dirty="0"/>
              <a:t> 7—10 </a:t>
            </a:r>
            <a:r>
              <a:rPr lang="ru-RU" dirty="0" err="1"/>
              <a:t>сут</a:t>
            </a:r>
            <a:r>
              <a:rPr lang="ru-RU" dirty="0"/>
              <a:t> или</a:t>
            </a:r>
          </a:p>
          <a:p>
            <a:r>
              <a:rPr lang="ru-RU" dirty="0" err="1"/>
              <a:t>Ацетилцистеин</a:t>
            </a:r>
            <a:r>
              <a:rPr lang="ru-RU" dirty="0"/>
              <a:t> внутрь по 200 мг 3—4 р/</a:t>
            </a:r>
            <a:r>
              <a:rPr lang="ru-RU" dirty="0" err="1"/>
              <a:t>сут</a:t>
            </a:r>
            <a:r>
              <a:rPr lang="ru-RU" dirty="0"/>
              <a:t> 7—10 </a:t>
            </a:r>
            <a:r>
              <a:rPr lang="ru-RU" dirty="0" err="1"/>
              <a:t>сут</a:t>
            </a:r>
            <a:r>
              <a:rPr lang="ru-RU" dirty="0"/>
              <a:t>; в ингаляциях по 2мл 20% раствора на одну ингаляцию 2—4 р/</a:t>
            </a:r>
            <a:r>
              <a:rPr lang="ru-RU" dirty="0" err="1"/>
              <a:t>сут</a:t>
            </a:r>
            <a:r>
              <a:rPr lang="ru-RU" dirty="0"/>
              <a:t> 7—10 </a:t>
            </a:r>
            <a:r>
              <a:rPr lang="ru-RU" dirty="0" err="1"/>
              <a:t>сут</a:t>
            </a:r>
            <a:r>
              <a:rPr lang="ru-RU" dirty="0"/>
              <a:t> или</a:t>
            </a:r>
          </a:p>
          <a:p>
            <a:r>
              <a:rPr lang="ru-RU" dirty="0"/>
              <a:t>Бромгексин внутрь по 8—16 мг 3 р/</a:t>
            </a:r>
            <a:r>
              <a:rPr lang="ru-RU" dirty="0" err="1"/>
              <a:t>сут</a:t>
            </a:r>
            <a:r>
              <a:rPr lang="ru-RU" dirty="0"/>
              <a:t> 7—10 </a:t>
            </a:r>
            <a:r>
              <a:rPr lang="ru-RU" dirty="0" err="1"/>
              <a:t>сут</a:t>
            </a:r>
            <a:r>
              <a:rPr lang="ru-RU" dirty="0"/>
              <a:t>; в/м или в/в по 16 мг 2—3 р/</a:t>
            </a:r>
            <a:r>
              <a:rPr lang="ru-RU" dirty="0" err="1"/>
              <a:t>сут</a:t>
            </a:r>
            <a:r>
              <a:rPr lang="ru-RU" dirty="0"/>
              <a:t> 7—10 </a:t>
            </a:r>
            <a:r>
              <a:rPr lang="ru-RU" dirty="0" err="1"/>
              <a:t>сут</a:t>
            </a:r>
            <a:r>
              <a:rPr lang="ru-RU" dirty="0"/>
              <a:t> или</a:t>
            </a:r>
          </a:p>
          <a:p>
            <a:r>
              <a:rPr lang="ru-RU" dirty="0" err="1"/>
              <a:t>Карбоцистеин</a:t>
            </a:r>
            <a:r>
              <a:rPr lang="ru-RU" dirty="0"/>
              <a:t> внутрь по 750 мг 3р/</a:t>
            </a:r>
            <a:r>
              <a:rPr lang="ru-RU" dirty="0" err="1"/>
              <a:t>сут</a:t>
            </a:r>
            <a:r>
              <a:rPr lang="ru-RU" dirty="0"/>
              <a:t> 7-10 </a:t>
            </a:r>
            <a:r>
              <a:rPr lang="ru-RU" dirty="0" err="1"/>
              <a:t>сут</a:t>
            </a:r>
            <a:endParaRPr lang="ru-RU" dirty="0"/>
          </a:p>
          <a:p>
            <a:pPr marL="0" indent="0">
              <a:buNone/>
            </a:pPr>
            <a:r>
              <a:rPr lang="ru-RU" i="1" dirty="0"/>
              <a:t/>
            </a:r>
            <a:br>
              <a:rPr lang="ru-RU" i="1" dirty="0"/>
            </a:br>
            <a:r>
              <a:rPr lang="ru-RU" i="1" dirty="0"/>
              <a:t> </a:t>
            </a:r>
            <a:endParaRPr lang="ru-RU" dirty="0"/>
          </a:p>
          <a:p>
            <a:endParaRPr lang="ru-RU" dirty="0"/>
          </a:p>
        </p:txBody>
      </p:sp>
    </p:spTree>
    <p:extLst>
      <p:ext uri="{BB962C8B-B14F-4D97-AF65-F5344CB8AC3E}">
        <p14:creationId xmlns:p14="http://schemas.microsoft.com/office/powerpoint/2010/main" val="292713522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25562"/>
          </a:xfrm>
        </p:spPr>
        <p:txBody>
          <a:bodyPr>
            <a:normAutofit fontScale="90000"/>
          </a:bodyPr>
          <a:lstStyle/>
          <a:p>
            <a:pPr algn="ctr"/>
            <a:r>
              <a:rPr lang="ru-RU" b="1" dirty="0">
                <a:solidFill>
                  <a:schemeClr val="tx1"/>
                </a:solidFill>
              </a:rPr>
              <a:t>Критерии эффективности антибактериальной </a:t>
            </a:r>
            <a:r>
              <a:rPr lang="ru-RU" b="1" dirty="0" smtClean="0">
                <a:solidFill>
                  <a:schemeClr val="tx1"/>
                </a:solidFill>
              </a:rPr>
              <a:t>терапии</a:t>
            </a:r>
            <a:r>
              <a:rPr lang="ru-RU" dirty="0"/>
              <a:t/>
            </a:r>
            <a:br>
              <a:rPr lang="ru-RU" dirty="0"/>
            </a:br>
            <a:endParaRPr lang="ru-RU" dirty="0"/>
          </a:p>
        </p:txBody>
      </p:sp>
      <p:sp>
        <p:nvSpPr>
          <p:cNvPr id="3" name="Объект 2"/>
          <p:cNvSpPr>
            <a:spLocks noGrp="1"/>
          </p:cNvSpPr>
          <p:nvPr>
            <p:ph sz="quarter" idx="1"/>
          </p:nvPr>
        </p:nvSpPr>
        <p:spPr>
          <a:xfrm>
            <a:off x="457200" y="1412776"/>
            <a:ext cx="7467600" cy="5061176"/>
          </a:xfrm>
        </p:spPr>
        <p:txBody>
          <a:bodyPr>
            <a:normAutofit/>
          </a:bodyPr>
          <a:lstStyle/>
          <a:p>
            <a:pPr marL="0" indent="0" algn="ctr">
              <a:buNone/>
            </a:pPr>
            <a:r>
              <a:rPr lang="ru-RU" dirty="0" smtClean="0"/>
              <a:t>Первоначальная </a:t>
            </a:r>
            <a:r>
              <a:rPr lang="ru-RU" dirty="0"/>
              <a:t>оценка эффективности терапии должна проводиться через 48-72 часа после начала лечения. </a:t>
            </a:r>
            <a:endParaRPr lang="ru-RU" dirty="0" smtClean="0"/>
          </a:p>
          <a:p>
            <a:r>
              <a:rPr lang="ru-RU" dirty="0" smtClean="0"/>
              <a:t>Температура </a:t>
            </a:r>
            <a:r>
              <a:rPr lang="ru-RU" dirty="0"/>
              <a:t>тела &lt;37,5С</a:t>
            </a:r>
          </a:p>
          <a:p>
            <a:r>
              <a:rPr lang="ru-RU" dirty="0"/>
              <a:t>Отсутствие интоксикации</a:t>
            </a:r>
          </a:p>
          <a:p>
            <a:r>
              <a:rPr lang="ru-RU" dirty="0"/>
              <a:t>Отсутствие дыхательной </a:t>
            </a:r>
            <a:r>
              <a:rPr lang="ru-RU" dirty="0" smtClean="0"/>
              <a:t>недостаточности</a:t>
            </a:r>
          </a:p>
          <a:p>
            <a:r>
              <a:rPr lang="ru-RU" dirty="0" smtClean="0"/>
              <a:t>Отсутствие </a:t>
            </a:r>
            <a:r>
              <a:rPr lang="ru-RU" dirty="0"/>
              <a:t>гнойной мокроты</a:t>
            </a:r>
          </a:p>
          <a:p>
            <a:r>
              <a:rPr lang="ru-RU" dirty="0"/>
              <a:t>Количество лейкоцитов крови&lt;10х109/л</a:t>
            </a:r>
          </a:p>
          <a:p>
            <a:r>
              <a:rPr lang="ru-RU" dirty="0"/>
              <a:t>Отсутствие отрицательной динамики на рентгенограмме</a:t>
            </a:r>
          </a:p>
          <a:p>
            <a:endParaRPr lang="ru-RU" dirty="0"/>
          </a:p>
        </p:txBody>
      </p:sp>
    </p:spTree>
    <p:extLst>
      <p:ext uri="{BB962C8B-B14F-4D97-AF65-F5344CB8AC3E}">
        <p14:creationId xmlns:p14="http://schemas.microsoft.com/office/powerpoint/2010/main" val="20108034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pPr algn="ctr"/>
            <a:r>
              <a:rPr lang="ru-RU" b="1" dirty="0">
                <a:solidFill>
                  <a:schemeClr val="tx1"/>
                </a:solidFill>
              </a:rPr>
              <a:t>реабилитация</a:t>
            </a:r>
            <a:endParaRPr lang="ru-RU" dirty="0"/>
          </a:p>
        </p:txBody>
      </p:sp>
      <p:sp>
        <p:nvSpPr>
          <p:cNvPr id="3" name="Объект 2"/>
          <p:cNvSpPr>
            <a:spLocks noGrp="1"/>
          </p:cNvSpPr>
          <p:nvPr>
            <p:ph sz="quarter" idx="1"/>
          </p:nvPr>
        </p:nvSpPr>
        <p:spPr>
          <a:xfrm>
            <a:off x="611560" y="908720"/>
            <a:ext cx="7467600" cy="5832648"/>
          </a:xfrm>
        </p:spPr>
        <p:txBody>
          <a:bodyPr>
            <a:normAutofit/>
          </a:bodyPr>
          <a:lstStyle/>
          <a:p>
            <a:pPr marL="0" indent="0" algn="ctr">
              <a:buNone/>
            </a:pPr>
            <a:r>
              <a:rPr lang="ru-RU" dirty="0" smtClean="0"/>
              <a:t>Основными методами  пульмонологической  реабилитации являются: </a:t>
            </a:r>
          </a:p>
          <a:p>
            <a:r>
              <a:rPr lang="ru-RU" dirty="0" err="1" smtClean="0"/>
              <a:t>кинезетерапия</a:t>
            </a:r>
            <a:r>
              <a:rPr lang="ru-RU" dirty="0" smtClean="0"/>
              <a:t>  (лечебная физкультура и массаж),</a:t>
            </a:r>
          </a:p>
          <a:p>
            <a:r>
              <a:rPr lang="ru-RU" dirty="0" err="1" smtClean="0"/>
              <a:t>небулайзерная</a:t>
            </a:r>
            <a:r>
              <a:rPr lang="ru-RU" dirty="0" smtClean="0"/>
              <a:t> терапия (ингаляции лекарственными средствами), </a:t>
            </a:r>
          </a:p>
          <a:p>
            <a:r>
              <a:rPr lang="ru-RU" dirty="0" smtClean="0"/>
              <a:t>оксигенотерапия (свежий воздух, прогулки, кислородные коктейли), </a:t>
            </a:r>
          </a:p>
          <a:p>
            <a:r>
              <a:rPr lang="ru-RU" dirty="0" err="1" smtClean="0"/>
              <a:t>галотерапия</a:t>
            </a:r>
            <a:r>
              <a:rPr lang="ru-RU" dirty="0" smtClean="0"/>
              <a:t> и др. </a:t>
            </a:r>
          </a:p>
          <a:p>
            <a:pPr marL="0" indent="0" algn="ctr">
              <a:buNone/>
            </a:pPr>
            <a:r>
              <a:rPr lang="ru-RU" dirty="0" smtClean="0"/>
              <a:t>	</a:t>
            </a:r>
          </a:p>
          <a:p>
            <a:pPr marL="0" indent="0" algn="ctr">
              <a:buNone/>
            </a:pPr>
            <a:r>
              <a:rPr lang="ru-RU" dirty="0" smtClean="0"/>
              <a:t>Среди больных, перенесших пневмонию,  могут быть  выделены следующие  реабилитационные группы:</a:t>
            </a:r>
          </a:p>
        </p:txBody>
      </p:sp>
    </p:spTree>
    <p:extLst>
      <p:ext uri="{BB962C8B-B14F-4D97-AF65-F5344CB8AC3E}">
        <p14:creationId xmlns:p14="http://schemas.microsoft.com/office/powerpoint/2010/main" val="21588384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33a5014684efebb547cdcfb7748399fbd551e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3625</TotalTime>
  <Words>11067</Words>
  <Application>Microsoft Office PowerPoint</Application>
  <PresentationFormat>Экран (4:3)</PresentationFormat>
  <Paragraphs>1367</Paragraphs>
  <Slides>158</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158</vt:i4>
      </vt:variant>
    </vt:vector>
  </HeadingPairs>
  <TitlesOfParts>
    <vt:vector size="160" baseType="lpstr">
      <vt:lpstr>Эркер</vt:lpstr>
      <vt:lpstr>Документ</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Кафедра поликлинической терапии , семейной медицины с курсом постдипломного образования</vt:lpstr>
      <vt:lpstr>ПЛАН ЛЕКЦИИ</vt:lpstr>
      <vt:lpstr>Цель</vt:lpstr>
      <vt:lpstr> ОСНОВНЫЕ ЖАЛОБЫ КАШЕЛЬ</vt:lpstr>
      <vt:lpstr>ОСНОВНЫЕ ЖАЛОБЫ КАШЕЛЬ</vt:lpstr>
      <vt:lpstr>ОСНОВНЫЕ ЖАЛОБЫ КАШЕЛЬ.ОСЛОЖНЕНИЯ</vt:lpstr>
      <vt:lpstr> ОСНОВНЫЕ ЖАЛОБЫ КАШЕЛЬ</vt:lpstr>
      <vt:lpstr> ОСНОВНЫЕ ЖАЛОБЫ КАШЕЛЬ ОПИСАТЕЛЬНЫЕ ХАРАКТЕРИСТИКИ</vt:lpstr>
      <vt:lpstr> ОСНОВНЫЕ ЖАЛОБЫ КАШЕЛЬ ОПИСАТЕЛЬНЫЕ ХАРАКТЕРИСТИКИ</vt:lpstr>
      <vt:lpstr> ОСНОВНЫЕ ЖАЛОБЫ КАШЕЛЬ ОПИСАТЕЛЬНЫЕ ХАРАКТЕРИСТИКИ</vt:lpstr>
      <vt:lpstr>ОСНОВНЫЕ ЖАЛОБЫ КАШЕЛЬ.  ОСТРЫЙ КАШЕЛЬ</vt:lpstr>
      <vt:lpstr>ОСНОВНЫЕ ЖАЛОБЫ КАШЕЛЬ.  ХРОНИЧЕСКИЙ КАШЕЛЬ</vt:lpstr>
      <vt:lpstr>ОСНОВНЫЕ ЖАЛОБЫ КАШЕЛЬ.  ХРОНИЧЕСКИЙ КАШЕЛЬ</vt:lpstr>
      <vt:lpstr>ОСНОВНЫЕ ЖАЛОБЫ КАШЕЛЬ.  ХРОНИЧЕСКИЙ КАШЕЛЬ</vt:lpstr>
      <vt:lpstr>ОСНОВНЫЕ ЖАЛОБЫ КАШЕЛЬ.  ХРОНИЧЕСКИЙ КАШЕЛЬ</vt:lpstr>
      <vt:lpstr>ОСНОВНЫЕ ЖАЛОБЫ КАШЕЛЬ ОШИБКИ ДИАГНОСТИКИ И ЛЕЧЕНИЯ</vt:lpstr>
      <vt:lpstr>ОСНОВНЫЕ ЖАЛОБЫ КАШЕЛЬ ОШИБКИ ДИАГНОСТИКИ И ЛЕЧЕНИЯ</vt:lpstr>
      <vt:lpstr>ОСНОВНЫЕ ЖАЛОБЫ МОКРОТА</vt:lpstr>
      <vt:lpstr>ОСНОВНЫЕ ЖАЛОБЫ МОКРОТА</vt:lpstr>
      <vt:lpstr>ОСНОВНЫЕ ЖАЛОБЫ БОЛИ В ГРУДНОЙ КЛЕТКЕ  </vt:lpstr>
      <vt:lpstr>ОСНОВНЫЕ ЖАЛОБЫ БОЛИ В ГРУДНОЙ КЛЕТКЕ  </vt:lpstr>
      <vt:lpstr>ОСНОВНЫЕ ЖАЛОБЫ БОЛИ В ГРУДНОЙ КЛЕТКЕ  </vt:lpstr>
      <vt:lpstr>ОСНОВНЫЕ ЖАЛОБЫ ОДЫШКА</vt:lpstr>
      <vt:lpstr>ОСНОВНЫЕ ЖАЛОБЫ ОДЫШКА.  Наиболее частые причины одышки</vt:lpstr>
      <vt:lpstr>ОСНОВНЫЕ ЖАЛОБЫ ОДЫШКА.  Наиболее частые причины одышки</vt:lpstr>
      <vt:lpstr>ОСНОВНЫЕ ЖАЛОБЫ ОДЫШКА. Наиболее частые причины одышки</vt:lpstr>
      <vt:lpstr>ОСНОВНЫЕ ЖАЛОБЫ ОДЫШКА. Наиболее частые причины одышки</vt:lpstr>
      <vt:lpstr>ОСНОВНЫЕ ЖАЛОБЫ УДУШЬЕ</vt:lpstr>
      <vt:lpstr> ОСНОВНЫЕ ЖАЛОБЫ  По уровню повышения различают температуру тела:  </vt:lpstr>
      <vt:lpstr>ОСНОВНЫЕ ЖАЛОБЫ  По длительности лихорадка может быть:  </vt:lpstr>
      <vt:lpstr>Презентация PowerPoint</vt:lpstr>
      <vt:lpstr>Презентация PowerPoint</vt:lpstr>
      <vt:lpstr>ОСНОВНЫЕ ЖАЛОБЫ Кровохарканье</vt:lpstr>
      <vt:lpstr>ОСНОВНЫЕ ЖАЛОБЫ Кровохарканье</vt:lpstr>
      <vt:lpstr>ОСНОВНЫЕ ЖАЛОБЫ Кровохарканье</vt:lpstr>
      <vt:lpstr>Клинические синдромы при бронхолёгочных заболеваниях </vt:lpstr>
      <vt:lpstr>Клинические синдромы при бронхолёгочных заболеваниях </vt:lpstr>
      <vt:lpstr>Клинические синдромы при бронхолёгочных заболеваниях  </vt:lpstr>
      <vt:lpstr>Клинические синдромы при бронхолёгочных заболеваниях </vt:lpstr>
      <vt:lpstr>Диагностика </vt:lpstr>
      <vt:lpstr>Диагностика </vt:lpstr>
      <vt:lpstr>Диагностика </vt:lpstr>
      <vt:lpstr>Диагностика </vt:lpstr>
      <vt:lpstr>Диагностика </vt:lpstr>
      <vt:lpstr>Диагностика </vt:lpstr>
      <vt:lpstr>Диагностика Физикальное обследование   </vt:lpstr>
      <vt:lpstr>Диагностика Физикальное обследование   </vt:lpstr>
      <vt:lpstr>Диагностика Физикальное обследование   </vt:lpstr>
      <vt:lpstr>Диагностика   </vt:lpstr>
      <vt:lpstr>Диагностика   </vt:lpstr>
      <vt:lpstr>Диагностика   </vt:lpstr>
      <vt:lpstr>Микробиологическая диагностика</vt:lpstr>
      <vt:lpstr>Методы визуализации</vt:lpstr>
      <vt:lpstr>Функциональные методы исследования</vt:lpstr>
      <vt:lpstr>Пневмония определение</vt:lpstr>
      <vt:lpstr>классификация </vt:lpstr>
      <vt:lpstr>классификация</vt:lpstr>
      <vt:lpstr>Внебольничная пневмония  определение</vt:lpstr>
      <vt:lpstr>Актуальность</vt:lpstr>
      <vt:lpstr>Актуальность</vt:lpstr>
      <vt:lpstr>Внебольничная пневмония  этиология </vt:lpstr>
      <vt:lpstr>Внебольничная пневмония  этиология </vt:lpstr>
      <vt:lpstr>Внебольничная пневмония  патогенез </vt:lpstr>
      <vt:lpstr>Внебольничная пневмония  факторы риска </vt:lpstr>
      <vt:lpstr>Внебольничная пневмония  факторы риска</vt:lpstr>
      <vt:lpstr>Внебольничная пневмония  клиника </vt:lpstr>
      <vt:lpstr>Внебольничная пневмония  диагностика</vt:lpstr>
      <vt:lpstr>Внебольничная пневмония  диагностика</vt:lpstr>
      <vt:lpstr>Внебольничная пневмония  диагностика</vt:lpstr>
      <vt:lpstr>Внебольничная пневмония  диагностика</vt:lpstr>
      <vt:lpstr>Внебольничная пневмония  диагностика</vt:lpstr>
      <vt:lpstr>Внебольничная пневмония  диагностика</vt:lpstr>
      <vt:lpstr>Внебольничная пневмония  диагностика</vt:lpstr>
      <vt:lpstr>Внебольничная пневмония  диагностика</vt:lpstr>
      <vt:lpstr>Внебольничная пневмония  диагностика</vt:lpstr>
      <vt:lpstr>Внебольничная пневмония  диагностика</vt:lpstr>
      <vt:lpstr>Внебольничная пневмония  диагностика</vt:lpstr>
      <vt:lpstr>Внебольничная пневмония  диагностика</vt:lpstr>
      <vt:lpstr>Презентация PowerPoint</vt:lpstr>
      <vt:lpstr>Внебольничная пневмония  дифференциальная диагностика</vt:lpstr>
      <vt:lpstr>Внебольничная пневмония  дифференциальная диагностика</vt:lpstr>
      <vt:lpstr>Презентация PowerPoint</vt:lpstr>
      <vt:lpstr>Шкала CRB-65 </vt:lpstr>
      <vt:lpstr>Шкала CRB-65</vt:lpstr>
      <vt:lpstr>Шкала CURB/CRB-65</vt:lpstr>
      <vt:lpstr>Внебольничная пневмония  показания для госпитализации </vt:lpstr>
      <vt:lpstr>Внебольничная пневмония  показания для госпитализации </vt:lpstr>
      <vt:lpstr>Внебольничная пневмония  показания для госпитализации</vt:lpstr>
      <vt:lpstr>Осложнения пневмонии </vt:lpstr>
      <vt:lpstr>Внебольничная пневмония  основные принципы лечения</vt:lpstr>
      <vt:lpstr>Внебольничная пневмония  основные принципы лечения</vt:lpstr>
      <vt:lpstr>Симптомы и признаки, не являющиеся показанием для продолжения АБТ</vt:lpstr>
      <vt:lpstr>Внебольничная пневмония  основные принципы лечения</vt:lpstr>
      <vt:lpstr>Внебольничная пневмония  </vt:lpstr>
      <vt:lpstr>Внебольничная пневмония  лечение</vt:lpstr>
      <vt:lpstr>Внебольничная пневмония  лечение</vt:lpstr>
      <vt:lpstr>Внебольничная пневмония  лечение</vt:lpstr>
      <vt:lpstr>Критерии эффективности антибактериальной терапии </vt:lpstr>
      <vt:lpstr>реабилитация</vt:lpstr>
      <vt:lpstr>реабилитация</vt:lpstr>
      <vt:lpstr>реабилитация</vt:lpstr>
      <vt:lpstr>реабилитация</vt:lpstr>
      <vt:lpstr>реабилитация</vt:lpstr>
      <vt:lpstr>реабилитация</vt:lpstr>
      <vt:lpstr>Диспансерное наблюдение</vt:lpstr>
      <vt:lpstr>Диспансерное наблюдение</vt:lpstr>
      <vt:lpstr>ВОПРОСЫ ВРАЧЕБНО-ТРУДОВОЙ ЭКСПЕРТИЗЫ</vt:lpstr>
      <vt:lpstr>САНАТОРНО-КУРОРТНОЕ ЛЕЧЕНИЕ</vt:lpstr>
      <vt:lpstr>САНАТОРНО-КУРОРТНОЕ ЛЕЧЕНИЕ</vt:lpstr>
      <vt:lpstr>Профилактика ВП</vt:lpstr>
      <vt:lpstr>Профилактика ВП</vt:lpstr>
      <vt:lpstr>Хобл ОПРЕДЕЛЕНИЕ</vt:lpstr>
      <vt:lpstr>Летальность </vt:lpstr>
      <vt:lpstr>Летальность </vt:lpstr>
      <vt:lpstr>Социально-экономическое значение ХОБЛ </vt:lpstr>
      <vt:lpstr>ФАКТОРЫ РИСКА ХОБЛ</vt:lpstr>
      <vt:lpstr>Хобл КЛИНИКА</vt:lpstr>
      <vt:lpstr>Основные клинические симптомы ХОБЛ</vt:lpstr>
      <vt:lpstr>Презентация PowerPoint</vt:lpstr>
      <vt:lpstr>Презентация PowerPoint</vt:lpstr>
      <vt:lpstr>Классификация ХОБЛ согласно GOLD (2011 г.) </vt:lpstr>
      <vt:lpstr>Презентация PowerPoint</vt:lpstr>
      <vt:lpstr>Оценка тяжести одышки по шкале MRC </vt:lpstr>
      <vt:lpstr>Оценка тяжести дыхательной недостаточности</vt:lpstr>
      <vt:lpstr>При оценке риска, выберите самый высокий риск в соответствии с содержанием GOLD 2011г. или историей обострений. Классификация ХОБЛ (GOLD 2011г.) </vt:lpstr>
      <vt:lpstr>Диагностика ХОБЛ</vt:lpstr>
      <vt:lpstr>Диагностика ХОБЛ</vt:lpstr>
      <vt:lpstr>Тест с 6-минутной ходьбой (стандартный протокол P.L. Enright, D.L. Sherill, 1998) </vt:lpstr>
      <vt:lpstr>Ренгенография </vt:lpstr>
      <vt:lpstr>Презентация PowerPoint</vt:lpstr>
      <vt:lpstr>Классификация обострений ХОБЛ </vt:lpstr>
      <vt:lpstr>Дифференциальная диагностика ХОБЛ  и бронхиальной астмы</vt:lpstr>
      <vt:lpstr>Дифференциальная диагностика ХОБЛ  </vt:lpstr>
      <vt:lpstr>Лечение ХОБЛ</vt:lpstr>
      <vt:lpstr>Лечение стабильной ХОБЛ </vt:lpstr>
      <vt:lpstr>Презентация PowerPoint</vt:lpstr>
      <vt:lpstr>Презентация PowerPoint</vt:lpstr>
      <vt:lpstr>Лечение ХОБЛ Антибактериальные препараты</vt:lpstr>
      <vt:lpstr>Лечение ХОБЛ Мукоактивные препараты </vt:lpstr>
      <vt:lpstr>Презентация PowerPoint</vt:lpstr>
      <vt:lpstr>Презентация PowerPoint</vt:lpstr>
      <vt:lpstr>Презентация PowerPoint</vt:lpstr>
      <vt:lpstr>ХОБЛ  ЛЕЧЕНИЕ</vt:lpstr>
      <vt:lpstr>ХОБЛ  ЛЕЧЕНИЕ</vt:lpstr>
      <vt:lpstr>Презентация PowerPoint</vt:lpstr>
      <vt:lpstr>Презентация PowerPoint</vt:lpstr>
      <vt:lpstr>Показания к назначению антибиотиков при обострении ХОБЛ</vt:lpstr>
      <vt:lpstr>Как меняется терапия обострения ХОБЛ?</vt:lpstr>
      <vt:lpstr>Глюкокортикостероиды при ХОБЛ</vt:lpstr>
      <vt:lpstr>Кислородотерапия</vt:lpstr>
      <vt:lpstr>Легочная реабилитация</vt:lpstr>
      <vt:lpstr>Показания к госпитализации</vt:lpstr>
      <vt:lpstr>Хирургическое лечение ХОБЛ</vt:lpstr>
      <vt:lpstr>Хобл ПРОФИЛАКТИКА</vt:lpstr>
      <vt:lpstr>Хобл ПРОФИЛАКТИКА</vt:lpstr>
      <vt:lpstr>ВОПРОСЫ ВРАЧЕБНО-ТРУДОВОЙ ЭКСПЕРТИЗЫ</vt:lpstr>
      <vt:lpstr>литература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образовательное учреждение высшего профессионального образования                                                                «Красноярский государственный медицинский университет имени профессора В.Ф. Войно-Ясенецкого» Кафедра поликлинической терапии , семейной медицины и здорового образа жизни с курсом постдипломного образования</dc:title>
  <dc:creator>DanilovaLK</dc:creator>
  <cp:lastModifiedBy>DanilovaLK</cp:lastModifiedBy>
  <cp:revision>172</cp:revision>
  <dcterms:created xsi:type="dcterms:W3CDTF">2012-05-23T05:02:44Z</dcterms:created>
  <dcterms:modified xsi:type="dcterms:W3CDTF">2020-12-07T06:34:16Z</dcterms:modified>
</cp:coreProperties>
</file>