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1" r:id="rId3"/>
    <p:sldId id="257" r:id="rId4"/>
    <p:sldId id="258" r:id="rId5"/>
    <p:sldId id="261" r:id="rId6"/>
    <p:sldId id="262" r:id="rId7"/>
    <p:sldId id="284" r:id="rId8"/>
    <p:sldId id="259" r:id="rId9"/>
    <p:sldId id="260" r:id="rId10"/>
    <p:sldId id="263" r:id="rId11"/>
    <p:sldId id="264" r:id="rId12"/>
    <p:sldId id="279" r:id="rId13"/>
    <p:sldId id="265" r:id="rId14"/>
    <p:sldId id="266" r:id="rId15"/>
    <p:sldId id="267" r:id="rId16"/>
    <p:sldId id="268" r:id="rId17"/>
    <p:sldId id="271" r:id="rId18"/>
    <p:sldId id="272" r:id="rId19"/>
    <p:sldId id="273" r:id="rId20"/>
    <p:sldId id="274" r:id="rId21"/>
    <p:sldId id="275" r:id="rId22"/>
    <p:sldId id="269" r:id="rId23"/>
    <p:sldId id="270" r:id="rId24"/>
    <p:sldId id="276" r:id="rId25"/>
    <p:sldId id="277" r:id="rId26"/>
    <p:sldId id="282" r:id="rId27"/>
    <p:sldId id="285" r:id="rId28"/>
    <p:sldId id="278" r:id="rId29"/>
    <p:sldId id="280" r:id="rId30"/>
    <p:sldId id="283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9CD2CCA-6139-4658-95F3-B0A45E22CB64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70897C0-2600-4445-971D-DB88EDAD81D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CD2CCA-6139-4658-95F3-B0A45E22CB64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0897C0-2600-4445-971D-DB88EDAD81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CD2CCA-6139-4658-95F3-B0A45E22CB64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0897C0-2600-4445-971D-DB88EDAD81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CD2CCA-6139-4658-95F3-B0A45E22CB64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0897C0-2600-4445-971D-DB88EDAD81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9CD2CCA-6139-4658-95F3-B0A45E22CB64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70897C0-2600-4445-971D-DB88EDAD81D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CD2CCA-6139-4658-95F3-B0A45E22CB64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70897C0-2600-4445-971D-DB88EDAD81D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CD2CCA-6139-4658-95F3-B0A45E22CB64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670897C0-2600-4445-971D-DB88EDAD81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CD2CCA-6139-4658-95F3-B0A45E22CB64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0897C0-2600-4445-971D-DB88EDAD81D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CD2CCA-6139-4658-95F3-B0A45E22CB64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0897C0-2600-4445-971D-DB88EDAD81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9CD2CCA-6139-4658-95F3-B0A45E22CB64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70897C0-2600-4445-971D-DB88EDAD81D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9CD2CCA-6139-4658-95F3-B0A45E22CB64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670897C0-2600-4445-971D-DB88EDAD81D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9CD2CCA-6139-4658-95F3-B0A45E22CB64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670897C0-2600-4445-971D-DB88EDAD81D3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Дистоция</a:t>
            </a:r>
            <a:r>
              <a:rPr lang="ru-RU" dirty="0" smtClean="0"/>
              <a:t> плечиков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2852936"/>
            <a:ext cx="3761794" cy="233779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Выполнила:</a:t>
            </a:r>
          </a:p>
          <a:p>
            <a:r>
              <a:rPr lang="ru-RU" dirty="0" smtClean="0"/>
              <a:t>Ординатор 1 года</a:t>
            </a:r>
          </a:p>
          <a:p>
            <a:r>
              <a:rPr lang="ru-RU" dirty="0" err="1" smtClean="0"/>
              <a:t>Филько</a:t>
            </a:r>
            <a:r>
              <a:rPr lang="ru-RU" dirty="0" smtClean="0"/>
              <a:t> Р.Д.</a:t>
            </a:r>
          </a:p>
          <a:p>
            <a:r>
              <a:rPr lang="ru-RU" dirty="0" smtClean="0"/>
              <a:t>Проверила </a:t>
            </a:r>
          </a:p>
          <a:p>
            <a:r>
              <a:rPr lang="ru-RU" dirty="0" smtClean="0"/>
              <a:t>Профессор, ДМН</a:t>
            </a:r>
          </a:p>
          <a:p>
            <a:r>
              <a:rPr lang="ru-RU" dirty="0" smtClean="0"/>
              <a:t>Егорова А.Т.</a:t>
            </a:r>
            <a:endParaRPr lang="ru-RU" dirty="0" smtClean="0"/>
          </a:p>
        </p:txBody>
      </p:sp>
      <p:pic>
        <p:nvPicPr>
          <p:cNvPr id="50178" name="Picture 2" descr="https://www.medillsb.com/images/artistimages/images/10567_2003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185592"/>
            <a:ext cx="4896544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Тактика ведения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Необходимо отметить время рождения головки и приступать к оказанию пособий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При возможности рекомендовано немедленно вызвать двух врачей-акушеров-гинекологов, владеющих навыками оказания медицинской помощи при ДП, акушерку, </a:t>
            </a:r>
            <a:r>
              <a:rPr lang="ru-RU" dirty="0" err="1" smtClean="0"/>
              <a:t>врача-неонатолога</a:t>
            </a:r>
            <a:r>
              <a:rPr lang="ru-RU" dirty="0" smtClean="0"/>
              <a:t>, детскую реанимационную бригаду, </a:t>
            </a:r>
            <a:r>
              <a:rPr lang="ru-RU" dirty="0" err="1" smtClean="0"/>
              <a:t>врача-анестезиологареаниматолога</a:t>
            </a:r>
            <a:r>
              <a:rPr lang="ru-RU" dirty="0" smtClean="0"/>
              <a:t> и </a:t>
            </a:r>
            <a:r>
              <a:rPr lang="ru-RU" dirty="0" err="1" smtClean="0"/>
              <a:t>сестру-анестезистку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приемов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Первой линии:</a:t>
            </a:r>
          </a:p>
          <a:p>
            <a:r>
              <a:rPr lang="ru-RU" dirty="0" err="1" smtClean="0"/>
              <a:t>МакРобертс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smtClean="0"/>
              <a:t>надлобковое давление», 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</a:t>
            </a:r>
            <a:r>
              <a:rPr lang="ru-RU" i="1" dirty="0" smtClean="0"/>
              <a:t>   внутренние приемы:</a:t>
            </a:r>
          </a:p>
          <a:p>
            <a:r>
              <a:rPr lang="ru-RU" dirty="0" smtClean="0"/>
              <a:t>«</a:t>
            </a:r>
            <a:r>
              <a:rPr lang="ru-RU" dirty="0" smtClean="0"/>
              <a:t>извлечение задней ручки» (прием </a:t>
            </a:r>
            <a:r>
              <a:rPr lang="ru-RU" dirty="0" err="1" smtClean="0"/>
              <a:t>Жакмира</a:t>
            </a:r>
            <a:r>
              <a:rPr lang="ru-RU" dirty="0" smtClean="0"/>
              <a:t>),</a:t>
            </a:r>
          </a:p>
          <a:p>
            <a:r>
              <a:rPr lang="ru-RU" dirty="0" smtClean="0"/>
              <a:t>«</a:t>
            </a:r>
            <a:r>
              <a:rPr lang="ru-RU" dirty="0" smtClean="0"/>
              <a:t>захват заднего плечика плода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Рубин</a:t>
            </a:r>
          </a:p>
          <a:p>
            <a:r>
              <a:rPr lang="ru-RU" dirty="0" smtClean="0"/>
              <a:t>«</a:t>
            </a:r>
            <a:r>
              <a:rPr lang="ru-RU" dirty="0" smtClean="0"/>
              <a:t>винт </a:t>
            </a:r>
            <a:r>
              <a:rPr lang="ru-RU" dirty="0" err="1" smtClean="0"/>
              <a:t>Вудса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«</a:t>
            </a:r>
            <a:r>
              <a:rPr lang="ru-RU" dirty="0" smtClean="0"/>
              <a:t>обратный винт </a:t>
            </a:r>
            <a:r>
              <a:rPr lang="ru-RU" dirty="0" err="1" smtClean="0"/>
              <a:t>Вудса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«</a:t>
            </a:r>
            <a:r>
              <a:rPr lang="ru-RU" dirty="0" smtClean="0"/>
              <a:t>задняя </a:t>
            </a:r>
            <a:r>
              <a:rPr lang="ru-RU" dirty="0" err="1" smtClean="0"/>
              <a:t>аксиллярная</a:t>
            </a:r>
            <a:r>
              <a:rPr lang="ru-RU" dirty="0" smtClean="0"/>
              <a:t> </a:t>
            </a:r>
            <a:r>
              <a:rPr lang="ru-RU" dirty="0" err="1" smtClean="0"/>
              <a:t>слинговая</a:t>
            </a:r>
            <a:r>
              <a:rPr lang="ru-RU" dirty="0" smtClean="0"/>
              <a:t> </a:t>
            </a:r>
            <a:r>
              <a:rPr lang="ru-RU" dirty="0" err="1" smtClean="0"/>
              <a:t>тракция</a:t>
            </a:r>
            <a:r>
              <a:rPr lang="ru-RU" dirty="0" smtClean="0"/>
              <a:t>»</a:t>
            </a:r>
          </a:p>
          <a:p>
            <a:r>
              <a:rPr lang="ru-RU" dirty="0" err="1" smtClean="0"/>
              <a:t>Гаскин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приемов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Второй линии:</a:t>
            </a:r>
          </a:p>
          <a:p>
            <a:r>
              <a:rPr lang="ru-RU" dirty="0" smtClean="0"/>
              <a:t>перелом </a:t>
            </a:r>
            <a:r>
              <a:rPr lang="ru-RU" dirty="0" smtClean="0"/>
              <a:t>ключицы </a:t>
            </a:r>
            <a:r>
              <a:rPr lang="ru-RU" dirty="0" smtClean="0"/>
              <a:t>плода</a:t>
            </a:r>
          </a:p>
          <a:p>
            <a:r>
              <a:rPr lang="ru-RU" dirty="0" smtClean="0"/>
              <a:t>прием </a:t>
            </a:r>
            <a:r>
              <a:rPr lang="ru-RU" dirty="0" smtClean="0"/>
              <a:t>«</a:t>
            </a:r>
            <a:r>
              <a:rPr lang="ru-RU" dirty="0" err="1" smtClean="0"/>
              <a:t>симфизиотомия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прием </a:t>
            </a:r>
            <a:r>
              <a:rPr lang="ru-RU" dirty="0" err="1" smtClean="0"/>
              <a:t>Заванелли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прием </a:t>
            </a:r>
            <a:r>
              <a:rPr lang="ru-RU" dirty="0" smtClean="0"/>
              <a:t>«</a:t>
            </a:r>
            <a:r>
              <a:rPr lang="ru-RU" dirty="0" err="1" smtClean="0"/>
              <a:t>абдоминально-ассистированные</a:t>
            </a:r>
            <a:r>
              <a:rPr lang="ru-RU" dirty="0" smtClean="0"/>
              <a:t> роды»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для приемов 1й линии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Каждый из приёмов не должен продолжаться более 30 </a:t>
            </a:r>
            <a:r>
              <a:rPr lang="ru-RU" dirty="0" smtClean="0"/>
              <a:t>с (примерно 2 попытки)</a:t>
            </a:r>
          </a:p>
          <a:p>
            <a:r>
              <a:rPr lang="ru-RU" dirty="0" smtClean="0"/>
              <a:t>При неудаче необходима смена </a:t>
            </a:r>
            <a:r>
              <a:rPr lang="ru-RU" dirty="0" smtClean="0"/>
              <a:t>тактики</a:t>
            </a:r>
          </a:p>
          <a:p>
            <a:r>
              <a:rPr lang="ru-RU" dirty="0" smtClean="0"/>
              <a:t>Суммарно время на выполнение приемов первой линии не должно превышать 5 </a:t>
            </a:r>
            <a:r>
              <a:rPr lang="ru-RU" dirty="0" smtClean="0"/>
              <a:t>минут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Одно из основных правил при оказании всех пособий - исключение </a:t>
            </a:r>
            <a:r>
              <a:rPr lang="ru-RU" dirty="0" smtClean="0">
                <a:solidFill>
                  <a:srgbClr val="FFFF00"/>
                </a:solidFill>
              </a:rPr>
              <a:t>потуг!</a:t>
            </a:r>
            <a:endParaRPr lang="ru-RU" dirty="0" smtClean="0">
              <a:solidFill>
                <a:srgbClr val="FFFF00"/>
              </a:solidFill>
            </a:endParaRP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МакРобертс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5796136" cy="136815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наиболее </a:t>
            </a:r>
            <a:r>
              <a:rPr lang="ru-RU" dirty="0" smtClean="0"/>
              <a:t>простой </a:t>
            </a:r>
            <a:r>
              <a:rPr lang="ru-RU" dirty="0" smtClean="0"/>
              <a:t>и относительно </a:t>
            </a:r>
            <a:r>
              <a:rPr lang="ru-RU" dirty="0" smtClean="0"/>
              <a:t>безопасный прием, эффективный </a:t>
            </a:r>
            <a:r>
              <a:rPr lang="ru-RU" dirty="0" smtClean="0"/>
              <a:t>при ДП в 40-90% наблюдений</a:t>
            </a:r>
            <a:endParaRPr lang="ru-RU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392284"/>
            <a:ext cx="7733808" cy="446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Надлобковое </a:t>
            </a:r>
            <a:r>
              <a:rPr lang="ru-RU" dirty="0" smtClean="0"/>
              <a:t>давление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4536504" cy="4896544"/>
          </a:xfrm>
        </p:spPr>
        <p:txBody>
          <a:bodyPr>
            <a:normAutofit fontScale="62500" lnSpcReduction="20000"/>
          </a:bodyPr>
          <a:lstStyle/>
          <a:p>
            <a:r>
              <a:rPr lang="ru-RU" u="sng" dirty="0" smtClean="0">
                <a:solidFill>
                  <a:srgbClr val="FFFF00"/>
                </a:solidFill>
              </a:rPr>
              <a:t>Цель</a:t>
            </a:r>
            <a:r>
              <a:rPr lang="ru-RU" dirty="0" smtClean="0"/>
              <a:t> приема - отталкивание переднего плечика от срединной линии </a:t>
            </a:r>
            <a:r>
              <a:rPr lang="ru-RU" dirty="0" err="1" smtClean="0"/>
              <a:t>латерально</a:t>
            </a:r>
            <a:r>
              <a:rPr lang="ru-RU" dirty="0" smtClean="0"/>
              <a:t> и книзу. </a:t>
            </a:r>
            <a:endParaRPr lang="ru-RU" dirty="0" smtClean="0"/>
          </a:p>
          <a:p>
            <a:endParaRPr lang="ru-RU" dirty="0" smtClean="0"/>
          </a:p>
          <a:p>
            <a:r>
              <a:rPr lang="ru-RU" u="sng" dirty="0" smtClean="0">
                <a:solidFill>
                  <a:srgbClr val="FFFF00"/>
                </a:solidFill>
              </a:rPr>
              <a:t>Как выполняется: </a:t>
            </a:r>
            <a:r>
              <a:rPr lang="ru-RU" dirty="0" smtClean="0"/>
              <a:t>движения </a:t>
            </a:r>
            <a:r>
              <a:rPr lang="ru-RU" dirty="0" smtClean="0"/>
              <a:t>должны быть резкими, короткими и достаточно сильными. Врач должен стоять с той стороны от матери, куда обращена спинка плода. Давить необходимо над лоном на плечо со стороны спинки плода, в направлении к позвоночнику женщины и </a:t>
            </a:r>
            <a:r>
              <a:rPr lang="ru-RU" dirty="0" err="1" smtClean="0"/>
              <a:t>латерально</a:t>
            </a:r>
            <a:r>
              <a:rPr lang="ru-RU" dirty="0" smtClean="0"/>
              <a:t>, </a:t>
            </a:r>
            <a:r>
              <a:rPr lang="ru-RU" dirty="0" smtClean="0"/>
              <a:t>чтобы сдвинуть плечевой пояс в один из косых размеров плоскости входа в малый таз. Эффективность приема выше при опорожненном мочевом пузыре.</a:t>
            </a:r>
            <a:endParaRPr lang="ru-RU" dirty="0"/>
          </a:p>
        </p:txBody>
      </p:sp>
      <p:pic>
        <p:nvPicPr>
          <p:cNvPr id="55298" name="Picture 2" descr="https://y7x1k1ddrq01n4myx1cg6ynv-wpengine.netdna-ssl.com/wp-content/uploads/sites/9/2019/01/ch6062.fig3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628800"/>
            <a:ext cx="5168069" cy="39029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6280"/>
          </a:xfrm>
        </p:spPr>
        <p:txBody>
          <a:bodyPr/>
          <a:lstStyle/>
          <a:p>
            <a:r>
              <a:rPr lang="ru-RU" dirty="0" smtClean="0"/>
              <a:t>При ДП при выполнении внутренних приемов </a:t>
            </a:r>
            <a:r>
              <a:rPr lang="ru-RU" dirty="0" smtClean="0">
                <a:solidFill>
                  <a:srgbClr val="FFFF00"/>
                </a:solidFill>
              </a:rPr>
              <a:t>рекомендован разрез промежности (</a:t>
            </a:r>
            <a:r>
              <a:rPr lang="ru-RU" dirty="0" err="1" smtClean="0">
                <a:solidFill>
                  <a:srgbClr val="FFFF00"/>
                </a:solidFill>
              </a:rPr>
              <a:t>эпизиотомия</a:t>
            </a:r>
            <a:r>
              <a:rPr lang="ru-RU" dirty="0" smtClean="0">
                <a:solidFill>
                  <a:srgbClr val="FFFF00"/>
                </a:solidFill>
              </a:rPr>
              <a:t>)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2468" name="Picture 4" descr="https://woman-id.ru/images/stories/article/plastika/posle_rodov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924944"/>
            <a:ext cx="4176464" cy="35917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Приём Рубина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8219256" cy="37269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u="sng" dirty="0" smtClean="0">
                <a:solidFill>
                  <a:srgbClr val="FFFF00"/>
                </a:solidFill>
              </a:rPr>
              <a:t>Цель</a:t>
            </a:r>
            <a:r>
              <a:rPr lang="ru-RU" dirty="0" smtClean="0"/>
              <a:t> - выполнить поворот переднего плечика в косой или поперечный </a:t>
            </a:r>
            <a:r>
              <a:rPr lang="ru-RU" dirty="0" smtClean="0"/>
              <a:t>размер.</a:t>
            </a:r>
          </a:p>
          <a:p>
            <a:pPr>
              <a:buNone/>
            </a:pPr>
            <a:r>
              <a:rPr lang="ru-RU" u="sng" dirty="0" smtClean="0">
                <a:solidFill>
                  <a:srgbClr val="FFFF00"/>
                </a:solidFill>
              </a:rPr>
              <a:t>Как </a:t>
            </a:r>
            <a:r>
              <a:rPr lang="ru-RU" u="sng" dirty="0" smtClean="0">
                <a:solidFill>
                  <a:srgbClr val="FFFF00"/>
                </a:solidFill>
              </a:rPr>
              <a:t>делать</a:t>
            </a:r>
            <a:r>
              <a:rPr lang="ru-RU" dirty="0" smtClean="0"/>
              <a:t>: ввести два пальца правой руки (I позиция) или левой руки (II позиция) во влагалище со стороны спинки плода, давление осуществлять на заднюю поверхность переднего плечика.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Прием Рубина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8535949" cy="427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Винт </a:t>
            </a:r>
            <a:r>
              <a:rPr lang="ru-RU" dirty="0" err="1" smtClean="0"/>
              <a:t>Вудса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7416824" cy="46085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u="sng" dirty="0" smtClean="0">
                <a:solidFill>
                  <a:srgbClr val="FFFF00"/>
                </a:solidFill>
              </a:rPr>
              <a:t>Цель</a:t>
            </a:r>
            <a:r>
              <a:rPr lang="ru-RU" dirty="0" smtClean="0"/>
              <a:t> - перевести заднее плечико в переднее. </a:t>
            </a:r>
            <a:endParaRPr lang="ru-RU" dirty="0" smtClean="0"/>
          </a:p>
          <a:p>
            <a:pPr>
              <a:buNone/>
            </a:pPr>
            <a:r>
              <a:rPr lang="ru-RU" u="sng" dirty="0" smtClean="0">
                <a:solidFill>
                  <a:srgbClr val="FFFF00"/>
                </a:solidFill>
              </a:rPr>
              <a:t>Как </a:t>
            </a:r>
            <a:r>
              <a:rPr lang="ru-RU" u="sng" dirty="0" smtClean="0">
                <a:solidFill>
                  <a:srgbClr val="FFFF00"/>
                </a:solidFill>
              </a:rPr>
              <a:t>делать: </a:t>
            </a:r>
            <a:r>
              <a:rPr lang="ru-RU" dirty="0" smtClean="0"/>
              <a:t>ввести два пальца правой руки (II позиция) или левой руки (I позиция) во влагалище со стороны живота плода помещают на переднюю поверхность задней подмышечной ямки и отталкивают ее от срединной линии, поворачивая на 180 </a:t>
            </a:r>
            <a:r>
              <a:rPr lang="ru-RU" dirty="0" smtClean="0"/>
              <a:t>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aseline="-25000" dirty="0" smtClean="0"/>
              <a:t> </a:t>
            </a:r>
            <a:r>
              <a:rPr lang="ru-RU" dirty="0" smtClean="0"/>
              <a:t>  + обратный винт </a:t>
            </a:r>
            <a:r>
              <a:rPr lang="ru-RU" dirty="0" err="1" smtClean="0"/>
              <a:t>Вудса</a:t>
            </a:r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Весьма ответственным моментом является рождение плечевого пояса, особенно при крупном плоде и при узком тазе, когда имеется опасность </a:t>
            </a:r>
            <a:r>
              <a:rPr lang="ru-RU" dirty="0" err="1" smtClean="0"/>
              <a:t>дистоции</a:t>
            </a:r>
            <a:r>
              <a:rPr lang="ru-RU" dirty="0" smtClean="0"/>
              <a:t> плечиков, частота которой колеблется от 0,15 до 1,6% ко всем родам, и она резко возрастает с увеличением массы </a:t>
            </a:r>
            <a:r>
              <a:rPr lang="ru-RU" dirty="0" smtClean="0"/>
              <a:t>плода.</a:t>
            </a:r>
          </a:p>
          <a:p>
            <a:pPr>
              <a:buNone/>
            </a:pPr>
            <a:r>
              <a:rPr lang="ru-RU" dirty="0" smtClean="0"/>
              <a:t>Поэтому важно хорошо </a:t>
            </a:r>
            <a:r>
              <a:rPr lang="ru-RU" dirty="0" smtClean="0"/>
              <a:t>знать диагностику и приемы в случае выявления </a:t>
            </a:r>
            <a:r>
              <a:rPr lang="ru-RU" dirty="0" err="1" smtClean="0"/>
              <a:t>дистоции</a:t>
            </a:r>
            <a:r>
              <a:rPr lang="ru-RU" dirty="0" smtClean="0"/>
              <a:t> плечиков, что способствует снижению травматизма матери и </a:t>
            </a:r>
            <a:r>
              <a:rPr lang="ru-RU" dirty="0" smtClean="0"/>
              <a:t>плода.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81" y="1700808"/>
            <a:ext cx="9473993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извлечение задней ручки» (прием </a:t>
            </a:r>
            <a:r>
              <a:rPr lang="ru-RU" dirty="0" err="1" smtClean="0"/>
              <a:t>Жакмира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u="sng" dirty="0" smtClean="0">
                <a:solidFill>
                  <a:srgbClr val="FFFF00"/>
                </a:solidFill>
              </a:rPr>
              <a:t>Цель:</a:t>
            </a:r>
            <a:r>
              <a:rPr lang="ru-RU" dirty="0" smtClean="0"/>
              <a:t> уменьшить поперечный размер плечевого пояса </a:t>
            </a:r>
            <a:endParaRPr lang="ru-RU" dirty="0" smtClean="0"/>
          </a:p>
          <a:p>
            <a:pPr>
              <a:buNone/>
            </a:pPr>
            <a:r>
              <a:rPr lang="ru-RU" u="sng" dirty="0" smtClean="0">
                <a:solidFill>
                  <a:srgbClr val="FFFF00"/>
                </a:solidFill>
              </a:rPr>
              <a:t>Важно</a:t>
            </a:r>
            <a:r>
              <a:rPr lang="ru-RU" u="sng" dirty="0" smtClean="0">
                <a:solidFill>
                  <a:srgbClr val="FFFF00"/>
                </a:solidFill>
              </a:rPr>
              <a:t>:</a:t>
            </a:r>
            <a:r>
              <a:rPr lang="ru-RU" dirty="0" smtClean="0"/>
              <a:t> заднее плечико находится ниже мыса крестца, выполняя крестцовую кривизну, и может быть достижимо при пальпации </a:t>
            </a:r>
            <a:endParaRPr lang="ru-RU" dirty="0" smtClean="0"/>
          </a:p>
          <a:p>
            <a:pPr>
              <a:buNone/>
            </a:pPr>
            <a:r>
              <a:rPr lang="ru-RU" u="sng" dirty="0" smtClean="0">
                <a:solidFill>
                  <a:srgbClr val="FFFF00"/>
                </a:solidFill>
              </a:rPr>
              <a:t>Как делать: </a:t>
            </a:r>
            <a:r>
              <a:rPr lang="ru-RU" dirty="0" smtClean="0"/>
              <a:t>следует </a:t>
            </a:r>
            <a:r>
              <a:rPr lang="ru-RU" dirty="0" smtClean="0"/>
              <a:t>дотянуться до предплечья плода и вытянуть ручку, проведя ее вдоль грудной клетки 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извлечение задней </a:t>
            </a:r>
            <a:r>
              <a:rPr lang="ru-RU" dirty="0" smtClean="0"/>
              <a:t>ручки </a:t>
            </a:r>
            <a:r>
              <a:rPr lang="ru-RU" dirty="0" smtClean="0"/>
              <a:t>(прием </a:t>
            </a:r>
            <a:r>
              <a:rPr lang="ru-RU" dirty="0" err="1" smtClean="0"/>
              <a:t>Жакмира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44824"/>
            <a:ext cx="488632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Прием </a:t>
            </a:r>
            <a:r>
              <a:rPr lang="ru-RU" dirty="0" err="1" smtClean="0"/>
              <a:t>Гаскин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u="sng" dirty="0" smtClean="0">
                <a:solidFill>
                  <a:srgbClr val="FFFF00"/>
                </a:solidFill>
              </a:rPr>
              <a:t>Цель:</a:t>
            </a:r>
            <a:r>
              <a:rPr lang="ru-RU" dirty="0" smtClean="0"/>
              <a:t> смещение плечиков в косой размер, освобождение заднего плечика при его задержке над мысом крестца. </a:t>
            </a:r>
            <a:endParaRPr lang="ru-RU" dirty="0" smtClean="0"/>
          </a:p>
          <a:p>
            <a:pPr>
              <a:buNone/>
            </a:pPr>
            <a:r>
              <a:rPr lang="ru-RU" u="sng" dirty="0" smtClean="0">
                <a:solidFill>
                  <a:srgbClr val="FFFF00"/>
                </a:solidFill>
              </a:rPr>
              <a:t>Как </a:t>
            </a:r>
            <a:r>
              <a:rPr lang="ru-RU" u="sng" dirty="0" smtClean="0">
                <a:solidFill>
                  <a:srgbClr val="FFFF00"/>
                </a:solidFill>
              </a:rPr>
              <a:t>делать</a:t>
            </a:r>
            <a:r>
              <a:rPr lang="ru-RU" dirty="0" smtClean="0"/>
              <a:t>: для проведения данного приема роженица должна повернуться, стать на четвереньки, опираясь на кисти рук и колени. С помощью осторожных </a:t>
            </a:r>
            <a:r>
              <a:rPr lang="ru-RU" dirty="0" err="1" smtClean="0"/>
              <a:t>тракций</a:t>
            </a:r>
            <a:r>
              <a:rPr lang="ru-RU" dirty="0" smtClean="0"/>
              <a:t> первым рождается заднее плечико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04664"/>
            <a:ext cx="4493495" cy="591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HELPERR 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H</a:t>
            </a:r>
            <a:r>
              <a:rPr lang="en-US" dirty="0" smtClean="0"/>
              <a:t> </a:t>
            </a:r>
            <a:r>
              <a:rPr lang="en-US" dirty="0" smtClean="0"/>
              <a:t>- help, </a:t>
            </a:r>
            <a:r>
              <a:rPr lang="ru-RU" dirty="0" smtClean="0"/>
              <a:t>позвать на </a:t>
            </a:r>
            <a:r>
              <a:rPr lang="ru-RU" dirty="0" smtClean="0"/>
              <a:t>помощь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E</a:t>
            </a:r>
            <a:r>
              <a:rPr lang="en-US" dirty="0" smtClean="0"/>
              <a:t> </a:t>
            </a:r>
            <a:r>
              <a:rPr lang="en-US" dirty="0" smtClean="0"/>
              <a:t>- evaluate for episiotomy (</a:t>
            </a:r>
            <a:r>
              <a:rPr lang="ru-RU" dirty="0" smtClean="0"/>
              <a:t>подумать об </a:t>
            </a:r>
            <a:r>
              <a:rPr lang="ru-RU" dirty="0" err="1" smtClean="0"/>
              <a:t>эпизиотомии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L</a:t>
            </a:r>
            <a:r>
              <a:rPr lang="en-US" dirty="0" smtClean="0"/>
              <a:t> </a:t>
            </a:r>
            <a:r>
              <a:rPr lang="en-US" dirty="0" smtClean="0"/>
              <a:t>- legs, </a:t>
            </a:r>
            <a:r>
              <a:rPr lang="ru-RU" dirty="0" smtClean="0"/>
              <a:t>ноги (прием </a:t>
            </a:r>
            <a:r>
              <a:rPr lang="ru-RU" dirty="0" err="1" smtClean="0"/>
              <a:t>Мак-Робертса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P</a:t>
            </a:r>
            <a:r>
              <a:rPr lang="en-US" dirty="0" smtClean="0"/>
              <a:t> </a:t>
            </a:r>
            <a:r>
              <a:rPr lang="en-US" dirty="0" smtClean="0"/>
              <a:t>- pressure, </a:t>
            </a:r>
            <a:r>
              <a:rPr lang="ru-RU" dirty="0" smtClean="0"/>
              <a:t>давление (над лобком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E</a:t>
            </a:r>
            <a:r>
              <a:rPr lang="en-US" dirty="0" smtClean="0"/>
              <a:t> </a:t>
            </a:r>
            <a:r>
              <a:rPr lang="en-US" dirty="0" smtClean="0"/>
              <a:t>- enter, </a:t>
            </a:r>
            <a:r>
              <a:rPr lang="ru-RU" dirty="0" smtClean="0"/>
              <a:t>ввести руку (для внутреннего поворота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R</a:t>
            </a:r>
            <a:r>
              <a:rPr lang="en-US" dirty="0" smtClean="0"/>
              <a:t> </a:t>
            </a:r>
            <a:r>
              <a:rPr lang="en-US" dirty="0" smtClean="0"/>
              <a:t>- remove, </a:t>
            </a:r>
            <a:r>
              <a:rPr lang="ru-RU" dirty="0" smtClean="0"/>
              <a:t>удалить, извлечь заднюю </a:t>
            </a:r>
            <a:r>
              <a:rPr lang="ru-RU" dirty="0" smtClean="0"/>
              <a:t>ручку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R</a:t>
            </a:r>
            <a:r>
              <a:rPr lang="en-US" dirty="0" smtClean="0"/>
              <a:t> </a:t>
            </a:r>
            <a:r>
              <a:rPr lang="en-US" dirty="0" smtClean="0"/>
              <a:t>- roll, </a:t>
            </a:r>
            <a:r>
              <a:rPr lang="ru-RU" dirty="0" smtClean="0"/>
              <a:t>повернуть («на все четыре»)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Приемы «Отчаяния»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30486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Однако следует учитывать исходы и осложнения приёма </a:t>
            </a:r>
            <a:r>
              <a:rPr lang="ru-RU" dirty="0" err="1" smtClean="0"/>
              <a:t>Заванелли</a:t>
            </a:r>
            <a:r>
              <a:rPr lang="ru-RU" dirty="0" smtClean="0"/>
              <a:t>: возможны черепно-мозговая травма плода (11%), </a:t>
            </a:r>
            <a:r>
              <a:rPr lang="ru-RU" dirty="0" err="1" smtClean="0"/>
              <a:t>неонатальная</a:t>
            </a:r>
            <a:r>
              <a:rPr lang="ru-RU" dirty="0" smtClean="0"/>
              <a:t> гибель (9%), мертворождение (7%). У матери могут произойти разрывы влагалища или матки, тяжёлые инфекционные осложнения. 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Профилактика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При влагалищных оперативных родах рекомендовано учитывать повышенный риск ДП для своевременной диагностики данного </a:t>
            </a:r>
            <a:r>
              <a:rPr lang="ru-RU" dirty="0" smtClean="0"/>
              <a:t>осложнения</a:t>
            </a:r>
          </a:p>
          <a:p>
            <a:r>
              <a:rPr lang="ru-RU" dirty="0" smtClean="0"/>
              <a:t>При </a:t>
            </a:r>
            <a:r>
              <a:rPr lang="ru-RU" dirty="0" err="1" smtClean="0"/>
              <a:t>макросомии</a:t>
            </a:r>
            <a:r>
              <a:rPr lang="ru-RU" dirty="0" smtClean="0"/>
              <a:t> плода (предполагаемая масса плода ≥4500 г) рекомендовано плановое кесарево сечение в сроке 38-39 недель беременности </a:t>
            </a:r>
            <a:endParaRPr lang="ru-RU" dirty="0" smtClean="0"/>
          </a:p>
          <a:p>
            <a:r>
              <a:rPr lang="ru-RU" dirty="0" smtClean="0"/>
              <a:t>Рекомендовано плановое кесарево сечение для предотвращения повторной ДП, если в анамнезе имело место тяжелое осложнение ДП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Дистоция</a:t>
            </a:r>
            <a:r>
              <a:rPr lang="ru-RU" dirty="0" smtClean="0"/>
              <a:t> плечиков имеет место быть в работе врача акушера-гинеколога. Поэтому крайне важно знать последовательность действий и технику выполнения приемов, позволяющих избежать травматизма матери и плода.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Дистоция</a:t>
            </a:r>
            <a:r>
              <a:rPr lang="ru-RU" dirty="0" smtClean="0"/>
              <a:t> плечиков (ДП) – остановка родов после рождения головки плода вследствие отсутствия самопроизвольного опускания плечевого пояса и неэффективности лёгких вспомогательных низводящих </a:t>
            </a:r>
            <a:r>
              <a:rPr lang="ru-RU" dirty="0" err="1" smtClean="0"/>
              <a:t>тракций</a:t>
            </a:r>
            <a:r>
              <a:rPr lang="ru-RU" dirty="0" smtClean="0"/>
              <a:t> при потугах в течение более 60 с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1. </a:t>
            </a:r>
            <a:r>
              <a:rPr lang="ru-RU" dirty="0" smtClean="0"/>
              <a:t>Клинические рекомендации Затрудненные </a:t>
            </a:r>
            <a:r>
              <a:rPr lang="ru-RU" dirty="0" smtClean="0"/>
              <a:t>роды [</a:t>
            </a:r>
            <a:r>
              <a:rPr lang="ru-RU" dirty="0" err="1" smtClean="0"/>
              <a:t>дистоция</a:t>
            </a:r>
            <a:r>
              <a:rPr lang="ru-RU" dirty="0" smtClean="0"/>
              <a:t>] вследствие </a:t>
            </a:r>
            <a:r>
              <a:rPr lang="ru-RU" dirty="0" err="1" smtClean="0"/>
              <a:t>предлежания</a:t>
            </a:r>
            <a:r>
              <a:rPr lang="ru-RU" dirty="0" smtClean="0"/>
              <a:t> </a:t>
            </a:r>
            <a:r>
              <a:rPr lang="ru-RU" dirty="0" smtClean="0"/>
              <a:t>плечика. 2020.</a:t>
            </a:r>
          </a:p>
          <a:p>
            <a:pPr>
              <a:buNone/>
            </a:pPr>
            <a:r>
              <a:rPr lang="ru-RU" dirty="0" smtClean="0"/>
              <a:t>2. Акушерская </a:t>
            </a:r>
            <a:r>
              <a:rPr lang="ru-RU" dirty="0" smtClean="0"/>
              <a:t>агрессия, </a:t>
            </a:r>
            <a:r>
              <a:rPr lang="ru-RU" dirty="0" err="1" smtClean="0"/>
              <a:t>v</a:t>
            </a:r>
            <a:r>
              <a:rPr lang="ru-RU" dirty="0" smtClean="0"/>
              <a:t>. 2.0. / В.Е. Радзинский. — М.: Изд-во журнала </a:t>
            </a:r>
            <a:r>
              <a:rPr lang="ru-RU" dirty="0" err="1" smtClean="0"/>
              <a:t>StatusPraesens</a:t>
            </a:r>
            <a:r>
              <a:rPr lang="ru-RU" dirty="0" smtClean="0"/>
              <a:t>, 2017. — 872 </a:t>
            </a:r>
            <a:r>
              <a:rPr lang="ru-RU" dirty="0" smtClean="0"/>
              <a:t>с</a:t>
            </a:r>
          </a:p>
          <a:p>
            <a:pPr>
              <a:buNone/>
            </a:pPr>
            <a:r>
              <a:rPr lang="ru-RU" dirty="0" smtClean="0"/>
              <a:t>3. Акушерство : национальное руководство / под ред. Г. М. Савельевой, Г. Т. Сухих, В. Н. Серова, В. Е. Радзинского. - 2-е изд., </a:t>
            </a:r>
            <a:r>
              <a:rPr lang="ru-RU" dirty="0" err="1" smtClean="0"/>
              <a:t>перераб</a:t>
            </a:r>
            <a:r>
              <a:rPr lang="ru-RU" dirty="0" smtClean="0"/>
              <a:t>. и доп. - М. : </a:t>
            </a:r>
            <a:r>
              <a:rPr lang="ru-RU" dirty="0" err="1" smtClean="0"/>
              <a:t>ГЭОТАР-Медиа</a:t>
            </a:r>
            <a:r>
              <a:rPr lang="ru-RU" dirty="0" smtClean="0"/>
              <a:t>, 2018. - 1088 с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8610" name="Picture 2" descr="https://present5.com/presentation/-110777126_451693177/image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4704" y="0"/>
            <a:ext cx="12825424" cy="7214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Эпидемиология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Распространенность ДП составляет 0,2-3% и зависит от массы тела плода: 0,6-1,4% при массе тела плода 2500-4000 г, 5-9% - при массе плода 4000-4500 г</a:t>
            </a:r>
            <a:endParaRPr lang="ru-RU" dirty="0"/>
          </a:p>
        </p:txBody>
      </p:sp>
      <p:pic>
        <p:nvPicPr>
          <p:cNvPr id="1026" name="Picture 2" descr="http://4.bp.blogspot.com/-VjNIxhxEVW4/VZqpG0iLvTI/AAAAAAAARK0/EU9D4hTeWSU/s1600/IMG_3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717032"/>
            <a:ext cx="4360874" cy="29054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Предрасполагающие факторы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Во время беременности:</a:t>
            </a:r>
          </a:p>
          <a:p>
            <a:r>
              <a:rPr lang="ru-RU" dirty="0" smtClean="0"/>
              <a:t>Предполагаемая масса плода </a:t>
            </a:r>
            <a:r>
              <a:rPr lang="en-US" dirty="0" smtClean="0"/>
              <a:t>&gt;</a:t>
            </a:r>
            <a:r>
              <a:rPr lang="ru-RU" dirty="0" smtClean="0"/>
              <a:t>4000г</a:t>
            </a:r>
          </a:p>
          <a:p>
            <a:r>
              <a:rPr lang="ru-RU" dirty="0" smtClean="0"/>
              <a:t>ДП в предыдущих родах</a:t>
            </a:r>
          </a:p>
          <a:p>
            <a:r>
              <a:rPr lang="ru-RU" dirty="0" smtClean="0"/>
              <a:t>ИМТ матери </a:t>
            </a:r>
            <a:r>
              <a:rPr lang="en-US" dirty="0" smtClean="0"/>
              <a:t>&gt;</a:t>
            </a:r>
            <a:r>
              <a:rPr lang="ru-RU" dirty="0" smtClean="0"/>
              <a:t>30 кг/м2</a:t>
            </a:r>
          </a:p>
          <a:p>
            <a:r>
              <a:rPr lang="ru-RU" dirty="0" smtClean="0"/>
              <a:t>Избыточная прибавка веса во время беременности</a:t>
            </a:r>
          </a:p>
          <a:p>
            <a:r>
              <a:rPr lang="ru-RU" dirty="0" smtClean="0"/>
              <a:t>СД у матери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Предрасполагающие факторы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Во время родов:</a:t>
            </a:r>
          </a:p>
          <a:p>
            <a:r>
              <a:rPr lang="ru-RU" dirty="0" smtClean="0"/>
              <a:t>Затяжное течение первого период родов</a:t>
            </a:r>
          </a:p>
          <a:p>
            <a:r>
              <a:rPr lang="ru-RU" dirty="0" smtClean="0"/>
              <a:t>Стимуляция родов</a:t>
            </a:r>
          </a:p>
          <a:p>
            <a:r>
              <a:rPr lang="ru-RU" dirty="0" smtClean="0"/>
              <a:t>Вагинальные </a:t>
            </a:r>
            <a:r>
              <a:rPr lang="ru-RU" dirty="0" err="1" smtClean="0"/>
              <a:t>родоразрешающие</a:t>
            </a:r>
            <a:r>
              <a:rPr lang="ru-RU" dirty="0" smtClean="0"/>
              <a:t> операции</a:t>
            </a:r>
          </a:p>
          <a:p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! 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FFFF00"/>
                </a:solidFill>
              </a:rPr>
              <a:t>Ятрогенными</a:t>
            </a:r>
            <a:r>
              <a:rPr lang="ru-RU" b="1" dirty="0" smtClean="0">
                <a:solidFill>
                  <a:srgbClr val="FFFF00"/>
                </a:solidFill>
              </a:rPr>
              <a:t> причинами возникновения ДП могут быть форсирование потуг (раннее «</a:t>
            </a:r>
            <a:r>
              <a:rPr lang="ru-RU" b="1" dirty="0" err="1" smtClean="0">
                <a:solidFill>
                  <a:srgbClr val="FFFF00"/>
                </a:solidFill>
              </a:rPr>
              <a:t>растуживание</a:t>
            </a:r>
            <a:r>
              <a:rPr lang="ru-RU" b="1" dirty="0" smtClean="0">
                <a:solidFill>
                  <a:srgbClr val="FFFF00"/>
                </a:solidFill>
              </a:rPr>
              <a:t>»)  роженицы и чрезмерные </a:t>
            </a:r>
            <a:r>
              <a:rPr lang="ru-RU" b="1" dirty="0" err="1" smtClean="0">
                <a:solidFill>
                  <a:srgbClr val="FFFF00"/>
                </a:solidFill>
              </a:rPr>
              <a:t>тракции</a:t>
            </a:r>
            <a:r>
              <a:rPr lang="ru-RU" b="1" dirty="0" smtClean="0">
                <a:solidFill>
                  <a:srgbClr val="FFFF00"/>
                </a:solidFill>
              </a:rPr>
              <a:t> за головку.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высокая </a:t>
            </a:r>
            <a:r>
              <a:rPr lang="ru-RU" dirty="0" err="1" smtClean="0"/>
              <a:t>дистоция</a:t>
            </a:r>
            <a:r>
              <a:rPr lang="ru-RU" dirty="0" smtClean="0"/>
              <a:t> плечиков (высокое прямое стояние плечиков), когда поперечный размер плечиков в прямом размере входа в малый таз, а переднее плечико находится над симфизом;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низкая </a:t>
            </a:r>
            <a:r>
              <a:rPr lang="ru-RU" dirty="0" err="1" smtClean="0"/>
              <a:t>дистоция</a:t>
            </a:r>
            <a:r>
              <a:rPr lang="ru-RU" dirty="0" smtClean="0"/>
              <a:t> плечиков (глубокое поперечное стояние плечиков), когда поперечный размер плечиков установился на тазовом дне в поперечном размере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5111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отсутствие </a:t>
            </a:r>
            <a:r>
              <a:rPr lang="ru-RU" dirty="0" smtClean="0"/>
              <a:t>самопроизвольного опускания плечевого пояса и неэффективности лёгких вспомогательных низводящих </a:t>
            </a:r>
            <a:r>
              <a:rPr lang="ru-RU" dirty="0" err="1" smtClean="0"/>
              <a:t>тракций</a:t>
            </a:r>
            <a:r>
              <a:rPr lang="ru-RU" dirty="0" smtClean="0"/>
              <a:t> при </a:t>
            </a:r>
            <a:r>
              <a:rPr lang="ru-RU" dirty="0" smtClean="0"/>
              <a:t>потугах более </a:t>
            </a:r>
            <a:r>
              <a:rPr lang="ru-RU" dirty="0" smtClean="0"/>
              <a:t>60 с. </a:t>
            </a:r>
            <a:endParaRPr lang="ru-RU" dirty="0" smtClean="0"/>
          </a:p>
          <a:p>
            <a:r>
              <a:rPr lang="ru-RU" dirty="0" smtClean="0"/>
              <a:t>Бережное </a:t>
            </a:r>
            <a:r>
              <a:rPr lang="ru-RU" dirty="0" smtClean="0"/>
              <a:t>отклонение родившейся головки (не более чем на 30- 40° от оси вниз) во время следующей потуги не сопровождается рождением плечика. </a:t>
            </a:r>
            <a:endParaRPr lang="ru-RU" dirty="0" smtClean="0"/>
          </a:p>
          <a:p>
            <a:r>
              <a:rPr lang="ru-RU" dirty="0" smtClean="0"/>
              <a:t>С</a:t>
            </a:r>
            <a:r>
              <a:rPr lang="ru-RU" dirty="0" smtClean="0"/>
              <a:t>имптом </a:t>
            </a:r>
            <a:r>
              <a:rPr lang="ru-RU" dirty="0" smtClean="0"/>
              <a:t>«черепахи» - головка плода родилась, но шея осталась плотно охваченная вульвой, подбородок втягивается обратно в </a:t>
            </a:r>
            <a:r>
              <a:rPr lang="ru-RU" dirty="0" smtClean="0"/>
              <a:t>промежность</a:t>
            </a:r>
          </a:p>
          <a:p>
            <a:r>
              <a:rPr lang="ru-RU" dirty="0" smtClean="0"/>
              <a:t>шея плода не визуализируется и не пальпируется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Осложнения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4258816" cy="4526280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Со стороны матери:</a:t>
            </a:r>
          </a:p>
          <a:p>
            <a:r>
              <a:rPr lang="ru-RU" sz="2800" dirty="0" smtClean="0"/>
              <a:t>Разрывы родовых путей</a:t>
            </a:r>
          </a:p>
          <a:p>
            <a:r>
              <a:rPr lang="ru-RU" sz="2800" dirty="0" smtClean="0"/>
              <a:t>Травмы (расхождения лонного сочленения)</a:t>
            </a:r>
          </a:p>
          <a:p>
            <a:r>
              <a:rPr lang="ru-RU" sz="2800" dirty="0" smtClean="0"/>
              <a:t>Послеродовые кровотечения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0" y="4077072"/>
            <a:ext cx="4258816" cy="259228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 стороны плода: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lang="ru-RU" sz="2800" dirty="0" smtClean="0"/>
              <a:t>Асфиксия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Переломы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lang="ru-RU" sz="2800" dirty="0" smtClean="0"/>
              <a:t>Повреждения плечевого сплетения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800" dirty="0" smtClean="0"/>
              <a:t>(Паралич </a:t>
            </a:r>
            <a:r>
              <a:rPr lang="ru-RU" sz="2800" dirty="0" err="1" smtClean="0"/>
              <a:t>Эрба</a:t>
            </a:r>
            <a:r>
              <a:rPr lang="ru-RU" sz="2800" dirty="0" smtClean="0"/>
              <a:t>)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602</TotalTime>
  <Words>1124</Words>
  <Application>Microsoft Office PowerPoint</Application>
  <PresentationFormat>Экран (4:3)</PresentationFormat>
  <Paragraphs>121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Литейная</vt:lpstr>
      <vt:lpstr>Дистоция плечиков</vt:lpstr>
      <vt:lpstr>Актуальность</vt:lpstr>
      <vt:lpstr>Определение</vt:lpstr>
      <vt:lpstr>Эпидемиология</vt:lpstr>
      <vt:lpstr>Предрасполагающие факторы</vt:lpstr>
      <vt:lpstr>Предрасполагающие факторы</vt:lpstr>
      <vt:lpstr>Классификация</vt:lpstr>
      <vt:lpstr>Клиника</vt:lpstr>
      <vt:lpstr>Осложнения</vt:lpstr>
      <vt:lpstr>Тактика ведения</vt:lpstr>
      <vt:lpstr>Классификация приемов</vt:lpstr>
      <vt:lpstr>Классификация приемов</vt:lpstr>
      <vt:lpstr>Правила для приемов 1й линии</vt:lpstr>
      <vt:lpstr>МакРобертс</vt:lpstr>
      <vt:lpstr>Надлобковое давление</vt:lpstr>
      <vt:lpstr>Слайд 16</vt:lpstr>
      <vt:lpstr>Приём Рубина</vt:lpstr>
      <vt:lpstr>Прием Рубина</vt:lpstr>
      <vt:lpstr>Винт Вудса</vt:lpstr>
      <vt:lpstr>Слайд 20</vt:lpstr>
      <vt:lpstr>извлечение задней ручки» (прием Жакмира)</vt:lpstr>
      <vt:lpstr>извлечение задней ручки (прием Жакмира)</vt:lpstr>
      <vt:lpstr>Прием Гаскин</vt:lpstr>
      <vt:lpstr>Слайд 24</vt:lpstr>
      <vt:lpstr>HELPERR </vt:lpstr>
      <vt:lpstr>Приемы «Отчаяния»</vt:lpstr>
      <vt:lpstr>Слайд 27</vt:lpstr>
      <vt:lpstr>Профилактика</vt:lpstr>
      <vt:lpstr>Заключение</vt:lpstr>
      <vt:lpstr>Литература</vt:lpstr>
      <vt:lpstr>Слайд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Дистоция плечиков</dc:title>
  <dc:creator>Zverdvd.org</dc:creator>
  <cp:lastModifiedBy>Zverdvd.org</cp:lastModifiedBy>
  <cp:revision>13</cp:revision>
  <dcterms:created xsi:type="dcterms:W3CDTF">2021-09-30T07:40:55Z</dcterms:created>
  <dcterms:modified xsi:type="dcterms:W3CDTF">2021-09-30T17:43:04Z</dcterms:modified>
</cp:coreProperties>
</file>