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80" r:id="rId12"/>
    <p:sldId id="269"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031A85-0167-43E6-911E-2B409BF057CF}"/>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0246AC28-3807-46F7-95B3-38BC474A2A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060DA1B1-1E1F-4AAC-8274-7382DB62D1EB}"/>
              </a:ext>
            </a:extLst>
          </p:cNvPr>
          <p:cNvSpPr>
            <a:spLocks noGrp="1"/>
          </p:cNvSpPr>
          <p:nvPr>
            <p:ph type="dt" sz="half" idx="10"/>
          </p:nvPr>
        </p:nvSpPr>
        <p:spPr/>
        <p:txBody>
          <a:bodyPr/>
          <a:lstStyle/>
          <a:p>
            <a:fld id="{8472DB10-4E83-479B-A783-436B38891FC4}" type="datetimeFigureOut">
              <a:rPr lang="ru-RU" smtClean="0"/>
              <a:t>08.02.2021</a:t>
            </a:fld>
            <a:endParaRPr lang="ru-RU"/>
          </a:p>
        </p:txBody>
      </p:sp>
      <p:sp>
        <p:nvSpPr>
          <p:cNvPr id="5" name="Нижний колонтитул 4">
            <a:extLst>
              <a:ext uri="{FF2B5EF4-FFF2-40B4-BE49-F238E27FC236}">
                <a16:creationId xmlns:a16="http://schemas.microsoft.com/office/drawing/2014/main" id="{2B24016E-F892-436F-BB5B-9D99D808D66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BFF9A35-5457-4AD6-8800-0776522E4A47}"/>
              </a:ext>
            </a:extLst>
          </p:cNvPr>
          <p:cNvSpPr>
            <a:spLocks noGrp="1"/>
          </p:cNvSpPr>
          <p:nvPr>
            <p:ph type="sldNum" sz="quarter" idx="12"/>
          </p:nvPr>
        </p:nvSpPr>
        <p:spPr/>
        <p:txBody>
          <a:bodyPr/>
          <a:lstStyle/>
          <a:p>
            <a:fld id="{4C2538FB-D8E3-42D1-89B9-48F783018946}" type="slidenum">
              <a:rPr lang="ru-RU" smtClean="0"/>
              <a:t>‹#›</a:t>
            </a:fld>
            <a:endParaRPr lang="ru-RU"/>
          </a:p>
        </p:txBody>
      </p:sp>
    </p:spTree>
    <p:extLst>
      <p:ext uri="{BB962C8B-B14F-4D97-AF65-F5344CB8AC3E}">
        <p14:creationId xmlns:p14="http://schemas.microsoft.com/office/powerpoint/2010/main" val="3988579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C3460A9-8986-42A6-A41F-8E711AE2F0E8}"/>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49C312F6-5312-4791-AB2A-7B9B8A66DB74}"/>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A8867175-360A-4AB7-AF65-8DBF9B987968}"/>
              </a:ext>
            </a:extLst>
          </p:cNvPr>
          <p:cNvSpPr>
            <a:spLocks noGrp="1"/>
          </p:cNvSpPr>
          <p:nvPr>
            <p:ph type="dt" sz="half" idx="10"/>
          </p:nvPr>
        </p:nvSpPr>
        <p:spPr/>
        <p:txBody>
          <a:bodyPr/>
          <a:lstStyle/>
          <a:p>
            <a:fld id="{8472DB10-4E83-479B-A783-436B38891FC4}" type="datetimeFigureOut">
              <a:rPr lang="ru-RU" smtClean="0"/>
              <a:t>08.02.2021</a:t>
            </a:fld>
            <a:endParaRPr lang="ru-RU"/>
          </a:p>
        </p:txBody>
      </p:sp>
      <p:sp>
        <p:nvSpPr>
          <p:cNvPr id="5" name="Нижний колонтитул 4">
            <a:extLst>
              <a:ext uri="{FF2B5EF4-FFF2-40B4-BE49-F238E27FC236}">
                <a16:creationId xmlns:a16="http://schemas.microsoft.com/office/drawing/2014/main" id="{6EA972B2-1A26-480E-AE70-83A921C8341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EE83D23-E990-4B13-9225-1E3AA153CD04}"/>
              </a:ext>
            </a:extLst>
          </p:cNvPr>
          <p:cNvSpPr>
            <a:spLocks noGrp="1"/>
          </p:cNvSpPr>
          <p:nvPr>
            <p:ph type="sldNum" sz="quarter" idx="12"/>
          </p:nvPr>
        </p:nvSpPr>
        <p:spPr/>
        <p:txBody>
          <a:bodyPr/>
          <a:lstStyle/>
          <a:p>
            <a:fld id="{4C2538FB-D8E3-42D1-89B9-48F783018946}" type="slidenum">
              <a:rPr lang="ru-RU" smtClean="0"/>
              <a:t>‹#›</a:t>
            </a:fld>
            <a:endParaRPr lang="ru-RU"/>
          </a:p>
        </p:txBody>
      </p:sp>
    </p:spTree>
    <p:extLst>
      <p:ext uri="{BB962C8B-B14F-4D97-AF65-F5344CB8AC3E}">
        <p14:creationId xmlns:p14="http://schemas.microsoft.com/office/powerpoint/2010/main" val="3894979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4A4A291C-74F6-4806-AD80-95156271388F}"/>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7255525F-7205-4D20-9356-8DE2988CFD38}"/>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95567880-DE73-4C6C-8E21-D73E54CD981F}"/>
              </a:ext>
            </a:extLst>
          </p:cNvPr>
          <p:cNvSpPr>
            <a:spLocks noGrp="1"/>
          </p:cNvSpPr>
          <p:nvPr>
            <p:ph type="dt" sz="half" idx="10"/>
          </p:nvPr>
        </p:nvSpPr>
        <p:spPr/>
        <p:txBody>
          <a:bodyPr/>
          <a:lstStyle/>
          <a:p>
            <a:fld id="{8472DB10-4E83-479B-A783-436B38891FC4}" type="datetimeFigureOut">
              <a:rPr lang="ru-RU" smtClean="0"/>
              <a:t>08.02.2021</a:t>
            </a:fld>
            <a:endParaRPr lang="ru-RU"/>
          </a:p>
        </p:txBody>
      </p:sp>
      <p:sp>
        <p:nvSpPr>
          <p:cNvPr id="5" name="Нижний колонтитул 4">
            <a:extLst>
              <a:ext uri="{FF2B5EF4-FFF2-40B4-BE49-F238E27FC236}">
                <a16:creationId xmlns:a16="http://schemas.microsoft.com/office/drawing/2014/main" id="{90A350AC-9D37-47B9-9AEC-B637A7DBD57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C2A0B74F-AEA8-4F32-99CE-8220976903FB}"/>
              </a:ext>
            </a:extLst>
          </p:cNvPr>
          <p:cNvSpPr>
            <a:spLocks noGrp="1"/>
          </p:cNvSpPr>
          <p:nvPr>
            <p:ph type="sldNum" sz="quarter" idx="12"/>
          </p:nvPr>
        </p:nvSpPr>
        <p:spPr/>
        <p:txBody>
          <a:bodyPr/>
          <a:lstStyle/>
          <a:p>
            <a:fld id="{4C2538FB-D8E3-42D1-89B9-48F783018946}" type="slidenum">
              <a:rPr lang="ru-RU" smtClean="0"/>
              <a:t>‹#›</a:t>
            </a:fld>
            <a:endParaRPr lang="ru-RU"/>
          </a:p>
        </p:txBody>
      </p:sp>
    </p:spTree>
    <p:extLst>
      <p:ext uri="{BB962C8B-B14F-4D97-AF65-F5344CB8AC3E}">
        <p14:creationId xmlns:p14="http://schemas.microsoft.com/office/powerpoint/2010/main" val="3241179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1E131F-E192-489B-AB86-57B6BEC2FC89}"/>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1987FB6C-43D1-459A-BCAC-071EDDAA4C0C}"/>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62B1C0F-1478-429B-A79E-C9A0A9C0FD1F}"/>
              </a:ext>
            </a:extLst>
          </p:cNvPr>
          <p:cNvSpPr>
            <a:spLocks noGrp="1"/>
          </p:cNvSpPr>
          <p:nvPr>
            <p:ph type="dt" sz="half" idx="10"/>
          </p:nvPr>
        </p:nvSpPr>
        <p:spPr/>
        <p:txBody>
          <a:bodyPr/>
          <a:lstStyle/>
          <a:p>
            <a:fld id="{8472DB10-4E83-479B-A783-436B38891FC4}" type="datetimeFigureOut">
              <a:rPr lang="ru-RU" smtClean="0"/>
              <a:t>08.02.2021</a:t>
            </a:fld>
            <a:endParaRPr lang="ru-RU"/>
          </a:p>
        </p:txBody>
      </p:sp>
      <p:sp>
        <p:nvSpPr>
          <p:cNvPr id="5" name="Нижний колонтитул 4">
            <a:extLst>
              <a:ext uri="{FF2B5EF4-FFF2-40B4-BE49-F238E27FC236}">
                <a16:creationId xmlns:a16="http://schemas.microsoft.com/office/drawing/2014/main" id="{26D3123A-63BF-46B0-B252-5B9ECFB21A8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34CD28D9-F948-427D-8D56-02558F4E6D52}"/>
              </a:ext>
            </a:extLst>
          </p:cNvPr>
          <p:cNvSpPr>
            <a:spLocks noGrp="1"/>
          </p:cNvSpPr>
          <p:nvPr>
            <p:ph type="sldNum" sz="quarter" idx="12"/>
          </p:nvPr>
        </p:nvSpPr>
        <p:spPr/>
        <p:txBody>
          <a:bodyPr/>
          <a:lstStyle/>
          <a:p>
            <a:fld id="{4C2538FB-D8E3-42D1-89B9-48F783018946}" type="slidenum">
              <a:rPr lang="ru-RU" smtClean="0"/>
              <a:t>‹#›</a:t>
            </a:fld>
            <a:endParaRPr lang="ru-RU"/>
          </a:p>
        </p:txBody>
      </p:sp>
    </p:spTree>
    <p:extLst>
      <p:ext uri="{BB962C8B-B14F-4D97-AF65-F5344CB8AC3E}">
        <p14:creationId xmlns:p14="http://schemas.microsoft.com/office/powerpoint/2010/main" val="3481232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12CCF7E-7D1D-46CB-82BB-92B219B5785C}"/>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41506989-C5A6-4A5B-84FC-DC4A031D4A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C5E7E8FC-3CAF-4953-BCF6-BB2551229920}"/>
              </a:ext>
            </a:extLst>
          </p:cNvPr>
          <p:cNvSpPr>
            <a:spLocks noGrp="1"/>
          </p:cNvSpPr>
          <p:nvPr>
            <p:ph type="dt" sz="half" idx="10"/>
          </p:nvPr>
        </p:nvSpPr>
        <p:spPr/>
        <p:txBody>
          <a:bodyPr/>
          <a:lstStyle/>
          <a:p>
            <a:fld id="{8472DB10-4E83-479B-A783-436B38891FC4}" type="datetimeFigureOut">
              <a:rPr lang="ru-RU" smtClean="0"/>
              <a:t>08.02.2021</a:t>
            </a:fld>
            <a:endParaRPr lang="ru-RU"/>
          </a:p>
        </p:txBody>
      </p:sp>
      <p:sp>
        <p:nvSpPr>
          <p:cNvPr id="5" name="Нижний колонтитул 4">
            <a:extLst>
              <a:ext uri="{FF2B5EF4-FFF2-40B4-BE49-F238E27FC236}">
                <a16:creationId xmlns:a16="http://schemas.microsoft.com/office/drawing/2014/main" id="{F0FE68E7-59E1-466F-BDD5-9C95E90E5CC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CBC91FB6-52D7-4607-9E5B-BCC50EDC5D67}"/>
              </a:ext>
            </a:extLst>
          </p:cNvPr>
          <p:cNvSpPr>
            <a:spLocks noGrp="1"/>
          </p:cNvSpPr>
          <p:nvPr>
            <p:ph type="sldNum" sz="quarter" idx="12"/>
          </p:nvPr>
        </p:nvSpPr>
        <p:spPr/>
        <p:txBody>
          <a:bodyPr/>
          <a:lstStyle/>
          <a:p>
            <a:fld id="{4C2538FB-D8E3-42D1-89B9-48F783018946}" type="slidenum">
              <a:rPr lang="ru-RU" smtClean="0"/>
              <a:t>‹#›</a:t>
            </a:fld>
            <a:endParaRPr lang="ru-RU"/>
          </a:p>
        </p:txBody>
      </p:sp>
    </p:spTree>
    <p:extLst>
      <p:ext uri="{BB962C8B-B14F-4D97-AF65-F5344CB8AC3E}">
        <p14:creationId xmlns:p14="http://schemas.microsoft.com/office/powerpoint/2010/main" val="1529814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318D6AF-E68A-4D2E-9702-1427762F9236}"/>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7DA06279-AEC4-405F-97CC-2A33254885C4}"/>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3D859547-D791-4966-B300-AE0F6D6FC419}"/>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25C94C42-6CCF-4A27-A90E-022B07BA4C26}"/>
              </a:ext>
            </a:extLst>
          </p:cNvPr>
          <p:cNvSpPr>
            <a:spLocks noGrp="1"/>
          </p:cNvSpPr>
          <p:nvPr>
            <p:ph type="dt" sz="half" idx="10"/>
          </p:nvPr>
        </p:nvSpPr>
        <p:spPr/>
        <p:txBody>
          <a:bodyPr/>
          <a:lstStyle/>
          <a:p>
            <a:fld id="{8472DB10-4E83-479B-A783-436B38891FC4}" type="datetimeFigureOut">
              <a:rPr lang="ru-RU" smtClean="0"/>
              <a:t>08.02.2021</a:t>
            </a:fld>
            <a:endParaRPr lang="ru-RU"/>
          </a:p>
        </p:txBody>
      </p:sp>
      <p:sp>
        <p:nvSpPr>
          <p:cNvPr id="6" name="Нижний колонтитул 5">
            <a:extLst>
              <a:ext uri="{FF2B5EF4-FFF2-40B4-BE49-F238E27FC236}">
                <a16:creationId xmlns:a16="http://schemas.microsoft.com/office/drawing/2014/main" id="{D5846FEF-3868-4D38-8311-71BCE1F2D666}"/>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B02A6E40-7E18-4F7D-BAB3-7E1A7AA8B3EB}"/>
              </a:ext>
            </a:extLst>
          </p:cNvPr>
          <p:cNvSpPr>
            <a:spLocks noGrp="1"/>
          </p:cNvSpPr>
          <p:nvPr>
            <p:ph type="sldNum" sz="quarter" idx="12"/>
          </p:nvPr>
        </p:nvSpPr>
        <p:spPr/>
        <p:txBody>
          <a:bodyPr/>
          <a:lstStyle/>
          <a:p>
            <a:fld id="{4C2538FB-D8E3-42D1-89B9-48F783018946}" type="slidenum">
              <a:rPr lang="ru-RU" smtClean="0"/>
              <a:t>‹#›</a:t>
            </a:fld>
            <a:endParaRPr lang="ru-RU"/>
          </a:p>
        </p:txBody>
      </p:sp>
    </p:spTree>
    <p:extLst>
      <p:ext uri="{BB962C8B-B14F-4D97-AF65-F5344CB8AC3E}">
        <p14:creationId xmlns:p14="http://schemas.microsoft.com/office/powerpoint/2010/main" val="1478768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139AC7-3A92-4086-A784-51DCFB819B73}"/>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F996BE2C-733D-4A54-B314-171C9B4675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80907266-80E4-489F-AB1D-DEE7CD1FBA2C}"/>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98D3C019-2A39-40FE-8DEF-0F7D6DF775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A514BAC4-CE13-4C9B-A2DC-08C11E163157}"/>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97B1CD75-52A9-49A7-8084-F17BF7063BC0}"/>
              </a:ext>
            </a:extLst>
          </p:cNvPr>
          <p:cNvSpPr>
            <a:spLocks noGrp="1"/>
          </p:cNvSpPr>
          <p:nvPr>
            <p:ph type="dt" sz="half" idx="10"/>
          </p:nvPr>
        </p:nvSpPr>
        <p:spPr/>
        <p:txBody>
          <a:bodyPr/>
          <a:lstStyle/>
          <a:p>
            <a:fld id="{8472DB10-4E83-479B-A783-436B38891FC4}" type="datetimeFigureOut">
              <a:rPr lang="ru-RU" smtClean="0"/>
              <a:t>08.02.2021</a:t>
            </a:fld>
            <a:endParaRPr lang="ru-RU"/>
          </a:p>
        </p:txBody>
      </p:sp>
      <p:sp>
        <p:nvSpPr>
          <p:cNvPr id="8" name="Нижний колонтитул 7">
            <a:extLst>
              <a:ext uri="{FF2B5EF4-FFF2-40B4-BE49-F238E27FC236}">
                <a16:creationId xmlns:a16="http://schemas.microsoft.com/office/drawing/2014/main" id="{A8140FBF-C74B-4EAA-81CA-4ACBC095B479}"/>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8905548A-B6F3-459B-B6F1-9A581DC470A3}"/>
              </a:ext>
            </a:extLst>
          </p:cNvPr>
          <p:cNvSpPr>
            <a:spLocks noGrp="1"/>
          </p:cNvSpPr>
          <p:nvPr>
            <p:ph type="sldNum" sz="quarter" idx="12"/>
          </p:nvPr>
        </p:nvSpPr>
        <p:spPr/>
        <p:txBody>
          <a:bodyPr/>
          <a:lstStyle/>
          <a:p>
            <a:fld id="{4C2538FB-D8E3-42D1-89B9-48F783018946}" type="slidenum">
              <a:rPr lang="ru-RU" smtClean="0"/>
              <a:t>‹#›</a:t>
            </a:fld>
            <a:endParaRPr lang="ru-RU"/>
          </a:p>
        </p:txBody>
      </p:sp>
    </p:spTree>
    <p:extLst>
      <p:ext uri="{BB962C8B-B14F-4D97-AF65-F5344CB8AC3E}">
        <p14:creationId xmlns:p14="http://schemas.microsoft.com/office/powerpoint/2010/main" val="1015788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F56D39C-F7A4-45A0-9B4A-F0E4D91756AD}"/>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CFDAF290-97D9-4FBE-BFEF-A3CC20F0BAC2}"/>
              </a:ext>
            </a:extLst>
          </p:cNvPr>
          <p:cNvSpPr>
            <a:spLocks noGrp="1"/>
          </p:cNvSpPr>
          <p:nvPr>
            <p:ph type="dt" sz="half" idx="10"/>
          </p:nvPr>
        </p:nvSpPr>
        <p:spPr/>
        <p:txBody>
          <a:bodyPr/>
          <a:lstStyle/>
          <a:p>
            <a:fld id="{8472DB10-4E83-479B-A783-436B38891FC4}" type="datetimeFigureOut">
              <a:rPr lang="ru-RU" smtClean="0"/>
              <a:t>08.02.2021</a:t>
            </a:fld>
            <a:endParaRPr lang="ru-RU"/>
          </a:p>
        </p:txBody>
      </p:sp>
      <p:sp>
        <p:nvSpPr>
          <p:cNvPr id="4" name="Нижний колонтитул 3">
            <a:extLst>
              <a:ext uri="{FF2B5EF4-FFF2-40B4-BE49-F238E27FC236}">
                <a16:creationId xmlns:a16="http://schemas.microsoft.com/office/drawing/2014/main" id="{7B9A4B82-5C3F-42D5-93DA-6E8A45BCF489}"/>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F1E68139-9A7F-4534-8BC5-A415985585DE}"/>
              </a:ext>
            </a:extLst>
          </p:cNvPr>
          <p:cNvSpPr>
            <a:spLocks noGrp="1"/>
          </p:cNvSpPr>
          <p:nvPr>
            <p:ph type="sldNum" sz="quarter" idx="12"/>
          </p:nvPr>
        </p:nvSpPr>
        <p:spPr/>
        <p:txBody>
          <a:bodyPr/>
          <a:lstStyle/>
          <a:p>
            <a:fld id="{4C2538FB-D8E3-42D1-89B9-48F783018946}" type="slidenum">
              <a:rPr lang="ru-RU" smtClean="0"/>
              <a:t>‹#›</a:t>
            </a:fld>
            <a:endParaRPr lang="ru-RU"/>
          </a:p>
        </p:txBody>
      </p:sp>
    </p:spTree>
    <p:extLst>
      <p:ext uri="{BB962C8B-B14F-4D97-AF65-F5344CB8AC3E}">
        <p14:creationId xmlns:p14="http://schemas.microsoft.com/office/powerpoint/2010/main" val="4039243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21A7314E-2573-4F88-8FD7-35CE66442AD8}"/>
              </a:ext>
            </a:extLst>
          </p:cNvPr>
          <p:cNvSpPr>
            <a:spLocks noGrp="1"/>
          </p:cNvSpPr>
          <p:nvPr>
            <p:ph type="dt" sz="half" idx="10"/>
          </p:nvPr>
        </p:nvSpPr>
        <p:spPr/>
        <p:txBody>
          <a:bodyPr/>
          <a:lstStyle/>
          <a:p>
            <a:fld id="{8472DB10-4E83-479B-A783-436B38891FC4}" type="datetimeFigureOut">
              <a:rPr lang="ru-RU" smtClean="0"/>
              <a:t>08.02.2021</a:t>
            </a:fld>
            <a:endParaRPr lang="ru-RU"/>
          </a:p>
        </p:txBody>
      </p:sp>
      <p:sp>
        <p:nvSpPr>
          <p:cNvPr id="3" name="Нижний колонтитул 2">
            <a:extLst>
              <a:ext uri="{FF2B5EF4-FFF2-40B4-BE49-F238E27FC236}">
                <a16:creationId xmlns:a16="http://schemas.microsoft.com/office/drawing/2014/main" id="{27360486-DF9C-496F-8BD7-91A458CD3054}"/>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A2DE517D-0468-4017-81F9-C8EB9C326A7F}"/>
              </a:ext>
            </a:extLst>
          </p:cNvPr>
          <p:cNvSpPr>
            <a:spLocks noGrp="1"/>
          </p:cNvSpPr>
          <p:nvPr>
            <p:ph type="sldNum" sz="quarter" idx="12"/>
          </p:nvPr>
        </p:nvSpPr>
        <p:spPr/>
        <p:txBody>
          <a:bodyPr/>
          <a:lstStyle/>
          <a:p>
            <a:fld id="{4C2538FB-D8E3-42D1-89B9-48F783018946}" type="slidenum">
              <a:rPr lang="ru-RU" smtClean="0"/>
              <a:t>‹#›</a:t>
            </a:fld>
            <a:endParaRPr lang="ru-RU"/>
          </a:p>
        </p:txBody>
      </p:sp>
    </p:spTree>
    <p:extLst>
      <p:ext uri="{BB962C8B-B14F-4D97-AF65-F5344CB8AC3E}">
        <p14:creationId xmlns:p14="http://schemas.microsoft.com/office/powerpoint/2010/main" val="2466561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F85E3D-5C29-4AD5-AA97-DF8DF8828646}"/>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CE77A6E2-0E7A-40FC-833D-B94C754F5F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CA7CA8B8-6048-49EA-B52C-B67DFA0152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A7C159B4-F253-4D2A-B242-5CCF09379742}"/>
              </a:ext>
            </a:extLst>
          </p:cNvPr>
          <p:cNvSpPr>
            <a:spLocks noGrp="1"/>
          </p:cNvSpPr>
          <p:nvPr>
            <p:ph type="dt" sz="half" idx="10"/>
          </p:nvPr>
        </p:nvSpPr>
        <p:spPr/>
        <p:txBody>
          <a:bodyPr/>
          <a:lstStyle/>
          <a:p>
            <a:fld id="{8472DB10-4E83-479B-A783-436B38891FC4}" type="datetimeFigureOut">
              <a:rPr lang="ru-RU" smtClean="0"/>
              <a:t>08.02.2021</a:t>
            </a:fld>
            <a:endParaRPr lang="ru-RU"/>
          </a:p>
        </p:txBody>
      </p:sp>
      <p:sp>
        <p:nvSpPr>
          <p:cNvPr id="6" name="Нижний колонтитул 5">
            <a:extLst>
              <a:ext uri="{FF2B5EF4-FFF2-40B4-BE49-F238E27FC236}">
                <a16:creationId xmlns:a16="http://schemas.microsoft.com/office/drawing/2014/main" id="{AE95F1B7-EEF4-4919-8C3D-03B2AE14C3EE}"/>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08C51F5C-FB61-4050-8302-DA6A9D1E4669}"/>
              </a:ext>
            </a:extLst>
          </p:cNvPr>
          <p:cNvSpPr>
            <a:spLocks noGrp="1"/>
          </p:cNvSpPr>
          <p:nvPr>
            <p:ph type="sldNum" sz="quarter" idx="12"/>
          </p:nvPr>
        </p:nvSpPr>
        <p:spPr/>
        <p:txBody>
          <a:bodyPr/>
          <a:lstStyle/>
          <a:p>
            <a:fld id="{4C2538FB-D8E3-42D1-89B9-48F783018946}" type="slidenum">
              <a:rPr lang="ru-RU" smtClean="0"/>
              <a:t>‹#›</a:t>
            </a:fld>
            <a:endParaRPr lang="ru-RU"/>
          </a:p>
        </p:txBody>
      </p:sp>
    </p:spTree>
    <p:extLst>
      <p:ext uri="{BB962C8B-B14F-4D97-AF65-F5344CB8AC3E}">
        <p14:creationId xmlns:p14="http://schemas.microsoft.com/office/powerpoint/2010/main" val="3886133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32E200F-2822-4F49-A0F1-3FDD5D81394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4325E34E-EDE4-425A-9BAF-55E21DFE30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2DE19EC6-915B-4E26-AFC5-F553F37A78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F5E7C16C-1B60-4A3C-93D7-7A92F9A6349D}"/>
              </a:ext>
            </a:extLst>
          </p:cNvPr>
          <p:cNvSpPr>
            <a:spLocks noGrp="1"/>
          </p:cNvSpPr>
          <p:nvPr>
            <p:ph type="dt" sz="half" idx="10"/>
          </p:nvPr>
        </p:nvSpPr>
        <p:spPr/>
        <p:txBody>
          <a:bodyPr/>
          <a:lstStyle/>
          <a:p>
            <a:fld id="{8472DB10-4E83-479B-A783-436B38891FC4}" type="datetimeFigureOut">
              <a:rPr lang="ru-RU" smtClean="0"/>
              <a:t>08.02.2021</a:t>
            </a:fld>
            <a:endParaRPr lang="ru-RU"/>
          </a:p>
        </p:txBody>
      </p:sp>
      <p:sp>
        <p:nvSpPr>
          <p:cNvPr id="6" name="Нижний колонтитул 5">
            <a:extLst>
              <a:ext uri="{FF2B5EF4-FFF2-40B4-BE49-F238E27FC236}">
                <a16:creationId xmlns:a16="http://schemas.microsoft.com/office/drawing/2014/main" id="{D8DADEAB-4A97-4673-AF1A-2FA31B274423}"/>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A97135A1-CA84-4153-8494-4CE62630AC89}"/>
              </a:ext>
            </a:extLst>
          </p:cNvPr>
          <p:cNvSpPr>
            <a:spLocks noGrp="1"/>
          </p:cNvSpPr>
          <p:nvPr>
            <p:ph type="sldNum" sz="quarter" idx="12"/>
          </p:nvPr>
        </p:nvSpPr>
        <p:spPr/>
        <p:txBody>
          <a:bodyPr/>
          <a:lstStyle/>
          <a:p>
            <a:fld id="{4C2538FB-D8E3-42D1-89B9-48F783018946}" type="slidenum">
              <a:rPr lang="ru-RU" smtClean="0"/>
              <a:t>‹#›</a:t>
            </a:fld>
            <a:endParaRPr lang="ru-RU"/>
          </a:p>
        </p:txBody>
      </p:sp>
    </p:spTree>
    <p:extLst>
      <p:ext uri="{BB962C8B-B14F-4D97-AF65-F5344CB8AC3E}">
        <p14:creationId xmlns:p14="http://schemas.microsoft.com/office/powerpoint/2010/main" val="4169405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72BF546-477C-4214-B440-0F6959D298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F674F4AC-602D-4D11-AB80-86536CD694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1A95330E-ED39-4213-AFBF-330543A479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72DB10-4E83-479B-A783-436B38891FC4}" type="datetimeFigureOut">
              <a:rPr lang="ru-RU" smtClean="0"/>
              <a:t>08.02.2021</a:t>
            </a:fld>
            <a:endParaRPr lang="ru-RU"/>
          </a:p>
        </p:txBody>
      </p:sp>
      <p:sp>
        <p:nvSpPr>
          <p:cNvPr id="5" name="Нижний колонтитул 4">
            <a:extLst>
              <a:ext uri="{FF2B5EF4-FFF2-40B4-BE49-F238E27FC236}">
                <a16:creationId xmlns:a16="http://schemas.microsoft.com/office/drawing/2014/main" id="{9B9AD780-D1F3-4793-8D7D-2E60573FED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E180A0AE-1E11-4167-ACA6-CA1A2C3705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538FB-D8E3-42D1-89B9-48F783018946}" type="slidenum">
              <a:rPr lang="ru-RU" smtClean="0"/>
              <a:t>‹#›</a:t>
            </a:fld>
            <a:endParaRPr lang="ru-RU"/>
          </a:p>
        </p:txBody>
      </p:sp>
    </p:spTree>
    <p:extLst>
      <p:ext uri="{BB962C8B-B14F-4D97-AF65-F5344CB8AC3E}">
        <p14:creationId xmlns:p14="http://schemas.microsoft.com/office/powerpoint/2010/main" val="764658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7B3A89A-3ADB-48E8-B69F-26ECF6D39CCB}"/>
              </a:ext>
            </a:extLst>
          </p:cNvPr>
          <p:cNvSpPr>
            <a:spLocks noGrp="1"/>
          </p:cNvSpPr>
          <p:nvPr>
            <p:ph type="ctrTitle"/>
          </p:nvPr>
        </p:nvSpPr>
        <p:spPr/>
        <p:txBody>
          <a:bodyPr>
            <a:normAutofit/>
          </a:bodyPr>
          <a:lstStyle/>
          <a:p>
            <a:r>
              <a:rPr lang="ru-RU" b="0" i="0" dirty="0">
                <a:effectLst/>
                <a:latin typeface="Roboto"/>
              </a:rPr>
              <a:t>Повреждения рубящими предметами</a:t>
            </a:r>
            <a:endParaRPr lang="ru-RU" dirty="0"/>
          </a:p>
        </p:txBody>
      </p:sp>
      <p:sp>
        <p:nvSpPr>
          <p:cNvPr id="3" name="Подзаголовок 2">
            <a:extLst>
              <a:ext uri="{FF2B5EF4-FFF2-40B4-BE49-F238E27FC236}">
                <a16:creationId xmlns:a16="http://schemas.microsoft.com/office/drawing/2014/main" id="{89D300E3-358A-4B90-BB60-B7A928499A4C}"/>
              </a:ext>
            </a:extLst>
          </p:cNvPr>
          <p:cNvSpPr>
            <a:spLocks noGrp="1"/>
          </p:cNvSpPr>
          <p:nvPr>
            <p:ph type="subTitle" idx="1"/>
          </p:nvPr>
        </p:nvSpPr>
        <p:spPr>
          <a:xfrm>
            <a:off x="3048000" y="5202238"/>
            <a:ext cx="9144000" cy="1655762"/>
          </a:xfrm>
        </p:spPr>
        <p:txBody>
          <a:bodyPr/>
          <a:lstStyle/>
          <a:p>
            <a:pPr algn="r"/>
            <a:r>
              <a:rPr lang="ru-RU" dirty="0"/>
              <a:t>Выполнила: Наумова А.А.</a:t>
            </a:r>
          </a:p>
        </p:txBody>
      </p:sp>
    </p:spTree>
    <p:extLst>
      <p:ext uri="{BB962C8B-B14F-4D97-AF65-F5344CB8AC3E}">
        <p14:creationId xmlns:p14="http://schemas.microsoft.com/office/powerpoint/2010/main" val="2336021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09E09C9-9FA0-4B32-B14F-2FC2A66D2D4E}"/>
              </a:ext>
            </a:extLst>
          </p:cNvPr>
          <p:cNvSpPr>
            <a:spLocks noGrp="1"/>
          </p:cNvSpPr>
          <p:nvPr>
            <p:ph idx="1"/>
          </p:nvPr>
        </p:nvSpPr>
        <p:spPr>
          <a:xfrm>
            <a:off x="838200" y="787791"/>
            <a:ext cx="10515600" cy="5389172"/>
          </a:xfrm>
        </p:spPr>
        <p:txBody>
          <a:bodyPr/>
          <a:lstStyle/>
          <a:p>
            <a:pPr marL="0" indent="0" algn="l">
              <a:buNone/>
            </a:pPr>
            <a:r>
              <a:rPr lang="ru-RU" b="0" i="0" dirty="0">
                <a:effectLst/>
                <a:latin typeface="Roboto"/>
              </a:rPr>
              <a:t>Если клин орудия был широким, то при повреждениях костей от краев щели могут отходить многочисленные трещины, в местах их пересечения образуются костные осколки.</a:t>
            </a:r>
          </a:p>
          <a:p>
            <a:pPr marL="0" indent="0" algn="l">
              <a:buNone/>
            </a:pPr>
            <a:r>
              <a:rPr lang="ru-RU" b="0" i="0" dirty="0">
                <a:effectLst/>
                <a:latin typeface="Roboto"/>
              </a:rPr>
              <a:t>Насечки (надрубы) возникают при слабых ударах рубящими орудиями, они захватывают только наружную пластинку кости, иногда и губчатое вещество. От полного разруба насечку отличает наличие дна.</a:t>
            </a:r>
          </a:p>
          <a:p>
            <a:pPr marL="0" indent="0">
              <a:buNone/>
            </a:pPr>
            <a:endParaRPr lang="ru-RU" dirty="0"/>
          </a:p>
        </p:txBody>
      </p:sp>
    </p:spTree>
    <p:extLst>
      <p:ext uri="{BB962C8B-B14F-4D97-AF65-F5344CB8AC3E}">
        <p14:creationId xmlns:p14="http://schemas.microsoft.com/office/powerpoint/2010/main" val="1339905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7BBE520-A8E9-4194-9EE0-AB3C0F1BA8D0}"/>
              </a:ext>
            </a:extLst>
          </p:cNvPr>
          <p:cNvSpPr>
            <a:spLocks noGrp="1"/>
          </p:cNvSpPr>
          <p:nvPr>
            <p:ph type="title"/>
          </p:nvPr>
        </p:nvSpPr>
        <p:spPr/>
        <p:txBody>
          <a:bodyPr/>
          <a:lstStyle/>
          <a:p>
            <a:r>
              <a:rPr lang="ru-RU" dirty="0"/>
              <a:t>Список литературы</a:t>
            </a:r>
          </a:p>
        </p:txBody>
      </p:sp>
      <p:sp>
        <p:nvSpPr>
          <p:cNvPr id="3" name="Объект 2">
            <a:extLst>
              <a:ext uri="{FF2B5EF4-FFF2-40B4-BE49-F238E27FC236}">
                <a16:creationId xmlns:a16="http://schemas.microsoft.com/office/drawing/2014/main" id="{BB02F2B3-CB00-4824-84D0-352FC82EB3B5}"/>
              </a:ext>
            </a:extLst>
          </p:cNvPr>
          <p:cNvSpPr>
            <a:spLocks noGrp="1"/>
          </p:cNvSpPr>
          <p:nvPr>
            <p:ph idx="1"/>
          </p:nvPr>
        </p:nvSpPr>
        <p:spPr/>
        <p:txBody>
          <a:bodyPr>
            <a:normAutofit fontScale="70000" lnSpcReduction="20000"/>
          </a:bodyPr>
          <a:lstStyle/>
          <a:p>
            <a:r>
              <a:rPr lang="ru-RU" dirty="0"/>
              <a:t> </a:t>
            </a:r>
            <a:r>
              <a:rPr lang="ru-RU" dirty="0" err="1"/>
              <a:t>Диагностикум</a:t>
            </a:r>
            <a:r>
              <a:rPr lang="ru-RU" dirty="0"/>
              <a:t> механизмов и морфологии повреждений мягких тканей при тупой травме. Т. 6: Механизмы и морфология повреждений мягких тканей / В.Н. Крюков, Б.А. Саркисян, В.Э. Янковский и др. — Новосибирск: Наука, 2001. - С.25-26.</a:t>
            </a:r>
          </a:p>
          <a:p>
            <a:r>
              <a:rPr lang="ru-RU" dirty="0"/>
              <a:t>Судебно-медицинская диагностика </a:t>
            </a:r>
            <a:r>
              <a:rPr lang="ru-RU" dirty="0" err="1"/>
              <a:t>прижизненности</a:t>
            </a:r>
            <a:r>
              <a:rPr lang="ru-RU" dirty="0"/>
              <a:t> и давности механических повреждений : письмо Главного судебно-медицинского эксперта МЗ РСФСР от 25.06.1990 г. № 101-04 / Мазуренко М.Д., Беликов В.К. — М.: Минздрав РСФСР, 1990. — 21 с.</a:t>
            </a:r>
          </a:p>
          <a:p>
            <a:r>
              <a:rPr lang="ru-RU" dirty="0"/>
              <a:t>Судебно-медицинская экспертиза повреждений тупыми предметами / </a:t>
            </a:r>
            <a:r>
              <a:rPr lang="ru-RU" dirty="0" err="1"/>
              <a:t>В.И.Акопов</a:t>
            </a:r>
            <a:r>
              <a:rPr lang="ru-RU" dirty="0"/>
              <a:t>. - М. : 1978. - С31-32.</a:t>
            </a:r>
          </a:p>
          <a:p>
            <a:r>
              <a:rPr lang="ru-RU" dirty="0"/>
              <a:t>Кулик А.Ф. Гистохимические и морфометрические показатели давности нанесения ссадин и ран кожи различных областей тела : </a:t>
            </a:r>
            <a:r>
              <a:rPr lang="ru-RU" dirty="0" err="1"/>
              <a:t>автореф</a:t>
            </a:r>
            <a:r>
              <a:rPr lang="ru-RU" dirty="0"/>
              <a:t>. </a:t>
            </a:r>
            <a:r>
              <a:rPr lang="ru-RU" dirty="0" err="1"/>
              <a:t>дисс</a:t>
            </a:r>
            <a:r>
              <a:rPr lang="ru-RU" dirty="0"/>
              <a:t>. канд. / А.Ф. Кулик. - 1985. - 28 с.</a:t>
            </a:r>
          </a:p>
          <a:p>
            <a:r>
              <a:rPr lang="ru-RU" dirty="0"/>
              <a:t>Судебно-медицинская диагностика повреждений тупыми предметами / А.И. Муханов. - Тернополь, 1974. - С.14-15.</a:t>
            </a:r>
          </a:p>
          <a:p>
            <a:r>
              <a:rPr lang="ru-RU" dirty="0"/>
              <a:t>К установлению срока заживления ссадин / В.И. Кононенко // Судебно-медицинская экспертиза. — М., 1959. — №1. — С. 19-22.</a:t>
            </a:r>
          </a:p>
          <a:p>
            <a:r>
              <a:rPr lang="ru-RU" dirty="0" err="1"/>
              <a:t>Тайков</a:t>
            </a:r>
            <a:r>
              <a:rPr lang="ru-RU" dirty="0"/>
              <a:t> А.Ф. О ссадинах в судебно-медицинском отношении : </a:t>
            </a:r>
            <a:r>
              <a:rPr lang="ru-RU" dirty="0" err="1"/>
              <a:t>дис</a:t>
            </a:r>
            <a:r>
              <a:rPr lang="ru-RU" dirty="0"/>
              <a:t>. канд. мед. наук. — Л., 1952.</a:t>
            </a:r>
          </a:p>
          <a:p>
            <a:endParaRPr lang="ru-RU" dirty="0"/>
          </a:p>
        </p:txBody>
      </p:sp>
    </p:spTree>
    <p:extLst>
      <p:ext uri="{BB962C8B-B14F-4D97-AF65-F5344CB8AC3E}">
        <p14:creationId xmlns:p14="http://schemas.microsoft.com/office/powerpoint/2010/main" val="1123655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94657" y="2376805"/>
            <a:ext cx="10515600" cy="1325563"/>
          </a:xfrm>
        </p:spPr>
        <p:txBody>
          <a:bodyPr/>
          <a:lstStyle/>
          <a:p>
            <a:pPr algn="ctr"/>
            <a:r>
              <a:rPr lang="ru-RU" dirty="0">
                <a:latin typeface="Times New Roman" panose="02020603050405020304" pitchFamily="18" charset="0"/>
                <a:cs typeface="Times New Roman" panose="02020603050405020304" pitchFamily="18" charset="0"/>
              </a:rPr>
              <a:t>СПАСИБО ЗА ВНИМАНИЕ!</a:t>
            </a:r>
          </a:p>
        </p:txBody>
      </p:sp>
    </p:spTree>
    <p:extLst>
      <p:ext uri="{BB962C8B-B14F-4D97-AF65-F5344CB8AC3E}">
        <p14:creationId xmlns:p14="http://schemas.microsoft.com/office/powerpoint/2010/main" val="2974656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8CA1244-699A-432C-A16D-C8FB4ECB15ED}"/>
              </a:ext>
            </a:extLst>
          </p:cNvPr>
          <p:cNvSpPr>
            <a:spLocks noGrp="1"/>
          </p:cNvSpPr>
          <p:nvPr>
            <p:ph idx="1"/>
          </p:nvPr>
        </p:nvSpPr>
        <p:spPr>
          <a:xfrm>
            <a:off x="838200" y="562708"/>
            <a:ext cx="10515600" cy="2025747"/>
          </a:xfrm>
        </p:spPr>
        <p:txBody>
          <a:bodyPr/>
          <a:lstStyle/>
          <a:p>
            <a:pPr marL="0" indent="0">
              <a:buNone/>
            </a:pPr>
            <a:r>
              <a:rPr lang="ru-RU" b="0" i="0" dirty="0">
                <a:effectLst/>
                <a:latin typeface="Roboto"/>
              </a:rPr>
              <a:t>Рубящие орудия имеют более или менее острое лезвие и сравнительно большую массу. Типичными представителями рубящих орудий являются: топоры, колуны, косари, массивные кухонные ножи; оружие – шашки, сабли, ятаганы.</a:t>
            </a:r>
            <a:endParaRPr lang="ru-RU" dirty="0"/>
          </a:p>
        </p:txBody>
      </p:sp>
      <p:pic>
        <p:nvPicPr>
          <p:cNvPr id="4" name="Рисунок 3">
            <a:extLst>
              <a:ext uri="{FF2B5EF4-FFF2-40B4-BE49-F238E27FC236}">
                <a16:creationId xmlns:a16="http://schemas.microsoft.com/office/drawing/2014/main" id="{A69E5D08-1BAC-473E-8F6F-6D0CB61F7C98}"/>
              </a:ext>
            </a:extLst>
          </p:cNvPr>
          <p:cNvPicPr>
            <a:picLocks noChangeAspect="1"/>
          </p:cNvPicPr>
          <p:nvPr/>
        </p:nvPicPr>
        <p:blipFill>
          <a:blip r:embed="rId2"/>
          <a:stretch>
            <a:fillRect/>
          </a:stretch>
        </p:blipFill>
        <p:spPr>
          <a:xfrm>
            <a:off x="838200" y="2588455"/>
            <a:ext cx="4521591" cy="2753146"/>
          </a:xfrm>
          <a:prstGeom prst="rect">
            <a:avLst/>
          </a:prstGeom>
        </p:spPr>
      </p:pic>
      <p:sp>
        <p:nvSpPr>
          <p:cNvPr id="5" name="TextBox 4">
            <a:extLst>
              <a:ext uri="{FF2B5EF4-FFF2-40B4-BE49-F238E27FC236}">
                <a16:creationId xmlns:a16="http://schemas.microsoft.com/office/drawing/2014/main" id="{1134680C-ACF6-4C04-82F4-1138C77B91FF}"/>
              </a:ext>
            </a:extLst>
          </p:cNvPr>
          <p:cNvSpPr txBox="1"/>
          <p:nvPr/>
        </p:nvSpPr>
        <p:spPr>
          <a:xfrm>
            <a:off x="6710289" y="2588455"/>
            <a:ext cx="4521591" cy="3046988"/>
          </a:xfrm>
          <a:prstGeom prst="rect">
            <a:avLst/>
          </a:prstGeom>
          <a:noFill/>
        </p:spPr>
        <p:txBody>
          <a:bodyPr wrap="square" rtlCol="0">
            <a:spAutoFit/>
          </a:bodyPr>
          <a:lstStyle/>
          <a:p>
            <a:pPr algn="l"/>
            <a:r>
              <a:rPr lang="ru-RU" sz="2400" b="1" i="0" dirty="0">
                <a:effectLst/>
                <a:latin typeface="Roboto"/>
              </a:rPr>
              <a:t>Наименование частей топора:</a:t>
            </a:r>
            <a:endParaRPr lang="ru-RU" sz="2400" b="0" i="0" dirty="0">
              <a:effectLst/>
              <a:latin typeface="Roboto"/>
            </a:endParaRPr>
          </a:p>
          <a:p>
            <a:pPr algn="l"/>
            <a:r>
              <a:rPr lang="ru-RU" sz="2400" b="0" i="0" dirty="0">
                <a:effectLst/>
                <a:latin typeface="Roboto"/>
              </a:rPr>
              <a:t>1 – обух топора; 2 – клин; 3 – щека клина; 4 – носок; 5 – пятка; </a:t>
            </a:r>
            <a:r>
              <a:rPr lang="ru-RU" sz="2400" b="0" i="1" dirty="0">
                <a:effectLst/>
                <a:latin typeface="Roboto"/>
              </a:rPr>
              <a:t>6</a:t>
            </a:r>
            <a:r>
              <a:rPr lang="ru-RU" sz="2400" b="0" i="0" dirty="0">
                <a:effectLst/>
                <a:latin typeface="Roboto"/>
              </a:rPr>
              <a:t> – лезвие клина; 7 – топорище; 8 – конец топорища</a:t>
            </a:r>
          </a:p>
          <a:p>
            <a:endParaRPr lang="ru-RU" sz="2400" dirty="0"/>
          </a:p>
        </p:txBody>
      </p:sp>
    </p:spTree>
    <p:extLst>
      <p:ext uri="{BB962C8B-B14F-4D97-AF65-F5344CB8AC3E}">
        <p14:creationId xmlns:p14="http://schemas.microsoft.com/office/powerpoint/2010/main" val="3613475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D6E79C0-525F-49CD-9EA3-45513E8C240E}"/>
              </a:ext>
            </a:extLst>
          </p:cNvPr>
          <p:cNvSpPr>
            <a:spLocks noGrp="1"/>
          </p:cNvSpPr>
          <p:nvPr>
            <p:ph idx="1"/>
          </p:nvPr>
        </p:nvSpPr>
        <p:spPr>
          <a:xfrm>
            <a:off x="838200" y="759655"/>
            <a:ext cx="10515600" cy="5417308"/>
          </a:xfrm>
        </p:spPr>
        <p:txBody>
          <a:bodyPr/>
          <a:lstStyle/>
          <a:p>
            <a:pPr marL="0" indent="0" algn="l">
              <a:buNone/>
            </a:pPr>
            <a:r>
              <a:rPr lang="ru-RU" b="0" i="0" dirty="0">
                <a:effectLst/>
                <a:latin typeface="Roboto"/>
              </a:rPr>
              <a:t>В основе механизмов возникновения повреждений от рубящих орудий лежит удар, при котором лезвие прижимает мягкие ткани к подлежащим костями, рассекает их, а боковые части орудия раздвигают края и стенки возникающей при этом </a:t>
            </a:r>
            <a:r>
              <a:rPr lang="ru-RU" b="0" i="1" dirty="0">
                <a:effectLst/>
                <a:latin typeface="Roboto"/>
              </a:rPr>
              <a:t>рубленой раны.</a:t>
            </a:r>
            <a:endParaRPr lang="ru-RU" b="0" i="0" dirty="0">
              <a:effectLst/>
              <a:latin typeface="Roboto"/>
            </a:endParaRPr>
          </a:p>
          <a:p>
            <a:pPr marL="0" indent="0" algn="l">
              <a:buNone/>
            </a:pPr>
            <a:r>
              <a:rPr lang="ru-RU" b="0" i="0" dirty="0">
                <a:effectLst/>
                <a:latin typeface="Roboto"/>
              </a:rPr>
              <a:t>Характер и морфологические особенности рубленых ран зависят от силы удара, величины, массы орудия, остроты лезвия, особенностей повреждаемой области тела.</a:t>
            </a:r>
          </a:p>
          <a:p>
            <a:pPr marL="0" indent="0">
              <a:buNone/>
            </a:pPr>
            <a:endParaRPr lang="ru-RU" dirty="0"/>
          </a:p>
        </p:txBody>
      </p:sp>
    </p:spTree>
    <p:extLst>
      <p:ext uri="{BB962C8B-B14F-4D97-AF65-F5344CB8AC3E}">
        <p14:creationId xmlns:p14="http://schemas.microsoft.com/office/powerpoint/2010/main" val="2296989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F6F16B6-D8FA-4FE4-8077-E258416A00ED}"/>
              </a:ext>
            </a:extLst>
          </p:cNvPr>
          <p:cNvSpPr>
            <a:spLocks noGrp="1"/>
          </p:cNvSpPr>
          <p:nvPr>
            <p:ph type="title"/>
          </p:nvPr>
        </p:nvSpPr>
        <p:spPr>
          <a:xfrm>
            <a:off x="838200" y="266651"/>
            <a:ext cx="10515600" cy="1325563"/>
          </a:xfrm>
        </p:spPr>
        <p:txBody>
          <a:bodyPr>
            <a:normAutofit/>
          </a:bodyPr>
          <a:lstStyle/>
          <a:p>
            <a:r>
              <a:rPr lang="ru-RU" sz="3600" b="0" i="0" dirty="0">
                <a:effectLst/>
                <a:latin typeface="Roboto"/>
              </a:rPr>
              <a:t>Повреждениям от рубящих орудий свойственны характерные признаки:</a:t>
            </a:r>
            <a:endParaRPr lang="ru-RU" sz="3600" dirty="0"/>
          </a:p>
        </p:txBody>
      </p:sp>
      <p:sp>
        <p:nvSpPr>
          <p:cNvPr id="3" name="Объект 2">
            <a:extLst>
              <a:ext uri="{FF2B5EF4-FFF2-40B4-BE49-F238E27FC236}">
                <a16:creationId xmlns:a16="http://schemas.microsoft.com/office/drawing/2014/main" id="{A2417EC2-1B1F-4B16-948A-D8BCD8085BDB}"/>
              </a:ext>
            </a:extLst>
          </p:cNvPr>
          <p:cNvSpPr>
            <a:spLocks noGrp="1"/>
          </p:cNvSpPr>
          <p:nvPr>
            <p:ph idx="1"/>
          </p:nvPr>
        </p:nvSpPr>
        <p:spPr>
          <a:xfrm>
            <a:off x="838200" y="1690688"/>
            <a:ext cx="10515600" cy="4900661"/>
          </a:xfrm>
        </p:spPr>
        <p:txBody>
          <a:bodyPr>
            <a:normAutofit fontScale="92500" lnSpcReduction="10000"/>
          </a:bodyPr>
          <a:lstStyle/>
          <a:p>
            <a:pPr marL="0" indent="0">
              <a:buNone/>
            </a:pPr>
            <a:r>
              <a:rPr lang="ru-RU" b="0" i="0" dirty="0">
                <a:effectLst/>
                <a:latin typeface="Roboto"/>
              </a:rPr>
              <a:t>1) края рубленых ран будут ровными, без </a:t>
            </a:r>
            <a:r>
              <a:rPr lang="ru-RU" b="0" i="0" dirty="0" err="1">
                <a:effectLst/>
                <a:latin typeface="Roboto"/>
              </a:rPr>
              <a:t>осаднения</a:t>
            </a:r>
            <a:r>
              <a:rPr lang="ru-RU" b="0" i="0" dirty="0">
                <a:effectLst/>
                <a:latin typeface="Roboto"/>
              </a:rPr>
              <a:t>, если лезвие орудия было остро заточенным. Если лезвие тупое, то края ран зазубренные, иногда </a:t>
            </a:r>
            <a:r>
              <a:rPr lang="ru-RU" b="0" i="0" dirty="0" err="1">
                <a:effectLst/>
                <a:latin typeface="Roboto"/>
              </a:rPr>
              <a:t>мелкофестончатые</a:t>
            </a:r>
            <a:r>
              <a:rPr lang="ru-RU" b="0" i="0" dirty="0">
                <a:effectLst/>
                <a:latin typeface="Roboto"/>
              </a:rPr>
              <a:t>, что выявляется при осмотре их с помощью бинокулярной лупы. Это происходит оттого, что при ударах орудиями с тупым или зазубренным лезвием кожа не только разрезается, но и раздавливается. При этом также возникает </a:t>
            </a:r>
            <a:r>
              <a:rPr lang="ru-RU" b="0" i="0" dirty="0" err="1">
                <a:effectLst/>
                <a:latin typeface="Roboto"/>
              </a:rPr>
              <a:t>осаднение</a:t>
            </a:r>
            <a:r>
              <a:rPr lang="ru-RU" b="0" i="0" dirty="0">
                <a:effectLst/>
                <a:latin typeface="Roboto"/>
              </a:rPr>
              <a:t> краев в виде узкой полоски (пояска). </a:t>
            </a:r>
            <a:r>
              <a:rPr lang="ru-RU" b="0" i="0" dirty="0" err="1">
                <a:effectLst/>
                <a:latin typeface="Roboto"/>
              </a:rPr>
              <a:t>Осаднение</a:t>
            </a:r>
            <a:r>
              <a:rPr lang="ru-RU" b="0" i="0" dirty="0">
                <a:effectLst/>
                <a:latin typeface="Roboto"/>
              </a:rPr>
              <a:t> развивается в результате сдавливания кожи между лезвием и подкожными тканями в момент удара: эпидермис как бы "сдергивается" и увлекается в рану. Кроме того, существенным моментом в образовании пояска </a:t>
            </a:r>
            <a:r>
              <a:rPr lang="ru-RU" b="0" i="0" dirty="0" err="1">
                <a:effectLst/>
                <a:latin typeface="Roboto"/>
              </a:rPr>
              <a:t>осаднения</a:t>
            </a:r>
            <a:r>
              <a:rPr lang="ru-RU" b="0" i="0" dirty="0">
                <a:effectLst/>
                <a:latin typeface="Roboto"/>
              </a:rPr>
              <a:t> кожи является трение эпидермиса но краю раны о боковые поверхности ("щеки" клина топора). При таком трении на </a:t>
            </a:r>
            <a:r>
              <a:rPr lang="ru-RU" b="0" i="0" dirty="0" err="1">
                <a:effectLst/>
                <a:latin typeface="Roboto"/>
              </a:rPr>
              <a:t>осадненной</a:t>
            </a:r>
            <a:r>
              <a:rPr lang="ru-RU" b="0" i="0" dirty="0">
                <a:effectLst/>
                <a:latin typeface="Roboto"/>
              </a:rPr>
              <a:t> поверхности остаются частицы металла, из которого изготовлено орудие;</a:t>
            </a:r>
          </a:p>
        </p:txBody>
      </p:sp>
    </p:spTree>
    <p:extLst>
      <p:ext uri="{BB962C8B-B14F-4D97-AF65-F5344CB8AC3E}">
        <p14:creationId xmlns:p14="http://schemas.microsoft.com/office/powerpoint/2010/main" val="1290147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A10A34F-6709-43DC-A644-C671DEDB6DE5}"/>
              </a:ext>
            </a:extLst>
          </p:cNvPr>
          <p:cNvSpPr>
            <a:spLocks noGrp="1"/>
          </p:cNvSpPr>
          <p:nvPr>
            <p:ph idx="1"/>
          </p:nvPr>
        </p:nvSpPr>
        <p:spPr>
          <a:xfrm>
            <a:off x="838200" y="801858"/>
            <a:ext cx="10515600" cy="5375105"/>
          </a:xfrm>
        </p:spPr>
        <p:txBody>
          <a:bodyPr/>
          <a:lstStyle/>
          <a:p>
            <a:pPr marL="0" indent="0" algn="l">
              <a:buNone/>
            </a:pPr>
            <a:r>
              <a:rPr lang="ru-RU" b="0" i="0" dirty="0">
                <a:effectLst/>
                <a:latin typeface="Roboto"/>
              </a:rPr>
              <a:t>2) стенки раневого канала рубленой раны, если их рассматривать невооруженным глазом, представляются гладкими и ровными; при изучении их с помощью бинокулярной лупы можно обнаружить отдельные небольшие неровности. По мере приближения ко дну рубленой раны отмечаются признаки размозжения тканей. Особенно четко это выявляется при исследовании поврежденных костей. По этому признаку можно определить направление удара в тех случаях, когда конечность или ее части отрублены полностью;</a:t>
            </a:r>
          </a:p>
        </p:txBody>
      </p:sp>
    </p:spTree>
    <p:extLst>
      <p:ext uri="{BB962C8B-B14F-4D97-AF65-F5344CB8AC3E}">
        <p14:creationId xmlns:p14="http://schemas.microsoft.com/office/powerpoint/2010/main" val="3631326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3070F22-AFD3-4678-BA9D-ED65DA2B0117}"/>
              </a:ext>
            </a:extLst>
          </p:cNvPr>
          <p:cNvSpPr>
            <a:spLocks noGrp="1"/>
          </p:cNvSpPr>
          <p:nvPr>
            <p:ph idx="1"/>
          </p:nvPr>
        </p:nvSpPr>
        <p:spPr>
          <a:xfrm>
            <a:off x="838200" y="436097"/>
            <a:ext cx="10515600" cy="6091311"/>
          </a:xfrm>
        </p:spPr>
        <p:txBody>
          <a:bodyPr>
            <a:normAutofit fontScale="92500"/>
          </a:bodyPr>
          <a:lstStyle/>
          <a:p>
            <a:pPr marL="0" indent="0">
              <a:buNone/>
            </a:pPr>
            <a:r>
              <a:rPr lang="ru-RU" b="0" i="0" dirty="0">
                <a:effectLst/>
                <a:latin typeface="Roboto"/>
              </a:rPr>
              <a:t>3) вид концов рубленых ран зависит от того, какой частью топора была причинена рана.</a:t>
            </a:r>
            <a:r>
              <a:rPr lang="ru-RU" dirty="0">
                <a:latin typeface="Roboto"/>
              </a:rPr>
              <a:t> </a:t>
            </a:r>
            <a:r>
              <a:rPr lang="ru-RU" b="0" i="0" dirty="0">
                <a:effectLst/>
                <a:latin typeface="Roboto"/>
              </a:rPr>
              <a:t>Если удар наносится только средней частью лезвия, то концы ран будут острыми. Если при этом повреждается только кожа и подкожная клетчатка и если лезвие топора было достаточно острым, то сама рана практически не будет отличаться от раны, причиненной режущим оружием</a:t>
            </a:r>
            <a:r>
              <a:rPr lang="ru-RU" dirty="0">
                <a:latin typeface="Roboto"/>
              </a:rPr>
              <a:t>.</a:t>
            </a:r>
          </a:p>
          <a:p>
            <a:pPr marL="0" indent="0" algn="l">
              <a:buNone/>
            </a:pPr>
            <a:r>
              <a:rPr lang="ru-RU" b="0" i="0" dirty="0">
                <a:effectLst/>
                <a:latin typeface="Roboto"/>
              </a:rPr>
              <a:t>Когда удар наносится носком или пяткой топора, то один конец раны приобретает П-образную форму, другой – острую. От острого конца рубленой раны на коже отходит след давления в виде линейной ссадины, наиболее выраженной у раны и исчезающей на отдалении. Подобный след давления от действия лезвия рубящего предмета может быть на одежде пострадавшего.</a:t>
            </a:r>
          </a:p>
          <a:p>
            <a:pPr marL="0" indent="0" algn="l">
              <a:buNone/>
            </a:pPr>
            <a:r>
              <a:rPr lang="ru-RU" b="0" i="0" dirty="0">
                <a:effectLst/>
                <a:latin typeface="Roboto"/>
              </a:rPr>
              <a:t>При погружении в рану всего лезвия топора сказывается клиновидное действие. Оба конца раны будут П-образными или близкими к этому, от них отходят небольшие надрывы или разрывы кожи;</a:t>
            </a:r>
          </a:p>
        </p:txBody>
      </p:sp>
    </p:spTree>
    <p:extLst>
      <p:ext uri="{BB962C8B-B14F-4D97-AF65-F5344CB8AC3E}">
        <p14:creationId xmlns:p14="http://schemas.microsoft.com/office/powerpoint/2010/main" val="365417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C23C5B0-CD65-4536-892E-24F763A92DF8}"/>
              </a:ext>
            </a:extLst>
          </p:cNvPr>
          <p:cNvSpPr>
            <a:spLocks noGrp="1"/>
          </p:cNvSpPr>
          <p:nvPr>
            <p:ph idx="1"/>
          </p:nvPr>
        </p:nvSpPr>
        <p:spPr>
          <a:xfrm>
            <a:off x="838200" y="745588"/>
            <a:ext cx="10515600" cy="5431375"/>
          </a:xfrm>
        </p:spPr>
        <p:txBody>
          <a:bodyPr/>
          <a:lstStyle/>
          <a:p>
            <a:pPr marL="0" indent="0">
              <a:buNone/>
            </a:pPr>
            <a:r>
              <a:rPr lang="ru-RU" b="0" i="0" dirty="0">
                <a:effectLst/>
                <a:latin typeface="Roboto"/>
              </a:rPr>
              <a:t>4) рубленая рана в своем поперечном сечении отображает форму орудия, представляющего собой клин. Форма раны может меняться в зависимости от угла, под которым был причинен удар: если этот угол был близким к прямому, рана становится прямолинейной (щелевидной, овальной); если угол более близок к острому, то рана приобретает дугообразный вид и чем более острым будет этот угол, тем более крутой будет дуга. Длина раны зависит от длины того участка лезвия, которым повреждение было причинено. Характерным признаком рубленой раны является ее зияние, степень которого зависит от глубины и локализации повреждения.</a:t>
            </a:r>
            <a:endParaRPr lang="ru-RU" dirty="0"/>
          </a:p>
        </p:txBody>
      </p:sp>
    </p:spTree>
    <p:extLst>
      <p:ext uri="{BB962C8B-B14F-4D97-AF65-F5344CB8AC3E}">
        <p14:creationId xmlns:p14="http://schemas.microsoft.com/office/powerpoint/2010/main" val="3256519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1CBE839-E804-491F-BF15-047AB984B711}"/>
              </a:ext>
            </a:extLst>
          </p:cNvPr>
          <p:cNvSpPr>
            <a:spLocks noGrp="1"/>
          </p:cNvSpPr>
          <p:nvPr>
            <p:ph idx="1"/>
          </p:nvPr>
        </p:nvSpPr>
        <p:spPr>
          <a:xfrm>
            <a:off x="838200" y="661182"/>
            <a:ext cx="10515600" cy="5515781"/>
          </a:xfrm>
        </p:spPr>
        <p:txBody>
          <a:bodyPr/>
          <a:lstStyle/>
          <a:p>
            <a:pPr marL="0" indent="0">
              <a:buNone/>
            </a:pPr>
            <a:r>
              <a:rPr lang="ru-RU" b="0" i="0" dirty="0">
                <a:effectLst/>
                <a:latin typeface="Roboto"/>
              </a:rPr>
              <a:t>Для действия рубящих предметов наиболее характерны повреждения плоских костей черепа, возникающие при перпендикулярных ударах, – в этих случаях возникают щелевидные дефекты кости. Когда орудие при ударе встречает плоскую кость, последняя рассекается, образуя щель. Лезвие рубящего предмета действует наподобие клина, при этом продвигается вглубь, края костного повреждения сгибаются, раздвигаются в стороны; щель расширяется, и могут образовываться мелкие костные фрагменты.</a:t>
            </a:r>
            <a:endParaRPr lang="ru-RU" dirty="0"/>
          </a:p>
        </p:txBody>
      </p:sp>
    </p:spTree>
    <p:extLst>
      <p:ext uri="{BB962C8B-B14F-4D97-AF65-F5344CB8AC3E}">
        <p14:creationId xmlns:p14="http://schemas.microsoft.com/office/powerpoint/2010/main" val="1760369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6C1C0CA-67D0-4B2D-9802-9EC9C0A9CCF7}"/>
              </a:ext>
            </a:extLst>
          </p:cNvPr>
          <p:cNvSpPr>
            <a:spLocks noGrp="1"/>
          </p:cNvSpPr>
          <p:nvPr>
            <p:ph idx="1"/>
          </p:nvPr>
        </p:nvSpPr>
        <p:spPr>
          <a:xfrm>
            <a:off x="838200" y="801858"/>
            <a:ext cx="10515600" cy="5375105"/>
          </a:xfrm>
        </p:spPr>
        <p:txBody>
          <a:bodyPr/>
          <a:lstStyle/>
          <a:p>
            <a:pPr marL="0" indent="0">
              <a:buNone/>
            </a:pPr>
            <a:r>
              <a:rPr lang="ru-RU" b="0" i="0" dirty="0">
                <a:effectLst/>
                <a:latin typeface="Roboto"/>
              </a:rPr>
              <a:t>При ударах под углом края костного дефекта будут неодинаковы: тот край, который по отношению к клину будет расположен под острым углом, рассекается довольно ровно. По плоскости рассечения, если лезвие орудия было недостаточно острым, могут быть выявлены следы скольжения и трассы от неровностей лезвия, по которым может быть идентифицировано орудие травмы. Другой край испытывает большое давление, вследствие клиновидного действия отгибаются края перелома с формированием костных отломков, возникает "стирание" кости.</a:t>
            </a:r>
            <a:endParaRPr lang="ru-RU" dirty="0"/>
          </a:p>
        </p:txBody>
      </p:sp>
    </p:spTree>
    <p:extLst>
      <p:ext uri="{BB962C8B-B14F-4D97-AF65-F5344CB8AC3E}">
        <p14:creationId xmlns:p14="http://schemas.microsoft.com/office/powerpoint/2010/main" val="262954116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399</TotalTime>
  <Words>1070</Words>
  <Application>Microsoft Office PowerPoint</Application>
  <PresentationFormat>Широкоэкранный</PresentationFormat>
  <Paragraphs>27</Paragraphs>
  <Slides>12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12</vt:i4>
      </vt:variant>
    </vt:vector>
  </HeadingPairs>
  <TitlesOfParts>
    <vt:vector size="18" baseType="lpstr">
      <vt:lpstr>Arial</vt:lpstr>
      <vt:lpstr>Calibri</vt:lpstr>
      <vt:lpstr>Calibri Light</vt:lpstr>
      <vt:lpstr>Roboto</vt:lpstr>
      <vt:lpstr>Times New Roman</vt:lpstr>
      <vt:lpstr>Тема Office</vt:lpstr>
      <vt:lpstr>Повреждения рубящими предметами</vt:lpstr>
      <vt:lpstr>Презентация PowerPoint</vt:lpstr>
      <vt:lpstr>Презентация PowerPoint</vt:lpstr>
      <vt:lpstr>Повреждениям от рубящих орудий свойственны характерные признаки: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Список литературы</vt:lpstr>
      <vt:lpstr>СПАСИБО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Повреждения рубящими предметами</dc:title>
  <dc:creator>Алена Наумова</dc:creator>
  <cp:lastModifiedBy>Алена Наумова</cp:lastModifiedBy>
  <cp:revision>4</cp:revision>
  <dcterms:created xsi:type="dcterms:W3CDTF">2021-02-07T18:44:21Z</dcterms:created>
  <dcterms:modified xsi:type="dcterms:W3CDTF">2021-02-08T14:52:18Z</dcterms:modified>
</cp:coreProperties>
</file>