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7" r:id="rId3"/>
    <p:sldId id="265" r:id="rId4"/>
    <p:sldId id="270" r:id="rId5"/>
    <p:sldId id="271" r:id="rId6"/>
    <p:sldId id="272" r:id="rId7"/>
    <p:sldId id="268" r:id="rId8"/>
    <p:sldId id="273" r:id="rId9"/>
    <p:sldId id="274" r:id="rId10"/>
    <p:sldId id="275" r:id="rId11"/>
    <p:sldId id="264" r:id="rId12"/>
    <p:sldId id="276" r:id="rId13"/>
    <p:sldId id="269" r:id="rId14"/>
    <p:sldId id="27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0"/>
    <p:restoredTop sz="94707"/>
  </p:normalViewPr>
  <p:slideViewPr>
    <p:cSldViewPr>
      <p:cViewPr varScale="1">
        <p:scale>
          <a:sx n="68" d="100"/>
          <a:sy n="68" d="100"/>
        </p:scale>
        <p:origin x="-792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1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layout>
                <c:manualLayout>
                  <c:x val="0.10648148148148154"/>
                  <c:y val="3.08663592698393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0.10185185185185174"/>
                  <c:y val="1.68361959653669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/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9.8765432098765399E-2"/>
                  <c:y val="6.73447838614677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/>
                  </a:pPr>
                  <a:endParaRPr lang="ru-RU"/>
                </a:p>
              </c:txPr>
              <c:showVal val="1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27 октября</c:v>
                </c:pt>
                <c:pt idx="1">
                  <c:v>27 ноября</c:v>
                </c:pt>
                <c:pt idx="2">
                  <c:v>20 декабря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74.7</c:v>
                </c:pt>
                <c:pt idx="1">
                  <c:v>73</c:v>
                </c:pt>
                <c:pt idx="2">
                  <c:v>88.2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9B5-EA46-B8C7-CD79B0BE1FDA}"/>
            </c:ext>
          </c:extLst>
        </c:ser>
        <c:dLbls/>
        <c:axId val="149971712"/>
        <c:axId val="149973248"/>
      </c:barChart>
      <c:catAx>
        <c:axId val="149971712"/>
        <c:scaling>
          <c:orientation val="minMax"/>
        </c:scaling>
        <c:axPos val="b"/>
        <c:numFmt formatCode="General" sourceLinked="0"/>
        <c:tickLblPos val="nextTo"/>
        <c:crossAx val="149973248"/>
        <c:crosses val="autoZero"/>
        <c:auto val="1"/>
        <c:lblAlgn val="ctr"/>
        <c:lblOffset val="100"/>
      </c:catAx>
      <c:valAx>
        <c:axId val="149973248"/>
        <c:scaling>
          <c:orientation val="minMax"/>
        </c:scaling>
        <c:axPos val="l"/>
        <c:majorGridlines/>
        <c:numFmt formatCode="General" sourceLinked="1"/>
        <c:tickLblPos val="nextTo"/>
        <c:crossAx val="1499717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448B9-59D3-4B86-9CCE-CA65C1E9B078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93CB7-2F70-4E9A-B211-E277DDE27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A89D6-A85C-40B9-BBB9-A86F6E31A3B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Прямоугольник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Прямоугольник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368108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0249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793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947612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419002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Прямоугольник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Прямоугольник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3069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4081070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958055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8742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17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900647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Прямоугольник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Прямоугольник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366147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923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847528" y="5085184"/>
            <a:ext cx="8640960" cy="177281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Заседание ЦКМС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№4 </a:t>
            </a:r>
            <a:r>
              <a:rPr lang="ru-RU" sz="2400" dirty="0">
                <a:solidFill>
                  <a:schemeClr val="tx1"/>
                </a:solidFill>
              </a:rPr>
              <a:t>от 05.03.2018 г.</a:t>
            </a: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</a:rPr>
              <a:t>проф. В.В. </a:t>
            </a:r>
            <a:r>
              <a:rPr lang="ru-RU" sz="2400" dirty="0" err="1">
                <a:solidFill>
                  <a:schemeClr val="tx1"/>
                </a:solidFill>
              </a:rPr>
              <a:t>Алямовский</a:t>
            </a:r>
            <a:r>
              <a:rPr lang="ru-RU" sz="2400" dirty="0">
                <a:solidFill>
                  <a:schemeClr val="tx1"/>
                </a:solidFill>
              </a:rPr>
              <a:t>, доц. А.А. </a:t>
            </a:r>
            <a:r>
              <a:rPr lang="ru-RU" sz="2400" dirty="0" err="1">
                <a:solidFill>
                  <a:schemeClr val="tx1"/>
                </a:solidFill>
              </a:rPr>
              <a:t>Майгуров</a:t>
            </a:r>
            <a:endParaRPr lang="ru-RU" sz="2400" dirty="0">
              <a:solidFill>
                <a:schemeClr val="tx1"/>
              </a:solidFill>
            </a:endParaRPr>
          </a:p>
          <a:p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22048" y="1556792"/>
            <a:ext cx="11089232" cy="1470025"/>
          </a:xfrm>
        </p:spPr>
        <p:txBody>
          <a:bodyPr>
            <a:noAutofit/>
          </a:bodyPr>
          <a:lstStyle/>
          <a:p>
            <a:r>
              <a:rPr lang="ru-RU" sz="3200" dirty="0"/>
              <a:t>Готовность к первичной аккредитации специалистов по специальности 31.05.03 Стоматология</a:t>
            </a:r>
          </a:p>
        </p:txBody>
      </p:sp>
      <p:pic>
        <p:nvPicPr>
          <p:cNvPr id="2050" name="Picture 2" descr="C:\Users\maigurov\Desktop\юбилейная 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188640"/>
            <a:ext cx="693542" cy="113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6959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762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Видео-уроки</a:t>
            </a:r>
            <a:r>
              <a:rPr lang="ru-RU" sz="4400" dirty="0" smtClean="0"/>
              <a:t> </a:t>
            </a:r>
            <a:endParaRPr lang="ru-RU" sz="44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67408" y="1651000"/>
            <a:ext cx="4038600" cy="226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641" y="4077072"/>
            <a:ext cx="4038600" cy="2270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 t="7115" b="9882"/>
          <a:stretch>
            <a:fillRect/>
          </a:stretch>
        </p:blipFill>
        <p:spPr bwMode="auto">
          <a:xfrm>
            <a:off x="5735960" y="2420888"/>
            <a:ext cx="57150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14146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432" y="274638"/>
            <a:ext cx="10598968" cy="1138138"/>
          </a:xfrm>
        </p:spPr>
        <p:txBody>
          <a:bodyPr>
            <a:normAutofit/>
          </a:bodyPr>
          <a:lstStyle/>
          <a:p>
            <a:pPr>
              <a:lnSpc>
                <a:spcPts val="3300"/>
              </a:lnSpc>
            </a:pPr>
            <a:r>
              <a:rPr lang="ru-RU" sz="3200" dirty="0"/>
              <a:t>Отработка алгоритмов практических навыков на базе кафедры-центра симуляционных технологий 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384" y="1700808"/>
            <a:ext cx="5255793" cy="2952328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6040" y="3356992"/>
            <a:ext cx="5270376" cy="2960520"/>
          </a:xfrm>
        </p:spPr>
      </p:pic>
    </p:spTree>
    <p:extLst>
      <p:ext uri="{BB962C8B-B14F-4D97-AF65-F5344CB8AC3E}">
        <p14:creationId xmlns:p14="http://schemas.microsoft.com/office/powerpoint/2010/main" xmlns="" val="1505889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1424" y="274638"/>
            <a:ext cx="10513168" cy="1143000"/>
          </a:xfrm>
        </p:spPr>
        <p:txBody>
          <a:bodyPr>
            <a:normAutofit/>
          </a:bodyPr>
          <a:lstStyle/>
          <a:p>
            <a:pPr>
              <a:lnSpc>
                <a:spcPts val="3300"/>
              </a:lnSpc>
            </a:pPr>
            <a:r>
              <a:rPr lang="ru-RU" sz="3200" dirty="0"/>
              <a:t>Подготовка к третьему этапу первичной аккредитации:</a:t>
            </a:r>
            <a:br>
              <a:rPr lang="ru-RU" sz="3200" dirty="0"/>
            </a:br>
            <a:r>
              <a:rPr lang="ru-RU" sz="3200" dirty="0">
                <a:cs typeface="Times New Roman" pitchFamily="18" charset="0"/>
              </a:rPr>
              <a:t>ситуационные задачи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767408" y="2204865"/>
            <a:ext cx="10657184" cy="4525963"/>
          </a:xfrm>
        </p:spPr>
        <p:txBody>
          <a:bodyPr>
            <a:normAutofit/>
          </a:bodyPr>
          <a:lstStyle/>
          <a:p>
            <a:pPr algn="just"/>
            <a:r>
              <a:rPr lang="ru-RU" sz="2600" b="1" dirty="0"/>
              <a:t>Ситуационные задачи </a:t>
            </a:r>
            <a:r>
              <a:rPr lang="ru-RU" sz="2600" dirty="0"/>
              <a:t>введены в банк ситуационных задач курсовых экзаменов по дисциплинам: детская стоматология, ортодонтия и детское протезирование, заболевания головы и шеи (9 семестр), клиническая стоматология, челюстно-лицевая и </a:t>
            </a:r>
            <a:r>
              <a:rPr lang="ru-RU" sz="2600" dirty="0" err="1"/>
              <a:t>гнатическая</a:t>
            </a:r>
            <a:r>
              <a:rPr lang="ru-RU" sz="2600" dirty="0"/>
              <a:t> хирургия (10 семестр)</a:t>
            </a:r>
          </a:p>
          <a:p>
            <a:pPr lvl="0" algn="just"/>
            <a:r>
              <a:rPr lang="ru-RU" altLang="ru-RU" sz="2600" b="1" dirty="0">
                <a:cs typeface="Times New Roman" pitchFamily="18" charset="0"/>
              </a:rPr>
              <a:t>Решение ситуационных задач </a:t>
            </a:r>
            <a:r>
              <a:rPr lang="ru-RU" altLang="ru-RU" sz="2600" dirty="0">
                <a:cs typeface="Times New Roman" pitchFamily="18" charset="0"/>
              </a:rPr>
              <a:t>проводится на практических занятиях и тематических лекциях</a:t>
            </a:r>
          </a:p>
          <a:p>
            <a:endParaRPr lang="ru-RU" sz="2600" dirty="0"/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xmlns="" val="789117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448" y="274638"/>
            <a:ext cx="10297144" cy="1143000"/>
          </a:xfrm>
        </p:spPr>
        <p:txBody>
          <a:bodyPr>
            <a:normAutofit/>
          </a:bodyPr>
          <a:lstStyle/>
          <a:p>
            <a:pPr>
              <a:lnSpc>
                <a:spcPts val="3300"/>
              </a:lnSpc>
            </a:pPr>
            <a:r>
              <a:rPr lang="ru-RU" sz="3200" dirty="0"/>
              <a:t>Мероприятия, направленные на </a:t>
            </a:r>
            <a:r>
              <a:rPr lang="ru-RU" sz="3200" dirty="0" smtClean="0"/>
              <a:t>повышение </a:t>
            </a:r>
            <a:r>
              <a:rPr lang="ru-RU" sz="3200" dirty="0"/>
              <a:t>подготовки студентов к аккредитации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95400" y="1600201"/>
            <a:ext cx="10729192" cy="4525963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b="1" dirty="0"/>
              <a:t>Разбор наиболее сложных тестов </a:t>
            </a:r>
            <a:r>
              <a:rPr lang="ru-RU" dirty="0"/>
              <a:t>и ситуационных задач на лекциях и практических занятиях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/>
              <a:t>Введение аккредитационных тестов в банк экзаменационных тестов </a:t>
            </a:r>
            <a:r>
              <a:rPr lang="ru-RU" b="1" dirty="0" smtClean="0"/>
              <a:t>дисциплин</a:t>
            </a:r>
            <a:r>
              <a:rPr lang="ru-RU" dirty="0" smtClean="0"/>
              <a:t>: </a:t>
            </a:r>
            <a:r>
              <a:rPr lang="ru-RU" dirty="0"/>
              <a:t>«Клиническая стоматология», «Челюстно-лицевая и </a:t>
            </a:r>
            <a:r>
              <a:rPr lang="ru-RU" dirty="0" err="1"/>
              <a:t>гнатическая</a:t>
            </a:r>
            <a:r>
              <a:rPr lang="ru-RU" dirty="0"/>
              <a:t> хирургия»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/>
              <a:t>Практический экзамен по дисциплине «Клиническая стоматология»</a:t>
            </a:r>
            <a:r>
              <a:rPr lang="ru-RU" dirty="0"/>
              <a:t> включает в себя практические навыки первичной аккредитации специалистов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/>
              <a:t>Проведение государственной итоговой аттестации выпускников</a:t>
            </a:r>
            <a:r>
              <a:rPr lang="ru-RU" dirty="0"/>
              <a:t> с применением фонда оценочных средств для первичной аккредитации специалистов</a:t>
            </a:r>
          </a:p>
        </p:txBody>
      </p:sp>
    </p:spTree>
    <p:extLst>
      <p:ext uri="{BB962C8B-B14F-4D97-AF65-F5344CB8AC3E}">
        <p14:creationId xmlns:p14="http://schemas.microsoft.com/office/powerpoint/2010/main" xmlns="" val="1722451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24000" y="5301208"/>
            <a:ext cx="9144000" cy="11430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БЛАГОДАРИМ ЗА ВНИМАНИЕ!</a:t>
            </a:r>
          </a:p>
          <a:p>
            <a:pPr algn="ctr"/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1824" y="476672"/>
            <a:ext cx="3448352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464" y="500042"/>
            <a:ext cx="11031016" cy="1143000"/>
          </a:xfrm>
        </p:spPr>
        <p:txBody>
          <a:bodyPr>
            <a:noAutofit/>
          </a:bodyPr>
          <a:lstStyle/>
          <a:p>
            <a:pPr>
              <a:lnSpc>
                <a:spcPts val="3300"/>
              </a:lnSpc>
            </a:pPr>
            <a:r>
              <a:rPr lang="ru-RU" sz="2800" dirty="0"/>
              <a:t>Проведение репетиционного тестирования на сайте методического центра аккредитации специалистов по тестам 2017 года </a:t>
            </a:r>
            <a:r>
              <a:rPr lang="ru-RU" sz="2800" dirty="0" smtClean="0"/>
              <a:t>             (октябрь-декабрь </a:t>
            </a:r>
            <a:r>
              <a:rPr lang="ru-RU" sz="2800" dirty="0"/>
              <a:t>2017 г.)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166910" y="1857364"/>
            <a:ext cx="813196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00744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Динамика общей успеваемости студентов </a:t>
            </a:r>
            <a:r>
              <a:rPr lang="ru-RU" sz="2800" dirty="0" smtClean="0"/>
              <a:t>5 </a:t>
            </a:r>
            <a:r>
              <a:rPr lang="ru-RU" sz="2800" dirty="0"/>
              <a:t>курса по результатам тестирования (%)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771371297"/>
              </p:ext>
            </p:extLst>
          </p:nvPr>
        </p:nvGraphicFramePr>
        <p:xfrm>
          <a:off x="1919536" y="155679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53792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274638"/>
            <a:ext cx="10670976" cy="922114"/>
          </a:xfrm>
        </p:spPr>
        <p:txBody>
          <a:bodyPr>
            <a:normAutofit/>
          </a:bodyPr>
          <a:lstStyle/>
          <a:p>
            <a:r>
              <a:rPr lang="ru-RU" sz="3200" dirty="0"/>
              <a:t>Банк тестовых заданий для первичной аккредитации 2018 г.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2180928" y="1628800"/>
            <a:ext cx="813196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36876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6" y="188640"/>
            <a:ext cx="10363200" cy="1143000"/>
          </a:xfrm>
        </p:spPr>
        <p:txBody>
          <a:bodyPr>
            <a:normAutofit/>
          </a:bodyPr>
          <a:lstStyle/>
          <a:p>
            <a:pPr>
              <a:lnSpc>
                <a:spcPts val="3300"/>
              </a:lnSpc>
            </a:pPr>
            <a:r>
              <a:rPr lang="ru-RU" sz="3200" dirty="0"/>
              <a:t>Подготовка к тестированию на первичной аккредитации специалистов 2018 года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1424" y="1600201"/>
            <a:ext cx="10651232" cy="478112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600" dirty="0"/>
              <a:t>Из банка 2017 года удалено первично </a:t>
            </a:r>
            <a:r>
              <a:rPr lang="ru-RU" sz="2600" dirty="0">
                <a:solidFill>
                  <a:srgbClr val="FF0000"/>
                </a:solidFill>
              </a:rPr>
              <a:t>103 теста</a:t>
            </a:r>
            <a:r>
              <a:rPr lang="ru-RU" sz="2600" dirty="0"/>
              <a:t>, добавлено </a:t>
            </a:r>
            <a:r>
              <a:rPr lang="ru-RU" sz="2600" dirty="0">
                <a:solidFill>
                  <a:srgbClr val="008000"/>
                </a:solidFill>
              </a:rPr>
              <a:t>212 новых тестов</a:t>
            </a:r>
            <a:r>
              <a:rPr lang="ru-RU" sz="2600" dirty="0"/>
              <a:t>, удалено </a:t>
            </a:r>
            <a:r>
              <a:rPr lang="ru-RU" sz="2600" dirty="0" smtClean="0"/>
              <a:t>дополнительно </a:t>
            </a:r>
            <a:r>
              <a:rPr lang="ru-RU" sz="2600" dirty="0" smtClean="0">
                <a:solidFill>
                  <a:srgbClr val="FF0000"/>
                </a:solidFill>
              </a:rPr>
              <a:t>102 теста</a:t>
            </a:r>
            <a:r>
              <a:rPr lang="ru-RU" sz="2600" dirty="0" smtClean="0"/>
              <a:t>. В </a:t>
            </a:r>
            <a:r>
              <a:rPr lang="ru-RU" sz="2600" dirty="0"/>
              <a:t>банке находится </a:t>
            </a:r>
            <a:r>
              <a:rPr lang="ru-RU" b="1" dirty="0" smtClean="0"/>
              <a:t>3710</a:t>
            </a:r>
            <a:r>
              <a:rPr lang="ru-RU" sz="2600" b="1" dirty="0" smtClean="0"/>
              <a:t> </a:t>
            </a:r>
            <a:r>
              <a:rPr lang="ru-RU" sz="2600" b="1" dirty="0"/>
              <a:t>тестов</a:t>
            </a:r>
            <a:r>
              <a:rPr lang="ru-RU" sz="2600" dirty="0"/>
              <a:t>.</a:t>
            </a:r>
          </a:p>
          <a:p>
            <a:pPr algn="just"/>
            <a:r>
              <a:rPr lang="ru-RU" sz="2600" dirty="0"/>
              <a:t>Тесты из общего банка разделены на </a:t>
            </a:r>
            <a:r>
              <a:rPr lang="ru-RU" sz="2600" b="1" dirty="0"/>
              <a:t>7 дисциплин</a:t>
            </a:r>
            <a:r>
              <a:rPr lang="ru-RU" sz="2600" dirty="0"/>
              <a:t>: терапевтическая стоматология – </a:t>
            </a:r>
            <a:r>
              <a:rPr lang="ru-RU" sz="2600" b="1" dirty="0"/>
              <a:t>1054</a:t>
            </a:r>
            <a:r>
              <a:rPr lang="ru-RU" sz="2600" dirty="0"/>
              <a:t> теста, детская стоматология – </a:t>
            </a:r>
            <a:r>
              <a:rPr lang="ru-RU" sz="2600" b="1" dirty="0"/>
              <a:t>835</a:t>
            </a:r>
            <a:r>
              <a:rPr lang="ru-RU" sz="2600" dirty="0"/>
              <a:t> тестов, челюстно-лицевая хирургия – </a:t>
            </a:r>
            <a:r>
              <a:rPr lang="ru-RU" sz="2600" b="1" dirty="0"/>
              <a:t>689</a:t>
            </a:r>
            <a:r>
              <a:rPr lang="ru-RU" sz="2600" dirty="0"/>
              <a:t> тестов, ортопедическая стоматология – </a:t>
            </a:r>
            <a:r>
              <a:rPr lang="ru-RU" sz="2600" b="1" dirty="0"/>
              <a:t>591</a:t>
            </a:r>
            <a:r>
              <a:rPr lang="ru-RU" sz="2600" dirty="0"/>
              <a:t> тест, ортодонтия – </a:t>
            </a:r>
            <a:r>
              <a:rPr lang="ru-RU" sz="2600" b="1" dirty="0"/>
              <a:t>433</a:t>
            </a:r>
            <a:r>
              <a:rPr lang="ru-RU" sz="2600" dirty="0"/>
              <a:t> теста, хирургическая стоматология – </a:t>
            </a:r>
            <a:r>
              <a:rPr lang="ru-RU" sz="2600" b="1" dirty="0"/>
              <a:t>409</a:t>
            </a:r>
            <a:r>
              <a:rPr lang="ru-RU" sz="2600" dirty="0"/>
              <a:t> тестов, общественное здоровье и здравоохранение – </a:t>
            </a:r>
            <a:r>
              <a:rPr lang="ru-RU" sz="2600" b="1" dirty="0"/>
              <a:t>154</a:t>
            </a:r>
            <a:r>
              <a:rPr lang="ru-RU" sz="2600" dirty="0"/>
              <a:t> теста. Тесты переданы на стоматологические кафедры-клиники для работы во время практических занятий и сайт дистанционного обучения для создания банка тестов </a:t>
            </a:r>
            <a:r>
              <a:rPr lang="ru-RU" sz="2600" b="1" dirty="0"/>
              <a:t>ГИА  2018 года</a:t>
            </a:r>
            <a:r>
              <a:rPr lang="ru-RU" sz="2600" dirty="0"/>
              <a:t>.</a:t>
            </a:r>
          </a:p>
          <a:p>
            <a:pPr algn="just"/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300"/>
              </a:lnSpc>
            </a:pPr>
            <a:r>
              <a:rPr lang="ru-RU" sz="3200" dirty="0"/>
              <a:t>Подготовка к тестированию на первичной аккредитации специалистов 2018 года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1424" y="1600201"/>
            <a:ext cx="10256674" cy="4900633"/>
          </a:xfrm>
        </p:spPr>
        <p:txBody>
          <a:bodyPr>
            <a:normAutofit/>
          </a:bodyPr>
          <a:lstStyle/>
          <a:p>
            <a:r>
              <a:rPr lang="ru-RU" sz="2600" b="1" dirty="0" err="1" smtClean="0"/>
              <a:t>Аккредитационные</a:t>
            </a:r>
            <a:r>
              <a:rPr lang="ru-RU" sz="2600" b="1" dirty="0" smtClean="0"/>
              <a:t> тесты введены </a:t>
            </a:r>
            <a:r>
              <a:rPr lang="ru-RU" sz="2600" b="1" dirty="0"/>
              <a:t>в банк тестовых заданий для курсовых экзаменов по дисциплинам</a:t>
            </a:r>
            <a:r>
              <a:rPr lang="ru-RU" sz="2600" dirty="0"/>
              <a:t>: </a:t>
            </a:r>
            <a:r>
              <a:rPr lang="ru-RU" sz="2600" dirty="0" smtClean="0"/>
              <a:t>детская стоматология  </a:t>
            </a:r>
            <a:r>
              <a:rPr lang="ru-RU" sz="2600" dirty="0"/>
              <a:t>ортодонтия и </a:t>
            </a:r>
            <a:r>
              <a:rPr lang="ru-RU" sz="2600" dirty="0" smtClean="0"/>
              <a:t>детское протезирование, </a:t>
            </a:r>
            <a:r>
              <a:rPr lang="ru-RU" sz="2600" dirty="0"/>
              <a:t>заболевания головы и </a:t>
            </a:r>
            <a:r>
              <a:rPr lang="ru-RU" sz="2600" dirty="0" smtClean="0"/>
              <a:t>шеи (9 семестр), клиническая </a:t>
            </a:r>
            <a:r>
              <a:rPr lang="ru-RU" sz="2600" dirty="0"/>
              <a:t>стоматология, челюстно-лицевая и </a:t>
            </a:r>
            <a:r>
              <a:rPr lang="ru-RU" sz="2600" dirty="0" err="1"/>
              <a:t>гнатическая</a:t>
            </a:r>
            <a:r>
              <a:rPr lang="ru-RU" sz="2600" dirty="0"/>
              <a:t> хирургия (10 семестр)</a:t>
            </a:r>
          </a:p>
          <a:p>
            <a:r>
              <a:rPr lang="ru-RU" sz="2600" dirty="0"/>
              <a:t>Составлен предварительный график репетиционного тестирования. Запланировано </a:t>
            </a:r>
            <a:r>
              <a:rPr lang="ru-RU" sz="2600" b="1" dirty="0"/>
              <a:t>6 еженедельных репетиций </a:t>
            </a:r>
            <a:r>
              <a:rPr lang="ru-RU" sz="2600" dirty="0"/>
              <a:t>для всех студентов </a:t>
            </a:r>
            <a:r>
              <a:rPr lang="ru-RU" sz="2600" b="1" dirty="0"/>
              <a:t>с 19 марта до 27 апреля 2018 г. </a:t>
            </a:r>
            <a:r>
              <a:rPr lang="ru-RU" sz="2600" b="1" dirty="0" smtClean="0"/>
              <a:t> </a:t>
            </a:r>
            <a:r>
              <a:rPr lang="ru-RU" sz="2600" dirty="0" smtClean="0"/>
              <a:t>и </a:t>
            </a:r>
            <a:r>
              <a:rPr lang="ru-RU" sz="2600" dirty="0"/>
              <a:t>дополнительно </a:t>
            </a:r>
            <a:r>
              <a:rPr lang="ru-RU" sz="2600" b="1" dirty="0"/>
              <a:t>8 репетиций </a:t>
            </a:r>
            <a:r>
              <a:rPr lang="ru-RU" sz="2600" dirty="0"/>
              <a:t>в мае для студентов, не прошедших </a:t>
            </a:r>
            <a:r>
              <a:rPr lang="ru-RU" sz="2600" dirty="0" smtClean="0"/>
              <a:t>70% </a:t>
            </a:r>
            <a:r>
              <a:rPr lang="ru-RU" sz="2600" dirty="0"/>
              <a:t>рубеж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99456" y="125758"/>
            <a:ext cx="10363200" cy="1143000"/>
          </a:xfrm>
        </p:spPr>
        <p:txBody>
          <a:bodyPr>
            <a:normAutofit/>
          </a:bodyPr>
          <a:lstStyle/>
          <a:p>
            <a:pPr>
              <a:lnSpc>
                <a:spcPts val="3300"/>
              </a:lnSpc>
            </a:pPr>
            <a:r>
              <a:rPr lang="ru-RU" sz="3200" dirty="0"/>
              <a:t>Первичная аккредитация специалистов по специальности «стоматология» в 2018 году (2 этап)</a:t>
            </a: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270899669"/>
              </p:ext>
            </p:extLst>
          </p:nvPr>
        </p:nvGraphicFramePr>
        <p:xfrm>
          <a:off x="839416" y="1268758"/>
          <a:ext cx="10585177" cy="526283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146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426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278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936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Станция</a:t>
                      </a:r>
                      <a:r>
                        <a:rPr lang="ru-RU" sz="1600" baseline="0" dirty="0"/>
                        <a:t> 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Практический навык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Оборудование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3156">
                <a:tc>
                  <a:txBody>
                    <a:bodyPr/>
                    <a:lstStyle/>
                    <a:p>
                      <a:r>
                        <a:rPr lang="ru-RU" sz="1600" dirty="0"/>
                        <a:t>Станция №1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Базовая</a:t>
                      </a:r>
                      <a:r>
                        <a:rPr lang="ru-RU" sz="1600" baseline="0" dirty="0"/>
                        <a:t> сердечно-лёгочная реанимация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Тренажер «оживленная Анна»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87298">
                <a:tc>
                  <a:txBody>
                    <a:bodyPr/>
                    <a:lstStyle/>
                    <a:p>
                      <a:r>
                        <a:rPr lang="ru-RU" sz="1600" dirty="0"/>
                        <a:t>Станция №2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Стоматологический осмотр</a:t>
                      </a:r>
                      <a:r>
                        <a:rPr lang="ru-RU" sz="1600" baseline="0" dirty="0"/>
                        <a:t> пациента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Стоматологическая установка с креслом, фантомный тренажер стоматологический, стул для врача,</a:t>
                      </a:r>
                      <a:r>
                        <a:rPr lang="ru-RU" sz="1600" baseline="0" dirty="0"/>
                        <a:t> наборы стоматологические для осмотра полости рта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70583">
                <a:tc>
                  <a:txBody>
                    <a:bodyPr/>
                    <a:lstStyle/>
                    <a:p>
                      <a:r>
                        <a:rPr lang="ru-RU" sz="1600" dirty="0"/>
                        <a:t>Станция №3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Удаление зуба. Пломбирование полости зуба.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Стоматологический симулятор с фантомным манекеном, стоматологическое кресло со светильником, стул врачебный, фантомный тренажер стоматологический, наборы инструментов для удаления зубов, наборы инструментов для пломбирования зубов, материалы</a:t>
                      </a:r>
                      <a:r>
                        <a:rPr lang="ru-RU" sz="1600" baseline="0" dirty="0"/>
                        <a:t> стоматологические, лампа для полимеризации </a:t>
                      </a:r>
                      <a:r>
                        <a:rPr lang="ru-RU" sz="1600" baseline="0" dirty="0" smtClean="0"/>
                        <a:t>материала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5631">
                <a:tc>
                  <a:txBody>
                    <a:bodyPr/>
                    <a:lstStyle/>
                    <a:p>
                      <a:r>
                        <a:rPr lang="ru-RU" sz="1600" dirty="0"/>
                        <a:t>Станция №4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Стоматологическое препарирование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Стоматологический симулятор с фантомным манекеном, стул врачебный, наборы инструментов для препарирования зубов, наборы инструментов для осмотра полости </a:t>
                      </a:r>
                      <a:r>
                        <a:rPr lang="ru-RU" sz="1600" dirty="0" smtClean="0"/>
                        <a:t>рта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16534">
                <a:tc>
                  <a:txBody>
                    <a:bodyPr/>
                    <a:lstStyle/>
                    <a:p>
                      <a:r>
                        <a:rPr lang="ru-RU" sz="1600" dirty="0"/>
                        <a:t>Станция</a:t>
                      </a:r>
                      <a:r>
                        <a:rPr lang="ru-RU" sz="1600" baseline="0" dirty="0"/>
                        <a:t> №5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Анестезия</a:t>
                      </a:r>
                      <a:r>
                        <a:rPr lang="ru-RU" sz="1600" baseline="0" dirty="0"/>
                        <a:t> в стоматологической практике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Стоматологическое кресло со светильником, стул врачебный, фантомный тренажер стоматологический, наборы инструментов для осмотра полости рта,</a:t>
                      </a:r>
                      <a:r>
                        <a:rPr lang="ru-RU" sz="1600" baseline="0" dirty="0"/>
                        <a:t> шприцы </a:t>
                      </a:r>
                      <a:r>
                        <a:rPr lang="ru-RU" sz="1600" baseline="0" dirty="0" err="1"/>
                        <a:t>карпульные</a:t>
                      </a:r>
                      <a:r>
                        <a:rPr lang="ru-RU" sz="1600" baseline="0" dirty="0"/>
                        <a:t>, иглы инъекционные, </a:t>
                      </a:r>
                      <a:r>
                        <a:rPr lang="ru-RU" sz="1600" baseline="0" dirty="0" err="1"/>
                        <a:t>карпулы</a:t>
                      </a:r>
                      <a:r>
                        <a:rPr lang="ru-RU" sz="1600" baseline="0" dirty="0"/>
                        <a:t> с </a:t>
                      </a:r>
                      <a:r>
                        <a:rPr lang="ru-RU" sz="1600" baseline="0" dirty="0" smtClean="0"/>
                        <a:t>анестетиком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84550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300"/>
              </a:lnSpc>
            </a:pPr>
            <a:r>
              <a:rPr lang="ru-RU" sz="3200" dirty="0"/>
              <a:t>Подготовка ко второму этапу ГИА: </a:t>
            </a:r>
            <a:r>
              <a:rPr lang="ru-RU" sz="3200" dirty="0">
                <a:cs typeface="Times New Roman" pitchFamily="18" charset="0"/>
              </a:rPr>
              <a:t>практические навыки</a:t>
            </a:r>
            <a:endParaRPr lang="ru-RU" sz="3200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881026" y="1785926"/>
            <a:ext cx="10742984" cy="4525963"/>
          </a:xfrm>
        </p:spPr>
        <p:txBody>
          <a:bodyPr/>
          <a:lstStyle/>
          <a:p>
            <a:pPr lvl="0"/>
            <a:r>
              <a:rPr lang="ru-RU" sz="2800" dirty="0"/>
              <a:t>В </a:t>
            </a:r>
            <a:r>
              <a:rPr lang="ru-RU" sz="2800" dirty="0" err="1"/>
              <a:t>симуляционном</a:t>
            </a:r>
            <a:r>
              <a:rPr lang="ru-RU" sz="2800" dirty="0"/>
              <a:t> центре КрасГМУ </a:t>
            </a:r>
            <a:r>
              <a:rPr lang="ru-RU" sz="2800" b="1" dirty="0"/>
              <a:t>подготовлены рабочие станции</a:t>
            </a:r>
            <a:r>
              <a:rPr lang="ru-RU" sz="2800" dirty="0"/>
              <a:t> для сдачи практических навыков</a:t>
            </a:r>
          </a:p>
          <a:p>
            <a:pPr lvl="0"/>
            <a:r>
              <a:rPr lang="ru-RU" altLang="ru-RU" sz="2800" dirty="0">
                <a:cs typeface="Times New Roman" pitchFamily="18" charset="0"/>
              </a:rPr>
              <a:t>Имеются </a:t>
            </a:r>
            <a:r>
              <a:rPr lang="ru-RU" altLang="ru-RU" sz="2800" b="1" dirty="0">
                <a:cs typeface="Times New Roman" pitchFamily="18" charset="0"/>
              </a:rPr>
              <a:t>чек-листы</a:t>
            </a:r>
            <a:r>
              <a:rPr lang="ru-RU" altLang="ru-RU" sz="2800" dirty="0">
                <a:cs typeface="Times New Roman" pitchFamily="18" charset="0"/>
              </a:rPr>
              <a:t> на практические навыки по стоматологии, студенты ознакомлены с чек-листами, проводится отработка алгоритмов на практических занятиях</a:t>
            </a:r>
          </a:p>
          <a:p>
            <a:r>
              <a:rPr lang="ru-RU" sz="2800" b="1" dirty="0"/>
              <a:t>Дополнительные тренировочные занятия </a:t>
            </a:r>
            <a:r>
              <a:rPr lang="ru-RU" sz="2800" dirty="0"/>
              <a:t>в </a:t>
            </a:r>
            <a:r>
              <a:rPr lang="ru-RU" sz="2800" dirty="0" err="1"/>
              <a:t>симуляционном</a:t>
            </a:r>
            <a:r>
              <a:rPr lang="ru-RU" sz="2800" dirty="0"/>
              <a:t>  центре </a:t>
            </a:r>
            <a:r>
              <a:rPr lang="ru-RU" sz="2800" dirty="0" smtClean="0"/>
              <a:t>(по графику)</a:t>
            </a:r>
            <a:endParaRPr lang="ru-RU" sz="2800" dirty="0"/>
          </a:p>
          <a:p>
            <a:pPr lvl="0"/>
            <a:endParaRPr lang="ru-RU" sz="2600" dirty="0"/>
          </a:p>
          <a:p>
            <a:pPr lvl="0"/>
            <a:endParaRPr lang="ru-RU" sz="2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11853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448" y="370615"/>
            <a:ext cx="10585176" cy="898145"/>
          </a:xfrm>
        </p:spPr>
        <p:txBody>
          <a:bodyPr>
            <a:normAutofit/>
          </a:bodyPr>
          <a:lstStyle/>
          <a:p>
            <a:r>
              <a:rPr lang="ru-RU" sz="3200" dirty="0"/>
              <a:t>Чек-листы для контроля выполнения практических навыков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1881158" y="1500174"/>
            <a:ext cx="8903075" cy="5005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909842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туденты-ВВОДНАЯ-1 курс-2014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Студенты-ВВОДНАЯ-1 курс-2014</Template>
  <TotalTime>383</TotalTime>
  <Words>619</Words>
  <Application>Microsoft Macintosh PowerPoint</Application>
  <PresentationFormat>Произвольный</PresentationFormat>
  <Paragraphs>52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Студенты-ВВОДНАЯ-1 курс-2014</vt:lpstr>
      <vt:lpstr>Готовность к первичной аккредитации специалистов по специальности 31.05.03 Стоматология</vt:lpstr>
      <vt:lpstr>Проведение репетиционного тестирования на сайте методического центра аккредитации специалистов по тестам 2017 года              (октябрь-декабрь 2017 г.)</vt:lpstr>
      <vt:lpstr>Динамика общей успеваемости студентов 5 курса по результатам тестирования (%)</vt:lpstr>
      <vt:lpstr>Банк тестовых заданий для первичной аккредитации 2018 г. </vt:lpstr>
      <vt:lpstr>Подготовка к тестированию на первичной аккредитации специалистов 2018 года</vt:lpstr>
      <vt:lpstr>Подготовка к тестированию на первичной аккредитации специалистов 2018 года</vt:lpstr>
      <vt:lpstr>Первичная аккредитация специалистов по специальности «стоматология» в 2018 году (2 этап)</vt:lpstr>
      <vt:lpstr>Подготовка ко второму этапу ГИА: практические навыки</vt:lpstr>
      <vt:lpstr>Чек-листы для контроля выполнения практических навыков</vt:lpstr>
      <vt:lpstr>Видео-уроки </vt:lpstr>
      <vt:lpstr>Отработка алгоритмов практических навыков на базе кафедры-центра симуляционных технологий </vt:lpstr>
      <vt:lpstr>Подготовка к третьему этапу первичной аккредитации: ситуационные задачи</vt:lpstr>
      <vt:lpstr>Мероприятия, направленные на повышение подготовки студентов к аккредитации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готовность к проведению государственной итоговой аттестации выпускников по специальности 31.05.03 Стоматология</dc:title>
  <dc:creator>МайгуровАА</dc:creator>
  <cp:lastModifiedBy>Василий Алямовский</cp:lastModifiedBy>
  <cp:revision>38</cp:revision>
  <dcterms:created xsi:type="dcterms:W3CDTF">2017-04-19T10:16:27Z</dcterms:created>
  <dcterms:modified xsi:type="dcterms:W3CDTF">2018-03-05T07:31:01Z</dcterms:modified>
</cp:coreProperties>
</file>