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41"/>
  </p:notesMasterIdLst>
  <p:handoutMasterIdLst>
    <p:handoutMasterId r:id="rId42"/>
  </p:handoutMasterIdLst>
  <p:sldIdLst>
    <p:sldId id="302" r:id="rId2"/>
    <p:sldId id="303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9" r:id="rId22"/>
    <p:sldId id="290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98" r:id="rId34"/>
    <p:sldId id="284" r:id="rId35"/>
    <p:sldId id="296" r:id="rId36"/>
    <p:sldId id="285" r:id="rId37"/>
    <p:sldId id="286" r:id="rId38"/>
    <p:sldId id="306" r:id="rId39"/>
    <p:sldId id="304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FFFF"/>
    <a:srgbClr val="99FF33"/>
    <a:srgbClr val="000000"/>
    <a:srgbClr val="66FF33"/>
    <a:srgbClr val="FFFF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A15D98C-014B-4E70-B4F5-5D0D20532DF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84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577862-9C79-482F-B287-FA9A0C3A984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6DBED5-27AB-4F63-B1A5-764F48789D2B}" type="slidenum">
              <a:rPr lang="ru-RU"/>
              <a:pPr/>
              <a:t>3</a:t>
            </a:fld>
            <a:endParaRPr lang="ru-RU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54C977-034C-4A4A-A55C-ABBB53DF03BF}" type="slidenum">
              <a:rPr lang="ru-RU"/>
              <a:pPr/>
              <a:t>12</a:t>
            </a:fld>
            <a:endParaRPr lang="ru-RU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DF767A-9297-49DD-AC90-95B19EAA82A7}" type="slidenum">
              <a:rPr lang="ru-RU"/>
              <a:pPr/>
              <a:t>13</a:t>
            </a:fld>
            <a:endParaRPr lang="ru-RU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BA6E43-596D-46AE-9794-5466133394F8}" type="slidenum">
              <a:rPr lang="ru-RU"/>
              <a:pPr/>
              <a:t>14</a:t>
            </a:fld>
            <a:endParaRPr lang="ru-RU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7CE1D-6445-473E-A8EC-0248F4025F17}" type="slidenum">
              <a:rPr lang="ru-RU"/>
              <a:pPr/>
              <a:t>15</a:t>
            </a:fld>
            <a:endParaRPr lang="ru-RU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BEF01-B9AF-43B2-AEB1-32F2EC02819A}" type="slidenum">
              <a:rPr lang="ru-RU"/>
              <a:pPr/>
              <a:t>16</a:t>
            </a:fld>
            <a:endParaRPr lang="ru-RU"/>
          </a:p>
        </p:txBody>
      </p:sp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DEE43-8500-4B43-96F1-C3C0F4B84C1C}" type="slidenum">
              <a:rPr lang="ru-RU"/>
              <a:pPr/>
              <a:t>17</a:t>
            </a:fld>
            <a:endParaRPr lang="ru-RU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EDE74-D21C-4207-8436-ACA8C457BB16}" type="slidenum">
              <a:rPr lang="ru-RU"/>
              <a:pPr/>
              <a:t>18</a:t>
            </a:fld>
            <a:endParaRPr lang="ru-RU"/>
          </a:p>
        </p:txBody>
      </p:sp>
      <p:sp>
        <p:nvSpPr>
          <p:cNvPr id="20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917D37-2A32-4D52-8CFE-FBC590162C60}" type="slidenum">
              <a:rPr lang="ru-RU"/>
              <a:pPr/>
              <a:t>19</a:t>
            </a:fld>
            <a:endParaRPr lang="ru-RU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376412-F5B5-4826-9044-F37979B6E5EB}" type="slidenum">
              <a:rPr lang="ru-RU"/>
              <a:pPr/>
              <a:t>20</a:t>
            </a:fld>
            <a:endParaRPr lang="ru-RU"/>
          </a:p>
        </p:txBody>
      </p:sp>
      <p:sp>
        <p:nvSpPr>
          <p:cNvPr id="20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C40B74-329C-4D27-BA2E-D57F627F7896}" type="slidenum">
              <a:rPr lang="ru-RU"/>
              <a:pPr/>
              <a:t>21</a:t>
            </a:fld>
            <a:endParaRPr lang="ru-RU"/>
          </a:p>
        </p:txBody>
      </p:sp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23850-2FE9-47FC-B424-2D1E3E69D181}" type="slidenum">
              <a:rPr lang="ru-RU"/>
              <a:pPr/>
              <a:t>4</a:t>
            </a:fld>
            <a:endParaRPr lang="ru-RU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8A8F0-6E45-414B-A1A3-7436CCD1F5DF}" type="slidenum">
              <a:rPr lang="ru-RU"/>
              <a:pPr/>
              <a:t>22</a:t>
            </a:fld>
            <a:endParaRPr lang="ru-RU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809A3-7340-45FA-8FE3-D5AC006E5787}" type="slidenum">
              <a:rPr lang="ru-RU"/>
              <a:pPr/>
              <a:t>23</a:t>
            </a:fld>
            <a:endParaRPr lang="ru-RU"/>
          </a:p>
        </p:txBody>
      </p:sp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358A9A-896E-4F1A-AD96-FABA6DAD5282}" type="slidenum">
              <a:rPr lang="ru-RU"/>
              <a:pPr/>
              <a:t>24</a:t>
            </a:fld>
            <a:endParaRPr lang="ru-RU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14EFC2-B9B6-4322-9B30-23790D44F745}" type="slidenum">
              <a:rPr lang="ru-RU"/>
              <a:pPr/>
              <a:t>25</a:t>
            </a:fld>
            <a:endParaRPr lang="ru-RU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4B5F56-7C5F-4B6C-BA9A-4CAB9B402660}" type="slidenum">
              <a:rPr lang="ru-RU"/>
              <a:pPr/>
              <a:t>26</a:t>
            </a:fld>
            <a:endParaRPr lang="ru-RU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538AF-2347-4B44-B122-102A4BA35B53}" type="slidenum">
              <a:rPr lang="ru-RU"/>
              <a:pPr/>
              <a:t>27</a:t>
            </a:fld>
            <a:endParaRPr lang="ru-RU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4BA142-CE2E-4752-9568-E3B604CA24C1}" type="slidenum">
              <a:rPr lang="ru-RU"/>
              <a:pPr/>
              <a:t>28</a:t>
            </a:fld>
            <a:endParaRPr lang="ru-RU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C13CB-7230-4480-A93A-9A419A760BAB}" type="slidenum">
              <a:rPr lang="ru-RU"/>
              <a:pPr/>
              <a:t>29</a:t>
            </a:fld>
            <a:endParaRPr lang="ru-RU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E88B8A-72B8-4697-A3A1-2E321DB8A344}" type="slidenum">
              <a:rPr lang="ru-RU"/>
              <a:pPr/>
              <a:t>30</a:t>
            </a:fld>
            <a:endParaRPr lang="ru-RU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42057E-1738-44FA-8479-A6B878E17057}" type="slidenum">
              <a:rPr lang="ru-RU"/>
              <a:pPr/>
              <a:t>31</a:t>
            </a:fld>
            <a:endParaRPr lang="ru-RU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F8585E-14B6-4CE2-8638-A934C3688F48}" type="slidenum">
              <a:rPr lang="ru-RU"/>
              <a:pPr/>
              <a:t>5</a:t>
            </a:fld>
            <a:endParaRPr lang="ru-RU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479EC9-3FBF-4C46-9FC9-1E5FBA1FBA1D}" type="slidenum">
              <a:rPr lang="ru-RU"/>
              <a:pPr/>
              <a:t>32</a:t>
            </a:fld>
            <a:endParaRPr lang="ru-RU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253D7-5548-4324-A8EA-275314B2C5C3}" type="slidenum">
              <a:rPr lang="ru-RU"/>
              <a:pPr/>
              <a:t>33</a:t>
            </a:fld>
            <a:endParaRPr lang="ru-RU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82DB9-67D7-4E67-B3C0-2FCA87B7E063}" type="slidenum">
              <a:rPr lang="ru-RU"/>
              <a:pPr/>
              <a:t>34</a:t>
            </a:fld>
            <a:endParaRPr lang="ru-RU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5C6E50-4521-4DD0-B01C-2D8ED7AAC876}" type="slidenum">
              <a:rPr lang="ru-RU"/>
              <a:pPr/>
              <a:t>35</a:t>
            </a:fld>
            <a:endParaRPr lang="ru-RU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C86F2D-5657-4F7E-B617-0C56F4996420}" type="slidenum">
              <a:rPr lang="ru-RU"/>
              <a:pPr/>
              <a:t>36</a:t>
            </a:fld>
            <a:endParaRPr lang="ru-RU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C9FBB9-C0E8-42E3-B608-72B82923E2F7}" type="slidenum">
              <a:rPr lang="ru-RU"/>
              <a:pPr/>
              <a:t>37</a:t>
            </a:fld>
            <a:endParaRPr lang="ru-RU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CC1A4-1C18-4842-94EF-3C3BC1D0EAA6}" type="slidenum">
              <a:rPr lang="ru-RU"/>
              <a:pPr/>
              <a:t>6</a:t>
            </a:fld>
            <a:endParaRPr lang="ru-RU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C089F5-231F-44D5-90E9-EC6BB52682A0}" type="slidenum">
              <a:rPr lang="ru-RU"/>
              <a:pPr/>
              <a:t>7</a:t>
            </a:fld>
            <a:endParaRPr lang="ru-RU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E3897D-7960-4BF9-B9CC-1E6D24D17C9D}" type="slidenum">
              <a:rPr lang="ru-RU"/>
              <a:pPr/>
              <a:t>8</a:t>
            </a:fld>
            <a:endParaRPr lang="ru-RU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C0AFC7-8F09-40A2-AB05-A9EE66370427}" type="slidenum">
              <a:rPr lang="ru-RU"/>
              <a:pPr/>
              <a:t>9</a:t>
            </a:fld>
            <a:endParaRPr lang="ru-RU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378533-0DD9-446C-BADC-3AD052C7DD0E}" type="slidenum">
              <a:rPr lang="ru-RU"/>
              <a:pPr/>
              <a:t>10</a:t>
            </a:fld>
            <a:endParaRPr lang="ru-RU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1752B-1EF5-4C58-AE54-62787446C45C}" type="slidenum">
              <a:rPr lang="ru-RU"/>
              <a:pPr/>
              <a:t>11</a:t>
            </a:fld>
            <a:endParaRPr lang="ru-RU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3E9B36-609F-468B-8C18-0EC8D6F218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82DF9-95BF-4931-9BBC-4E26F9CBDA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4BC9A-7D22-49A2-AB5B-029D8B013DF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4D91AB0-3A8F-4F7E-8299-B727E15363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067A74-91A4-4CAD-8065-124A9C867B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93BF85-FD88-49B8-B8A8-DA3657E879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973425-B1CD-4A42-9A54-2A4F73ACFA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3FD73-B1EB-4AD8-98D1-F67A0878E7A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566E-DFFA-488D-9E88-16C9ADD0791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3E818-D4E7-453F-A578-24E44DB7BB6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09BDA-A9FE-4B06-AC37-08748B1613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87522-9BA5-4C3D-B473-64F0D844375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C3E302-D820-40E2-B5C4-1D83047DC4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EB84D-C5EA-47EC-B447-D3A38A4038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E4781-B2C6-4100-9CEE-929C9ABE2F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80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145812C-2687-46E4-8F87-B350AA547AA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Кафедра пропедевтики внутренних </a:t>
            </a:r>
            <a:r>
              <a:rPr lang="ru-RU" sz="2400" dirty="0" smtClean="0"/>
              <a:t>болезней и терапии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b="1" dirty="0" smtClean="0"/>
              <a:t>Артериальная гипертония. Симптоматические артериальные гипертонии.</a:t>
            </a:r>
          </a:p>
          <a:p>
            <a:pPr>
              <a:buNone/>
            </a:pPr>
            <a:r>
              <a:rPr lang="ru-RU" sz="3600" b="1" dirty="0" smtClean="0"/>
              <a:t>   </a:t>
            </a:r>
            <a:r>
              <a:rPr lang="ru-RU" sz="2400" dirty="0" smtClean="0"/>
              <a:t>лекция №24 для студентов 3 курса, обучающихся по специальности 060101 – Лечебное дело</a:t>
            </a:r>
          </a:p>
          <a:p>
            <a:pPr>
              <a:buNone/>
            </a:pPr>
            <a:endParaRPr lang="ru-RU" sz="2400" dirty="0"/>
          </a:p>
          <a:p>
            <a:pPr algn="ctr">
              <a:buNone/>
            </a:pPr>
            <a:r>
              <a:rPr lang="ru-RU" sz="2400" dirty="0" smtClean="0"/>
              <a:t>К.м.н., доцент Балашова Н.А.</a:t>
            </a:r>
          </a:p>
          <a:p>
            <a:pPr algn="ctr">
              <a:buNone/>
            </a:pPr>
            <a:endParaRPr lang="ru-RU" sz="2400" dirty="0"/>
          </a:p>
          <a:p>
            <a:pPr algn="ctr">
              <a:buNone/>
            </a:pPr>
            <a:r>
              <a:rPr lang="ru-RU" sz="2400" dirty="0" smtClean="0"/>
              <a:t>Красноярск, </a:t>
            </a:r>
            <a:r>
              <a:rPr lang="ru-RU" sz="2400" dirty="0" smtClean="0"/>
              <a:t>2014</a:t>
            </a:r>
            <a:endParaRPr lang="ru-RU" sz="2400" dirty="0"/>
          </a:p>
        </p:txBody>
      </p:sp>
      <p:pic>
        <p:nvPicPr>
          <p:cNvPr id="4" name="Picture 4" descr="j0315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214819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3300"/>
                </a:solidFill>
              </a:rPr>
              <a:t>Основные факторы, определяющие АД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Сердечный выброс (СВ)</a:t>
            </a:r>
          </a:p>
          <a:p>
            <a:r>
              <a:rPr lang="ru-RU"/>
              <a:t>Общее периферическое сосудистое сопротивление (ОПСС)</a:t>
            </a:r>
          </a:p>
          <a:p>
            <a:endParaRPr lang="ru-RU"/>
          </a:p>
          <a:p>
            <a:endParaRPr lang="ru-RU"/>
          </a:p>
          <a:p>
            <a:r>
              <a:rPr lang="ru-RU"/>
              <a:t>Увеличение СВ и/или ОПСС ведет к повышению 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39825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Поражение органов мишеней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00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Сердце (гипертрофия ЛЖ, стенокардия, ИМ, СН, внезапная сердечная смерть)</a:t>
            </a:r>
          </a:p>
          <a:p>
            <a:pPr>
              <a:lnSpc>
                <a:spcPct val="90000"/>
              </a:lnSpc>
            </a:pPr>
            <a:r>
              <a:rPr lang="ru-RU"/>
              <a:t>Сосуды (вовлечение в процесс сосудов сетчатки глаз, сонных артерий, аорты)</a:t>
            </a:r>
          </a:p>
          <a:p>
            <a:pPr>
              <a:lnSpc>
                <a:spcPct val="90000"/>
              </a:lnSpc>
            </a:pPr>
            <a:r>
              <a:rPr lang="ru-RU"/>
              <a:t>Головной мозг (тромбозы и кровоизлияния, энцефалопатия)</a:t>
            </a:r>
          </a:p>
          <a:p>
            <a:pPr>
              <a:lnSpc>
                <a:spcPct val="90000"/>
              </a:lnSpc>
            </a:pPr>
            <a:r>
              <a:rPr lang="ru-RU"/>
              <a:t>Почки (микроальбуминурия, протеинурия, ХПН) – первично сморщенная почка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>
                <a:solidFill>
                  <a:srgbClr val="3333FF"/>
                </a:solidFill>
              </a:rPr>
              <a:t>Классификация АГ</a:t>
            </a:r>
          </a:p>
        </p:txBody>
      </p:sp>
      <p:graphicFrame>
        <p:nvGraphicFramePr>
          <p:cNvPr id="128043" name="Group 43"/>
          <p:cNvGraphicFramePr>
            <a:graphicFrameLocks noGrp="1"/>
          </p:cNvGraphicFramePr>
          <p:nvPr>
            <p:ph type="tbl" idx="1"/>
          </p:nvPr>
        </p:nvGraphicFramePr>
        <p:xfrm>
          <a:off x="0" y="765175"/>
          <a:ext cx="9144000" cy="570865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категория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сАД,мм рт.ст.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дАД,мм рт ст.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0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Оптимальное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Нормальное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Высокое нормальное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степень (мягкая)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степень (умеренная)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степень (выраженная)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Изолированная систолическая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&lt;120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&lt;130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130-139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140-159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160-179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&gt;180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&gt;140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&lt;80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&lt;85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85-89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90-99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100-109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&gt;110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&lt;90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Классификация ГБ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>
                <a:solidFill>
                  <a:srgbClr val="FF3300"/>
                </a:solidFill>
              </a:rPr>
              <a:t>I</a:t>
            </a:r>
            <a:r>
              <a:rPr lang="ru-RU" sz="2800" b="1">
                <a:solidFill>
                  <a:srgbClr val="FF3300"/>
                </a:solidFill>
              </a:rPr>
              <a:t> стадия</a:t>
            </a:r>
            <a:r>
              <a:rPr lang="ru-RU" sz="2800"/>
              <a:t> – повышение АД без органических изменений сердечно-сосудистой системы</a:t>
            </a:r>
          </a:p>
          <a:p>
            <a:r>
              <a:rPr lang="en-US" sz="2800" b="1">
                <a:solidFill>
                  <a:srgbClr val="FF3300"/>
                </a:solidFill>
              </a:rPr>
              <a:t>II</a:t>
            </a:r>
            <a:r>
              <a:rPr lang="ru-RU" sz="2800" b="1">
                <a:solidFill>
                  <a:srgbClr val="FF3300"/>
                </a:solidFill>
              </a:rPr>
              <a:t> стадия</a:t>
            </a:r>
            <a:r>
              <a:rPr lang="ru-RU" sz="2800"/>
              <a:t> – повышение АД в сочетании с изменениями органов мишеней без нарушения их функции</a:t>
            </a:r>
          </a:p>
          <a:p>
            <a:r>
              <a:rPr lang="en-US" sz="2800" b="1">
                <a:solidFill>
                  <a:srgbClr val="FF3300"/>
                </a:solidFill>
              </a:rPr>
              <a:t>III</a:t>
            </a:r>
            <a:r>
              <a:rPr lang="ru-RU" sz="2800" b="1">
                <a:solidFill>
                  <a:srgbClr val="FF3300"/>
                </a:solidFill>
              </a:rPr>
              <a:t> стадия</a:t>
            </a:r>
            <a:r>
              <a:rPr lang="ru-RU" sz="2800"/>
              <a:t> – АГ, сочетающаяся с поражением органов-мишеней с нарушением их функции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r>
              <a:rPr lang="ru-RU" sz="4000"/>
              <a:t>Прогностические факторы АГ</a:t>
            </a:r>
          </a:p>
        </p:txBody>
      </p:sp>
      <p:graphicFrame>
        <p:nvGraphicFramePr>
          <p:cNvPr id="131121" name="Group 49"/>
          <p:cNvGraphicFramePr>
            <a:graphicFrameLocks noGrp="1"/>
          </p:cNvGraphicFramePr>
          <p:nvPr>
            <p:ph type="tbl" idx="1"/>
          </p:nvPr>
        </p:nvGraphicFramePr>
        <p:xfrm>
          <a:off x="0" y="620713"/>
          <a:ext cx="9144000" cy="6289485"/>
        </p:xfrm>
        <a:graphic>
          <a:graphicData uri="http://schemas.openxmlformats.org/drawingml/2006/table">
            <a:tbl>
              <a:tblPr/>
              <a:tblGrid>
                <a:gridCol w="2987675"/>
                <a:gridCol w="3179763"/>
                <a:gridCol w="2976562"/>
              </a:tblGrid>
              <a:tr h="1209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Факторы риска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Поражение органов-мишеней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(ГБ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ст)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Сопутствующие клинические состояния (ГБ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III)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7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Мужчины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&gt;55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Женщины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65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Курение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Холестерин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&gt;6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Семейный анамнез ранних с.с.з. (Ж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&lt;65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л, М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&lt;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55 л)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Сахарный диабет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Гипертрофия ЛЖ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Протеинурия (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&gt;300 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мг/сут)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УЗИ или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Rg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-признаки атеробляшки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Генерализованное или очаговое сужение артерий сетчатки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Цереброваскулярные заболевания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(инсульт)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Заболевания сердца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(ИМ, стенокардия, СН)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Заболевания почек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(диабетическая нефропатия, ХПН)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Сосудистые заболевания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(расслаивающая аневризма аорты, пораж. периферич. артерий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>
                <a:solidFill>
                  <a:srgbClr val="3333FF"/>
                </a:solidFill>
              </a:rPr>
              <a:t>Степени риска</a:t>
            </a:r>
          </a:p>
        </p:txBody>
      </p:sp>
      <p:graphicFrame>
        <p:nvGraphicFramePr>
          <p:cNvPr id="133183" name="Group 63"/>
          <p:cNvGraphicFramePr>
            <a:graphicFrameLocks noGrp="1"/>
          </p:cNvGraphicFramePr>
          <p:nvPr>
            <p:ph type="tbl" idx="1"/>
          </p:nvPr>
        </p:nvGraphicFramePr>
        <p:xfrm>
          <a:off x="0" y="836613"/>
          <a:ext cx="9144000" cy="579405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Уровень риска при АГ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Факторы риска и анамнез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степень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(мягкая АГ)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степень (умеренная АГ)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степень (тяжелая АГ)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Нет ФР, ПОМ,АКС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1-2 ФР (кроме СД)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6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и более ФР и/или ПОМ, и/или СД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АКС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/>
              <a:t>Группы риска</a:t>
            </a:r>
          </a:p>
        </p:txBody>
      </p:sp>
      <p:graphicFrame>
        <p:nvGraphicFramePr>
          <p:cNvPr id="135198" name="Group 30"/>
          <p:cNvGraphicFramePr>
            <a:graphicFrameLocks noGrp="1"/>
          </p:cNvGraphicFramePr>
          <p:nvPr>
            <p:ph type="tbl" idx="1"/>
          </p:nvPr>
        </p:nvGraphicFramePr>
        <p:xfrm>
          <a:off x="0" y="1196975"/>
          <a:ext cx="8964613" cy="5715000"/>
        </p:xfrm>
        <a:graphic>
          <a:graphicData uri="http://schemas.openxmlformats.org/drawingml/2006/table">
            <a:tbl>
              <a:tblPr/>
              <a:tblGrid>
                <a:gridCol w="2987675"/>
                <a:gridCol w="5976938"/>
              </a:tblGrid>
              <a:tr h="162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низкий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Риск развития с.-с. осложнений в ближайшие 10 лет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менее 15%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средний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Риск развития с.-с. осложнений в ближайшие 10 лет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6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высокий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Риск развития с.-с. осложнений в ближайшие 10 лет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превышает 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очень высокий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Риск развития с.-с. осложнений в ближайшие 10 лет </a:t>
                      </a: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превышает 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Жалобы</a:t>
            </a:r>
            <a:r>
              <a:rPr lang="ru-RU"/>
              <a:t> 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661025"/>
          </a:xfrm>
        </p:spPr>
        <p:txBody>
          <a:bodyPr/>
          <a:lstStyle/>
          <a:p>
            <a:r>
              <a:rPr lang="ru-RU"/>
              <a:t>Головные боли</a:t>
            </a:r>
          </a:p>
          <a:p>
            <a:r>
              <a:rPr lang="ru-RU"/>
              <a:t>Головокружения</a:t>
            </a:r>
          </a:p>
          <a:p>
            <a:r>
              <a:rPr lang="ru-RU"/>
              <a:t>Мелькание «мушек» перед глазами</a:t>
            </a:r>
          </a:p>
          <a:p>
            <a:r>
              <a:rPr lang="ru-RU"/>
              <a:t>Тошнота</a:t>
            </a:r>
          </a:p>
          <a:p>
            <a:r>
              <a:rPr lang="ru-RU"/>
              <a:t>Боли в области сердца</a:t>
            </a:r>
          </a:p>
          <a:p>
            <a:r>
              <a:rPr lang="ru-RU"/>
              <a:t>Сердцебиение</a:t>
            </a:r>
          </a:p>
          <a:p>
            <a:r>
              <a:rPr lang="ru-RU"/>
              <a:t>Быстрая утомляемость</a:t>
            </a:r>
          </a:p>
          <a:p>
            <a:r>
              <a:rPr lang="ru-RU"/>
              <a:t>Носовые кровотечения</a:t>
            </a:r>
          </a:p>
          <a:p>
            <a:r>
              <a:rPr lang="ru-RU"/>
              <a:t>Жалобы могут отсутствовать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81075"/>
          </a:xfrm>
        </p:spPr>
        <p:txBody>
          <a:bodyPr/>
          <a:lstStyle/>
          <a:p>
            <a:r>
              <a:rPr lang="ru-RU" b="1">
                <a:solidFill>
                  <a:srgbClr val="3333FF"/>
                </a:solidFill>
              </a:rPr>
              <a:t>Анамнез</a:t>
            </a:r>
            <a:r>
              <a:rPr lang="ru-RU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481763"/>
          </a:xfrm>
        </p:spPr>
        <p:txBody>
          <a:bodyPr/>
          <a:lstStyle/>
          <a:p>
            <a:r>
              <a:rPr lang="ru-RU" sz="2800"/>
              <a:t>Наследственность по АГ, СД, нарушению липидного обмена, ИБС, инсульту, болезней почек</a:t>
            </a:r>
          </a:p>
          <a:p>
            <a:r>
              <a:rPr lang="ru-RU" sz="2800"/>
              <a:t>Продолжительность АГ, максимальные цифры АД, эффективность терапии</a:t>
            </a:r>
          </a:p>
          <a:p>
            <a:r>
              <a:rPr lang="ru-RU" sz="2800"/>
              <a:t>Наличие и течение ИБС, СН, перенесенного инсульта</a:t>
            </a:r>
          </a:p>
          <a:p>
            <a:r>
              <a:rPr lang="ru-RU" sz="2800"/>
              <a:t>Расспрос о приеме лекарственных препаратов, повышающих АД</a:t>
            </a:r>
          </a:p>
          <a:p>
            <a:r>
              <a:rPr lang="ru-RU" sz="2800"/>
              <a:t>Оценка образа жизни (соль, жиры, вредные привычки, физическая активность)</a:t>
            </a:r>
          </a:p>
          <a:p>
            <a:r>
              <a:rPr lang="ru-RU" sz="2800"/>
              <a:t>Психосоциальные и внешние факторы, влияющие на АД (семья, работа)</a:t>
            </a:r>
          </a:p>
          <a:p>
            <a:pPr>
              <a:buFontTx/>
              <a:buNone/>
            </a:pPr>
            <a:endParaRPr lang="ru-RU" sz="2800"/>
          </a:p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r>
              <a:rPr lang="ru-RU" sz="4000" b="1"/>
              <a:t>Правила измерения АД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9144000" cy="67675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АД измеряют в положении сидя после пребывания в покое в течение 5 мин.</a:t>
            </a:r>
          </a:p>
          <a:p>
            <a:pPr>
              <a:lnSpc>
                <a:spcPct val="90000"/>
              </a:lnSpc>
            </a:pPr>
            <a:r>
              <a:rPr lang="ru-RU"/>
              <a:t>После физической или эмоциональной нагрузки отдых увеличивают до 15-30 мин.</a:t>
            </a:r>
          </a:p>
          <a:p>
            <a:pPr>
              <a:lnSpc>
                <a:spcPct val="90000"/>
              </a:lnSpc>
            </a:pPr>
            <a:r>
              <a:rPr lang="ru-RU"/>
              <a:t>Нельзя курить в течение 30 мин. перед измерением АД</a:t>
            </a:r>
          </a:p>
          <a:p>
            <a:pPr>
              <a:lnSpc>
                <a:spcPct val="90000"/>
              </a:lnSpc>
            </a:pPr>
            <a:r>
              <a:rPr lang="ru-RU"/>
              <a:t>Воздержаться от приема крепкого чая, кофе в течение часа</a:t>
            </a:r>
          </a:p>
          <a:p>
            <a:pPr>
              <a:lnSpc>
                <a:spcPct val="90000"/>
              </a:lnSpc>
            </a:pPr>
            <a:r>
              <a:rPr lang="ru-RU"/>
              <a:t>Ноги при измерении АД не должны быть скрещены, ступни находятся на полу, спина – опирается на спинку стула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Актуальность темы</a:t>
            </a:r>
          </a:p>
          <a:p>
            <a:r>
              <a:rPr lang="ru-RU" dirty="0" smtClean="0"/>
              <a:t>Определение, </a:t>
            </a:r>
            <a:r>
              <a:rPr lang="ru-RU" dirty="0" err="1" smtClean="0"/>
              <a:t>этиопатогенез</a:t>
            </a:r>
            <a:r>
              <a:rPr lang="ru-RU" dirty="0" smtClean="0"/>
              <a:t> АГ</a:t>
            </a:r>
          </a:p>
          <a:p>
            <a:r>
              <a:rPr lang="ru-RU" dirty="0" smtClean="0"/>
              <a:t>Симптоматология </a:t>
            </a:r>
          </a:p>
          <a:p>
            <a:r>
              <a:rPr lang="ru-RU" dirty="0" smtClean="0"/>
              <a:t>Классификация </a:t>
            </a:r>
          </a:p>
          <a:p>
            <a:r>
              <a:rPr lang="ru-RU" dirty="0" smtClean="0"/>
              <a:t>Основные виды АГ</a:t>
            </a:r>
          </a:p>
          <a:p>
            <a:r>
              <a:rPr lang="ru-RU" dirty="0" smtClean="0"/>
              <a:t>Неотложные состояния</a:t>
            </a:r>
          </a:p>
          <a:p>
            <a:r>
              <a:rPr lang="ru-RU" dirty="0" smtClean="0"/>
              <a:t>Заключение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/>
          <a:lstStyle/>
          <a:p>
            <a:r>
              <a:rPr lang="ru-RU" b="1"/>
              <a:t>Правила измерения АД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Манжета накладывается на уровне сердца, ее нижний край на 2 см выше локтевого сгиба</a:t>
            </a:r>
          </a:p>
          <a:p>
            <a:pPr>
              <a:lnSpc>
                <a:spcPct val="80000"/>
              </a:lnSpc>
            </a:pPr>
            <a:r>
              <a:rPr lang="ru-RU" sz="2800"/>
              <a:t>Манжету быстро накачивают до величины давления на 20 мм рт.ст. превышающей уровень исчезновения пульса, затем медленно выпускают воздух со скоростью 2 мм рт.ст. в сек.</a:t>
            </a:r>
          </a:p>
          <a:p>
            <a:pPr>
              <a:lnSpc>
                <a:spcPct val="80000"/>
              </a:lnSpc>
            </a:pPr>
            <a:r>
              <a:rPr lang="ru-RU" sz="2800"/>
              <a:t>Учет АД проводится с точностью до 2 мм рт.ст.</a:t>
            </a:r>
          </a:p>
          <a:p>
            <a:pPr>
              <a:lnSpc>
                <a:spcPct val="80000"/>
              </a:lnSpc>
            </a:pPr>
            <a:r>
              <a:rPr lang="ru-RU" sz="2800"/>
              <a:t>АД измеряют не менее 3 раз с интервалом 2-3 мин. За конечное принимается среднее из двух последних измерений</a:t>
            </a:r>
          </a:p>
          <a:p>
            <a:pPr>
              <a:lnSpc>
                <a:spcPct val="80000"/>
              </a:lnSpc>
            </a:pPr>
            <a:r>
              <a:rPr lang="ru-RU" sz="2800"/>
              <a:t>Во время первого осмотра АД измеряют на обеих руках, затем – на той, где давление было выше.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</a:rPr>
              <a:t>Суточное мониторирование АД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07375" cy="467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Измерение АД с интервалом 15 мин днем и 30 мин ночью</a:t>
            </a:r>
          </a:p>
          <a:p>
            <a:pPr>
              <a:lnSpc>
                <a:spcPct val="90000"/>
              </a:lnSpc>
            </a:pPr>
            <a:r>
              <a:rPr lang="ru-RU"/>
              <a:t>Необходимо не менее 56 измерений АД в течение суток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FF3300"/>
                </a:solidFill>
              </a:rPr>
              <a:t>Показания</a:t>
            </a:r>
            <a:r>
              <a:rPr lang="ru-RU"/>
              <a:t>: выраженные колебания АД во время одного или нескольких визитов, выявление «гипертонии белого халата», контроль эффективности гипотензивной терапии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r>
              <a:rPr lang="ru-RU" sz="3600">
                <a:solidFill>
                  <a:schemeClr val="hlink"/>
                </a:solidFill>
              </a:rPr>
              <a:t>Особенности суточных колебаний АД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686800" cy="58054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3333FF"/>
                </a:solidFill>
              </a:rPr>
              <a:t>Dippers</a:t>
            </a:r>
            <a:r>
              <a:rPr lang="ru-RU" sz="2800" b="1">
                <a:solidFill>
                  <a:srgbClr val="3333FF"/>
                </a:solidFill>
              </a:rPr>
              <a:t> </a:t>
            </a:r>
            <a:r>
              <a:rPr lang="ru-RU" sz="2800"/>
              <a:t>– лица с нормальным ночным снижением АД (на 10-20%) – составляют 60-80% больных с ГБ. Риск развития осложнений минимальный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3333FF"/>
                </a:solidFill>
              </a:rPr>
              <a:t>Non-dippers</a:t>
            </a:r>
            <a:r>
              <a:rPr lang="en-US" sz="2800"/>
              <a:t> –</a:t>
            </a:r>
            <a:r>
              <a:rPr lang="ru-RU" sz="2800"/>
              <a:t>лица с недостаточным снижением АД в ночные часы (менее чем на 10%) – до 25% больных с ГБ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3333FF"/>
                </a:solidFill>
              </a:rPr>
              <a:t>Over-dippers</a:t>
            </a:r>
            <a:r>
              <a:rPr lang="en-US" sz="2800"/>
              <a:t> – </a:t>
            </a:r>
            <a:r>
              <a:rPr lang="ru-RU" sz="2800"/>
              <a:t>лица с чрезмерным ночным падением АД (более чем на 20%)- до 22% больных с ГБ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3333FF"/>
                </a:solidFill>
              </a:rPr>
              <a:t>Night-peakers</a:t>
            </a:r>
            <a:r>
              <a:rPr lang="en-US" sz="2800">
                <a:solidFill>
                  <a:srgbClr val="66FF33"/>
                </a:solidFill>
              </a:rPr>
              <a:t>-</a:t>
            </a:r>
            <a:r>
              <a:rPr lang="en-US" sz="2800"/>
              <a:t> </a:t>
            </a:r>
            <a:r>
              <a:rPr lang="ru-RU" sz="2800"/>
              <a:t>лица, у которых ночное АД превышает дневное -3-5% больных с ГБ. Наиболее угрожаемая группа по инсультам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49312"/>
          </a:xfrm>
        </p:spPr>
        <p:txBody>
          <a:bodyPr/>
          <a:lstStyle/>
          <a:p>
            <a:r>
              <a:rPr lang="ru-RU" b="1">
                <a:solidFill>
                  <a:srgbClr val="3333FF"/>
                </a:solidFill>
              </a:rPr>
              <a:t>Физикальные данные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7993062" cy="5395912"/>
          </a:xfrm>
        </p:spPr>
        <p:txBody>
          <a:bodyPr/>
          <a:lstStyle/>
          <a:p>
            <a:r>
              <a:rPr lang="ru-RU"/>
              <a:t>Возможна гиперемия лица</a:t>
            </a:r>
          </a:p>
          <a:p>
            <a:r>
              <a:rPr lang="ru-RU"/>
              <a:t>Часто избыточная масса тела</a:t>
            </a:r>
          </a:p>
          <a:p>
            <a:r>
              <a:rPr lang="ru-RU"/>
              <a:t>Признаки гипертрофии ЛЖ (смещение верхушечного толчка, левой границы ОСТ)</a:t>
            </a:r>
          </a:p>
          <a:p>
            <a:r>
              <a:rPr lang="ru-RU"/>
              <a:t>Увеличение напряжения пульса</a:t>
            </a:r>
          </a:p>
          <a:p>
            <a:r>
              <a:rPr lang="ru-RU"/>
              <a:t>Акцент </a:t>
            </a:r>
            <a:r>
              <a:rPr lang="en-US"/>
              <a:t>II</a:t>
            </a:r>
            <a:r>
              <a:rPr lang="ru-RU"/>
              <a:t>тона над аортой</a:t>
            </a:r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Изменения ЭКГ</a:t>
            </a:r>
          </a:p>
        </p:txBody>
      </p:sp>
      <p:sp>
        <p:nvSpPr>
          <p:cNvPr id="1423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25538"/>
            <a:ext cx="3419475" cy="5472112"/>
          </a:xfrm>
        </p:spPr>
        <p:txBody>
          <a:bodyPr/>
          <a:lstStyle/>
          <a:p>
            <a:pPr>
              <a:buFontTx/>
              <a:buNone/>
            </a:pPr>
            <a:r>
              <a:rPr lang="ru-RU" sz="2800">
                <a:solidFill>
                  <a:schemeClr val="hlink"/>
                </a:solidFill>
              </a:rPr>
              <a:t>   Признаки гипертрофии ЛЖ:</a:t>
            </a:r>
          </a:p>
          <a:p>
            <a:r>
              <a:rPr lang="ru-RU" sz="2800"/>
              <a:t>  левограмма</a:t>
            </a:r>
          </a:p>
          <a:p>
            <a:r>
              <a:rPr lang="ru-RU" sz="2800"/>
              <a:t>  максимальные      </a:t>
            </a:r>
          </a:p>
          <a:p>
            <a:pPr>
              <a:buFontTx/>
              <a:buNone/>
            </a:pPr>
            <a:r>
              <a:rPr lang="ru-RU" sz="2800"/>
              <a:t>      </a:t>
            </a:r>
            <a:r>
              <a:rPr lang="en-US" sz="2800"/>
              <a:t>R</a:t>
            </a:r>
            <a:r>
              <a:rPr lang="ru-RU" sz="2800"/>
              <a:t> в </a:t>
            </a:r>
            <a:r>
              <a:rPr lang="en-US" sz="2800"/>
              <a:t>V</a:t>
            </a:r>
            <a:r>
              <a:rPr lang="en-US" sz="2800" b="1"/>
              <a:t>5</a:t>
            </a:r>
            <a:r>
              <a:rPr lang="ru-RU" sz="2800"/>
              <a:t>, </a:t>
            </a:r>
            <a:r>
              <a:rPr lang="en-US" sz="2800"/>
              <a:t>V</a:t>
            </a:r>
            <a:r>
              <a:rPr lang="en-US" sz="2800" b="1"/>
              <a:t>6</a:t>
            </a:r>
          </a:p>
          <a:p>
            <a:r>
              <a:rPr lang="en-US" sz="2800"/>
              <a:t>   </a:t>
            </a:r>
            <a:r>
              <a:rPr lang="ru-RU" sz="2800"/>
              <a:t>снижение </a:t>
            </a:r>
            <a:r>
              <a:rPr lang="en-US" sz="2800"/>
              <a:t>ST</a:t>
            </a:r>
            <a:r>
              <a:rPr lang="ru-RU" sz="2800"/>
              <a:t> в     </a:t>
            </a:r>
          </a:p>
          <a:p>
            <a:pPr>
              <a:buFontTx/>
              <a:buNone/>
            </a:pPr>
            <a:r>
              <a:rPr lang="ru-RU" sz="2800"/>
              <a:t>      </a:t>
            </a:r>
            <a:r>
              <a:rPr lang="en-US" sz="2800"/>
              <a:t>V</a:t>
            </a:r>
            <a:r>
              <a:rPr lang="en-US" sz="2800" b="1"/>
              <a:t>5</a:t>
            </a:r>
            <a:r>
              <a:rPr lang="en-US" sz="2800"/>
              <a:t>,V</a:t>
            </a:r>
            <a:r>
              <a:rPr lang="en-US" sz="2800" b="1"/>
              <a:t>6</a:t>
            </a:r>
            <a:endParaRPr lang="ru-RU" sz="2800" b="1"/>
          </a:p>
          <a:p>
            <a:r>
              <a:rPr lang="ru-RU" sz="2800" b="1"/>
              <a:t>  </a:t>
            </a:r>
            <a:r>
              <a:rPr lang="ru-RU" sz="2800"/>
              <a:t>возможна  </a:t>
            </a:r>
          </a:p>
          <a:p>
            <a:pPr>
              <a:buFontTx/>
              <a:buNone/>
            </a:pPr>
            <a:r>
              <a:rPr lang="ru-RU" sz="2800"/>
              <a:t>     блокада ЛНПГ</a:t>
            </a:r>
            <a:endParaRPr lang="ru-RU" sz="2800" b="1"/>
          </a:p>
        </p:txBody>
      </p:sp>
      <p:graphicFrame>
        <p:nvGraphicFramePr>
          <p:cNvPr id="142341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3492500" y="1268413"/>
          <a:ext cx="5481638" cy="5249862"/>
        </p:xfrm>
        <a:graphic>
          <a:graphicData uri="http://schemas.openxmlformats.org/presentationml/2006/ole">
            <p:oleObj spid="_x0000_s142341" name="Фотография Photo Editor" r:id="rId4" imgW="4476190" imgH="428571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Эхо КГ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Признаки гипертрофии ЛЖ</a:t>
            </a:r>
          </a:p>
          <a:p>
            <a:r>
              <a:rPr lang="ru-RU"/>
              <a:t>Возможна дилатация ЛЖ</a:t>
            </a:r>
          </a:p>
          <a:p>
            <a:r>
              <a:rPr lang="ru-RU"/>
              <a:t>Признаки снижения сократительной способности миокарда (появление участков гипокинезии и даже дискинезии)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Основные виды АГ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chemeClr val="hlink"/>
                </a:solidFill>
              </a:rPr>
              <a:t>Гипертоническая болезнь</a:t>
            </a:r>
          </a:p>
          <a:p>
            <a:pPr>
              <a:lnSpc>
                <a:spcPct val="90000"/>
              </a:lnSpc>
            </a:pPr>
            <a:r>
              <a:rPr lang="ru-RU"/>
              <a:t>Ренальная АГ</a:t>
            </a:r>
          </a:p>
          <a:p>
            <a:pPr>
              <a:lnSpc>
                <a:spcPct val="90000"/>
              </a:lnSpc>
            </a:pPr>
            <a:r>
              <a:rPr lang="ru-RU"/>
              <a:t>Вазоренальная АГ</a:t>
            </a:r>
          </a:p>
          <a:p>
            <a:pPr>
              <a:lnSpc>
                <a:spcPct val="90000"/>
              </a:lnSpc>
            </a:pPr>
            <a:r>
              <a:rPr lang="ru-RU"/>
              <a:t>Эндокринные АГ</a:t>
            </a:r>
          </a:p>
          <a:p>
            <a:pPr>
              <a:lnSpc>
                <a:spcPct val="90000"/>
              </a:lnSpc>
            </a:pPr>
            <a:r>
              <a:rPr lang="ru-RU"/>
              <a:t>Гемодинамические АГ</a:t>
            </a:r>
          </a:p>
          <a:p>
            <a:pPr>
              <a:lnSpc>
                <a:spcPct val="90000"/>
              </a:lnSpc>
            </a:pPr>
            <a:r>
              <a:rPr lang="ru-RU"/>
              <a:t>Лекарственные АГ</a:t>
            </a:r>
          </a:p>
          <a:p>
            <a:pPr>
              <a:lnSpc>
                <a:spcPct val="90000"/>
              </a:lnSpc>
            </a:pPr>
            <a:r>
              <a:rPr lang="ru-RU"/>
              <a:t>АГ при органических поражениях нервной системы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chemeClr val="hlink"/>
                </a:solidFill>
              </a:rPr>
              <a:t>Гипертоническая болезнь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327275"/>
            <a:ext cx="8229600" cy="4530725"/>
          </a:xfrm>
        </p:spPr>
        <p:txBody>
          <a:bodyPr/>
          <a:lstStyle/>
          <a:p>
            <a:r>
              <a:rPr lang="ru-RU" b="1"/>
              <a:t>Диагноз устанавливается методом исключения симптоматических 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Ренальные АГ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373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Причины: хр.гломерулонефрит, хр.пиелонефрит, поликистоз почек, амилоидоз, диабетический нефросклероз, туберкулез и др.</a:t>
            </a:r>
          </a:p>
          <a:p>
            <a:pPr>
              <a:lnSpc>
                <a:spcPct val="90000"/>
              </a:lnSpc>
            </a:pPr>
            <a:r>
              <a:rPr lang="ru-RU"/>
              <a:t>Диагностика: исследование мочи (протеинурия, гематурия, лейкоцитурия), УЗИ- признаки поражения почек, данные экскреторной урографии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FF3300"/>
                </a:solidFill>
              </a:rPr>
              <a:t>Обычно изменения в анализах мочи предшествуют повышению 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Вазоренальные АГ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30725"/>
          </a:xfrm>
        </p:spPr>
        <p:txBody>
          <a:bodyPr/>
          <a:lstStyle/>
          <a:p>
            <a:r>
              <a:rPr lang="ru-RU"/>
              <a:t>Возникают при нарушениях кровоснабжения почек (атеросклероз почечных сосудов, поражение при системных васкулитах)</a:t>
            </a:r>
          </a:p>
          <a:p>
            <a:r>
              <a:rPr lang="ru-RU" b="1"/>
              <a:t>Диагностика</a:t>
            </a:r>
            <a:r>
              <a:rPr lang="ru-RU"/>
              <a:t>: сосудистый шум в эпигастрии, определение активности ренина плазмы, </a:t>
            </a:r>
            <a:r>
              <a:rPr lang="ru-RU" b="1">
                <a:solidFill>
                  <a:srgbClr val="FF3300"/>
                </a:solidFill>
              </a:rPr>
              <a:t>ангиография</a:t>
            </a:r>
            <a:r>
              <a:rPr lang="ru-RU"/>
              <a:t>, почечная сцинтиграфия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/>
              <a:t>АГ – самое распространенное заболевание с.с.с.</a:t>
            </a:r>
          </a:p>
          <a:p>
            <a:pPr>
              <a:lnSpc>
                <a:spcPct val="90000"/>
              </a:lnSpc>
            </a:pPr>
            <a:r>
              <a:rPr lang="ru-RU" dirty="0"/>
              <a:t>Наиболее часто встречается среди населения развитых стран</a:t>
            </a:r>
          </a:p>
          <a:p>
            <a:pPr>
              <a:lnSpc>
                <a:spcPct val="90000"/>
              </a:lnSpc>
            </a:pPr>
            <a:r>
              <a:rPr lang="ru-RU" dirty="0"/>
              <a:t>Встречается у 20% людей</a:t>
            </a:r>
          </a:p>
          <a:p>
            <a:pPr>
              <a:lnSpc>
                <a:spcPct val="90000"/>
              </a:lnSpc>
            </a:pPr>
            <a:r>
              <a:rPr lang="ru-RU" dirty="0"/>
              <a:t>У 50% лиц старше 60 лет</a:t>
            </a:r>
          </a:p>
          <a:p>
            <a:pPr>
              <a:lnSpc>
                <a:spcPct val="90000"/>
              </a:lnSpc>
            </a:pPr>
            <a:r>
              <a:rPr lang="ru-RU" dirty="0"/>
              <a:t>АГ – основная причина инсультов, инфаркта миокарда, почечной и сердечной недостаточности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3333FF"/>
                </a:solidFill>
              </a:rPr>
              <a:t>Актуальность темы</a:t>
            </a:r>
            <a:endParaRPr lang="ru-RU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Эндокринные АГ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5175"/>
            <a:ext cx="9144000" cy="5903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FF"/>
                </a:solidFill>
              </a:rPr>
              <a:t>Первичный гиперальдостеронизм</a:t>
            </a:r>
            <a:r>
              <a:rPr lang="ru-RU" sz="2800"/>
              <a:t> (мышечная слабость, миалгии, судороги, парастезии, </a:t>
            </a:r>
            <a:r>
              <a:rPr lang="ru-RU" sz="2800" b="1"/>
              <a:t>гипокалиемия, </a:t>
            </a:r>
            <a:r>
              <a:rPr lang="ru-RU" sz="2800"/>
              <a:t>двухсторонняя гиперплазия коры надпочечников по КТ, МРТ, </a:t>
            </a:r>
            <a:r>
              <a:rPr lang="ru-RU" sz="2800" b="1"/>
              <a:t>увеличение уровня</a:t>
            </a:r>
            <a:r>
              <a:rPr lang="ru-RU" sz="2800"/>
              <a:t> </a:t>
            </a:r>
            <a:r>
              <a:rPr lang="ru-RU" sz="2800" b="1"/>
              <a:t>альдостерона</a:t>
            </a:r>
            <a:r>
              <a:rPr lang="ru-RU" sz="2800"/>
              <a:t>)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FF"/>
                </a:solidFill>
              </a:rPr>
              <a:t>Синдром или болезнь Кушинга</a:t>
            </a:r>
            <a:r>
              <a:rPr lang="ru-RU" sz="2800">
                <a:solidFill>
                  <a:srgbClr val="66FF33"/>
                </a:solidFill>
              </a:rPr>
              <a:t> </a:t>
            </a:r>
            <a:r>
              <a:rPr lang="ru-RU" sz="2800"/>
              <a:t>(диспластическое ожирение, стрии, гирсутизм, МРТ турецкого седла, УЗИ, КТ надпочечников, повышение уровня кортизола в крови)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FF"/>
                </a:solidFill>
              </a:rPr>
              <a:t>Феохромоцитома</a:t>
            </a:r>
            <a:r>
              <a:rPr lang="ru-RU" sz="2800"/>
              <a:t> (кризовое течение, </a:t>
            </a:r>
            <a:r>
              <a:rPr lang="ru-RU" sz="2800" b="1"/>
              <a:t>визуализация опухоли</a:t>
            </a:r>
            <a:r>
              <a:rPr lang="ru-RU" sz="2800"/>
              <a:t> на УЗИ, КТ, МРТ, повышение </a:t>
            </a:r>
            <a:r>
              <a:rPr lang="ru-RU" sz="2800" b="1"/>
              <a:t>катехоламинов</a:t>
            </a:r>
            <a:r>
              <a:rPr lang="ru-RU" sz="2800"/>
              <a:t> в крови и их метаболитов в моче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3333FF"/>
                </a:solidFill>
              </a:rPr>
              <a:t>Акромегалия, тиреотоксикоз, гипотиреоз</a:t>
            </a:r>
          </a:p>
          <a:p>
            <a:pPr>
              <a:lnSpc>
                <a:spcPct val="80000"/>
              </a:lnSpc>
            </a:pPr>
            <a:endParaRPr lang="ru-RU" sz="2800"/>
          </a:p>
          <a:p>
            <a:pPr>
              <a:lnSpc>
                <a:spcPct val="8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Гемодинамические АГ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FF3300"/>
                </a:solidFill>
              </a:rPr>
              <a:t>Коарктация аорты</a:t>
            </a:r>
            <a:r>
              <a:rPr lang="ru-RU"/>
              <a:t> (ассиметричное развитие верхнего и нижнего поясов, грубый сосудистый шум в межлопаточной области, АД на руках выше чем на ногах, аортография)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FF3300"/>
                </a:solidFill>
              </a:rPr>
              <a:t>Недостаточность аортального клапана</a:t>
            </a:r>
            <a:r>
              <a:rPr lang="ru-RU"/>
              <a:t> (бледность кожных покровов, значительное увеличение ЛЖ, ослабление 1 и 2 тонов, диастолический шум на аорте и в т.Боткина, высокое систолическое и низкое диастолическое АД, данные ЭХО КГ)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Лекарственные АГ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Связаны с приемом:</a:t>
            </a:r>
          </a:p>
          <a:p>
            <a:pPr>
              <a:buFontTx/>
              <a:buNone/>
            </a:pPr>
            <a:r>
              <a:rPr lang="ru-RU"/>
              <a:t>   - глюкокортикоидов</a:t>
            </a:r>
          </a:p>
          <a:p>
            <a:pPr>
              <a:buFontTx/>
              <a:buNone/>
            </a:pPr>
            <a:r>
              <a:rPr lang="ru-RU"/>
              <a:t>   - пероральных контрацептивов</a:t>
            </a:r>
          </a:p>
          <a:p>
            <a:pPr>
              <a:buFontTx/>
              <a:buNone/>
            </a:pPr>
            <a:r>
              <a:rPr lang="ru-RU"/>
              <a:t>   - НПВП</a:t>
            </a:r>
          </a:p>
          <a:p>
            <a:pPr>
              <a:buFontTx/>
              <a:buNone/>
            </a:pPr>
            <a:r>
              <a:rPr lang="ru-RU"/>
              <a:t>   - симпатомиметиков и др.</a:t>
            </a:r>
          </a:p>
          <a:p>
            <a:pPr>
              <a:buFontTx/>
              <a:buNone/>
            </a:pPr>
            <a:r>
              <a:rPr lang="ru-RU"/>
              <a:t> </a:t>
            </a:r>
          </a:p>
          <a:p>
            <a:pPr>
              <a:buFontTx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242888"/>
            <a:ext cx="8229600" cy="1125538"/>
          </a:xfrm>
        </p:spPr>
        <p:txBody>
          <a:bodyPr/>
          <a:lstStyle/>
          <a:p>
            <a:r>
              <a:rPr lang="ru-RU">
                <a:solidFill>
                  <a:srgbClr val="FF3300"/>
                </a:solidFill>
              </a:rPr>
              <a:t>Синдром злокачественной АГ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Характерны высокие цифры дАД (130 мм рт.ст. и выше)</a:t>
            </a:r>
          </a:p>
          <a:p>
            <a:pPr>
              <a:lnSpc>
                <a:spcPct val="90000"/>
              </a:lnSpc>
            </a:pPr>
            <a:r>
              <a:rPr lang="ru-RU" sz="2800"/>
              <a:t>Быстрое прогрессирование</a:t>
            </a:r>
          </a:p>
          <a:p>
            <a:pPr>
              <a:lnSpc>
                <a:spcPct val="90000"/>
              </a:lnSpc>
            </a:pPr>
            <a:r>
              <a:rPr lang="ru-RU" sz="2800"/>
              <a:t>Энцефалопатия (головная боль, тошнота, рвота, беспокойство или сонливость, приступы судорог, нарушение зрения)</a:t>
            </a:r>
          </a:p>
          <a:p>
            <a:pPr>
              <a:lnSpc>
                <a:spcPct val="90000"/>
              </a:lnSpc>
            </a:pPr>
            <a:r>
              <a:rPr lang="ru-RU" sz="2800"/>
              <a:t>Поражение почек (протеинурия, иногда гематурия, лейкоцитурия)</a:t>
            </a:r>
          </a:p>
          <a:p>
            <a:pPr>
              <a:lnSpc>
                <a:spcPct val="90000"/>
              </a:lnSpc>
            </a:pPr>
            <a:r>
              <a:rPr lang="ru-RU" sz="2800"/>
              <a:t>Нейроретинопатия (отек сетчатки глаза, размытость контуров дисков зрительных нервов и отек их сосочков, геморрагии)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Гипертонический криз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Быстрый и значительный подъем АД</a:t>
            </a:r>
          </a:p>
          <a:p>
            <a:r>
              <a:rPr lang="ru-RU"/>
              <a:t>Сопровождается головной болью, головокружением, тошнотой, рвотой, ухудшением зрения, возможно обострение ИБС, развитие острой левожелудочковой недостаточности </a:t>
            </a:r>
          </a:p>
          <a:p>
            <a:endParaRPr lang="ru-RU"/>
          </a:p>
        </p:txBody>
      </p:sp>
      <p:pic>
        <p:nvPicPr>
          <p:cNvPr id="152580" name="Picture 4" descr="j02119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5373688"/>
            <a:ext cx="2519363" cy="1484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chemeClr val="hlink"/>
                </a:solidFill>
              </a:rPr>
              <a:t>Классификация  кризов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FF3300"/>
                </a:solidFill>
              </a:rPr>
              <a:t>Осложненные</a:t>
            </a:r>
            <a:r>
              <a:rPr lang="ru-RU"/>
              <a:t> – протекают с грубым поражением органов мишеней (отек легких, ишемия или ИМ, острая гипертоническая энцефалопатия с возможным судорожным синдромом, расслаивающая аневризма аорты, ОПН)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66FF33"/>
                </a:solidFill>
              </a:rPr>
              <a:t>Не осложненные</a:t>
            </a:r>
            <a:r>
              <a:rPr lang="ru-RU"/>
              <a:t> – минимальное поражение органов мишеней (или отсутствие таковых)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Принципы терапии АГ</a:t>
            </a:r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66FF33"/>
                </a:solidFill>
              </a:rPr>
              <a:t>Немедикаментозные методы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- ограничение потребления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  поваренной соли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- ограничение углеводов и жиров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- отказ от вредных привычек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- увеличение физической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  активности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66FF33"/>
                </a:solidFill>
              </a:rPr>
              <a:t>Лекарственная терапия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Медикаментозная терапия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 </a:t>
            </a:r>
            <a:r>
              <a:rPr lang="el-GR"/>
              <a:t>β</a:t>
            </a:r>
            <a:r>
              <a:rPr lang="ru-RU"/>
              <a:t>-адреноблокаторы</a:t>
            </a:r>
          </a:p>
          <a:p>
            <a:pPr>
              <a:lnSpc>
                <a:spcPct val="90000"/>
              </a:lnSpc>
            </a:pPr>
            <a:r>
              <a:rPr lang="ru-RU"/>
              <a:t> Диуретики</a:t>
            </a:r>
          </a:p>
          <a:p>
            <a:pPr>
              <a:lnSpc>
                <a:spcPct val="90000"/>
              </a:lnSpc>
            </a:pPr>
            <a:r>
              <a:rPr lang="ru-RU"/>
              <a:t> Блокаторы кальциевых каналов</a:t>
            </a:r>
          </a:p>
          <a:p>
            <a:pPr>
              <a:lnSpc>
                <a:spcPct val="90000"/>
              </a:lnSpc>
            </a:pPr>
            <a:r>
              <a:rPr lang="ru-RU"/>
              <a:t> Ингибиторы АПФ</a:t>
            </a:r>
          </a:p>
          <a:p>
            <a:pPr>
              <a:lnSpc>
                <a:spcPct val="90000"/>
              </a:lnSpc>
            </a:pPr>
            <a:r>
              <a:rPr lang="ru-RU"/>
              <a:t> Блокаторы рецепторов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/>
              <a:t>   ангиотензина </a:t>
            </a:r>
            <a:r>
              <a:rPr lang="en-US"/>
              <a:t>II</a:t>
            </a:r>
            <a:endParaRPr lang="ru-RU"/>
          </a:p>
          <a:p>
            <a:pPr>
              <a:lnSpc>
                <a:spcPct val="90000"/>
              </a:lnSpc>
            </a:pPr>
            <a:r>
              <a:rPr lang="en-US"/>
              <a:t> </a:t>
            </a:r>
            <a:r>
              <a:rPr lang="el-GR"/>
              <a:t>α</a:t>
            </a:r>
            <a:r>
              <a:rPr lang="en-US"/>
              <a:t>-</a:t>
            </a:r>
            <a:r>
              <a:rPr lang="ru-RU"/>
              <a:t>адреноблокаторы</a:t>
            </a:r>
          </a:p>
          <a:p>
            <a:pPr>
              <a:lnSpc>
                <a:spcPct val="90000"/>
              </a:lnSpc>
            </a:pPr>
            <a:r>
              <a:rPr lang="ru-RU"/>
              <a:t> Препараты центрального действия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88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3333FF"/>
                </a:solidFill>
              </a:rPr>
              <a:t>Артериальная гипертония</a:t>
            </a:r>
            <a:r>
              <a:rPr lang="ru-RU"/>
              <a:t> - </a:t>
            </a:r>
          </a:p>
        </p:txBody>
      </p:sp>
      <p:sp>
        <p:nvSpPr>
          <p:cNvPr id="10650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/>
              <a:t>  Состояние, при котором сАД составляет 140 мм рт.ст. и выше и/или дАД 90 мм рт.ст. и выше при условии, что эти значения получены в результате не менее 3-х измерений, произведенных в различное время на фоне спокойной обстановки, без применения препаратов, изменяющих АД.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Выделяют: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>
                <a:solidFill>
                  <a:srgbClr val="FF3300"/>
                </a:solidFill>
              </a:rPr>
              <a:t>Первичную АГ</a:t>
            </a:r>
            <a:r>
              <a:rPr lang="ru-RU"/>
              <a:t>, эссенциальную, идиопатическую, ГБ (при отсутствии явной причины повышающей АД) – около </a:t>
            </a:r>
            <a:r>
              <a:rPr lang="ru-RU">
                <a:solidFill>
                  <a:srgbClr val="FF3300"/>
                </a:solidFill>
              </a:rPr>
              <a:t>90%</a:t>
            </a:r>
            <a:r>
              <a:rPr lang="ru-RU"/>
              <a:t> АГ</a:t>
            </a:r>
          </a:p>
          <a:p>
            <a:pPr>
              <a:buFontTx/>
              <a:buNone/>
            </a:pPr>
            <a:endParaRPr lang="ru-RU"/>
          </a:p>
          <a:p>
            <a:r>
              <a:rPr lang="ru-RU"/>
              <a:t> </a:t>
            </a:r>
            <a:r>
              <a:rPr lang="ru-RU" b="1">
                <a:solidFill>
                  <a:srgbClr val="FF3300"/>
                </a:solidFill>
              </a:rPr>
              <a:t>Вторичную АГ</a:t>
            </a:r>
            <a:r>
              <a:rPr lang="ru-RU"/>
              <a:t>, симптоматическую (при выявлении причины повышающей АД) – около </a:t>
            </a:r>
            <a:r>
              <a:rPr lang="ru-RU">
                <a:solidFill>
                  <a:srgbClr val="FF3300"/>
                </a:solidFill>
              </a:rPr>
              <a:t>10%</a:t>
            </a:r>
            <a:r>
              <a:rPr lang="ru-RU"/>
              <a:t> АГ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3333FF"/>
                </a:solidFill>
              </a:rPr>
              <a:t>Этиопатогенез ГБ</a:t>
            </a:r>
            <a:br>
              <a:rPr lang="ru-RU" sz="4000">
                <a:solidFill>
                  <a:srgbClr val="3333FF"/>
                </a:solidFill>
              </a:rPr>
            </a:br>
            <a:r>
              <a:rPr lang="ru-RU" sz="4000"/>
              <a:t>(мозаичная теория Пейджета)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ru-RU"/>
              <a:t> ГБ – болезнь</a:t>
            </a:r>
            <a:r>
              <a:rPr lang="ru-RU">
                <a:solidFill>
                  <a:schemeClr val="hlink"/>
                </a:solidFill>
              </a:rPr>
              <a:t> дисрегуляции</a:t>
            </a:r>
            <a:r>
              <a:rPr lang="ru-RU"/>
              <a:t> м/д многочисленными </a:t>
            </a:r>
            <a:r>
              <a:rPr lang="ru-RU">
                <a:solidFill>
                  <a:schemeClr val="hlink"/>
                </a:solidFill>
              </a:rPr>
              <a:t>прессорными </a:t>
            </a:r>
            <a:r>
              <a:rPr lang="ru-RU"/>
              <a:t>и </a:t>
            </a:r>
            <a:r>
              <a:rPr lang="ru-RU">
                <a:solidFill>
                  <a:schemeClr val="hlink"/>
                </a:solidFill>
              </a:rPr>
              <a:t>депрессорными</a:t>
            </a:r>
            <a:r>
              <a:rPr lang="ru-RU"/>
              <a:t> факторами, при которой в ответ на повышение АД не происходит его адекватного снижения.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3333FF"/>
                </a:solidFill>
              </a:rPr>
              <a:t>Вазопрессорные факторы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Ренин-ангиотензиновая система</a:t>
            </a:r>
          </a:p>
          <a:p>
            <a:r>
              <a:rPr lang="ru-RU"/>
              <a:t>Симпатическая нервная система</a:t>
            </a:r>
          </a:p>
          <a:p>
            <a:r>
              <a:rPr lang="ru-RU"/>
              <a:t>Баро- и хеморецепторы</a:t>
            </a:r>
          </a:p>
          <a:p>
            <a:r>
              <a:rPr lang="ru-RU"/>
              <a:t>Чрезмерное употребление поваренной соли, алкоголя</a:t>
            </a:r>
          </a:p>
          <a:p>
            <a:r>
              <a:rPr lang="ru-RU"/>
              <a:t>Ожирение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chemeClr val="accent2"/>
                </a:solidFill>
              </a:rPr>
              <a:t>Вазодепрессорные факторы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Натрийуретические пептиды</a:t>
            </a:r>
          </a:p>
          <a:p>
            <a:r>
              <a:rPr lang="ru-RU"/>
              <a:t>Оксид азота</a:t>
            </a:r>
          </a:p>
          <a:p>
            <a:r>
              <a:rPr lang="ru-RU"/>
              <a:t>Простагландины</a:t>
            </a:r>
          </a:p>
          <a:p>
            <a:r>
              <a:rPr lang="ru-RU"/>
              <a:t>Калликреин-кининовая система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hlink"/>
                </a:solidFill>
              </a:rPr>
              <a:t>Генетические механизмы повышения АД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Генетические аномалии</a:t>
            </a:r>
          </a:p>
          <a:p>
            <a:pPr>
              <a:buFontTx/>
              <a:buNone/>
            </a:pPr>
            <a:r>
              <a:rPr lang="ru-RU"/>
              <a:t>  - мутации ангиотензинового гена</a:t>
            </a:r>
          </a:p>
          <a:p>
            <a:pPr>
              <a:buFontTx/>
              <a:buNone/>
            </a:pPr>
            <a:r>
              <a:rPr lang="ru-RU"/>
              <a:t>  - мутации, приводящие к      </a:t>
            </a:r>
          </a:p>
          <a:p>
            <a:pPr>
              <a:buFontTx/>
              <a:buNone/>
            </a:pPr>
            <a:r>
              <a:rPr lang="ru-RU"/>
              <a:t>    экспрессии фермента </a:t>
            </a:r>
          </a:p>
          <a:p>
            <a:pPr>
              <a:buFontTx/>
              <a:buNone/>
            </a:pPr>
            <a:r>
              <a:rPr lang="ru-RU"/>
              <a:t>    альдостеронсинтетазы и др.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</TotalTime>
  <Words>1657</Words>
  <Application>Microsoft PowerPoint</Application>
  <PresentationFormat>Экран (4:3)</PresentationFormat>
  <Paragraphs>301</Paragraphs>
  <Slides>39</Slides>
  <Notes>35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Оформление по умолчанию</vt:lpstr>
      <vt:lpstr>Фотография Photo Editor</vt:lpstr>
      <vt:lpstr>Кафедра пропедевтики внутренних болезней и терапии</vt:lpstr>
      <vt:lpstr>План лекции</vt:lpstr>
      <vt:lpstr>Актуальность темы</vt:lpstr>
      <vt:lpstr>Артериальная гипертония - </vt:lpstr>
      <vt:lpstr>Выделяют:</vt:lpstr>
      <vt:lpstr>Этиопатогенез ГБ (мозаичная теория Пейджета)</vt:lpstr>
      <vt:lpstr>Вазопрессорные факторы</vt:lpstr>
      <vt:lpstr>Вазодепрессорные факторы</vt:lpstr>
      <vt:lpstr>Генетические механизмы повышения АД</vt:lpstr>
      <vt:lpstr>Основные факторы, определяющие АД</vt:lpstr>
      <vt:lpstr>Поражение органов мишеней</vt:lpstr>
      <vt:lpstr>Классификация АГ</vt:lpstr>
      <vt:lpstr>Классификация ГБ</vt:lpstr>
      <vt:lpstr>Прогностические факторы АГ</vt:lpstr>
      <vt:lpstr>Степени риска</vt:lpstr>
      <vt:lpstr>Группы риска</vt:lpstr>
      <vt:lpstr>Жалобы </vt:lpstr>
      <vt:lpstr>Анамнез </vt:lpstr>
      <vt:lpstr>Правила измерения АД</vt:lpstr>
      <vt:lpstr>Правила измерения АД</vt:lpstr>
      <vt:lpstr>Суточное мониторирование АД</vt:lpstr>
      <vt:lpstr>Особенности суточных колебаний АД</vt:lpstr>
      <vt:lpstr>Физикальные данные</vt:lpstr>
      <vt:lpstr>Изменения ЭКГ</vt:lpstr>
      <vt:lpstr>Эхо КГ</vt:lpstr>
      <vt:lpstr>Основные виды АГ</vt:lpstr>
      <vt:lpstr>Гипертоническая болезнь</vt:lpstr>
      <vt:lpstr>Ренальные АГ</vt:lpstr>
      <vt:lpstr>Вазоренальные АГ</vt:lpstr>
      <vt:lpstr>Эндокринные АГ</vt:lpstr>
      <vt:lpstr>Гемодинамические АГ</vt:lpstr>
      <vt:lpstr>Лекарственные АГ</vt:lpstr>
      <vt:lpstr>Синдром злокачественной АГ</vt:lpstr>
      <vt:lpstr>Гипертонический криз</vt:lpstr>
      <vt:lpstr>Классификация  кризов</vt:lpstr>
      <vt:lpstr>Принципы терапии АГ</vt:lpstr>
      <vt:lpstr>Медикаментозная терапия</vt:lpstr>
      <vt:lpstr>Слайд 38</vt:lpstr>
      <vt:lpstr>Спасибо за внимание!</vt:lpstr>
    </vt:vector>
  </TitlesOfParts>
  <Company>КрасГМА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Артериальная гипертония</dc:title>
  <dc:creator>Наталья</dc:creator>
  <cp:lastModifiedBy>Балашова</cp:lastModifiedBy>
  <cp:revision>23</cp:revision>
  <cp:lastPrinted>1601-01-01T00:00:00Z</cp:lastPrinted>
  <dcterms:created xsi:type="dcterms:W3CDTF">2005-03-28T11:49:10Z</dcterms:created>
  <dcterms:modified xsi:type="dcterms:W3CDTF">2014-12-05T12:09:59Z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