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334" r:id="rId2"/>
    <p:sldId id="258" r:id="rId3"/>
    <p:sldId id="259" r:id="rId4"/>
    <p:sldId id="329" r:id="rId5"/>
    <p:sldId id="330" r:id="rId6"/>
    <p:sldId id="309" r:id="rId7"/>
    <p:sldId id="331" r:id="rId8"/>
    <p:sldId id="332" r:id="rId9"/>
    <p:sldId id="333" r:id="rId10"/>
    <p:sldId id="280" r:id="rId11"/>
    <p:sldId id="261" r:id="rId12"/>
    <p:sldId id="291" r:id="rId13"/>
    <p:sldId id="283" r:id="rId14"/>
    <p:sldId id="310" r:id="rId15"/>
    <p:sldId id="282" r:id="rId16"/>
    <p:sldId id="262" r:id="rId17"/>
    <p:sldId id="292" r:id="rId18"/>
    <p:sldId id="311" r:id="rId19"/>
    <p:sldId id="284" r:id="rId20"/>
    <p:sldId id="263" r:id="rId21"/>
    <p:sldId id="264" r:id="rId22"/>
    <p:sldId id="265" r:id="rId23"/>
    <p:sldId id="286" r:id="rId24"/>
    <p:sldId id="287" r:id="rId25"/>
    <p:sldId id="266" r:id="rId26"/>
    <p:sldId id="288" r:id="rId27"/>
    <p:sldId id="267" r:id="rId28"/>
    <p:sldId id="289" r:id="rId29"/>
    <p:sldId id="285" r:id="rId30"/>
    <p:sldId id="269" r:id="rId31"/>
    <p:sldId id="277" r:id="rId32"/>
    <p:sldId id="281" r:id="rId33"/>
    <p:sldId id="270" r:id="rId34"/>
    <p:sldId id="278" r:id="rId35"/>
    <p:sldId id="274" r:id="rId36"/>
    <p:sldId id="279" r:id="rId37"/>
    <p:sldId id="275" r:id="rId38"/>
    <p:sldId id="322" r:id="rId39"/>
    <p:sldId id="301" r:id="rId40"/>
    <p:sldId id="296" r:id="rId41"/>
    <p:sldId id="257" r:id="rId42"/>
    <p:sldId id="335" r:id="rId4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723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BD682-CA52-4FCA-A333-AA64799598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5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2759A7-B36A-44BE-B126-FB865D95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11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CB262-EFFB-4684-A157-CB0A1C060D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9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F0B32-456F-4F31-A0B0-613262D499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41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33F32A-884B-400C-A33A-35514D033A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92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D6821-E552-4C11-A924-47D9742345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6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8E3FE-6D69-4BCF-AF12-F161EA80AE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71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E2D07-9486-4F5E-BA60-252A64F45D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09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717A96-342C-4912-A3FC-D99FB4656B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CAFEA-F5C4-40C4-A75C-EF13C6D131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47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27BAE-D06E-4576-92F9-2C36725919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5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99D25C6-8445-4B04-9E66-F4E6BDE405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94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www.zapah-izo-rta.info/img/yaz/10-41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tomatologist.org/uploads/posts/2011-11/1322316968_ris.-11.38.-ostryy-leykoz.-yazvenno-nekroticheskiy-gingivit-s-giperplaziey-i-krovotochivostyu-desen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2053647" y="1077925"/>
            <a:ext cx="5086941" cy="543415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dirty="0"/>
              <a:t>ФГБОУ ВО «Красноярский государственный медицинский университет имени профессора В.Ф. </a:t>
            </a:r>
            <a:r>
              <a:rPr lang="ru-RU" sz="1800" dirty="0" err="1"/>
              <a:t>Войно-Ясенецкого</a:t>
            </a:r>
            <a:r>
              <a:rPr lang="ru-RU" sz="1800" dirty="0"/>
              <a:t>» МЗ РФ </a:t>
            </a:r>
            <a:endParaRPr lang="en-US" sz="1800" dirty="0" smtClean="0"/>
          </a:p>
          <a:p>
            <a:pPr marL="0" indent="0" algn="ctr">
              <a:buNone/>
            </a:pPr>
            <a:r>
              <a:rPr lang="ru-RU" sz="1800" dirty="0" smtClean="0"/>
              <a:t>Кафедра </a:t>
            </a:r>
            <a:r>
              <a:rPr lang="ru-RU" sz="1800" dirty="0"/>
              <a:t>терапевтической стоматологии</a:t>
            </a:r>
            <a:endParaRPr lang="en-US" sz="1800" b="1" dirty="0">
              <a:solidFill>
                <a:srgbClr val="A20F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30" y="1227725"/>
            <a:ext cx="1168826" cy="7872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49844" y="2760757"/>
            <a:ext cx="6153672" cy="1585049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СОПР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заболеваниях крови</a:t>
            </a:r>
          </a:p>
          <a:p>
            <a:pPr algn="ctr"/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2776" y="4345806"/>
            <a:ext cx="4999215" cy="147732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ru-RU" sz="1500" dirty="0"/>
              <a:t>Выполнила: </a:t>
            </a:r>
          </a:p>
          <a:p>
            <a:r>
              <a:rPr lang="ru-RU" sz="1500" dirty="0"/>
              <a:t>клинический ординатор </a:t>
            </a:r>
            <a:r>
              <a:rPr lang="en-US" sz="1500" dirty="0" smtClean="0"/>
              <a:t>2</a:t>
            </a:r>
            <a:r>
              <a:rPr lang="ru-RU" sz="1500" dirty="0" smtClean="0"/>
              <a:t>-го </a:t>
            </a:r>
            <a:r>
              <a:rPr lang="ru-RU" sz="1500" dirty="0"/>
              <a:t>курса </a:t>
            </a:r>
          </a:p>
          <a:p>
            <a:r>
              <a:rPr lang="ru-RU" sz="1500" dirty="0"/>
              <a:t>кафедры терапевтической стоматологии </a:t>
            </a:r>
            <a:r>
              <a:rPr lang="ru-RU" sz="1500" dirty="0" err="1"/>
              <a:t>КрасГМУ</a:t>
            </a:r>
            <a:r>
              <a:rPr lang="ru-RU" sz="1500" dirty="0"/>
              <a:t> Кох Елизавета Сергеевна</a:t>
            </a:r>
          </a:p>
          <a:p>
            <a:r>
              <a:rPr lang="ru-RU" sz="1500" dirty="0"/>
              <a:t>Проверила: КМН, доцент Тарасова Наталья Валентиновна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2777" y="6165304"/>
            <a:ext cx="653903" cy="323165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55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3" descr="10-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620713"/>
            <a:ext cx="542448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3563938" y="5397500"/>
            <a:ext cx="52562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dirty="0" smtClean="0"/>
              <a:t>Язвенно-некротические </a:t>
            </a:r>
            <a:r>
              <a:rPr lang="ru-RU" dirty="0"/>
              <a:t>изменения </a:t>
            </a:r>
          </a:p>
          <a:p>
            <a:r>
              <a:rPr lang="ru-RU" dirty="0"/>
              <a:t>языка при остром лейкозе.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567985" cy="6048672"/>
          </a:xfrm>
        </p:spPr>
        <p:txBody>
          <a:bodyPr>
            <a:normAutofit fontScale="92500" lnSpcReduction="10000"/>
          </a:bodyPr>
          <a:lstStyle/>
          <a:p>
            <a:pPr marL="0" indent="0" algn="just" eaLnBrk="1" hangingPunct="1">
              <a:buNone/>
            </a:pPr>
            <a:endParaRPr lang="ru-RU" sz="1800" dirty="0" smtClean="0"/>
          </a:p>
          <a:p>
            <a:pPr marL="0" indent="0" algn="ctr" eaLnBrk="1" hangingPunct="1">
              <a:buNone/>
            </a:pPr>
            <a:r>
              <a:rPr lang="ru-RU" sz="2400" b="1" dirty="0" smtClean="0"/>
              <a:t>Лечение</a:t>
            </a:r>
            <a:endParaRPr lang="ru-RU" sz="2400" b="1" dirty="0"/>
          </a:p>
          <a:p>
            <a:pPr algn="just"/>
            <a:r>
              <a:rPr lang="ru-RU" sz="2000" dirty="0" smtClean="0"/>
              <a:t>Задачей стоматолога является </a:t>
            </a:r>
            <a:r>
              <a:rPr lang="ru-RU" sz="2000" dirty="0" smtClean="0">
                <a:solidFill>
                  <a:srgbClr val="C00000"/>
                </a:solidFill>
              </a:rPr>
              <a:t>правильное и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своевременное распознавание </a:t>
            </a:r>
            <a:r>
              <a:rPr lang="ru-RU" sz="2000" dirty="0" smtClean="0"/>
              <a:t>острого лейкоза по клинической симптоматике в полости рта и другим проявлениям, анализу периферической крови. </a:t>
            </a:r>
          </a:p>
          <a:p>
            <a:pPr algn="just"/>
            <a:r>
              <a:rPr lang="ru-RU" sz="2000" dirty="0" smtClean="0"/>
              <a:t>Лечение острого лейкоза проводят в условиях специализированного гематологического отделения. Для лечения острого лейкоза применяют </a:t>
            </a:r>
            <a:r>
              <a:rPr lang="ru-RU" sz="2000" dirty="0" err="1" smtClean="0">
                <a:solidFill>
                  <a:srgbClr val="0070C0"/>
                </a:solidFill>
              </a:rPr>
              <a:t>цитостатики</a:t>
            </a:r>
            <a:r>
              <a:rPr lang="ru-RU" sz="2000" dirty="0" smtClean="0">
                <a:solidFill>
                  <a:srgbClr val="0070C0"/>
                </a:solidFill>
              </a:rPr>
              <a:t>, кортикостероиды, антибиотики широкого спектра действия</a:t>
            </a:r>
            <a:r>
              <a:rPr lang="ru-RU" sz="2000" dirty="0" smtClean="0"/>
              <a:t>. При этом следует иметь в виду, что </a:t>
            </a:r>
            <a:r>
              <a:rPr lang="ru-RU" sz="2000" dirty="0" err="1" smtClean="0"/>
              <a:t>цитостатики</a:t>
            </a:r>
            <a:r>
              <a:rPr lang="ru-RU" sz="2000" dirty="0" smtClean="0"/>
              <a:t> могут вызвать осложнение в виде эрозивно-язвенного поражения слизистой оболочки рта. Местное лечение проводят по согласованию с гематологом. Очень важным является соблюдение гигиены полости рта. Лечение и удаление зубов, снятие зубного камня проводят под наблюдением гематолога в условиях стационара. </a:t>
            </a:r>
          </a:p>
          <a:p>
            <a:pPr algn="just"/>
            <a:r>
              <a:rPr lang="ru-RU" sz="2000" dirty="0" smtClean="0"/>
              <a:t>При наличии язвенно-некротических поражений слизистой оболочки рта проводят ее обезболивание, обрабатывают растворами антисептиков (перекись водорода, хлорамин, фурацилин и др.), протеолитическими ферментами и средствами, стимулирующими </a:t>
            </a:r>
            <a:r>
              <a:rPr lang="ru-RU" sz="2000" dirty="0" err="1" smtClean="0"/>
              <a:t>эпителизацию</a:t>
            </a:r>
            <a:r>
              <a:rPr lang="ru-RU" sz="2000" dirty="0" smtClean="0"/>
              <a:t> (масло шиповника, облепихи, препараты прополиса, масляный раствор витаминов А, Е и др.). </a:t>
            </a:r>
          </a:p>
          <a:p>
            <a:pPr algn="just"/>
            <a:r>
              <a:rPr lang="ru-RU" sz="2000" dirty="0" smtClean="0"/>
              <a:t>При выявлении грибковых или герпетических поражений слизистой оболочки рта проводят общепринятую противогрибковую или противовирусную терапию.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>
            <a:spLocks noGrp="1"/>
          </p:cNvSpPr>
          <p:nvPr>
            <p:ph idx="1"/>
          </p:nvPr>
        </p:nvSpPr>
        <p:spPr>
          <a:xfrm>
            <a:off x="395537" y="332656"/>
            <a:ext cx="8568952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/>
              <a:t>Х</a:t>
            </a:r>
            <a:r>
              <a:rPr lang="ru-RU" sz="2400" i="1" dirty="0" smtClean="0"/>
              <a:t>ронические лейкозы </a:t>
            </a:r>
            <a:r>
              <a:rPr lang="ru-RU" sz="2400" dirty="0" smtClean="0"/>
              <a:t>протекают менее злокачественно. </a:t>
            </a:r>
          </a:p>
          <a:p>
            <a:r>
              <a:rPr lang="ru-RU" sz="2400" dirty="0" smtClean="0"/>
              <a:t>Хронический </a:t>
            </a:r>
            <a:r>
              <a:rPr lang="ru-RU" sz="2400" dirty="0" err="1" smtClean="0"/>
              <a:t>миелолейкоз</a:t>
            </a:r>
            <a:r>
              <a:rPr lang="ru-RU" sz="2400" dirty="0" smtClean="0"/>
              <a:t> начинается медленно, незаметно. Позже появляются боли в области живота, бледность кожных покровов, слабость, истощенность.</a:t>
            </a:r>
          </a:p>
          <a:p>
            <a:r>
              <a:rPr lang="ru-RU" sz="2400" dirty="0" smtClean="0"/>
              <a:t>Выраженный симптом со стороны полости рта — </a:t>
            </a:r>
            <a:r>
              <a:rPr lang="ru-RU" sz="2400" dirty="0" smtClean="0">
                <a:solidFill>
                  <a:srgbClr val="C00000"/>
                </a:solidFill>
              </a:rPr>
              <a:t>геморрагия десны на фоне синюшной или бледной отечной слизистой оболочки, сочетающаяся с кровотечениями из других участков при отсутствии воспаления.</a:t>
            </a:r>
            <a:r>
              <a:rPr lang="ru-RU" sz="2400" dirty="0" smtClean="0"/>
              <a:t> Присоединение некротических, язвенных процессов усугубляет картину.</a:t>
            </a:r>
          </a:p>
          <a:p>
            <a:r>
              <a:rPr lang="ru-RU" sz="2400" dirty="0" smtClean="0"/>
              <a:t>Анализ крови выявляет высокий лейкоцитоз (от 50 до 500 тыс. клеток в 1 мм3, или до 100х109/л), причем 70–90% составляют лимфоидные клетки; много незрелых лимфоцитов, </a:t>
            </a:r>
            <a:r>
              <a:rPr lang="ru-RU" sz="2400" dirty="0" err="1" smtClean="0"/>
              <a:t>лимфо-бластов</a:t>
            </a:r>
            <a:r>
              <a:rPr lang="ru-RU" sz="2400" dirty="0" smtClean="0"/>
              <a:t>. В мазке определяются различные незрелые формы — от </a:t>
            </a:r>
            <a:r>
              <a:rPr lang="ru-RU" sz="2400" dirty="0" err="1" smtClean="0"/>
              <a:t>миелобластов</a:t>
            </a:r>
            <a:r>
              <a:rPr lang="ru-RU" sz="2400" dirty="0" smtClean="0"/>
              <a:t> до миелоцитов и </a:t>
            </a:r>
            <a:r>
              <a:rPr lang="ru-RU" sz="2400" dirty="0" err="1" smtClean="0"/>
              <a:t>гиперсегментированных</a:t>
            </a:r>
            <a:r>
              <a:rPr lang="ru-RU" sz="2400" dirty="0" smtClean="0"/>
              <a:t> нейтрофилов. Увеличивается число </a:t>
            </a:r>
            <a:r>
              <a:rPr lang="ru-RU" sz="2400" dirty="0" err="1" smtClean="0"/>
              <a:t>базофильных</a:t>
            </a:r>
            <a:r>
              <a:rPr lang="ru-RU" sz="2400" dirty="0" smtClean="0"/>
              <a:t> лейкоцитов. Лимфоциты, моноциты почти не обнаруживаются. Количество эритроцитов и тромбоцитов постепенно снижается.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3" descr="10-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476250"/>
            <a:ext cx="6369050" cy="50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3203575" y="5568950"/>
            <a:ext cx="5040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/>
              <a:t>Герпес при хроническом миелолейкозе.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480623" cy="604897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000" dirty="0" smtClean="0"/>
              <a:t>   </a:t>
            </a:r>
            <a:r>
              <a:rPr lang="ru-RU" sz="2000" b="1" dirty="0" smtClean="0"/>
              <a:t>Хронический </a:t>
            </a:r>
            <a:r>
              <a:rPr lang="ru-RU" sz="2000" b="1" dirty="0" err="1" smtClean="0"/>
              <a:t>лимфолейкоз</a:t>
            </a:r>
            <a:r>
              <a:rPr lang="ru-RU" sz="2000" dirty="0" smtClean="0"/>
              <a:t> развивается обычно у лиц среднего и пожилого возраста, характеризуется </a:t>
            </a:r>
            <a:r>
              <a:rPr lang="ru-RU" sz="2000" dirty="0" smtClean="0">
                <a:solidFill>
                  <a:srgbClr val="C00000"/>
                </a:solidFill>
              </a:rPr>
              <a:t>длительным доброкачественным течением</a:t>
            </a:r>
            <a:r>
              <a:rPr lang="ru-RU" sz="2000" dirty="0" smtClean="0"/>
              <a:t> и значительным увеличением количества лейкоцитов в крови (среди них преобладают лимфоциты), в крови появляются клетки </a:t>
            </a:r>
            <a:r>
              <a:rPr lang="ru-RU" sz="2000" dirty="0" err="1" smtClean="0"/>
              <a:t>лимфолиза</a:t>
            </a:r>
            <a:r>
              <a:rPr lang="ru-RU" sz="2000" dirty="0" smtClean="0"/>
              <a:t> (тени Боткина-</a:t>
            </a:r>
            <a:r>
              <a:rPr lang="ru-RU" sz="2000" dirty="0" err="1" smtClean="0"/>
              <a:t>Гумпрехта</a:t>
            </a:r>
            <a:r>
              <a:rPr lang="ru-RU" sz="2000" dirty="0" smtClean="0"/>
              <a:t>), что сопровождается значительным увеличением лимфатических узлов, а также образованием ограниченных </a:t>
            </a:r>
            <a:r>
              <a:rPr lang="ru-RU" sz="2000" dirty="0" smtClean="0">
                <a:solidFill>
                  <a:srgbClr val="C00000"/>
                </a:solidFill>
              </a:rPr>
              <a:t>опухолевидных узлов, или инфильтратов, на слизистой оболочке щек</a:t>
            </a:r>
            <a:r>
              <a:rPr lang="ru-RU" sz="2000" dirty="0" smtClean="0"/>
              <a:t>, </a:t>
            </a:r>
            <a:r>
              <a:rPr lang="ru-RU" sz="2000" dirty="0" smtClean="0">
                <a:solidFill>
                  <a:srgbClr val="C00000"/>
                </a:solidFill>
              </a:rPr>
              <a:t>языке, нёбных дужках</a:t>
            </a:r>
            <a:r>
              <a:rPr lang="ru-RU" sz="2000" dirty="0" smtClean="0"/>
              <a:t>. Инфильтрированные </a:t>
            </a:r>
            <a:r>
              <a:rPr lang="ru-RU" sz="2000" dirty="0" smtClean="0">
                <a:solidFill>
                  <a:srgbClr val="0070C0"/>
                </a:solidFill>
              </a:rPr>
              <a:t>десны</a:t>
            </a:r>
            <a:r>
              <a:rPr lang="ru-RU" sz="2000" dirty="0" smtClean="0"/>
              <a:t> увеличиваются в размерах настолько, что </a:t>
            </a:r>
            <a:r>
              <a:rPr lang="ru-RU" sz="2000" dirty="0" smtClean="0">
                <a:solidFill>
                  <a:srgbClr val="0070C0"/>
                </a:solidFill>
              </a:rPr>
              <a:t>покрывают всю коронку зуба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Язвенно-некротические процессы бывают реже, чем при острых лейкозах. </a:t>
            </a:r>
          </a:p>
          <a:p>
            <a:r>
              <a:rPr lang="ru-RU" sz="2000" dirty="0" smtClean="0"/>
              <a:t>Удаление зуба приводит к тяжелому кровотечению. </a:t>
            </a:r>
          </a:p>
          <a:p>
            <a:r>
              <a:rPr lang="ru-RU" sz="2000" dirty="0" smtClean="0"/>
              <a:t>Лейкозные </a:t>
            </a:r>
            <a:r>
              <a:rPr lang="ru-RU" sz="2000" dirty="0" err="1" smtClean="0"/>
              <a:t>лимфоцитарные</a:t>
            </a:r>
            <a:r>
              <a:rPr lang="ru-RU" sz="2000" dirty="0" smtClean="0"/>
              <a:t> инфильтраты локализуются в костном мозге, лимфатических узлах, селезенке, печени.</a:t>
            </a:r>
          </a:p>
          <a:p>
            <a:pPr>
              <a:buFontTx/>
              <a:buNone/>
            </a:pPr>
            <a:r>
              <a:rPr lang="ru-RU" sz="2000" dirty="0" smtClean="0"/>
              <a:t>   Начальный период хронических лейкозов часто протекает незаметно для больного. Единственной жалобой может быть увеличение лимфатических узлов.</a:t>
            </a:r>
          </a:p>
          <a:p>
            <a:r>
              <a:rPr lang="ru-RU" sz="2000" dirty="0" smtClean="0"/>
              <a:t>Принципы общего и местного лечения хронических лейкозов те же, что и острых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3" descr="http://www.zapah-izo-rta.info/img/yaz/10-41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827584" y="251369"/>
            <a:ext cx="7566992" cy="5215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2916238" y="5467350"/>
            <a:ext cx="4319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Поражение языка, щёк и мягкого нёба </a:t>
            </a:r>
          </a:p>
          <a:p>
            <a:r>
              <a:rPr lang="ru-RU"/>
              <a:t>при хроническом лимфолейкозе.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624639" cy="5617046"/>
          </a:xfrm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ru-RU" sz="2400" b="1" dirty="0" err="1" smtClean="0"/>
              <a:t>Агранулоцитоз</a:t>
            </a:r>
            <a:r>
              <a:rPr lang="ru-RU" sz="2400" dirty="0" smtClean="0"/>
              <a:t> </a:t>
            </a:r>
          </a:p>
          <a:p>
            <a:r>
              <a:rPr lang="ru-RU" sz="2400" dirty="0" smtClean="0"/>
              <a:t>   Синдром, характеризующийся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значительным уменьшением количества или отсутствием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нейтрофильных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гранулоцитов в периферической крови. </a:t>
            </a:r>
          </a:p>
          <a:p>
            <a:r>
              <a:rPr lang="ru-RU" sz="2400" dirty="0" smtClean="0"/>
              <a:t>Заболевание представляет собой своеобразную реакцию кроветворного аппарата </a:t>
            </a:r>
            <a:r>
              <a:rPr lang="ru-RU" sz="2400" dirty="0" smtClean="0">
                <a:solidFill>
                  <a:srgbClr val="C00000"/>
                </a:solidFill>
              </a:rPr>
              <a:t>аллергически-анафилактического типа,</a:t>
            </a:r>
            <a:r>
              <a:rPr lang="ru-RU" sz="2400" dirty="0" smtClean="0"/>
              <a:t> возникшую в сенсибилизированном организме под влиянием разнообразных агентов. </a:t>
            </a:r>
          </a:p>
          <a:p>
            <a:pPr marL="0" indent="0">
              <a:buNone/>
            </a:pPr>
            <a:r>
              <a:rPr lang="ru-RU" sz="2400" dirty="0" smtClean="0"/>
              <a:t>Различают 4 типа </a:t>
            </a:r>
            <a:r>
              <a:rPr lang="ru-RU" sz="2400" dirty="0" err="1" smtClean="0"/>
              <a:t>агранулоцитоза</a:t>
            </a:r>
            <a:r>
              <a:rPr lang="ru-RU" sz="2400" dirty="0" smtClean="0"/>
              <a:t>: </a:t>
            </a:r>
          </a:p>
          <a:p>
            <a:r>
              <a:rPr lang="ru-RU" sz="2400" dirty="0" smtClean="0"/>
              <a:t>Инфекционный</a:t>
            </a:r>
          </a:p>
          <a:p>
            <a:r>
              <a:rPr lang="ru-RU" sz="2400" dirty="0" smtClean="0"/>
              <a:t>токсический (в результате приема препаратов ртути, амидопирина, </a:t>
            </a:r>
            <a:r>
              <a:rPr lang="ru-RU" sz="2400" dirty="0" err="1" smtClean="0"/>
              <a:t>бутадиона</a:t>
            </a:r>
            <a:r>
              <a:rPr lang="ru-RU" sz="2400" dirty="0" smtClean="0"/>
              <a:t>, анальгина, сульфаниламидов, стрептомицина, </a:t>
            </a:r>
            <a:r>
              <a:rPr lang="ru-RU" sz="2400" dirty="0" err="1" smtClean="0"/>
              <a:t>цитостатиков</a:t>
            </a:r>
            <a:r>
              <a:rPr lang="ru-RU" sz="2400" dirty="0" smtClean="0"/>
              <a:t> и др.)</a:t>
            </a:r>
          </a:p>
          <a:p>
            <a:r>
              <a:rPr lang="ru-RU" sz="2400" dirty="0" smtClean="0"/>
              <a:t>Лучевой</a:t>
            </a:r>
          </a:p>
          <a:p>
            <a:r>
              <a:rPr lang="ru-RU" sz="2400" dirty="0" smtClean="0"/>
              <a:t>обусловленный системными поражениями кроветворных органов.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335962" cy="564991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ru-RU" sz="2400" dirty="0" err="1" smtClean="0"/>
              <a:t>Агранулоцитоз</a:t>
            </a:r>
            <a:r>
              <a:rPr lang="ru-RU" sz="2400" dirty="0" smtClean="0"/>
              <a:t>, как правило, первично проявляется изменениями в полости рта, что заставляет больного в начале заболевания обращаться к стоматологу. </a:t>
            </a:r>
          </a:p>
          <a:p>
            <a:pPr algn="just" eaLnBrk="1" hangingPunct="1"/>
            <a:r>
              <a:rPr lang="ru-RU" sz="2400" dirty="0" smtClean="0"/>
              <a:t>Болезнь начинается с подъема температуры тела, </a:t>
            </a:r>
            <a:r>
              <a:rPr lang="ru-RU" sz="2400" dirty="0" smtClean="0">
                <a:solidFill>
                  <a:srgbClr val="C00000"/>
                </a:solidFill>
              </a:rPr>
              <a:t>появления болей при глотании, запаха изо рта, кровоточивости десен.</a:t>
            </a:r>
            <a:r>
              <a:rPr lang="ru-RU" sz="2400" dirty="0" smtClean="0"/>
              <a:t> </a:t>
            </a:r>
          </a:p>
          <a:p>
            <a:pPr algn="just" eaLnBrk="1" hangingPunct="1"/>
            <a:r>
              <a:rPr lang="ru-RU" sz="2400" dirty="0" smtClean="0"/>
              <a:t>Отмечаются </a:t>
            </a:r>
            <a:r>
              <a:rPr lang="ru-RU" sz="2400" dirty="0" smtClean="0">
                <a:solidFill>
                  <a:srgbClr val="C00000"/>
                </a:solidFill>
              </a:rPr>
              <a:t>геморрагии</a:t>
            </a:r>
            <a:r>
              <a:rPr lang="ru-RU" sz="2400" dirty="0" smtClean="0"/>
              <a:t>, образуются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очаги некроза</a:t>
            </a:r>
            <a:r>
              <a:rPr lang="ru-RU" sz="2400" dirty="0" smtClean="0"/>
              <a:t> слизистой оболочки полости рта, особенно часто на миндалинах. </a:t>
            </a:r>
          </a:p>
          <a:p>
            <a:pPr algn="just" eaLnBrk="1" hangingPunct="1"/>
            <a:r>
              <a:rPr lang="ru-RU" sz="2400" dirty="0" smtClean="0"/>
              <a:t>Язвенно-некротический процесс может распространяться на пищевод, характерен некротический характер воспаления, отсутствие гноя и местной воспалительной реакции, так как для образования гноя у больных </a:t>
            </a:r>
            <a:r>
              <a:rPr lang="ru-RU" sz="2400" dirty="0" err="1" smtClean="0"/>
              <a:t>агранулоцитозом</a:t>
            </a:r>
            <a:r>
              <a:rPr lang="ru-RU" sz="2400" dirty="0" smtClean="0"/>
              <a:t> нет </a:t>
            </a:r>
            <a:r>
              <a:rPr lang="ru-RU" sz="2400" dirty="0" err="1" smtClean="0"/>
              <a:t>нейтрофильных</a:t>
            </a:r>
            <a:r>
              <a:rPr lang="ru-RU" sz="2400" dirty="0" smtClean="0"/>
              <a:t> лейкоцитов. </a:t>
            </a:r>
            <a:r>
              <a:rPr lang="ru-RU" sz="2400" dirty="0" smtClean="0">
                <a:solidFill>
                  <a:srgbClr val="002060"/>
                </a:solidFill>
              </a:rPr>
              <a:t>Нередко некротический процесс на слизистой оболочке сочетается с кандидозом</a:t>
            </a:r>
            <a:r>
              <a:rPr lang="ru-RU" sz="2400" dirty="0" smtClean="0"/>
              <a:t>. Лимфатические узлы увеличены.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Содержимое 2"/>
          <p:cNvSpPr>
            <a:spLocks noGrp="1"/>
          </p:cNvSpPr>
          <p:nvPr>
            <p:ph idx="1"/>
          </p:nvPr>
        </p:nvSpPr>
        <p:spPr>
          <a:xfrm>
            <a:off x="539552" y="548680"/>
            <a:ext cx="8335962" cy="623887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Дифференциальную диагностику следует проводить с язвенно-некротическим стоматитом </a:t>
            </a:r>
            <a:r>
              <a:rPr lang="ru-RU" sz="2400" dirty="0" err="1" smtClean="0"/>
              <a:t>Венсана</a:t>
            </a:r>
            <a:r>
              <a:rPr lang="ru-RU" sz="2400" dirty="0" smtClean="0"/>
              <a:t>, другими болезнями крови.</a:t>
            </a:r>
          </a:p>
          <a:p>
            <a:r>
              <a:rPr lang="ru-RU" sz="2400" dirty="0" smtClean="0"/>
              <a:t>Диагноз ставят на основании анамнеза, клинической картины, результатов исследования периферической крови и </a:t>
            </a:r>
            <a:r>
              <a:rPr lang="ru-RU" sz="2400" dirty="0" err="1" smtClean="0"/>
              <a:t>пунктата</a:t>
            </a:r>
            <a:r>
              <a:rPr lang="ru-RU" sz="2400" dirty="0" smtClean="0"/>
              <a:t> костного мозга. </a:t>
            </a:r>
          </a:p>
          <a:p>
            <a:r>
              <a:rPr lang="ru-RU" sz="2400" dirty="0" smtClean="0"/>
              <a:t>Общее лечение проводят под наблюдением терапев</a:t>
            </a:r>
            <a:r>
              <a:rPr lang="ru-RU" sz="2400" dirty="0"/>
              <a:t>т</a:t>
            </a:r>
            <a:r>
              <a:rPr lang="ru-RU" sz="2400" dirty="0" smtClean="0"/>
              <a:t>а и гематолога, в первую очередь предусматривают переливание крови, устранение этиологического факта, применяют внутрь </a:t>
            </a:r>
            <a:r>
              <a:rPr lang="ru-RU" sz="2400" dirty="0" err="1" smtClean="0"/>
              <a:t>пентоксил</a:t>
            </a:r>
            <a:r>
              <a:rPr lang="ru-RU" sz="2400" dirty="0" smtClean="0"/>
              <a:t>, </a:t>
            </a:r>
            <a:r>
              <a:rPr lang="ru-RU" sz="2400" dirty="0" err="1" smtClean="0"/>
              <a:t>нуклеинат</a:t>
            </a:r>
            <a:r>
              <a:rPr lang="ru-RU" sz="2400" dirty="0" smtClean="0"/>
              <a:t> натрия, витамины и др. </a:t>
            </a:r>
          </a:p>
          <a:p>
            <a:r>
              <a:rPr lang="ru-RU" sz="2400" dirty="0" smtClean="0"/>
              <a:t>Местное лечение включает антисептическую обработку полости рта, обезболивание, назначение препаратов, стимулирующих </a:t>
            </a:r>
            <a:r>
              <a:rPr lang="ru-RU" sz="2400" dirty="0" err="1" smtClean="0"/>
              <a:t>эпителизацию</a:t>
            </a:r>
            <a:r>
              <a:rPr lang="ru-RU" sz="2400" dirty="0" smtClean="0"/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3" descr="10-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350838"/>
            <a:ext cx="7273925" cy="500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3656013" y="5468938"/>
            <a:ext cx="1833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Агранулоцитоз.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827088" y="404813"/>
            <a:ext cx="8032750" cy="5675312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  белой крови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1.Лейкоз: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острый;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-хронический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миелобластный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лимфобластный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2.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Агранулоцитоз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 красной крови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Анемии: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железодифитная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-В12-дефицитная анемия (анемия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Аддисона-Бирмера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2. Эритремия (полицитемия, болезнь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Вакеза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3. Геморрагические диатезы: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-гемофилия;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тромбопеническая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пурпура (болезнь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Верльгофа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-геморрагический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васкулит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(болезнь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Шенлейна-Геноха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Содержимое 2"/>
          <p:cNvSpPr>
            <a:spLocks noGrp="1"/>
          </p:cNvSpPr>
          <p:nvPr>
            <p:ph idx="1"/>
          </p:nvPr>
        </p:nvSpPr>
        <p:spPr>
          <a:xfrm>
            <a:off x="755650" y="404813"/>
            <a:ext cx="8264525" cy="57213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 b="1" dirty="0" smtClean="0"/>
              <a:t>Анемии</a:t>
            </a:r>
          </a:p>
          <a:p>
            <a:pPr>
              <a:buFontTx/>
              <a:buNone/>
            </a:pPr>
            <a:r>
              <a:rPr lang="ru-RU" dirty="0" smtClean="0"/>
              <a:t>    </a:t>
            </a:r>
          </a:p>
          <a:p>
            <a:r>
              <a:rPr lang="ru-RU" dirty="0" smtClean="0"/>
              <a:t>Анемия - состояние, характеризующееся уменьшением количества эритроцитов и гемоглобина в единице объема крови, вследствие недостаточного образования эритроцитов или их усиленного разрушения. </a:t>
            </a:r>
          </a:p>
          <a:p>
            <a:r>
              <a:rPr lang="ru-RU" dirty="0" smtClean="0"/>
              <a:t>При анемии нарушаются окислительные процессы и развивается гипоксия. В результате гипоксии в крови накапливаются недоокисленные продукты обмена, воздействующие на центральную регуляцию кровообращения, нервно-мышечный аппарат сердца и др., отмечается спазм периферических сосудов и поступление в кровеносное русло резервов крови из тканевых депо. В компенсации гипоксии большую роль играют железосодержащие ферменты - потенциальные носители кислорода</a:t>
            </a:r>
            <a:r>
              <a:rPr lang="ru-RU" b="1" dirty="0" smtClean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Содержимое 2"/>
          <p:cNvSpPr>
            <a:spLocks noGrp="1"/>
          </p:cNvSpPr>
          <p:nvPr>
            <p:ph idx="1"/>
          </p:nvPr>
        </p:nvSpPr>
        <p:spPr>
          <a:xfrm>
            <a:off x="539552" y="764704"/>
            <a:ext cx="8335962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Различают анемии:</a:t>
            </a:r>
          </a:p>
          <a:p>
            <a:endParaRPr lang="ru-RU" sz="2400" b="1" dirty="0" smtClean="0"/>
          </a:p>
          <a:p>
            <a:r>
              <a:rPr lang="ru-RU" sz="2400" dirty="0" smtClean="0"/>
              <a:t>постгеморрагические (острые и хронические) - возникающие вследствие кровопотерь;</a:t>
            </a:r>
          </a:p>
          <a:p>
            <a:r>
              <a:rPr lang="ru-RU" sz="2400" dirty="0" err="1" smtClean="0"/>
              <a:t>гипо</a:t>
            </a:r>
            <a:r>
              <a:rPr lang="ru-RU" sz="2400" dirty="0" smtClean="0"/>
              <a:t>-, </a:t>
            </a:r>
            <a:r>
              <a:rPr lang="ru-RU" sz="2400" dirty="0" err="1" smtClean="0"/>
              <a:t>апластические</a:t>
            </a:r>
            <a:r>
              <a:rPr lang="ru-RU" sz="2400" dirty="0" smtClean="0"/>
              <a:t> - при костномозговой недостаточности;</a:t>
            </a:r>
          </a:p>
          <a:p>
            <a:r>
              <a:rPr lang="ru-RU" sz="2400" dirty="0" smtClean="0"/>
              <a:t>гемолитические - вследствие усиленного разрушения эритроцитов;</a:t>
            </a:r>
          </a:p>
          <a:p>
            <a:r>
              <a:rPr lang="ru-RU" sz="2400" dirty="0" smtClean="0"/>
              <a:t>дефицитные (железодефицитные, В12-, фолиево-дефицитные.) </a:t>
            </a:r>
            <a:r>
              <a:rPr lang="ru-RU" sz="2400" dirty="0"/>
              <a:t>-</a:t>
            </a:r>
            <a:r>
              <a:rPr lang="ru-RU" sz="2400" dirty="0" smtClean="0"/>
              <a:t> вследствие нарушения образования эритроцитов, из-за дефицита специфических факторов.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Содержимое 2"/>
          <p:cNvSpPr>
            <a:spLocks noGrp="1"/>
          </p:cNvSpPr>
          <p:nvPr>
            <p:ph idx="1"/>
          </p:nvPr>
        </p:nvSpPr>
        <p:spPr>
          <a:xfrm>
            <a:off x="409575" y="404813"/>
            <a:ext cx="8734425" cy="6024562"/>
          </a:xfrm>
        </p:spPr>
        <p:txBody>
          <a:bodyPr/>
          <a:lstStyle/>
          <a:p>
            <a:r>
              <a:rPr lang="ru-RU" sz="2000" b="1" dirty="0" smtClean="0"/>
              <a:t>Железодефицитная анемия</a:t>
            </a:r>
            <a:r>
              <a:rPr lang="ru-RU" sz="2000" dirty="0" smtClean="0"/>
              <a:t> — самая частая форма малокровия.  В основе гипохромной железодефицитной анемии </a:t>
            </a:r>
            <a:r>
              <a:rPr lang="ru-RU" sz="2000" dirty="0" err="1" smtClean="0"/>
              <a:t>развившейся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анацидном</a:t>
            </a:r>
            <a:r>
              <a:rPr lang="ru-RU" sz="2000" dirty="0" smtClean="0"/>
              <a:t> гастрите, позднем хлорозе, лежит недостаток железа (недостаточное поступление с пищей, потеря его при кровотечениях, нарушение всасывания и обмена железа).</a:t>
            </a:r>
            <a:br>
              <a:rPr lang="ru-RU" sz="2000" dirty="0" smtClean="0"/>
            </a:br>
            <a:endParaRPr lang="ru-RU" sz="2000" dirty="0" smtClean="0"/>
          </a:p>
          <a:p>
            <a:r>
              <a:rPr lang="ru-RU" sz="2000" dirty="0" smtClean="0"/>
              <a:t>Общее состояние: быстрая утомляемость, астения, одышка, чувство тяжести за грудиной. Ощущение «кома в горле», которое не проходит при глотании. </a:t>
            </a:r>
            <a:r>
              <a:rPr lang="ru-RU" sz="2000" dirty="0" smtClean="0">
                <a:solidFill>
                  <a:srgbClr val="00B050"/>
                </a:solidFill>
              </a:rPr>
              <a:t>Больные указывают на снижение вкусовых ощущений, покалывание, жжение и чувство распирания в языке, особенно его кончике.</a:t>
            </a:r>
          </a:p>
          <a:p>
            <a:r>
              <a:rPr lang="ru-RU" sz="2000" dirty="0" smtClean="0"/>
              <a:t>Уже при поверхностном осмотре обнаруживается </a:t>
            </a:r>
            <a:r>
              <a:rPr lang="ru-RU" sz="2000" dirty="0" smtClean="0">
                <a:solidFill>
                  <a:srgbClr val="C00000"/>
                </a:solidFill>
              </a:rPr>
              <a:t>бледность кожных покровов и СОПР</a:t>
            </a:r>
            <a:r>
              <a:rPr lang="ru-RU" sz="2000" dirty="0" smtClean="0"/>
              <a:t>. Характерны атрофические изменения слизистой языка, трещины на кончике и по краям, в более тяжелых случаях возникают участки покраснения неправильной формы </a:t>
            </a:r>
            <a:r>
              <a:rPr lang="ru-RU" sz="2000" dirty="0" smtClean="0">
                <a:solidFill>
                  <a:srgbClr val="C00000"/>
                </a:solidFill>
              </a:rPr>
              <a:t>(«географический язык») и афты</a:t>
            </a:r>
            <a:r>
              <a:rPr lang="ru-RU" sz="2000" dirty="0" smtClean="0"/>
              <a:t>. </a:t>
            </a:r>
            <a:r>
              <a:rPr lang="ru-RU" sz="2000" dirty="0" smtClean="0">
                <a:solidFill>
                  <a:srgbClr val="0070C0"/>
                </a:solidFill>
              </a:rPr>
              <a:t>Появляются трещины на красной кайме и </a:t>
            </a:r>
            <a:r>
              <a:rPr lang="ru-RU" sz="2000" dirty="0" err="1" smtClean="0">
                <a:solidFill>
                  <a:srgbClr val="0070C0"/>
                </a:solidFill>
              </a:rPr>
              <a:t>заеды</a:t>
            </a:r>
            <a:r>
              <a:rPr lang="ru-RU" sz="2000" dirty="0" smtClean="0">
                <a:solidFill>
                  <a:srgbClr val="0070C0"/>
                </a:solidFill>
              </a:rPr>
              <a:t> в углах рта</a:t>
            </a:r>
            <a:r>
              <a:rPr lang="ru-RU" sz="2000" dirty="0" smtClean="0"/>
              <a:t>. Слизистая оболочка сухая, </a:t>
            </a:r>
            <a:r>
              <a:rPr lang="ru-RU" sz="2000" dirty="0" smtClean="0">
                <a:solidFill>
                  <a:srgbClr val="0070C0"/>
                </a:solidFill>
              </a:rPr>
              <a:t>легко травмируется.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3" descr="10-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76672"/>
            <a:ext cx="6214269" cy="4906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3348038" y="5470525"/>
            <a:ext cx="4392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Язык при железодефицитной анемии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591550" cy="60245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Диагноз ставится на основании жалоб, анамнеза, клинического осмотра, но все же решающими являются данные развернутого анализа крови (снижение количества эритроцитов, уровня гемоглобина, цветного показателя (0,8-0,6), </a:t>
            </a:r>
          </a:p>
          <a:p>
            <a:r>
              <a:rPr lang="ru-RU" sz="2400" dirty="0" smtClean="0"/>
              <a:t>Лечение железодефицитной анемии проводит гематолог. Патогенетическими средствами являются препараты железа, которые назначают длительно во время еды в сочетании с аскорбиновой кислотой. При лечении важно, чтобы в организм поступало достаточное количество усвояемого железа с пищевыми продуктами (рыба, печень, мясо). Диета, стимулирующая </a:t>
            </a:r>
            <a:r>
              <a:rPr lang="ru-RU" sz="2400" dirty="0" err="1" smtClean="0"/>
              <a:t>эритропоэз</a:t>
            </a:r>
            <a:r>
              <a:rPr lang="ru-RU" sz="2400" dirty="0" smtClean="0"/>
              <a:t>, должна быть богата белками, главным образом за счет мяса, достаточно содержать овощей, фруктов, продуктов, богатых витаминами группы А и В.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Содержимое 2"/>
          <p:cNvSpPr>
            <a:spLocks noGrp="1"/>
          </p:cNvSpPr>
          <p:nvPr>
            <p:ph idx="1"/>
          </p:nvPr>
        </p:nvSpPr>
        <p:spPr>
          <a:xfrm>
            <a:off x="142875" y="404813"/>
            <a:ext cx="8877300" cy="60960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dirty="0" smtClean="0"/>
              <a:t>В12-дефицитная анемия</a:t>
            </a:r>
          </a:p>
          <a:p>
            <a:pPr algn="ctr">
              <a:buFontTx/>
              <a:buNone/>
            </a:pPr>
            <a:r>
              <a:rPr lang="ru-RU" b="1" dirty="0" smtClean="0"/>
              <a:t>(анемия </a:t>
            </a:r>
            <a:r>
              <a:rPr lang="ru-RU" b="1" dirty="0" err="1" smtClean="0"/>
              <a:t>Аддисона</a:t>
            </a:r>
            <a:r>
              <a:rPr lang="ru-RU" b="1" dirty="0" smtClean="0"/>
              <a:t>- </a:t>
            </a:r>
            <a:r>
              <a:rPr lang="ru-RU" b="1" dirty="0" err="1" smtClean="0"/>
              <a:t>Бирмера</a:t>
            </a:r>
            <a:r>
              <a:rPr lang="ru-RU" b="1" dirty="0" smtClean="0"/>
              <a:t>).</a:t>
            </a:r>
            <a:r>
              <a:rPr lang="ru-RU" dirty="0" smtClean="0"/>
              <a:t> </a:t>
            </a:r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r>
              <a:rPr lang="ru-RU" sz="2000" dirty="0" smtClean="0"/>
              <a:t>            Характеризуется нарушением </a:t>
            </a:r>
            <a:r>
              <a:rPr lang="ru-RU" sz="2000" dirty="0" err="1" smtClean="0"/>
              <a:t>эритропоэза</a:t>
            </a:r>
            <a:r>
              <a:rPr lang="ru-RU" sz="2000" dirty="0" smtClean="0"/>
              <a:t> из-за недостатка в организме витамина В12 вследствие его малого поступления извне или нарушения условий его всасывания. У таких больных наблюдается </a:t>
            </a:r>
            <a:r>
              <a:rPr lang="ru-RU" sz="2000" dirty="0" smtClean="0">
                <a:solidFill>
                  <a:srgbClr val="0070C0"/>
                </a:solidFill>
              </a:rPr>
              <a:t>атрофия железистого аппарата желудка</a:t>
            </a:r>
            <a:r>
              <a:rPr lang="ru-RU" sz="2000" dirty="0" smtClean="0"/>
              <a:t>, продуцирующего соляную кислоту и </a:t>
            </a:r>
            <a:r>
              <a:rPr lang="ru-RU" sz="2000" dirty="0" err="1" smtClean="0"/>
              <a:t>гастромукопротеина</a:t>
            </a:r>
            <a:r>
              <a:rPr lang="ru-RU" sz="2000" dirty="0" smtClean="0"/>
              <a:t>- внутреннего фактора </a:t>
            </a:r>
            <a:r>
              <a:rPr lang="ru-RU" sz="2000" dirty="0" err="1" smtClean="0"/>
              <a:t>Кастла</a:t>
            </a:r>
            <a:r>
              <a:rPr lang="ru-RU" sz="2000" dirty="0" smtClean="0"/>
              <a:t>, которые необходимы для усвоения витамина В12.</a:t>
            </a:r>
          </a:p>
          <a:p>
            <a:pPr>
              <a:buFontTx/>
              <a:buNone/>
            </a:pPr>
            <a:r>
              <a:rPr lang="ru-RU" sz="2000" dirty="0" smtClean="0"/>
              <a:t>           Витамин В12 и фолиевая кислота - необходимые факторы </a:t>
            </a:r>
            <a:r>
              <a:rPr lang="ru-RU" sz="2000" dirty="0" err="1" smtClean="0"/>
              <a:t>гемопоэза</a:t>
            </a:r>
            <a:r>
              <a:rPr lang="ru-RU" sz="2000" dirty="0" smtClean="0"/>
              <a:t>. При их отсутствии нарушается митоз кроветворных клеток и, как следствие, нарушается образование эритроцитов. Из-за недостатка соляной кислоты в желудке нарушается всасывание других витаминов группы В, что отражается на состоянии желудочно-кишечного тракта и полости рта больного.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193087" cy="572135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dirty="0" smtClean="0"/>
              <a:t>   </a:t>
            </a:r>
            <a:r>
              <a:rPr lang="ru-RU" sz="2400" b="1" dirty="0" smtClean="0"/>
              <a:t>Клинические симптомы: </a:t>
            </a:r>
            <a:r>
              <a:rPr lang="ru-RU" sz="2400" dirty="0" smtClean="0"/>
              <a:t> характерна </a:t>
            </a:r>
            <a:r>
              <a:rPr lang="ru-RU" sz="2400" dirty="0" smtClean="0">
                <a:solidFill>
                  <a:srgbClr val="FF0000"/>
                </a:solidFill>
              </a:rPr>
              <a:t>триада</a:t>
            </a:r>
            <a:r>
              <a:rPr lang="ru-RU" sz="2400" dirty="0" smtClean="0"/>
              <a:t> патологических симптомов - нарушение функций </a:t>
            </a:r>
            <a:r>
              <a:rPr lang="ru-RU" sz="2400" dirty="0" smtClean="0">
                <a:solidFill>
                  <a:srgbClr val="FF0000"/>
                </a:solidFill>
              </a:rPr>
              <a:t>пищеварительной, кроветворной и нервной систем</a:t>
            </a:r>
            <a:r>
              <a:rPr lang="ru-RU" sz="2400" dirty="0" smtClean="0"/>
              <a:t>. </a:t>
            </a:r>
          </a:p>
          <a:p>
            <a:pPr algn="just"/>
            <a:r>
              <a:rPr lang="ru-RU" sz="2400" dirty="0" smtClean="0"/>
              <a:t>К начальным признакам заболевания относятся слабость, быстрая утомляемость, головокружение, головная боль, шум в ушах, сонливость днем, бессонница ночью, диспепсические явления. </a:t>
            </a:r>
            <a:endParaRPr lang="ru-RU" sz="2400" dirty="0"/>
          </a:p>
          <a:p>
            <a:pPr algn="just"/>
            <a:r>
              <a:rPr lang="ru-RU" sz="2400" dirty="0" smtClean="0"/>
              <a:t>Одним из </a:t>
            </a:r>
            <a:r>
              <a:rPr lang="ru-RU" sz="2400" dirty="0" smtClean="0">
                <a:solidFill>
                  <a:srgbClr val="0070C0"/>
                </a:solidFill>
              </a:rPr>
              <a:t>первых симптомов </a:t>
            </a:r>
            <a:r>
              <a:rPr lang="ru-RU" sz="2400" dirty="0" smtClean="0"/>
              <a:t>болезни является </a:t>
            </a:r>
            <a:r>
              <a:rPr lang="ru-RU" sz="2400" dirty="0" smtClean="0">
                <a:solidFill>
                  <a:srgbClr val="0070C0"/>
                </a:solidFill>
              </a:rPr>
              <a:t>боль и жжение на языке</a:t>
            </a:r>
            <a:r>
              <a:rPr lang="ru-RU" sz="2400" dirty="0" smtClean="0"/>
              <a:t>, с чем и обращаются больные к стоматологу. </a:t>
            </a:r>
          </a:p>
          <a:p>
            <a:pPr algn="just"/>
            <a:r>
              <a:rPr lang="ru-RU" sz="2400" dirty="0" smtClean="0"/>
              <a:t>Нередко заболевание начинается с парестезий, онемения дистальных отделов конечностей. Характерен внешний вид пернициозных больных: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резкая бледность кожных покровов с желтым оттенком, лицо одутловатое, нередко отмечается  пигментация на лице в виде бабочки.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Содержимое 2"/>
          <p:cNvSpPr>
            <a:spLocks noGrp="1"/>
          </p:cNvSpPr>
          <p:nvPr>
            <p:ph idx="1"/>
          </p:nvPr>
        </p:nvSpPr>
        <p:spPr>
          <a:xfrm>
            <a:off x="684213" y="333375"/>
            <a:ext cx="7929562" cy="616743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Классическим симптомом пернициозной анемии является, так называемый </a:t>
            </a:r>
            <a:r>
              <a:rPr lang="ru-RU" sz="2400" dirty="0" smtClean="0">
                <a:solidFill>
                  <a:srgbClr val="FF0000"/>
                </a:solidFill>
              </a:rPr>
              <a:t>«язык Хантера»</a:t>
            </a:r>
            <a:r>
              <a:rPr lang="ru-RU" sz="2400" dirty="0" smtClean="0"/>
              <a:t> (Гюнтера-Миллера), характеризующийся появлением </a:t>
            </a:r>
            <a:r>
              <a:rPr lang="ru-RU" sz="2400" dirty="0" smtClean="0">
                <a:solidFill>
                  <a:srgbClr val="FF0000"/>
                </a:solidFill>
              </a:rPr>
              <a:t>ярко-красных пятен воспаления на спинке языка</a:t>
            </a:r>
            <a:r>
              <a:rPr lang="ru-RU" sz="2400" dirty="0" smtClean="0"/>
              <a:t>, которые распространяются по краям и кончику, постепенно захватывая всю поверхность. Затем воспалительные явления стихают, сосочки языка атрофируются, </a:t>
            </a:r>
            <a:r>
              <a:rPr lang="ru-RU" sz="2400" dirty="0" smtClean="0">
                <a:solidFill>
                  <a:srgbClr val="0070C0"/>
                </a:solidFill>
              </a:rPr>
              <a:t>язык</a:t>
            </a:r>
            <a:r>
              <a:rPr lang="ru-RU" sz="2400" dirty="0" smtClean="0"/>
              <a:t> становится </a:t>
            </a:r>
            <a:r>
              <a:rPr lang="ru-RU" sz="2400" dirty="0" smtClean="0">
                <a:solidFill>
                  <a:srgbClr val="0070C0"/>
                </a:solidFill>
              </a:rPr>
              <a:t>гладким, блестящим</a:t>
            </a:r>
            <a:r>
              <a:rPr lang="ru-RU" sz="2400" dirty="0" smtClean="0"/>
              <a:t> («лакированный» язык), при пальпации </a:t>
            </a:r>
            <a:r>
              <a:rPr lang="ru-RU" sz="2400" dirty="0" smtClean="0">
                <a:solidFill>
                  <a:srgbClr val="0070C0"/>
                </a:solidFill>
              </a:rPr>
              <a:t>дряблый</a:t>
            </a:r>
            <a:r>
              <a:rPr lang="ru-RU" sz="2400" dirty="0" smtClean="0"/>
              <a:t>, поверхность нередко покрыта складками, края в виде зазубрин. </a:t>
            </a:r>
          </a:p>
          <a:p>
            <a:pPr algn="just"/>
            <a:r>
              <a:rPr lang="ru-RU" sz="2400" dirty="0" smtClean="0"/>
              <a:t>На боковых поверхностях, кончике языка, уздечке часто появляются </a:t>
            </a:r>
            <a:r>
              <a:rPr lang="ru-RU" sz="2400" dirty="0" smtClean="0">
                <a:solidFill>
                  <a:srgbClr val="0070C0"/>
                </a:solidFill>
              </a:rPr>
              <a:t>эрозии</a:t>
            </a:r>
            <a:r>
              <a:rPr lang="ru-RU" sz="2400" dirty="0" smtClean="0"/>
              <a:t> травматического генеза, характерно отсутствие налета. Атрофируется слизистая не только языка, но и всей полости рта. Она становится тонкой, морщинистой, легко </a:t>
            </a:r>
            <a:r>
              <a:rPr lang="ru-RU" sz="2400" dirty="0" err="1" smtClean="0"/>
              <a:t>изъязвляющейся</a:t>
            </a:r>
            <a:r>
              <a:rPr lang="ru-RU" sz="2400" dirty="0" smtClean="0"/>
              <a:t>, чувствительной к воздействию различных раздражителей. </a:t>
            </a:r>
            <a:r>
              <a:rPr lang="ru-RU" sz="2400" dirty="0" smtClean="0">
                <a:solidFill>
                  <a:srgbClr val="0070C0"/>
                </a:solidFill>
              </a:rPr>
              <a:t>В углах рта появляются трещины</a:t>
            </a:r>
            <a:r>
              <a:rPr lang="ru-RU" sz="2400" dirty="0" smtClean="0"/>
              <a:t>, отделение слюны уменьшается.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Содержимое 2"/>
          <p:cNvSpPr>
            <a:spLocks noGrp="1"/>
          </p:cNvSpPr>
          <p:nvPr>
            <p:ph idx="1"/>
          </p:nvPr>
        </p:nvSpPr>
        <p:spPr>
          <a:xfrm>
            <a:off x="539750" y="333375"/>
            <a:ext cx="8480425" cy="57927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Подтверждением диагноза являются данные развернутого анализа крови: снижение количества эритроцитов, наличие дегенеративных их форм, относительный лимфоцитоз, сдвиг вправо клеток </a:t>
            </a:r>
            <a:r>
              <a:rPr lang="ru-RU" sz="2400" dirty="0" err="1" smtClean="0"/>
              <a:t>нейтрофильного</a:t>
            </a:r>
            <a:r>
              <a:rPr lang="ru-RU" sz="2400" dirty="0" smtClean="0"/>
              <a:t> ряда, высокий цветной показатель (больше единицы), достигая иногда 1,4–1,6. Концентрация гемоглобина в эритроцитах возрастает. Появляются большие эритроциты, насыщенные гемоглобином, </a:t>
            </a:r>
            <a:r>
              <a:rPr lang="ru-RU" sz="2400" dirty="0" err="1" smtClean="0"/>
              <a:t>макроциты</a:t>
            </a:r>
            <a:r>
              <a:rPr lang="ru-RU" sz="2400" dirty="0" smtClean="0"/>
              <a:t>, </a:t>
            </a:r>
            <a:r>
              <a:rPr lang="ru-RU" sz="2400" dirty="0" err="1" smtClean="0"/>
              <a:t>мегалоциты</a:t>
            </a:r>
            <a:r>
              <a:rPr lang="ru-RU" sz="2400" dirty="0" smtClean="0"/>
              <a:t> , эритроциты с остатками ядер (тельца </a:t>
            </a:r>
            <a:r>
              <a:rPr lang="ru-RU" sz="2400" dirty="0" err="1" smtClean="0"/>
              <a:t>Кебота</a:t>
            </a:r>
            <a:r>
              <a:rPr lang="ru-RU" sz="2400" dirty="0" smtClean="0"/>
              <a:t>, кольца </a:t>
            </a:r>
            <a:r>
              <a:rPr lang="ru-RU" sz="2400" dirty="0" err="1" smtClean="0"/>
              <a:t>Жоли</a:t>
            </a:r>
            <a:r>
              <a:rPr lang="ru-RU" sz="2400" dirty="0" smtClean="0"/>
              <a:t>). </a:t>
            </a:r>
          </a:p>
          <a:p>
            <a:r>
              <a:rPr lang="ru-RU" sz="2400" dirty="0" smtClean="0"/>
              <a:t>Лечение пернициозной анемии проводит гематолог. Основным средством лечения является витамин В12.  По показаниям назначают фолиевую кислоту, другие витамины группы В, препараты железа, соляную кислоту с пепсином, нормализуют питание. В очень тяжелых случаях проводят переливание крови.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3" descr="10-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11519"/>
            <a:ext cx="5853782" cy="5293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0" name="Rectangle 4"/>
          <p:cNvSpPr>
            <a:spLocks noChangeArrowheads="1"/>
          </p:cNvSpPr>
          <p:nvPr/>
        </p:nvSpPr>
        <p:spPr bwMode="auto">
          <a:xfrm>
            <a:off x="3492500" y="5605463"/>
            <a:ext cx="4103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Язык при гемолитической анемии.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424936" cy="5616624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2800" b="1" dirty="0" smtClean="0"/>
              <a:t>Лейкоз</a:t>
            </a:r>
          </a:p>
          <a:p>
            <a:r>
              <a:rPr lang="ru-RU" sz="2400" b="1" dirty="0" smtClean="0"/>
              <a:t>   </a:t>
            </a:r>
            <a:r>
              <a:rPr lang="ru-RU" sz="2400" dirty="0" smtClean="0">
                <a:solidFill>
                  <a:srgbClr val="FF0000"/>
                </a:solidFill>
              </a:rPr>
              <a:t>Системное заболевание белой крови</a:t>
            </a:r>
            <a:r>
              <a:rPr lang="ru-RU" sz="2400" dirty="0" smtClean="0"/>
              <a:t>, характеризующееся прогрессирующей </a:t>
            </a:r>
            <a:r>
              <a:rPr lang="ru-RU" sz="2400" dirty="0" smtClean="0">
                <a:solidFill>
                  <a:srgbClr val="FF0000"/>
                </a:solidFill>
              </a:rPr>
              <a:t>клеточной гиперплазией </a:t>
            </a:r>
            <a:r>
              <a:rPr lang="ru-RU" sz="2400" dirty="0" smtClean="0"/>
              <a:t>в органах кроветворения с резким преобладанием процессов </a:t>
            </a:r>
            <a:r>
              <a:rPr lang="ru-RU" sz="2400" dirty="0" smtClean="0">
                <a:solidFill>
                  <a:srgbClr val="FF0000"/>
                </a:solidFill>
              </a:rPr>
              <a:t>пролиферации</a:t>
            </a:r>
            <a:r>
              <a:rPr lang="ru-RU" sz="2400" dirty="0" smtClean="0"/>
              <a:t> над процессами дифференциации клеток крови. В крови появляется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много незрелых форм</a:t>
            </a:r>
            <a:r>
              <a:rPr lang="ru-RU" sz="2400" dirty="0" smtClean="0"/>
              <a:t>, не способных выполнять защитные функции. Клетки крови </a:t>
            </a:r>
            <a:r>
              <a:rPr lang="ru-RU" sz="2400" dirty="0" err="1" smtClean="0"/>
              <a:t>анаплазируются</a:t>
            </a:r>
            <a:r>
              <a:rPr lang="ru-RU" sz="2400" dirty="0" smtClean="0"/>
              <a:t> и приобретают новые </a:t>
            </a:r>
            <a:r>
              <a:rPr lang="ru-RU" sz="2400" dirty="0" err="1" smtClean="0"/>
              <a:t>бластные</a:t>
            </a:r>
            <a:r>
              <a:rPr lang="ru-RU" sz="2400" dirty="0" smtClean="0"/>
              <a:t> свойства. В последующем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очаги кроветворения образуются в различных органах</a:t>
            </a:r>
            <a:r>
              <a:rPr lang="ru-RU" sz="2400" dirty="0" smtClean="0"/>
              <a:t>, в том числе и в слизистой оболочке полости рта. </a:t>
            </a:r>
          </a:p>
          <a:p>
            <a:r>
              <a:rPr lang="ru-RU" sz="2400" dirty="0" smtClean="0"/>
              <a:t>В зависимости от степени </a:t>
            </a:r>
            <a:r>
              <a:rPr lang="ru-RU" sz="2400" dirty="0" err="1" smtClean="0"/>
              <a:t>анаплазии</a:t>
            </a:r>
            <a:r>
              <a:rPr lang="ru-RU" sz="2400" dirty="0" smtClean="0"/>
              <a:t> опухолевых клеток и характера течения лейкозы делятся на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острые и хронические</a:t>
            </a:r>
            <a:r>
              <a:rPr lang="ru-RU" sz="2400" dirty="0" smtClean="0"/>
              <a:t>. Этиологическим фактором могут служить опухолевый процесс, ионизирующая радиация, действие токсинов. Рассматривается также вирусная природа заболевания.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Содержимое 2"/>
          <p:cNvSpPr>
            <a:spLocks noGrp="1"/>
          </p:cNvSpPr>
          <p:nvPr>
            <p:ph idx="1"/>
          </p:nvPr>
        </p:nvSpPr>
        <p:spPr>
          <a:xfrm>
            <a:off x="467544" y="548679"/>
            <a:ext cx="8552631" cy="5577483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ru-RU" sz="2800" b="1" dirty="0" smtClean="0"/>
              <a:t>Эритремия (полицитемия, болезнь </a:t>
            </a:r>
            <a:r>
              <a:rPr lang="ru-RU" sz="2800" b="1" dirty="0" err="1" smtClean="0"/>
              <a:t>Вакеза</a:t>
            </a:r>
            <a:r>
              <a:rPr lang="ru-RU" sz="2800" b="1" dirty="0" smtClean="0"/>
              <a:t>)</a:t>
            </a:r>
            <a:r>
              <a:rPr lang="ru-RU" sz="2800" dirty="0" smtClean="0"/>
              <a:t> </a:t>
            </a:r>
          </a:p>
          <a:p>
            <a:pPr algn="ctr" eaLnBrk="1" hangingPunct="1">
              <a:buFontTx/>
              <a:buNone/>
            </a:pPr>
            <a:r>
              <a:rPr lang="ru-RU" sz="2400" dirty="0" smtClean="0"/>
              <a:t>  </a:t>
            </a:r>
          </a:p>
          <a:p>
            <a:r>
              <a:rPr lang="ru-RU" sz="2400" dirty="0" smtClean="0"/>
              <a:t>заболевание кроветворного аппарата, характеризующееся </a:t>
            </a:r>
            <a:r>
              <a:rPr lang="ru-RU" sz="2400" dirty="0" smtClean="0">
                <a:solidFill>
                  <a:srgbClr val="FF0000"/>
                </a:solidFill>
              </a:rPr>
              <a:t>увеличением количества эритроцитов и гемоглобина </a:t>
            </a:r>
            <a:r>
              <a:rPr lang="ru-RU" sz="2400" dirty="0" smtClean="0"/>
              <a:t>в единице объема крови наряду с увеличением всей массы крови. </a:t>
            </a:r>
          </a:p>
          <a:p>
            <a:r>
              <a:rPr lang="ru-RU" sz="2400" dirty="0" smtClean="0"/>
              <a:t>Эритремия возникает преимущественно в возрасте 40—60 лет, чаще у мужчин. Заболевание начинается незаметно для больного. Больные жалуются на повышенную утомляемость, снижение работоспособности, тяжесть в голове и мучительную головную боль. Характерна также боль в области сердца, в костях и суставах.   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96647" cy="5472608"/>
          </a:xfrm>
        </p:spPr>
        <p:txBody>
          <a:bodyPr/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+mn-lt"/>
              </a:rPr>
              <a:t>Изменяется </a:t>
            </a:r>
            <a:r>
              <a:rPr lang="ru-RU" sz="2400" dirty="0" smtClean="0">
                <a:solidFill>
                  <a:srgbClr val="C00000"/>
                </a:solidFill>
                <a:latin typeface="+mn-lt"/>
              </a:rPr>
              <a:t>цвет кожи и слизистых оболочек</a:t>
            </a:r>
            <a:r>
              <a:rPr lang="ru-RU" sz="2400" dirty="0" smtClean="0">
                <a:latin typeface="+mn-lt"/>
              </a:rPr>
              <a:t>, которые приобретают </a:t>
            </a:r>
            <a:r>
              <a:rPr lang="ru-RU" sz="2400" dirty="0" smtClean="0">
                <a:solidFill>
                  <a:srgbClr val="C00000"/>
                </a:solidFill>
                <a:latin typeface="+mn-lt"/>
              </a:rPr>
              <a:t>темно-вишневую окраску</a:t>
            </a:r>
            <a:r>
              <a:rPr lang="ru-RU" sz="2400" dirty="0" smtClean="0">
                <a:latin typeface="+mn-lt"/>
              </a:rPr>
              <a:t>, что обусловлено повышенным содержанием в капиллярах восстановленного гемоглобина. Часто наблюдается </a:t>
            </a:r>
            <a:r>
              <a:rPr lang="ru-RU" sz="2400" dirty="0" smtClean="0">
                <a:solidFill>
                  <a:srgbClr val="C00000"/>
                </a:solidFill>
                <a:latin typeface="+mn-lt"/>
              </a:rPr>
              <a:t>кровоточивость десен</a:t>
            </a:r>
            <a:r>
              <a:rPr lang="ru-RU" sz="2400" dirty="0" smtClean="0">
                <a:latin typeface="+mn-lt"/>
              </a:rPr>
              <a:t>. Возможны </a:t>
            </a:r>
            <a:r>
              <a:rPr lang="ru-RU" sz="2400" dirty="0" smtClean="0">
                <a:solidFill>
                  <a:srgbClr val="00B050"/>
                </a:solidFill>
                <a:latin typeface="+mn-lt"/>
              </a:rPr>
              <a:t>парестезии</a:t>
            </a:r>
            <a:r>
              <a:rPr lang="ru-RU" sz="2400" dirty="0" smtClean="0">
                <a:latin typeface="+mn-lt"/>
              </a:rPr>
              <a:t> в области слизистых оболочек полости рта в связи с повышением кровенаполнения сосудов и </a:t>
            </a:r>
            <a:r>
              <a:rPr lang="ru-RU" sz="2400" dirty="0" err="1" smtClean="0">
                <a:latin typeface="+mn-lt"/>
              </a:rPr>
              <a:t>нейрососудистыми</a:t>
            </a:r>
            <a:r>
              <a:rPr lang="ru-RU" sz="2400" dirty="0" smtClean="0">
                <a:latin typeface="+mn-lt"/>
              </a:rPr>
              <a:t> расстройствами. </a:t>
            </a:r>
            <a:br>
              <a:rPr lang="ru-RU" sz="2400" dirty="0" smtClean="0">
                <a:latin typeface="+mn-lt"/>
              </a:rPr>
            </a:b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 smtClean="0">
                <a:latin typeface="+mn-lt"/>
              </a:rPr>
              <a:t>Диагноз ставят на основании резкого увеличения количества эритроцитов. Обычно одновременно повышается уровень гемоглобина и увеличивается вязкость крови.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3" descr="10-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7" y="331534"/>
            <a:ext cx="6205314" cy="5185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3492500" y="5505450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Полицитемия (болезнь Вакеза).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336607" cy="5688161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latin typeface="+mn-lt"/>
              </a:rPr>
              <a:t>			Геморрагические диатезы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Группа заболеваний, характеризующаяся </a:t>
            </a:r>
            <a:r>
              <a:rPr lang="ru-RU" sz="2400" dirty="0" smtClean="0">
                <a:solidFill>
                  <a:srgbClr val="FF0000"/>
                </a:solidFill>
                <a:latin typeface="+mn-lt"/>
              </a:rPr>
              <a:t>склонностью к кровотечениям</a:t>
            </a:r>
            <a:r>
              <a:rPr lang="ru-RU" sz="2400" dirty="0" smtClean="0">
                <a:latin typeface="+mn-lt"/>
              </a:rPr>
              <a:t>, возникающим самопроизвольно или в результате незначительных повреждений. В зависимости от патогенеза различают 3 основные группы геморрагических диатезов: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1) обусловленные нарушением свертывания крови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- </a:t>
            </a:r>
            <a:r>
              <a:rPr lang="ru-RU" sz="2400" dirty="0" err="1" smtClean="0">
                <a:latin typeface="+mn-lt"/>
              </a:rPr>
              <a:t>коагулопатии</a:t>
            </a:r>
            <a:r>
              <a:rPr lang="ru-RU" sz="2400" dirty="0" smtClean="0">
                <a:latin typeface="+mn-lt"/>
              </a:rPr>
              <a:t>;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2)обусловленные нарушением </a:t>
            </a:r>
            <a:r>
              <a:rPr lang="ru-RU" sz="2400" dirty="0" err="1" smtClean="0">
                <a:latin typeface="+mn-lt"/>
              </a:rPr>
              <a:t>тромбоцитопоэза</a:t>
            </a:r>
            <a:r>
              <a:rPr lang="ru-RU" sz="2400" dirty="0" smtClean="0">
                <a:latin typeface="+mn-lt"/>
              </a:rPr>
              <a:t>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- </a:t>
            </a:r>
            <a:r>
              <a:rPr lang="ru-RU" sz="2400" dirty="0" err="1" smtClean="0">
                <a:latin typeface="+mn-lt"/>
              </a:rPr>
              <a:t>тромбоцитопатии</a:t>
            </a:r>
            <a:r>
              <a:rPr lang="ru-RU" sz="2400" dirty="0" smtClean="0">
                <a:latin typeface="+mn-lt"/>
              </a:rPr>
              <a:t>;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3)обусловленные поражением сосудистой стенки </a:t>
            </a: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 smtClean="0">
                <a:latin typeface="+mn-lt"/>
              </a:rPr>
              <a:t>- </a:t>
            </a:r>
            <a:r>
              <a:rPr lang="ru-RU" sz="2400" dirty="0" err="1" smtClean="0">
                <a:latin typeface="+mn-lt"/>
              </a:rPr>
              <a:t>вазопатии</a:t>
            </a:r>
            <a:r>
              <a:rPr lang="ru-RU" sz="2800" dirty="0" smtClean="0">
                <a:latin typeface="+mn-lt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921253" cy="5818658"/>
          </a:xfrm>
        </p:spPr>
        <p:txBody>
          <a:bodyPr/>
          <a:lstStyle/>
          <a:p>
            <a:pPr eaLnBrk="1" hangingPunct="1"/>
            <a:r>
              <a:rPr lang="ru-RU" sz="2400" dirty="0" smtClean="0">
                <a:latin typeface="+mn-lt"/>
              </a:rPr>
              <a:t>                                              </a:t>
            </a:r>
            <a:r>
              <a:rPr lang="ru-RU" sz="2400" b="1" dirty="0" smtClean="0">
                <a:latin typeface="+mn-lt"/>
              </a:rPr>
              <a:t>Гемофилия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Врожденное, наследственное </a:t>
            </a:r>
            <a:r>
              <a:rPr lang="ru-RU" sz="2000" dirty="0" smtClean="0">
                <a:solidFill>
                  <a:srgbClr val="FF0000"/>
                </a:solidFill>
                <a:latin typeface="+mn-lt"/>
              </a:rPr>
              <a:t>нарушение свертываемости крови </a:t>
            </a:r>
            <a:r>
              <a:rPr lang="ru-RU" sz="2000" dirty="0" smtClean="0">
                <a:latin typeface="+mn-lt"/>
              </a:rPr>
              <a:t>вследствие дефицита факторов свертываемости крови. </a:t>
            </a:r>
            <a:br>
              <a:rPr lang="ru-RU" sz="2000" dirty="0" smtClean="0">
                <a:latin typeface="+mn-lt"/>
              </a:rPr>
            </a:br>
            <a:r>
              <a:rPr lang="ru-RU" sz="2000" dirty="0">
                <a:latin typeface="+mn-lt"/>
              </a:rPr>
              <a:t/>
            </a:r>
            <a:br>
              <a:rPr lang="ru-RU" sz="2000" dirty="0">
                <a:latin typeface="+mn-lt"/>
              </a:rPr>
            </a:br>
            <a:r>
              <a:rPr lang="ru-RU" sz="2000" dirty="0" smtClean="0">
                <a:latin typeface="+mn-lt"/>
              </a:rPr>
              <a:t>Болеют лица мужского пола, заболевание передается по материнской линии. 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Для гемофилии характерен </a:t>
            </a:r>
            <a:r>
              <a:rPr lang="ru-RU" sz="2000" dirty="0" err="1" smtClean="0">
                <a:latin typeface="+mn-lt"/>
              </a:rPr>
              <a:t>гематомный</a:t>
            </a:r>
            <a:r>
              <a:rPr lang="ru-RU" sz="2000" dirty="0" smtClean="0">
                <a:latin typeface="+mn-lt"/>
              </a:rPr>
              <a:t> тип кровоточивости. Заболевание проявляется обычно на 1-3 году жизни ребенка обильным кровотечением после легкого повреждения (при прикусывании языка, прорезывании зубов, травмы слизистой оболочки острыми краями зубов и т. д.). Кровотечения обычно длительные, затяжные. Если вовремя не оказать медицинскую помощь, то это может привести к летальному исходу. </a:t>
            </a:r>
            <a:r>
              <a:rPr lang="ru-RU" sz="2000" dirty="0" smtClean="0">
                <a:solidFill>
                  <a:srgbClr val="FF0000"/>
                </a:solidFill>
                <a:latin typeface="+mn-lt"/>
              </a:rPr>
              <a:t>Характерными для гемофилии симптомами является образование внутрикожных кровоизлияний без видимой причины и больших гематом при незначительных травмах.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488758" cy="5890666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+mn-lt"/>
              </a:rPr>
              <a:t>Особенно часто </a:t>
            </a:r>
            <a:r>
              <a:rPr lang="ru-RU" sz="2800" dirty="0" smtClean="0">
                <a:solidFill>
                  <a:srgbClr val="C00000"/>
                </a:solidFill>
                <a:latin typeface="+mn-lt"/>
              </a:rPr>
              <a:t>кровотечения</a:t>
            </a:r>
            <a:r>
              <a:rPr lang="ru-RU" sz="2800" dirty="0" smtClean="0">
                <a:latin typeface="+mn-lt"/>
              </a:rPr>
              <a:t> возникают из </a:t>
            </a:r>
            <a:r>
              <a:rPr lang="ru-RU" sz="2800" dirty="0" smtClean="0">
                <a:solidFill>
                  <a:srgbClr val="C00000"/>
                </a:solidFill>
                <a:latin typeface="+mn-lt"/>
              </a:rPr>
              <a:t>межзубных сосочков </a:t>
            </a:r>
            <a:r>
              <a:rPr lang="ru-RU" sz="2800" dirty="0" smtClean="0">
                <a:latin typeface="+mn-lt"/>
              </a:rPr>
              <a:t>десны при заболеваниях периодонта, лечении кариеса зубов и его осложнений. 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solidFill>
                  <a:srgbClr val="002060"/>
                </a:solidFill>
                <a:latin typeface="+mn-lt"/>
              </a:rPr>
              <a:t>При удалении зубов </a:t>
            </a:r>
            <a:r>
              <a:rPr lang="ru-RU" sz="2800" dirty="0" smtClean="0">
                <a:latin typeface="+mn-lt"/>
              </a:rPr>
              <a:t>возникает трудно останавливаемое кровотечение. Время свертывания крови больных гемофилией значительно удлинено, иногда до 1-2 ч, бывает, что кровь больного гемофилией свертывается только через 1-2 дня.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Больных с гемофилией лечат с применением заместительной терапии: VIII фактор, </a:t>
            </a:r>
            <a:r>
              <a:rPr lang="ru-RU" sz="2800" dirty="0" err="1" smtClean="0">
                <a:latin typeface="+mn-lt"/>
              </a:rPr>
              <a:t>криопреципитат</a:t>
            </a:r>
            <a:r>
              <a:rPr lang="ru-RU" sz="2800" dirty="0" smtClean="0">
                <a:latin typeface="+mn-lt"/>
              </a:rPr>
              <a:t>, Е-аминокапроновая кислота, переливание крови.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136582" cy="5962650"/>
          </a:xfrm>
        </p:spPr>
        <p:txBody>
          <a:bodyPr/>
          <a:lstStyle/>
          <a:p>
            <a:pPr eaLnBrk="1" hangingPunct="1"/>
            <a:r>
              <a:rPr lang="ru-RU" sz="2400" b="1" dirty="0" smtClean="0"/>
              <a:t>                         </a:t>
            </a:r>
            <a:r>
              <a:rPr lang="ru-RU" sz="2400" b="1" dirty="0" smtClean="0">
                <a:latin typeface="+mn-lt"/>
              </a:rPr>
              <a:t>Тромбоцитопеническая  пурпура </a:t>
            </a:r>
            <a:br>
              <a:rPr lang="ru-RU" sz="2400" b="1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>                                      (болезнь </a:t>
            </a:r>
            <a:r>
              <a:rPr lang="ru-RU" sz="2400" b="1" dirty="0" err="1" smtClean="0">
                <a:latin typeface="+mn-lt"/>
              </a:rPr>
              <a:t>Верльгофа</a:t>
            </a:r>
            <a:r>
              <a:rPr lang="ru-RU" sz="2400" b="1" dirty="0" smtClean="0">
                <a:latin typeface="+mn-lt"/>
              </a:rPr>
              <a:t>)</a:t>
            </a:r>
            <a:r>
              <a:rPr lang="ru-RU" sz="2400" dirty="0" smtClean="0">
                <a:latin typeface="+mn-lt"/>
              </a:rPr>
              <a:t>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связана с </a:t>
            </a: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нарушением созревания мегакариоцитов </a:t>
            </a:r>
            <a:r>
              <a:rPr lang="ru-RU" sz="2400" dirty="0" smtClean="0">
                <a:latin typeface="+mn-lt"/>
              </a:rPr>
              <a:t>и слабой способностью их продуцировать тромбоциты. Заболевание характеризуется значительным снижением количества тромбоцитов в периферической крови.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Основным клиническим симптомом заболевания являются </a:t>
            </a:r>
            <a:r>
              <a:rPr lang="ru-RU" sz="2400" dirty="0" smtClean="0">
                <a:solidFill>
                  <a:srgbClr val="C00000"/>
                </a:solidFill>
                <a:latin typeface="+mn-lt"/>
              </a:rPr>
              <a:t>кровоизлияния в кожу, слизистые оболочки, а также кровотечения из носа, десен </a:t>
            </a:r>
            <a:r>
              <a:rPr lang="ru-RU" sz="2400" dirty="0" smtClean="0">
                <a:latin typeface="+mn-lt"/>
              </a:rPr>
              <a:t>и др., возникающие спонтанно или под влиянием незначительной травмы. Наблюдаются кровоизлияния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в серозные оболочки, сетчатку и другие отделы глаза, головной мозг. </a:t>
            </a:r>
            <a:r>
              <a:rPr lang="ru-RU" sz="2400" dirty="0" smtClean="0">
                <a:latin typeface="+mn-lt"/>
              </a:rPr>
              <a:t>В результате значительных кровопотерь может развиться постгеморрагическая анемия.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120062" cy="610711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400" dirty="0" smtClean="0">
                <a:latin typeface="+mn-lt"/>
              </a:rPr>
              <a:t>Характерным признаком заболевания является </a:t>
            </a:r>
            <a:r>
              <a:rPr lang="ru-RU" sz="2400" dirty="0" smtClean="0">
                <a:solidFill>
                  <a:srgbClr val="FF0000"/>
                </a:solidFill>
                <a:latin typeface="+mn-lt"/>
              </a:rPr>
              <a:t>тромбоцитопения</a:t>
            </a:r>
            <a:r>
              <a:rPr lang="ru-RU" sz="2400" dirty="0" smtClean="0">
                <a:latin typeface="+mn-lt"/>
              </a:rPr>
              <a:t>. В анализах крови для всех видов тромбоцитопении характерно резкое снижение количества тромбоцитов (менее 100х109/л). Кровоточивость развивается, как правило, при уменьшении числа тромбоцитов до 30х109/л. Уменьшение количества тромбоцитов приводит к увеличению времени кровотечения до 10 мин и более (в норме 3—4 мин). </a:t>
            </a:r>
            <a:br>
              <a:rPr lang="ru-RU" sz="2400" dirty="0" smtClean="0">
                <a:latin typeface="+mn-lt"/>
              </a:rPr>
            </a:b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 smtClean="0">
                <a:latin typeface="+mn-lt"/>
              </a:rPr>
              <a:t>Острые формы, встречающиеся реже, протекают с высокой температурой тела и профузными кровотечениями, в том числе почечными.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При тромбоцитопении следует соблюдать осторожность при стоматологических и других вмешательствах. Их следует проводить в условиях стационара после соответствующей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подготовки.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3" descr="10-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592496"/>
            <a:ext cx="7344816" cy="478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6" name="Rectangle 4"/>
          <p:cNvSpPr>
            <a:spLocks noChangeArrowheads="1"/>
          </p:cNvSpPr>
          <p:nvPr/>
        </p:nvSpPr>
        <p:spPr bwMode="auto">
          <a:xfrm>
            <a:off x="3419475" y="5632450"/>
            <a:ext cx="3960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Тромбоцитопеническая пурпура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734425" cy="5832648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ru-RU" sz="2400" dirty="0" smtClean="0"/>
              <a:t>                                      </a:t>
            </a:r>
            <a:r>
              <a:rPr lang="ru-RU" sz="2400" b="1" dirty="0" smtClean="0"/>
              <a:t>Геморрагический </a:t>
            </a:r>
            <a:r>
              <a:rPr lang="ru-RU" sz="2400" b="1" dirty="0" err="1" smtClean="0"/>
              <a:t>васкулит</a:t>
            </a:r>
            <a:endParaRPr lang="ru-RU" sz="2400" b="1" dirty="0" smtClean="0"/>
          </a:p>
          <a:p>
            <a:pPr>
              <a:buFontTx/>
              <a:buNone/>
            </a:pPr>
            <a:r>
              <a:rPr lang="ru-RU" sz="2400" b="1" dirty="0" smtClean="0"/>
              <a:t>                                     (болезнь </a:t>
            </a:r>
            <a:r>
              <a:rPr lang="ru-RU" sz="2400" b="1" dirty="0" err="1" smtClean="0"/>
              <a:t>Шенлейна-Геноха</a:t>
            </a:r>
            <a:r>
              <a:rPr lang="ru-RU" sz="2400" b="1" dirty="0" smtClean="0"/>
              <a:t>)</a:t>
            </a:r>
            <a:r>
              <a:rPr lang="ru-RU" sz="2400" dirty="0" smtClean="0"/>
              <a:t> </a:t>
            </a:r>
          </a:p>
          <a:p>
            <a:pPr>
              <a:buFontTx/>
              <a:buNone/>
            </a:pPr>
            <a:endParaRPr lang="ru-RU" sz="2400" dirty="0"/>
          </a:p>
          <a:p>
            <a:pPr>
              <a:buFontTx/>
              <a:buNone/>
            </a:pPr>
            <a:r>
              <a:rPr lang="ru-RU" sz="2400" dirty="0" smtClean="0"/>
              <a:t>Характеризуется </a:t>
            </a:r>
            <a:r>
              <a:rPr lang="ru-RU" sz="2400" dirty="0" smtClean="0">
                <a:solidFill>
                  <a:srgbClr val="FF0000"/>
                </a:solidFill>
              </a:rPr>
              <a:t>кровоизлияниями в кожу и слизистую </a:t>
            </a:r>
            <a:r>
              <a:rPr lang="ru-RU" sz="2400" dirty="0" smtClean="0"/>
              <a:t>оболочку на почве </a:t>
            </a:r>
            <a:r>
              <a:rPr lang="ru-RU" sz="2400" dirty="0" smtClean="0">
                <a:solidFill>
                  <a:srgbClr val="FF0000"/>
                </a:solidFill>
              </a:rPr>
              <a:t>повышенной проницаемости сосудистой стенки</a:t>
            </a:r>
            <a:r>
              <a:rPr lang="ru-RU" sz="2400" dirty="0" smtClean="0"/>
              <a:t> при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отсутствии нарушений со стороны самой крови</a:t>
            </a:r>
            <a:r>
              <a:rPr lang="ru-RU" sz="2400" dirty="0" smtClean="0"/>
              <a:t>. </a:t>
            </a:r>
          </a:p>
          <a:p>
            <a:pPr>
              <a:buFontTx/>
              <a:buNone/>
            </a:pPr>
            <a:r>
              <a:rPr lang="ru-RU" sz="2400" dirty="0" smtClean="0"/>
              <a:t>Заболевание развивается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после перенесенных инфекций, введения вакцин или сывороток при лекарственной непереносимости</a:t>
            </a:r>
            <a:r>
              <a:rPr lang="ru-RU" sz="2400" dirty="0" smtClean="0"/>
              <a:t>. Считают, что наиболее вероятной причиной является повреждение сосудов иммунными комплексами, что ведет к нарушению эндотелия, </a:t>
            </a:r>
            <a:r>
              <a:rPr lang="ru-RU" sz="2400" dirty="0" err="1" smtClean="0"/>
              <a:t>микротромбозам</a:t>
            </a:r>
            <a:r>
              <a:rPr lang="ru-RU" sz="2400" dirty="0" smtClean="0"/>
              <a:t> и геморрагиям.</a:t>
            </a:r>
          </a:p>
          <a:p>
            <a:pPr>
              <a:buFontTx/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Высыпания</a:t>
            </a:r>
            <a:r>
              <a:rPr lang="ru-RU" sz="2400" dirty="0" smtClean="0"/>
              <a:t> на коже и слизистых оболочках вначале имеют </a:t>
            </a:r>
            <a:r>
              <a:rPr lang="ru-RU" sz="2400" dirty="0" smtClean="0">
                <a:solidFill>
                  <a:srgbClr val="C00000"/>
                </a:solidFill>
              </a:rPr>
              <a:t>ограниченный, </a:t>
            </a:r>
            <a:r>
              <a:rPr lang="ru-RU" sz="2400" dirty="0" err="1" smtClean="0">
                <a:solidFill>
                  <a:srgbClr val="C00000"/>
                </a:solidFill>
              </a:rPr>
              <a:t>эритематозный</a:t>
            </a:r>
            <a:r>
              <a:rPr lang="ru-RU" sz="2400" dirty="0" smtClean="0">
                <a:solidFill>
                  <a:srgbClr val="C00000"/>
                </a:solidFill>
              </a:rPr>
              <a:t> характер</a:t>
            </a:r>
            <a:r>
              <a:rPr lang="ru-RU" sz="2400" dirty="0" smtClean="0"/>
              <a:t>, через несколько часов они становятся геморрагическими. Изменения на коже и слизистых оболочках могут быть единственным признаком заболевания или сопутствовать поражениям суставов и внутренних органов.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63830" cy="6276355"/>
          </a:xfrm>
        </p:spPr>
        <p:txBody>
          <a:bodyPr>
            <a:normAutofit fontScale="92500" lnSpcReduction="10000"/>
          </a:bodyPr>
          <a:lstStyle/>
          <a:p>
            <a:pPr algn="ctr">
              <a:buFontTx/>
              <a:buNone/>
            </a:pPr>
            <a:r>
              <a:rPr lang="ru-RU" b="1" dirty="0" smtClean="0"/>
              <a:t>Острый лейкоз</a:t>
            </a:r>
          </a:p>
          <a:p>
            <a:r>
              <a:rPr lang="ru-RU" sz="2400" dirty="0" smtClean="0"/>
              <a:t>   </a:t>
            </a:r>
            <a:r>
              <a:rPr lang="ru-RU" sz="2400" b="1" dirty="0" smtClean="0"/>
              <a:t>Клиника:</a:t>
            </a:r>
            <a:r>
              <a:rPr lang="ru-RU" sz="2400" dirty="0" smtClean="0"/>
              <a:t> чаще всего заболевание развивается постепенно. В </a:t>
            </a:r>
            <a:r>
              <a:rPr lang="ru-RU" sz="2400" dirty="0" err="1" smtClean="0"/>
              <a:t>додиагностический</a:t>
            </a:r>
            <a:r>
              <a:rPr lang="ru-RU" sz="2400" dirty="0" smtClean="0"/>
              <a:t> период первыми частыми симптомами болезни являются: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повышение температуры тела до 37-38С, снижение аппетита, вялость, боли в костях и суставах, кровоточивость десен, бледность кожных покровов и слизистых оболочек, легкая их ранимость</a:t>
            </a:r>
            <a:r>
              <a:rPr lang="ru-RU" sz="2400" dirty="0" smtClean="0"/>
              <a:t>. Иногда заболевание выявляется случайно по результатам крови, когда пациент обращается за помощью по поводу травм, профилактических осмотров, длительных кровотечений после удаления зуба и др. </a:t>
            </a:r>
            <a:r>
              <a:rPr lang="ru-RU" sz="2400" dirty="0" smtClean="0">
                <a:solidFill>
                  <a:srgbClr val="FF0000"/>
                </a:solidFill>
              </a:rPr>
              <a:t>При прогрессировании</a:t>
            </a:r>
            <a:r>
              <a:rPr lang="ru-RU" sz="2400" dirty="0" smtClean="0"/>
              <a:t> заболевания больные жалуются на </a:t>
            </a:r>
            <a:r>
              <a:rPr lang="ru-RU" sz="2400" dirty="0" smtClean="0">
                <a:solidFill>
                  <a:srgbClr val="FF0000"/>
                </a:solidFill>
              </a:rPr>
              <a:t>затрудненный прием пищи, гнилостный запах изо рта, головную боль,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головокружение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Симптомы со стороны слизистой полости рта: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геморрагии, язвенно-некротические поражения, гиперплазия и инфильтрация. Слизистая оболочка десны отечна, гиперемирована, легко кровоточит</a:t>
            </a:r>
            <a:r>
              <a:rPr lang="ru-RU" sz="2400" dirty="0" smtClean="0"/>
              <a:t>. Кровоточивость и язвенно-некротические очаги появляются на языке и других участках полости рта. </a:t>
            </a:r>
            <a:r>
              <a:rPr lang="ru-RU" sz="2400" dirty="0" err="1" smtClean="0"/>
              <a:t>Травмирование</a:t>
            </a:r>
            <a:r>
              <a:rPr lang="ru-RU" sz="2400" dirty="0" smtClean="0"/>
              <a:t> провоцирует формирование элементов поражения.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511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6" descr="10-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549275"/>
            <a:ext cx="7086600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4" name="Rectangle 7"/>
          <p:cNvSpPr>
            <a:spLocks noChangeArrowheads="1"/>
          </p:cNvSpPr>
          <p:nvPr/>
        </p:nvSpPr>
        <p:spPr bwMode="auto">
          <a:xfrm rot="10800000" flipV="1">
            <a:off x="3006725" y="5668963"/>
            <a:ext cx="3127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Болезнь Шенлейна-Геноха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1433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84784"/>
            <a:ext cx="7886700" cy="4692179"/>
          </a:xfrm>
        </p:spPr>
        <p:txBody>
          <a:bodyPr>
            <a:normAutofit/>
          </a:bodyPr>
          <a:lstStyle/>
          <a:p>
            <a:pPr marL="0" indent="0" algn="just" eaLnBrk="1" hangingPunct="1">
              <a:buNone/>
            </a:pPr>
            <a:endParaRPr lang="ru-RU" sz="2000" dirty="0" smtClean="0">
              <a:latin typeface="Arial Unicode MS" pitchFamily="34" charset="-128"/>
            </a:endParaRPr>
          </a:p>
          <a:p>
            <a:pPr marL="0" indent="0" algn="just" eaLnBrk="1" hangingPunct="1">
              <a:buNone/>
            </a:pPr>
            <a:r>
              <a:rPr lang="ru-RU" sz="2000" dirty="0" smtClean="0">
                <a:latin typeface="Arial Unicode MS" pitchFamily="34" charset="-128"/>
              </a:rPr>
              <a:t>Таким образом, </a:t>
            </a:r>
            <a:r>
              <a:rPr lang="ru-RU" sz="2000" dirty="0" smtClean="0">
                <a:solidFill>
                  <a:srgbClr val="FF0000"/>
                </a:solidFill>
                <a:latin typeface="Arial Unicode MS" pitchFamily="34" charset="-128"/>
              </a:rPr>
              <a:t>пр</a:t>
            </a:r>
            <a:r>
              <a:rPr lang="ru-RU" sz="2000" dirty="0" smtClean="0">
                <a:solidFill>
                  <a:srgbClr val="FF0000"/>
                </a:solidFill>
                <a:latin typeface="Arial Unicode MS" pitchFamily="34" charset="-128"/>
              </a:rPr>
              <a:t>и </a:t>
            </a:r>
            <a:r>
              <a:rPr lang="ru-RU" sz="2000" dirty="0" smtClean="0">
                <a:solidFill>
                  <a:srgbClr val="FF0000"/>
                </a:solidFill>
                <a:latin typeface="Arial Unicode MS" pitchFamily="34" charset="-128"/>
              </a:rPr>
              <a:t>заболеваниях системы крови</a:t>
            </a:r>
            <a:r>
              <a:rPr lang="ru-RU" sz="2000" dirty="0" smtClean="0">
                <a:latin typeface="Arial Unicode MS" pitchFamily="34" charset="-128"/>
              </a:rPr>
              <a:t>, как и при других системных заболеваниях организма, часто </a:t>
            </a:r>
            <a:r>
              <a:rPr lang="ru-RU" sz="2000" dirty="0" smtClean="0">
                <a:solidFill>
                  <a:srgbClr val="FF0000"/>
                </a:solidFill>
                <a:latin typeface="Arial Unicode MS" pitchFamily="34" charset="-128"/>
              </a:rPr>
              <a:t>поражается слизистая оболочка рта</a:t>
            </a:r>
            <a:r>
              <a:rPr lang="ru-RU" sz="2000" dirty="0" smtClean="0">
                <a:latin typeface="Arial Unicode MS" pitchFamily="34" charset="-128"/>
              </a:rPr>
              <a:t>. Частая и ранняя манифестация заболеваний крови в полости рта определяет первичное обращение больного к стоматологу. К сожалению, известны случаи неправильной диагностики изменений в полости рта в результате неудовлетворительного обследования больного и, в связи с этим, запоздалого специального лечения. </a:t>
            </a:r>
          </a:p>
          <a:p>
            <a:pPr algn="just" eaLnBrk="1" hangingPunct="1"/>
            <a:r>
              <a:rPr lang="ru-RU" sz="2000" dirty="0" smtClean="0">
                <a:latin typeface="Arial Unicode MS" pitchFamily="34" charset="-128"/>
              </a:rPr>
              <a:t>Кроме того, при неправильно установленном диагнозе допускаются необоснованные вмешательства, которые могут оканчиваться профузным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</a:rPr>
              <a:t>кровотечением из лунки удаленного зуба, прогрессированием некротического процесса и даже летальным исходом</a:t>
            </a:r>
            <a:r>
              <a:rPr lang="ru-RU" sz="2000" dirty="0" smtClean="0">
                <a:latin typeface="Arial Unicode MS" pitchFamily="34" charset="-128"/>
              </a:rPr>
              <a:t>. Стоматолог должен знать объем допустимых и необходимых вмешательств при лечении больных заболеваниями системы</a:t>
            </a:r>
            <a:r>
              <a:rPr lang="ru-RU" sz="2000" dirty="0" smtClean="0"/>
              <a:t>.</a:t>
            </a:r>
            <a:endParaRPr lang="en-US" sz="20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80728"/>
            <a:ext cx="7886700" cy="46805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Список литературы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1. Аксамит</a:t>
            </a:r>
            <a:r>
              <a:rPr lang="ru-RU" dirty="0"/>
              <a:t>, Людмила Анатольевна. Заболевания слизистой оболочки рта. Связь с общей патологией. Диагностика. Лечение / </a:t>
            </a:r>
            <a:r>
              <a:rPr lang="ru-RU" dirty="0" err="1"/>
              <a:t>Л.А.Аксамит</a:t>
            </a:r>
            <a:r>
              <a:rPr lang="ru-RU" dirty="0"/>
              <a:t>, </a:t>
            </a:r>
            <a:r>
              <a:rPr lang="ru-RU" dirty="0" err="1"/>
              <a:t>А.А.Цветкова</a:t>
            </a:r>
            <a:r>
              <a:rPr lang="ru-RU" dirty="0"/>
              <a:t>. – 4-е изд. – Москва : </a:t>
            </a:r>
            <a:r>
              <a:rPr lang="ru-RU" dirty="0" err="1"/>
              <a:t>МЕДпреcс-информ</a:t>
            </a:r>
            <a:r>
              <a:rPr lang="ru-RU" dirty="0"/>
              <a:t>, 2022. – 288 </a:t>
            </a:r>
            <a:r>
              <a:rPr lang="ru-RU" dirty="0" smtClean="0"/>
              <a:t>c</a:t>
            </a:r>
          </a:p>
          <a:p>
            <a:pPr marL="0" indent="0">
              <a:buNone/>
            </a:pPr>
            <a:r>
              <a:rPr lang="ru-RU" dirty="0"/>
              <a:t>2. Иммунология и клиническая иммунология. Учебное </a:t>
            </a:r>
            <a:r>
              <a:rPr lang="ru-RU" dirty="0" smtClean="0"/>
              <a:t>пособие. </a:t>
            </a:r>
            <a:r>
              <a:rPr lang="ru-RU" dirty="0" err="1"/>
              <a:t>Сепиашвили</a:t>
            </a:r>
            <a:r>
              <a:rPr lang="ru-RU" dirty="0"/>
              <a:t> Р.И., Левкова Е.А., Славянская Т.А., </a:t>
            </a:r>
            <a:r>
              <a:rPr lang="ru-RU" dirty="0" err="1"/>
              <a:t>Ханферьян</a:t>
            </a:r>
            <a:r>
              <a:rPr lang="ru-RU" dirty="0"/>
              <a:t> Р.А</a:t>
            </a:r>
            <a:r>
              <a:rPr lang="ru-RU" dirty="0" smtClean="0"/>
              <a:t>. 2023. – 160с</a:t>
            </a:r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 err="1" smtClean="0"/>
              <a:t>Ронь</a:t>
            </a:r>
            <a:r>
              <a:rPr lang="ru-RU" dirty="0"/>
              <a:t>, Г. И. Заболевания слизистой оболочки полости рта : учебное пособие / Г. И. </a:t>
            </a:r>
            <a:r>
              <a:rPr lang="ru-RU" dirty="0" err="1"/>
              <a:t>Ронь</a:t>
            </a:r>
            <a:r>
              <a:rPr lang="ru-RU" dirty="0"/>
              <a:t>. – Екатеринбург : УГМУ, 2017. – 150 с.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 smtClean="0"/>
              <a:t>. Цагараева</a:t>
            </a:r>
            <a:r>
              <a:rPr lang="ru-RU" dirty="0"/>
              <a:t>, Т. Г. Изменения слизистой оболочки полости рта при некоторых системных заболеваниях / Т. Г. Цагараева, М. К. </a:t>
            </a:r>
            <a:r>
              <a:rPr lang="ru-RU" dirty="0" err="1"/>
              <a:t>Сланова</a:t>
            </a:r>
            <a:r>
              <a:rPr lang="ru-RU" dirty="0"/>
              <a:t>, С. К. </a:t>
            </a:r>
            <a:r>
              <a:rPr lang="ru-RU" dirty="0" smtClean="0"/>
              <a:t>Хетагуров </a:t>
            </a:r>
            <a:r>
              <a:rPr lang="ru-RU" dirty="0" smtClean="0"/>
              <a:t>2019</a:t>
            </a:r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dirty="0"/>
              <a:t>. Специфические воспалительные заболевания органов полости рта и челюстно-лицевой области. Учебное </a:t>
            </a:r>
            <a:r>
              <a:rPr lang="ru-RU" dirty="0" smtClean="0"/>
              <a:t>пособие. Издательство ГЭОТАР-Медиа Под </a:t>
            </a:r>
            <a:r>
              <a:rPr lang="ru-RU" dirty="0"/>
              <a:t>ред. А.М. </a:t>
            </a:r>
            <a:r>
              <a:rPr lang="ru-RU" dirty="0" smtClean="0"/>
              <a:t>Панина , 2023 – 144с.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753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335838" cy="5916315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Язва</a:t>
            </a:r>
            <a:r>
              <a:rPr lang="ru-RU" sz="2400" dirty="0" smtClean="0"/>
              <a:t> при остром лейкозе </a:t>
            </a:r>
            <a:r>
              <a:rPr lang="ru-RU" sz="2400" dirty="0" smtClean="0">
                <a:solidFill>
                  <a:srgbClr val="FF0000"/>
                </a:solidFill>
              </a:rPr>
              <a:t>начинается как небольшой участок некроза</a:t>
            </a:r>
            <a:r>
              <a:rPr lang="ru-RU" sz="2400" dirty="0" smtClean="0"/>
              <a:t>,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окруженного венчиком синюшного цвета </a:t>
            </a:r>
            <a:r>
              <a:rPr lang="ru-RU" sz="2400" dirty="0" smtClean="0"/>
              <a:t>на фоне бледной слизистой оболочки. Процесс бурно распространяется, и вскоре вокруг зубов или на других участках образуются </a:t>
            </a:r>
            <a:r>
              <a:rPr lang="ru-RU" sz="2400" dirty="0" smtClean="0">
                <a:solidFill>
                  <a:srgbClr val="C00000"/>
                </a:solidFill>
              </a:rPr>
              <a:t>дефекты</a:t>
            </a:r>
            <a:r>
              <a:rPr lang="ru-RU" sz="2400" dirty="0" smtClean="0"/>
              <a:t> эпителиального покрова с </a:t>
            </a:r>
            <a:r>
              <a:rPr lang="ru-RU" sz="2400" dirty="0" smtClean="0">
                <a:solidFill>
                  <a:srgbClr val="C00000"/>
                </a:solidFill>
              </a:rPr>
              <a:t>грязно-серым налетом</a:t>
            </a:r>
            <a:r>
              <a:rPr lang="ru-RU" sz="2400" dirty="0" smtClean="0"/>
              <a:t>, отличающимся неприятным </a:t>
            </a:r>
            <a:r>
              <a:rPr lang="ru-RU" sz="2400" dirty="0" smtClean="0">
                <a:solidFill>
                  <a:srgbClr val="C00000"/>
                </a:solidFill>
              </a:rPr>
              <a:t>гнилостным запахом</a:t>
            </a:r>
            <a:r>
              <a:rPr lang="ru-RU" sz="2400" dirty="0" smtClean="0"/>
              <a:t>. </a:t>
            </a:r>
          </a:p>
          <a:p>
            <a:pPr marL="0" indent="0">
              <a:buNone/>
            </a:pPr>
            <a:r>
              <a:rPr lang="ru-RU" sz="2400" dirty="0" smtClean="0"/>
              <a:t>Болезненные язвы распространяются вдоль зубов на преддверие полости рта, подъязычную область, нёбо, а также на подлежащие ткани. Травма, особенно удаление зуба, приводит к сильному кровотечению, а затем образованию глубокой язвы.</a:t>
            </a:r>
          </a:p>
          <a:p>
            <a:r>
              <a:rPr lang="ru-RU" sz="2400" dirty="0" smtClean="0"/>
              <a:t>При остром лейкозе часто возникает </a:t>
            </a:r>
            <a:r>
              <a:rPr lang="ru-RU" sz="2400" dirty="0" smtClean="0">
                <a:solidFill>
                  <a:srgbClr val="C00000"/>
                </a:solidFill>
              </a:rPr>
              <a:t>инфильтрация соединительной ткани десен миелоидными клетками</a:t>
            </a:r>
            <a:r>
              <a:rPr lang="ru-RU" sz="2400" dirty="0" smtClean="0"/>
              <a:t>, в результате десны выглядят набухшими, покрывая до 2/3 коронки зуба. Возможна также </a:t>
            </a:r>
            <a:r>
              <a:rPr lang="ru-RU" sz="2400" dirty="0" smtClean="0">
                <a:solidFill>
                  <a:srgbClr val="C00000"/>
                </a:solidFill>
              </a:rPr>
              <a:t>гиперплазия десен. </a:t>
            </a:r>
            <a:r>
              <a:rPr lang="ru-RU" sz="2400" dirty="0" smtClean="0"/>
              <a:t>Попытка хирургического иссечения </a:t>
            </a:r>
            <a:r>
              <a:rPr lang="ru-RU" sz="2400" dirty="0" err="1" smtClean="0"/>
              <a:t>гиперплазированных</a:t>
            </a:r>
            <a:r>
              <a:rPr lang="ru-RU" sz="2400" dirty="0" smtClean="0"/>
              <a:t> участков или инфильтратов сразу вызывает кровотечение, а затем образование язвы. Глубокая инфильтрация тканей приводит к поражению периодонта и расшатыванию зубов.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173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755576" y="548680"/>
            <a:ext cx="7615808" cy="557745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Диагноз лейкоза подтверждается лабораторным анализом крови: увеличение числа лейкоцитов до 20—40 тыс. в 1 мм3 (40х109/л), изменение формулы крови в сторону старых и незрелых клеток (80–100%). Малое количество зрелых клеток («лейкемический провал») является неблагоприятным прогностическим фактором. </a:t>
            </a:r>
          </a:p>
          <a:p>
            <a:r>
              <a:rPr lang="ru-RU" sz="2400" dirty="0" smtClean="0"/>
              <a:t>Проявления острого лейкоза на слизистой оболочке </a:t>
            </a:r>
            <a:r>
              <a:rPr lang="ru-RU" sz="2400" dirty="0" smtClean="0">
                <a:solidFill>
                  <a:srgbClr val="C00000"/>
                </a:solidFill>
              </a:rPr>
              <a:t>следует дифференцировать от гипертрофического гингивита другой этиологии, язвенно- некротического стоматита </a:t>
            </a:r>
            <a:r>
              <a:rPr lang="ru-RU" sz="2400" dirty="0" err="1" smtClean="0">
                <a:solidFill>
                  <a:srgbClr val="C00000"/>
                </a:solidFill>
              </a:rPr>
              <a:t>Венсана</a:t>
            </a:r>
            <a:r>
              <a:rPr lang="ru-RU" sz="2400" dirty="0" smtClean="0">
                <a:solidFill>
                  <a:srgbClr val="C00000"/>
                </a:solidFill>
              </a:rPr>
              <a:t>, гиповитаминоза С, интоксикации солями тяжелых металлов. </a:t>
            </a:r>
            <a:r>
              <a:rPr lang="ru-RU" sz="2400" dirty="0" smtClean="0"/>
              <a:t>Решающим в диагностике лейкозов являются результаты исследования крови.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10-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8640"/>
            <a:ext cx="5831235" cy="643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116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10-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663575"/>
            <a:ext cx="6911975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87675" y="5589588"/>
            <a:ext cx="4105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Пародонтит при подостром лейкозе.</a:t>
            </a:r>
          </a:p>
        </p:txBody>
      </p:sp>
    </p:spTree>
    <p:extLst>
      <p:ext uri="{BB962C8B-B14F-4D97-AF65-F5344CB8AC3E}">
        <p14:creationId xmlns:p14="http://schemas.microsoft.com/office/powerpoint/2010/main" val="339887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ОСТРЫЙ ЛЕЙКОЗ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549275"/>
            <a:ext cx="5942012" cy="464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00338" y="5253038"/>
            <a:ext cx="554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dirty="0"/>
              <a:t>Острый лейкоз. Язвенно-некротический гингивит </a:t>
            </a:r>
          </a:p>
          <a:p>
            <a:r>
              <a:rPr lang="ru-RU" dirty="0"/>
              <a:t>с гиперплазией и кровоточивостью десен </a:t>
            </a:r>
          </a:p>
        </p:txBody>
      </p:sp>
    </p:spTree>
    <p:extLst>
      <p:ext uri="{BB962C8B-B14F-4D97-AF65-F5344CB8AC3E}">
        <p14:creationId xmlns:p14="http://schemas.microsoft.com/office/powerpoint/2010/main" val="361549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</TotalTime>
  <Words>1700</Words>
  <Application>Microsoft Office PowerPoint</Application>
  <PresentationFormat>Экран (4:3)</PresentationFormat>
  <Paragraphs>122</Paragraphs>
  <Slides>42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8" baseType="lpstr">
      <vt:lpstr>Arial Unicode MS</vt:lpstr>
      <vt:lpstr>Arial</vt:lpstr>
      <vt:lpstr>Calibri</vt:lpstr>
      <vt:lpstr>Calibri Light</vt:lpstr>
      <vt:lpstr>Times New Roman</vt:lpstr>
      <vt:lpstr>Тема Office</vt:lpstr>
      <vt:lpstr>Презентация PowerPoint</vt:lpstr>
      <vt:lpstr>                  Заболевания  белой крови       1.Лейкоз:       - острый;       -хронический (миелобластный и лимфобластный);      2.  Агранулоцитоз.                                Заболевания красной крови        1. Анемии:       -железодифитная;       -В12-дефицитная анемия (анемия Аддисона-Бирмера);      2. Эритремия (полицитемия, болезнь Вакеза);      3. Геморрагические диатезы:        -гемофилия;        -тромбопеническая пурпура (болезнь Верльгофа)        -геморрагический васкулит (болезнь Шенлейна-Геноха)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Изменяется цвет кожи и слизистых оболочек, которые приобретают темно-вишневую окраску, что обусловлено повышенным содержанием в капиллярах восстановленного гемоглобина. Часто наблюдается кровоточивость десен. Возможны парестезии в области слизистых оболочек полости рта в связи с повышением кровенаполнения сосудов и нейрососудистыми расстройствами.   Диагноз ставят на основании резкого увеличения количества эритроцитов. Обычно одновременно повышается уровень гемоглобина и увеличивается вязкость крови.</vt:lpstr>
      <vt:lpstr>Презентация PowerPoint</vt:lpstr>
      <vt:lpstr>   Геморрагические диатезы  Группа заболеваний, характеризующаяся склонностью к кровотечениям, возникающим самопроизвольно или в результате незначительных повреждений. В зависимости от патогенеза различают 3 основные группы геморрагических диатезов:  1) обусловленные нарушением свертывания крови  - коагулопатии; 2)обусловленные нарушением тромбоцитопоэза  - тромбоцитопатии; 3)обусловленные поражением сосудистой стенки  - вазопатии </vt:lpstr>
      <vt:lpstr>                                              Гемофилия  Врожденное, наследственное нарушение свертываемости крови вследствие дефицита факторов свертываемости крови.   Болеют лица мужского пола, заболевание передается по материнской линии.   Для гемофилии характерен гематомный тип кровоточивости. Заболевание проявляется обычно на 1-3 году жизни ребенка обильным кровотечением после легкого повреждения (при прикусывании языка, прорезывании зубов, травмы слизистой оболочки острыми краями зубов и т. д.). Кровотечения обычно длительные, затяжные. Если вовремя не оказать медицинскую помощь, то это может привести к летальному исходу. Характерными для гемофилии симптомами является образование внутрикожных кровоизлияний без видимой причины и больших гематом при незначительных травмах.</vt:lpstr>
      <vt:lpstr>Особенно часто кровотечения возникают из межзубных сосочков десны при заболеваниях периодонта, лечении кариеса зубов и его осложнений.  При удалении зубов возникает трудно останавливаемое кровотечение. Время свертывания крови больных гемофилией значительно удлинено, иногда до 1-2 ч, бывает, что кровь больного гемофилией свертывается только через 1-2 дня. Больных с гемофилией лечат с применением заместительной терапии: VIII фактор, криопреципитат, Е-аминокапроновая кислота, переливание крови.</vt:lpstr>
      <vt:lpstr>                         Тромбоцитопеническая  пурпура                                        (болезнь Верльгофа)   связана с нарушением созревания мегакариоцитов и слабой способностью их продуцировать тромбоциты. Заболевание характеризуется значительным снижением количества тромбоцитов в периферической крови.   Основным клиническим симптомом заболевания являются кровоизлияния в кожу, слизистые оболочки, а также кровотечения из носа, десен и др., возникающие спонтанно или под влиянием незначительной травмы. Наблюдаются кровоизлияния в серозные оболочки, сетчатку и другие отделы глаза, головной мозг. В результате значительных кровопотерь может развиться постгеморрагическая анемия.</vt:lpstr>
      <vt:lpstr>Характерным признаком заболевания является тромбоцитопения. В анализах крови для всех видов тромбоцитопении характерно резкое снижение количества тромбоцитов (менее 100х109/л). Кровоточивость развивается, как правило, при уменьшении числа тромбоцитов до 30х109/л. Уменьшение количества тромбоцитов приводит к увеличению времени кровотечения до 10 мин и более (в норме 3—4 мин).   Острые формы, встречающиеся реже, протекают с высокой температурой тела и профузными кровотечениями, в том числе почечными.  При тромбоцитопении следует соблюдать осторожность при стоматологических и других вмешательствах. Их следует проводить в условиях стационара после соответствующей подготовки. </vt:lpstr>
      <vt:lpstr>Презентация PowerPoint</vt:lpstr>
      <vt:lpstr>Презентация PowerPoint</vt:lpstr>
      <vt:lpstr>Презентация PowerPoint</vt:lpstr>
      <vt:lpstr>Вывод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ДОНЕЦКИЙ НАЦИОНАЛЬНЫЙ МЕДИЦИНСКИЙ УНИВЕРСИТЕТ им. М.ГОРЬКОГО ПРОФИЛАКТИКА ЗАБОЛЕВАНИЙ ПАРОДОНТА</dc:title>
  <dc:creator>Boss</dc:creator>
  <cp:lastModifiedBy>HP</cp:lastModifiedBy>
  <cp:revision>248</cp:revision>
  <dcterms:created xsi:type="dcterms:W3CDTF">2012-12-06T16:41:03Z</dcterms:created>
  <dcterms:modified xsi:type="dcterms:W3CDTF">2023-12-17T10:18:05Z</dcterms:modified>
</cp:coreProperties>
</file>