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78989" y="1755394"/>
            <a:ext cx="703402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7462" y="328675"/>
            <a:ext cx="757707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8155" y="1624965"/>
            <a:ext cx="11235689" cy="445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039" y="1596897"/>
            <a:ext cx="7494905" cy="250761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065" marR="5080" indent="1905" algn="ctr">
              <a:lnSpc>
                <a:spcPct val="90000"/>
              </a:lnSpc>
              <a:spcBef>
                <a:spcPts val="630"/>
              </a:spcBef>
            </a:pPr>
            <a:r>
              <a:rPr sz="4400" spc="-40" dirty="0"/>
              <a:t>Медицинская реабилитация  </a:t>
            </a:r>
            <a:r>
              <a:rPr sz="4400" spc="-20" dirty="0"/>
              <a:t>при </a:t>
            </a:r>
            <a:r>
              <a:rPr sz="4400" spc="-35" dirty="0"/>
              <a:t>артериальной гипертонии</a:t>
            </a:r>
            <a:r>
              <a:rPr sz="4400" spc="-320" dirty="0"/>
              <a:t> </a:t>
            </a:r>
            <a:r>
              <a:rPr sz="4400" dirty="0"/>
              <a:t>и  </a:t>
            </a:r>
            <a:r>
              <a:rPr sz="4400" spc="-30" dirty="0"/>
              <a:t>других </a:t>
            </a:r>
            <a:r>
              <a:rPr sz="4400" spc="-40" dirty="0"/>
              <a:t>нарушениях </a:t>
            </a:r>
            <a:r>
              <a:rPr sz="4400" spc="-35" dirty="0"/>
              <a:t>регуляции  артериального</a:t>
            </a:r>
            <a:r>
              <a:rPr sz="4400" spc="-120" dirty="0"/>
              <a:t> </a:t>
            </a:r>
            <a:r>
              <a:rPr sz="4400" spc="-35" dirty="0"/>
              <a:t>давления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891664" y="4509261"/>
            <a:ext cx="8408035" cy="127560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250" dirty="0">
              <a:latin typeface="Calibri"/>
              <a:cs typeface="Calibri"/>
            </a:endParaRPr>
          </a:p>
          <a:p>
            <a:pPr marL="205104" marR="100965" algn="ctr">
              <a:lnSpc>
                <a:spcPct val="80000"/>
              </a:lnSpc>
            </a:pPr>
            <a:r>
              <a:rPr sz="1800" spc="-5" dirty="0" err="1" smtClean="0">
                <a:solidFill>
                  <a:srgbClr val="001F5F"/>
                </a:solidFill>
                <a:latin typeface="Calibri"/>
                <a:cs typeface="Calibri"/>
              </a:rPr>
              <a:t>Физическая</a:t>
            </a:r>
            <a:r>
              <a:rPr sz="1800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реабилитационная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медицина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пациентов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нарушением  функции, структуры,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ограничением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активности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участия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заболеваниях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состояниях кардио-респираторной системы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других соматических</a:t>
            </a:r>
            <a:r>
              <a:rPr sz="18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заболеваниях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23621" y="237500"/>
            <a:ext cx="1474744" cy="1391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5524" y="318953"/>
            <a:ext cx="9144000" cy="6361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380" y="721232"/>
            <a:ext cx="72415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Среднесрочные </a:t>
            </a:r>
            <a:r>
              <a:rPr sz="3200" spc="-5" dirty="0"/>
              <a:t>механизмы </a:t>
            </a:r>
            <a:r>
              <a:rPr sz="3200" dirty="0"/>
              <a:t>регуляции</a:t>
            </a:r>
            <a:r>
              <a:rPr sz="3200" spc="-80" dirty="0"/>
              <a:t> </a:t>
            </a:r>
            <a:r>
              <a:rPr sz="3200" spc="-5" dirty="0"/>
              <a:t>АД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119327" y="1813306"/>
            <a:ext cx="9945370" cy="172529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dirty="0">
                <a:latin typeface="Calibri"/>
                <a:cs typeface="Calibri"/>
              </a:rPr>
              <a:t>1. </a:t>
            </a:r>
            <a:r>
              <a:rPr sz="2400" spc="-5" dirty="0">
                <a:latin typeface="Calibri"/>
                <a:cs typeface="Calibri"/>
              </a:rPr>
              <a:t>Ренин-ангиотензиновый </a:t>
            </a:r>
            <a:r>
              <a:rPr sz="2400" spc="-10" dirty="0">
                <a:latin typeface="Calibri"/>
                <a:cs typeface="Calibri"/>
              </a:rPr>
              <a:t>сосудосуживающий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механизм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Calibri"/>
                <a:cs typeface="Calibri"/>
              </a:rPr>
              <a:t>2. </a:t>
            </a:r>
            <a:r>
              <a:rPr sz="2400" spc="-5" dirty="0">
                <a:latin typeface="Calibri"/>
                <a:cs typeface="Calibri"/>
              </a:rPr>
              <a:t>Механизм </a:t>
            </a:r>
            <a:r>
              <a:rPr sz="2400" spc="-10" dirty="0">
                <a:latin typeface="Calibri"/>
                <a:cs typeface="Calibri"/>
              </a:rPr>
              <a:t>релаксации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напряжения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40"/>
              </a:lnSpc>
              <a:spcBef>
                <a:spcPts val="705"/>
              </a:spcBef>
            </a:pPr>
            <a:r>
              <a:rPr sz="2400" dirty="0">
                <a:latin typeface="Calibri"/>
                <a:cs typeface="Calibri"/>
              </a:rPr>
              <a:t>3. </a:t>
            </a:r>
            <a:r>
              <a:rPr sz="2400" spc="-5" dirty="0">
                <a:latin typeface="Calibri"/>
                <a:cs typeface="Calibri"/>
              </a:rPr>
              <a:t>Перемещение </a:t>
            </a:r>
            <a:r>
              <a:rPr sz="2400" spc="-10" dirty="0">
                <a:latin typeface="Calibri"/>
                <a:cs typeface="Calibri"/>
              </a:rPr>
              <a:t>жидкости </a:t>
            </a:r>
            <a:r>
              <a:rPr sz="2400" dirty="0">
                <a:latin typeface="Calibri"/>
                <a:cs typeface="Calibri"/>
              </a:rPr>
              <a:t>через </a:t>
            </a:r>
            <a:r>
              <a:rPr sz="2400" spc="-5" dirty="0">
                <a:latin typeface="Calibri"/>
                <a:cs typeface="Calibri"/>
              </a:rPr>
              <a:t>стенку </a:t>
            </a:r>
            <a:r>
              <a:rPr sz="2400" spc="-10" dirty="0">
                <a:latin typeface="Calibri"/>
                <a:cs typeface="Calibri"/>
              </a:rPr>
              <a:t>капилляров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сосудистое </a:t>
            </a:r>
            <a:r>
              <a:rPr sz="2400" spc="-5" dirty="0">
                <a:latin typeface="Calibri"/>
                <a:cs typeface="Calibri"/>
              </a:rPr>
              <a:t>русло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из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40"/>
              </a:lnSpc>
            </a:pPr>
            <a:r>
              <a:rPr sz="2400" spc="-10" dirty="0">
                <a:latin typeface="Calibri"/>
                <a:cs typeface="Calibri"/>
              </a:rPr>
              <a:t>него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6324" y="395136"/>
            <a:ext cx="9093200" cy="6310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45635" y="845395"/>
            <a:ext cx="7879858" cy="6012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4383" y="714857"/>
            <a:ext cx="4219575" cy="225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19400"/>
              </a:lnSpc>
              <a:spcBef>
                <a:spcPts val="95"/>
              </a:spcBef>
            </a:pP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Долговременный 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механизм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регуляции</a:t>
            </a:r>
            <a:r>
              <a:rPr sz="32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АД</a:t>
            </a:r>
            <a:endParaRPr sz="3200">
              <a:latin typeface="Calibri"/>
              <a:cs typeface="Calibri"/>
            </a:endParaRPr>
          </a:p>
          <a:p>
            <a:pPr marL="379730" marR="367665" algn="ctr">
              <a:lnSpc>
                <a:spcPct val="101499"/>
              </a:lnSpc>
              <a:spcBef>
                <a:spcPts val="90"/>
              </a:spcBef>
            </a:pPr>
            <a:r>
              <a:rPr sz="4000" spc="-5" dirty="0">
                <a:latin typeface="Calibri"/>
                <a:cs typeface="Calibri"/>
              </a:rPr>
              <a:t>– </a:t>
            </a:r>
            <a:r>
              <a:rPr sz="2800" spc="-5" dirty="0">
                <a:latin typeface="Calibri"/>
                <a:cs typeface="Calibri"/>
              </a:rPr>
              <a:t>почечный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механизм  </a:t>
            </a:r>
            <a:r>
              <a:rPr sz="2800" spc="-20" dirty="0">
                <a:latin typeface="Calibri"/>
                <a:cs typeface="Calibri"/>
              </a:rPr>
              <a:t>регуляции </a:t>
            </a:r>
            <a:r>
              <a:rPr sz="2800" spc="-10" dirty="0">
                <a:latin typeface="Calibri"/>
                <a:cs typeface="Calibri"/>
              </a:rPr>
              <a:t>объема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0860" y="3088893"/>
            <a:ext cx="1470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давления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15493"/>
            <a:ext cx="47650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dirty="0">
                <a:latin typeface="Arial"/>
                <a:cs typeface="Arial"/>
              </a:rPr>
              <a:t>Компоненты прессорной  и депрессорной</a:t>
            </a:r>
            <a:r>
              <a:rPr sz="3200" b="0" spc="-125" dirty="0">
                <a:latin typeface="Arial"/>
                <a:cs typeface="Arial"/>
              </a:rPr>
              <a:t> </a:t>
            </a:r>
            <a:r>
              <a:rPr sz="3200" b="0" spc="-5" dirty="0">
                <a:latin typeface="Arial"/>
                <a:cs typeface="Arial"/>
              </a:rPr>
              <a:t>системы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0317"/>
            <a:ext cx="7837170" cy="44284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К прессорной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системе</a:t>
            </a:r>
            <a:r>
              <a:rPr sz="22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относят: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240665" algn="l"/>
              </a:tabLst>
            </a:pPr>
            <a:r>
              <a:rPr sz="1900" spc="-5" dirty="0">
                <a:latin typeface="Arial"/>
                <a:cs typeface="Arial"/>
              </a:rPr>
              <a:t>•	симпатико-адреналовую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(САС);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240665" algn="l"/>
              </a:tabLst>
            </a:pPr>
            <a:r>
              <a:rPr sz="1900" spc="-5" dirty="0">
                <a:latin typeface="Arial"/>
                <a:cs typeface="Arial"/>
              </a:rPr>
              <a:t>•	</a:t>
            </a:r>
            <a:r>
              <a:rPr sz="1900" spc="-10" dirty="0">
                <a:latin typeface="Arial"/>
                <a:cs typeface="Arial"/>
              </a:rPr>
              <a:t>ренин-ангиотензиновую</a:t>
            </a:r>
            <a:r>
              <a:rPr sz="1900" spc="70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(РАС);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240665" algn="l"/>
              </a:tabLst>
            </a:pPr>
            <a:r>
              <a:rPr sz="1900" spc="-5" dirty="0">
                <a:latin typeface="Arial"/>
                <a:cs typeface="Arial"/>
              </a:rPr>
              <a:t>•	</a:t>
            </a:r>
            <a:r>
              <a:rPr sz="1900" spc="-10" dirty="0">
                <a:latin typeface="Arial"/>
                <a:cs typeface="Arial"/>
              </a:rPr>
              <a:t>альдостероновую;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240665" algn="l"/>
              </a:tabLst>
            </a:pPr>
            <a:r>
              <a:rPr sz="1900" spc="-5" dirty="0">
                <a:latin typeface="Arial"/>
                <a:cs typeface="Arial"/>
              </a:rPr>
              <a:t>•	систему </a:t>
            </a:r>
            <a:r>
              <a:rPr sz="1900" spc="-10" dirty="0">
                <a:latin typeface="Arial"/>
                <a:cs typeface="Arial"/>
              </a:rPr>
              <a:t>антидиуретического гормона</a:t>
            </a:r>
            <a:r>
              <a:rPr sz="1900" spc="10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(вазопрессин);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240665" algn="l"/>
              </a:tabLst>
            </a:pPr>
            <a:r>
              <a:rPr sz="1900" spc="-5" dirty="0">
                <a:latin typeface="Arial"/>
                <a:cs typeface="Arial"/>
              </a:rPr>
              <a:t>•	систему </a:t>
            </a:r>
            <a:r>
              <a:rPr sz="1900" spc="-15" dirty="0">
                <a:latin typeface="Arial"/>
                <a:cs typeface="Arial"/>
              </a:rPr>
              <a:t>простагландина </a:t>
            </a:r>
            <a:r>
              <a:rPr sz="1900" spc="-5" dirty="0">
                <a:latin typeface="Arial"/>
                <a:cs typeface="Arial"/>
              </a:rPr>
              <a:t>F и циклических</a:t>
            </a:r>
            <a:r>
              <a:rPr sz="1900" spc="1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нуклеотидов.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Депрессорная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система </a:t>
            </a:r>
            <a:r>
              <a:rPr sz="2200" spc="-15" dirty="0">
                <a:solidFill>
                  <a:srgbClr val="001F5F"/>
                </a:solidFill>
                <a:latin typeface="Arial"/>
                <a:cs typeface="Arial"/>
              </a:rPr>
              <a:t>включает: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240665" algn="l"/>
              </a:tabLst>
            </a:pPr>
            <a:r>
              <a:rPr sz="1900" spc="-5" dirty="0">
                <a:latin typeface="Arial"/>
                <a:cs typeface="Arial"/>
              </a:rPr>
              <a:t>•	</a:t>
            </a:r>
            <a:r>
              <a:rPr sz="1900" spc="-10" dirty="0">
                <a:latin typeface="Arial"/>
                <a:cs typeface="Arial"/>
              </a:rPr>
              <a:t>аортокаротидную </a:t>
            </a:r>
            <a:r>
              <a:rPr sz="1900" spc="-15" dirty="0">
                <a:latin typeface="Arial"/>
                <a:cs typeface="Arial"/>
              </a:rPr>
              <a:t>зону </a:t>
            </a:r>
            <a:r>
              <a:rPr sz="1900" spc="-10" dirty="0">
                <a:latin typeface="Arial"/>
                <a:cs typeface="Arial"/>
              </a:rPr>
              <a:t>(рефлексы </a:t>
            </a:r>
            <a:r>
              <a:rPr sz="1900" spc="-5" dirty="0">
                <a:latin typeface="Arial"/>
                <a:cs typeface="Arial"/>
              </a:rPr>
              <a:t>с </a:t>
            </a:r>
            <a:r>
              <a:rPr sz="1900" spc="-15" dirty="0">
                <a:latin typeface="Arial"/>
                <a:cs typeface="Arial"/>
              </a:rPr>
              <a:t>которой </a:t>
            </a:r>
            <a:r>
              <a:rPr sz="1900" spc="-20" dirty="0">
                <a:latin typeface="Arial"/>
                <a:cs typeface="Arial"/>
              </a:rPr>
              <a:t>ведут </a:t>
            </a:r>
            <a:r>
              <a:rPr sz="1900" spc="-5" dirty="0">
                <a:latin typeface="Arial"/>
                <a:cs typeface="Arial"/>
              </a:rPr>
              <a:t>к снижению</a:t>
            </a:r>
            <a:r>
              <a:rPr sz="1900" spc="335" dirty="0">
                <a:latin typeface="Arial"/>
                <a:cs typeface="Arial"/>
              </a:rPr>
              <a:t> </a:t>
            </a:r>
            <a:r>
              <a:rPr sz="1900" spc="5" dirty="0">
                <a:latin typeface="Arial"/>
                <a:cs typeface="Arial"/>
              </a:rPr>
              <a:t>АД);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  <a:tabLst>
                <a:tab pos="240665" algn="l"/>
              </a:tabLst>
            </a:pPr>
            <a:r>
              <a:rPr sz="1900" spc="-5" dirty="0">
                <a:latin typeface="Arial"/>
                <a:cs typeface="Arial"/>
              </a:rPr>
              <a:t>•	систему депрессорных </a:t>
            </a:r>
            <a:r>
              <a:rPr sz="1900" spc="-15" dirty="0">
                <a:latin typeface="Arial"/>
                <a:cs typeface="Arial"/>
              </a:rPr>
              <a:t>простагландинов</a:t>
            </a:r>
            <a:r>
              <a:rPr sz="1900" spc="13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240665" algn="l"/>
              </a:tabLst>
            </a:pPr>
            <a:r>
              <a:rPr sz="1900" spc="-5" dirty="0">
                <a:latin typeface="Arial"/>
                <a:cs typeface="Arial"/>
              </a:rPr>
              <a:t>•	калликреин-кининовую</a:t>
            </a:r>
            <a:r>
              <a:rPr sz="1900" spc="6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систему;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  <a:tabLst>
                <a:tab pos="240665" algn="l"/>
              </a:tabLst>
            </a:pPr>
            <a:r>
              <a:rPr sz="1900" spc="-5" dirty="0">
                <a:latin typeface="Arial"/>
                <a:cs typeface="Arial"/>
              </a:rPr>
              <a:t>•	</a:t>
            </a:r>
            <a:r>
              <a:rPr sz="1900" spc="-15" dirty="0">
                <a:latin typeface="Arial"/>
                <a:cs typeface="Arial"/>
              </a:rPr>
              <a:t>предсердный </a:t>
            </a:r>
            <a:r>
              <a:rPr sz="1900" spc="-10" dirty="0">
                <a:latin typeface="Arial"/>
                <a:cs typeface="Arial"/>
              </a:rPr>
              <a:t>натрийуретический</a:t>
            </a:r>
            <a:r>
              <a:rPr sz="1900" spc="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фактор;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  <a:tabLst>
                <a:tab pos="240665" algn="l"/>
              </a:tabLst>
            </a:pPr>
            <a:r>
              <a:rPr sz="1900" spc="-5" dirty="0">
                <a:latin typeface="Arial"/>
                <a:cs typeface="Arial"/>
              </a:rPr>
              <a:t>•	</a:t>
            </a:r>
            <a:r>
              <a:rPr sz="1900" spc="-20" dirty="0">
                <a:latin typeface="Arial"/>
                <a:cs typeface="Arial"/>
              </a:rPr>
              <a:t>Эндотелий </a:t>
            </a:r>
            <a:r>
              <a:rPr sz="1900" spc="-10" dirty="0">
                <a:latin typeface="Arial"/>
                <a:cs typeface="Arial"/>
              </a:rPr>
              <a:t>зависимый релаксирующий</a:t>
            </a:r>
            <a:r>
              <a:rPr sz="1900" spc="1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фактор.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7102" y="635634"/>
            <a:ext cx="10344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95565" algn="l"/>
              </a:tabLst>
            </a:pPr>
            <a:r>
              <a:rPr sz="3600" spc="-30" dirty="0"/>
              <a:t>Функции артериального</a:t>
            </a:r>
            <a:r>
              <a:rPr sz="3600" spc="-140" dirty="0"/>
              <a:t> </a:t>
            </a:r>
            <a:r>
              <a:rPr sz="3600" spc="-30" dirty="0"/>
              <a:t>давления</a:t>
            </a:r>
            <a:r>
              <a:rPr sz="3600" spc="-85" dirty="0"/>
              <a:t> </a:t>
            </a:r>
            <a:r>
              <a:rPr sz="3600" spc="-20" dirty="0"/>
              <a:t>(АД),	</a:t>
            </a:r>
            <a:r>
              <a:rPr sz="3600" dirty="0"/>
              <a:t>b </a:t>
            </a:r>
            <a:r>
              <a:rPr sz="3600" spc="-15" dirty="0"/>
              <a:t>420 </a:t>
            </a:r>
            <a:r>
              <a:rPr sz="3600" spc="-5" dirty="0"/>
              <a:t>(b</a:t>
            </a:r>
            <a:r>
              <a:rPr sz="3600" spc="-280" dirty="0"/>
              <a:t> </a:t>
            </a:r>
            <a:r>
              <a:rPr sz="3600" spc="-25" dirty="0"/>
              <a:t>4200)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63600" y="1587969"/>
            <a:ext cx="5417185" cy="207200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b 420.1 – </a:t>
            </a:r>
            <a:r>
              <a:rPr sz="2800" spc="-10" dirty="0">
                <a:latin typeface="Calibri"/>
                <a:cs typeface="Calibri"/>
              </a:rPr>
              <a:t>высокое </a:t>
            </a:r>
            <a:r>
              <a:rPr sz="2800" spc="-5" dirty="0">
                <a:latin typeface="Calibri"/>
                <a:cs typeface="Calibri"/>
              </a:rPr>
              <a:t>нормальное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АД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2194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b 420.2 – АГ 1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ст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2194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b 420.3 – АГ 2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ст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321945" algn="l"/>
              </a:tabLst>
            </a:pPr>
            <a:r>
              <a:rPr sz="2800" spc="-5" dirty="0">
                <a:latin typeface="Arial"/>
                <a:cs typeface="Arial"/>
              </a:rPr>
              <a:t>•	</a:t>
            </a:r>
            <a:r>
              <a:rPr sz="2800" spc="-5" dirty="0">
                <a:latin typeface="Calibri"/>
                <a:cs typeface="Calibri"/>
              </a:rPr>
              <a:t>b 420.4 – АГ 3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ст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53769" y="3964051"/>
          <a:ext cx="5414010" cy="2374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8135"/>
                <a:gridCol w="2537460"/>
              </a:tblGrid>
              <a:tr h="393573">
                <a:tc>
                  <a:txBody>
                    <a:bodyPr/>
                    <a:lstStyle/>
                    <a:p>
                      <a:pPr marL="9906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Домен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25" dirty="0">
                          <a:latin typeface="Calibri"/>
                          <a:cs typeface="Calibri"/>
                        </a:rPr>
                        <a:t>АД,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мм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рт.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ст.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</a:tr>
              <a:tr h="393573">
                <a:tc>
                  <a:txBody>
                    <a:bodyPr/>
                    <a:lstStyle/>
                    <a:p>
                      <a:pPr marL="10026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b420.0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&lt;130/85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93572">
                <a:tc>
                  <a:txBody>
                    <a:bodyPr/>
                    <a:lstStyle/>
                    <a:p>
                      <a:pPr marL="10026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b420.1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130-139/85-89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93573">
                <a:tc>
                  <a:txBody>
                    <a:bodyPr/>
                    <a:lstStyle/>
                    <a:p>
                      <a:pPr marL="10026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b420.2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140-159/90-99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93572">
                <a:tc>
                  <a:txBody>
                    <a:bodyPr/>
                    <a:lstStyle/>
                    <a:p>
                      <a:pPr marL="10026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b420.3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160-179/100-109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  <a:tr h="393573">
                <a:tc>
                  <a:txBody>
                    <a:bodyPr/>
                    <a:lstStyle/>
                    <a:p>
                      <a:pPr marL="10026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b420.4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≥180/110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6625" y="494157"/>
            <a:ext cx="5132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5" dirty="0">
                <a:latin typeface="Arial"/>
                <a:cs typeface="Arial"/>
              </a:rPr>
              <a:t>Артериальная</a:t>
            </a:r>
            <a:r>
              <a:rPr sz="3200" b="0" spc="-55" dirty="0">
                <a:latin typeface="Arial"/>
                <a:cs typeface="Arial"/>
              </a:rPr>
              <a:t> </a:t>
            </a:r>
            <a:r>
              <a:rPr sz="3200" b="0" spc="-15" dirty="0">
                <a:latin typeface="Arial"/>
                <a:cs typeface="Arial"/>
              </a:rPr>
              <a:t>гипертензия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8573" y="1826539"/>
            <a:ext cx="10625455" cy="32664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409700">
              <a:lnSpc>
                <a:spcPct val="100000"/>
              </a:lnSpc>
              <a:spcBef>
                <a:spcPts val="434"/>
              </a:spcBef>
            </a:pPr>
            <a:r>
              <a:rPr sz="2800" spc="-5" dirty="0">
                <a:latin typeface="Calibri"/>
                <a:cs typeface="Calibri"/>
              </a:rPr>
              <a:t>Артериальная гипертензия </a:t>
            </a:r>
            <a:r>
              <a:rPr sz="2800" spc="-20" dirty="0">
                <a:latin typeface="Calibri"/>
                <a:cs typeface="Calibri"/>
              </a:rPr>
              <a:t>может </a:t>
            </a:r>
            <a:r>
              <a:rPr sz="2800" spc="-5" dirty="0">
                <a:latin typeface="Calibri"/>
                <a:cs typeface="Calibri"/>
              </a:rPr>
              <a:t>быть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следствием:</a:t>
            </a:r>
            <a:endParaRPr sz="2800">
              <a:latin typeface="Calibri"/>
              <a:cs typeface="Calibri"/>
            </a:endParaRPr>
          </a:p>
          <a:p>
            <a:pPr marL="240665" marR="718185" indent="-228600">
              <a:lnSpc>
                <a:spcPts val="2690"/>
              </a:lnSpc>
              <a:spcBef>
                <a:spcPts val="990"/>
              </a:spcBef>
            </a:pPr>
            <a:r>
              <a:rPr sz="2800" spc="-5" dirty="0">
                <a:latin typeface="Calibri"/>
                <a:cs typeface="Calibri"/>
              </a:rPr>
              <a:t>1) повышения </a:t>
            </a:r>
            <a:r>
              <a:rPr sz="2800" spc="-10" dirty="0">
                <a:latin typeface="Calibri"/>
                <a:cs typeface="Calibri"/>
              </a:rPr>
              <a:t>периферического сопротивления, обусловленного  </a:t>
            </a:r>
            <a:r>
              <a:rPr sz="2800" spc="-5" dirty="0">
                <a:latin typeface="Calibri"/>
                <a:cs typeface="Calibri"/>
              </a:rPr>
              <a:t>спазмом периферических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сосудов;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ct val="80000"/>
              </a:lnSpc>
              <a:spcBef>
                <a:spcPts val="1015"/>
              </a:spcBef>
            </a:pPr>
            <a:r>
              <a:rPr sz="2800" spc="-5" dirty="0">
                <a:latin typeface="Calibri"/>
                <a:cs typeface="Calibri"/>
              </a:rPr>
              <a:t>2) </a:t>
            </a:r>
            <a:r>
              <a:rPr sz="2800" spc="-10" dirty="0">
                <a:latin typeface="Calibri"/>
                <a:cs typeface="Calibri"/>
              </a:rPr>
              <a:t>увеличения минутного объема </a:t>
            </a:r>
            <a:r>
              <a:rPr sz="2800" spc="-20" dirty="0">
                <a:latin typeface="Calibri"/>
                <a:cs typeface="Calibri"/>
              </a:rPr>
              <a:t>сердца </a:t>
            </a:r>
            <a:r>
              <a:rPr sz="2800" spc="-10" dirty="0">
                <a:latin typeface="Calibri"/>
                <a:cs typeface="Calibri"/>
              </a:rPr>
              <a:t>вследствие интенсификации  </a:t>
            </a:r>
            <a:r>
              <a:rPr sz="2800" spc="-15" dirty="0">
                <a:latin typeface="Calibri"/>
                <a:cs typeface="Calibri"/>
              </a:rPr>
              <a:t>его </a:t>
            </a:r>
            <a:r>
              <a:rPr sz="2800" spc="-10" dirty="0">
                <a:latin typeface="Calibri"/>
                <a:cs typeface="Calibri"/>
              </a:rPr>
              <a:t>работы </a:t>
            </a:r>
            <a:r>
              <a:rPr sz="2800" spc="-5" dirty="0">
                <a:latin typeface="Calibri"/>
                <a:cs typeface="Calibri"/>
              </a:rPr>
              <a:t>или возрастания </a:t>
            </a:r>
            <a:r>
              <a:rPr sz="2800" spc="-15" dirty="0">
                <a:latin typeface="Calibri"/>
                <a:cs typeface="Calibri"/>
              </a:rPr>
              <a:t>внутрисосудистого </a:t>
            </a:r>
            <a:r>
              <a:rPr sz="2800" spc="-10" dirty="0">
                <a:latin typeface="Calibri"/>
                <a:cs typeface="Calibri"/>
              </a:rPr>
              <a:t>объема жидкости  (обусловленного </a:t>
            </a:r>
            <a:r>
              <a:rPr sz="2800" spc="-15" dirty="0">
                <a:latin typeface="Calibri"/>
                <a:cs typeface="Calibri"/>
              </a:rPr>
              <a:t>задержкой </a:t>
            </a:r>
            <a:r>
              <a:rPr sz="2800" spc="-5" dirty="0">
                <a:latin typeface="Calibri"/>
                <a:cs typeface="Calibri"/>
              </a:rPr>
              <a:t>натрия 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организме);</a:t>
            </a:r>
            <a:endParaRPr sz="2800">
              <a:latin typeface="Calibri"/>
              <a:cs typeface="Calibri"/>
            </a:endParaRPr>
          </a:p>
          <a:p>
            <a:pPr marL="240665" marR="1491615" indent="-228600">
              <a:lnSpc>
                <a:spcPts val="2690"/>
              </a:lnSpc>
              <a:spcBef>
                <a:spcPts val="969"/>
              </a:spcBef>
            </a:pPr>
            <a:r>
              <a:rPr sz="2800" spc="-5" dirty="0">
                <a:latin typeface="Calibri"/>
                <a:cs typeface="Calibri"/>
              </a:rPr>
              <a:t>3) сочетания </a:t>
            </a:r>
            <a:r>
              <a:rPr sz="2800" spc="-15" dirty="0">
                <a:latin typeface="Calibri"/>
                <a:cs typeface="Calibri"/>
              </a:rPr>
              <a:t>увеличенного </a:t>
            </a:r>
            <a:r>
              <a:rPr sz="2800" spc="-10" dirty="0">
                <a:latin typeface="Calibri"/>
                <a:cs typeface="Calibri"/>
              </a:rPr>
              <a:t>минутного объема </a:t>
            </a:r>
            <a:r>
              <a:rPr sz="2800" spc="-5" dirty="0">
                <a:latin typeface="Calibri"/>
                <a:cs typeface="Calibri"/>
              </a:rPr>
              <a:t>и повышения  </a:t>
            </a:r>
            <a:r>
              <a:rPr sz="2800" spc="-10" dirty="0">
                <a:latin typeface="Calibri"/>
                <a:cs typeface="Calibri"/>
              </a:rPr>
              <a:t>периферического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сопротивления.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7123" y="318953"/>
            <a:ext cx="8864600" cy="6424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1123" y="357044"/>
            <a:ext cx="8585200" cy="645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0323" y="318953"/>
            <a:ext cx="8623300" cy="6539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4222" y="1223772"/>
            <a:ext cx="4523105" cy="1555750"/>
            <a:chOff x="984222" y="1223772"/>
            <a:chExt cx="4523105" cy="1555750"/>
          </a:xfrm>
        </p:grpSpPr>
        <p:sp>
          <p:nvSpPr>
            <p:cNvPr id="3" name="object 3"/>
            <p:cNvSpPr/>
            <p:nvPr/>
          </p:nvSpPr>
          <p:spPr>
            <a:xfrm>
              <a:off x="984222" y="1444532"/>
              <a:ext cx="136948" cy="13697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0892" y="1223772"/>
              <a:ext cx="3638550" cy="677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1800" y="1516380"/>
              <a:ext cx="2276094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0892" y="1808988"/>
              <a:ext cx="4466082" cy="6774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0892" y="2101596"/>
              <a:ext cx="1780794" cy="6774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040891" y="2979420"/>
            <a:ext cx="3324605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040891" y="4837176"/>
            <a:ext cx="5511800" cy="1263015"/>
            <a:chOff x="1040891" y="4837176"/>
            <a:chExt cx="5511800" cy="1263015"/>
          </a:xfrm>
        </p:grpSpPr>
        <p:sp>
          <p:nvSpPr>
            <p:cNvPr id="10" name="object 10"/>
            <p:cNvSpPr/>
            <p:nvPr/>
          </p:nvSpPr>
          <p:spPr>
            <a:xfrm>
              <a:off x="5765291" y="4837176"/>
              <a:ext cx="787145" cy="6774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0891" y="5129784"/>
              <a:ext cx="5231130" cy="6774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0891" y="5422392"/>
              <a:ext cx="1163573" cy="6774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1368" y="5422392"/>
              <a:ext cx="555498" cy="67741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22347" y="5422392"/>
              <a:ext cx="1418081" cy="67741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49858" y="1290320"/>
            <a:ext cx="5580380" cy="488378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81940" marR="5080" indent="-269875">
              <a:lnSpc>
                <a:spcPts val="2300"/>
              </a:lnSpc>
              <a:spcBef>
                <a:spcPts val="660"/>
              </a:spcBef>
            </a:pPr>
            <a:r>
              <a:rPr sz="2250" spc="15" dirty="0">
                <a:solidFill>
                  <a:srgbClr val="4471C4"/>
                </a:solidFill>
                <a:latin typeface="Wingdings 2"/>
                <a:cs typeface="Wingdings 2"/>
              </a:rPr>
              <a:t></a:t>
            </a:r>
            <a:r>
              <a:rPr sz="2250" spc="15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Артериальное </a:t>
            </a:r>
            <a:r>
              <a:rPr sz="2400" spc="-10" dirty="0">
                <a:latin typeface="Calibri"/>
                <a:cs typeface="Calibri"/>
              </a:rPr>
              <a:t>давление является </a:t>
            </a:r>
            <a:r>
              <a:rPr sz="2400" spc="-20" dirty="0">
                <a:latin typeface="Calibri"/>
                <a:cs typeface="Calibri"/>
              </a:rPr>
              <a:t>одним  </a:t>
            </a:r>
            <a:r>
              <a:rPr sz="2400" dirty="0">
                <a:latin typeface="Calibri"/>
                <a:cs typeface="Calibri"/>
              </a:rPr>
              <a:t>из </a:t>
            </a:r>
            <a:r>
              <a:rPr sz="2400" spc="-5" dirty="0">
                <a:latin typeface="Calibri"/>
                <a:cs typeface="Calibri"/>
              </a:rPr>
              <a:t>важнейших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интегральных</a:t>
            </a:r>
            <a:endParaRPr sz="2400">
              <a:latin typeface="Calibri"/>
              <a:cs typeface="Calibri"/>
            </a:endParaRPr>
          </a:p>
          <a:p>
            <a:pPr marL="281940" marR="1148715">
              <a:lnSpc>
                <a:spcPts val="2300"/>
              </a:lnSpc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показателей </a:t>
            </a:r>
            <a:r>
              <a:rPr sz="2400" spc="-5" dirty="0">
                <a:latin typeface="Calibri"/>
                <a:cs typeface="Calibri"/>
              </a:rPr>
              <a:t>функционального  состояния </a:t>
            </a:r>
            <a:r>
              <a:rPr sz="2400" spc="-15" dirty="0">
                <a:latin typeface="Calibri"/>
                <a:cs typeface="Calibri"/>
              </a:rPr>
              <a:t>сердечно-сосудистой  </a:t>
            </a:r>
            <a:r>
              <a:rPr sz="2400" spc="-10" dirty="0">
                <a:latin typeface="Calibri"/>
                <a:cs typeface="Calibri"/>
              </a:rPr>
              <a:t>системы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наряду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другими</a:t>
            </a:r>
            <a:endParaRPr sz="2400">
              <a:latin typeface="Calibri"/>
              <a:cs typeface="Calibri"/>
            </a:endParaRPr>
          </a:p>
          <a:p>
            <a:pPr marL="281940" marR="967740">
              <a:lnSpc>
                <a:spcPct val="80000"/>
              </a:lnSpc>
              <a:spcBef>
                <a:spcPts val="30"/>
              </a:spcBef>
            </a:pPr>
            <a:r>
              <a:rPr sz="2400" spc="-10" dirty="0">
                <a:latin typeface="Calibri"/>
                <a:cs typeface="Calibri"/>
              </a:rPr>
              <a:t>физиологическими </a:t>
            </a:r>
            <a:r>
              <a:rPr sz="2400" spc="-5" dirty="0">
                <a:latin typeface="Calibri"/>
                <a:cs typeface="Calibri"/>
              </a:rPr>
              <a:t>параметрами  </a:t>
            </a:r>
            <a:r>
              <a:rPr sz="2400" spc="-10" dirty="0">
                <a:latin typeface="Calibri"/>
                <a:cs typeface="Calibri"/>
              </a:rPr>
              <a:t>постоянно </a:t>
            </a:r>
            <a:r>
              <a:rPr sz="2400" spc="-5" dirty="0">
                <a:latin typeface="Calibri"/>
                <a:cs typeface="Calibri"/>
              </a:rPr>
              <a:t>изменяется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фоне</a:t>
            </a:r>
            <a:endParaRPr sz="2400">
              <a:latin typeface="Calibri"/>
              <a:cs typeface="Calibri"/>
            </a:endParaRPr>
          </a:p>
          <a:p>
            <a:pPr marL="281940" marR="46355">
              <a:lnSpc>
                <a:spcPct val="80000"/>
              </a:lnSpc>
            </a:pPr>
            <a:r>
              <a:rPr sz="2400" spc="-5" dirty="0">
                <a:latin typeface="Calibri"/>
                <a:cs typeface="Calibri"/>
              </a:rPr>
              <a:t>повседневной </a:t>
            </a:r>
            <a:r>
              <a:rPr sz="2400" spc="-10" dirty="0">
                <a:latin typeface="Calibri"/>
                <a:cs typeface="Calibri"/>
              </a:rPr>
              <a:t>жизнедеятельности </a:t>
            </a:r>
            <a:r>
              <a:rPr sz="2400" dirty="0">
                <a:latin typeface="Calibri"/>
                <a:cs typeface="Calibri"/>
              </a:rPr>
              <a:t>и сна  </a:t>
            </a:r>
            <a:r>
              <a:rPr sz="2400" spc="-10" dirty="0">
                <a:latin typeface="Calibri"/>
                <a:cs typeface="Calibri"/>
              </a:rPr>
              <a:t>человека, 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-10" dirty="0">
                <a:latin typeface="Calibri"/>
                <a:cs typeface="Calibri"/>
              </a:rPr>
              <a:t>также </a:t>
            </a: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различных</a:t>
            </a:r>
            <a:endParaRPr sz="2400">
              <a:latin typeface="Calibri"/>
              <a:cs typeface="Calibri"/>
            </a:endParaRPr>
          </a:p>
          <a:p>
            <a:pPr marL="281940">
              <a:lnSpc>
                <a:spcPts val="2305"/>
              </a:lnSpc>
            </a:pPr>
            <a:r>
              <a:rPr sz="2400" spc="-5" dirty="0">
                <a:latin typeface="Calibri"/>
                <a:cs typeface="Calibri"/>
              </a:rPr>
              <a:t>заболеваниях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состояниях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50">
              <a:latin typeface="Calibri"/>
              <a:cs typeface="Calibri"/>
            </a:endParaRPr>
          </a:p>
          <a:p>
            <a:pPr marL="281940" marR="250190" indent="-269875">
              <a:lnSpc>
                <a:spcPct val="80000"/>
              </a:lnSpc>
              <a:tabLst>
                <a:tab pos="2264410" algn="l"/>
              </a:tabLst>
            </a:pPr>
            <a:r>
              <a:rPr sz="2250" spc="15" dirty="0">
                <a:solidFill>
                  <a:srgbClr val="4471C4"/>
                </a:solidFill>
                <a:latin typeface="Wingdings 2"/>
                <a:cs typeface="Wingdings 2"/>
              </a:rPr>
              <a:t></a:t>
            </a:r>
            <a:r>
              <a:rPr sz="2250" spc="310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Колебания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АД	</a:t>
            </a:r>
            <a:r>
              <a:rPr sz="2400" spc="-10" dirty="0">
                <a:latin typeface="Calibri"/>
                <a:cs typeface="Calibri"/>
              </a:rPr>
              <a:t>даже </a:t>
            </a:r>
            <a:r>
              <a:rPr sz="2400" dirty="0">
                <a:latin typeface="Calibri"/>
                <a:cs typeface="Calibri"/>
              </a:rPr>
              <a:t>у </a:t>
            </a:r>
            <a:r>
              <a:rPr sz="2400" spc="-10" dirty="0">
                <a:latin typeface="Calibri"/>
                <a:cs typeface="Calibri"/>
              </a:rPr>
              <a:t>здоровых </a:t>
            </a:r>
            <a:r>
              <a:rPr sz="2400" spc="-5" dirty="0">
                <a:latin typeface="Calibri"/>
                <a:cs typeface="Calibri"/>
              </a:rPr>
              <a:t>лиц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5" dirty="0">
                <a:latin typeface="Calibri"/>
                <a:cs typeface="Calibri"/>
              </a:rPr>
              <a:t>возрасте 20-60 </a:t>
            </a:r>
            <a:r>
              <a:rPr sz="2400" spc="-10" dirty="0">
                <a:latin typeface="Calibri"/>
                <a:cs typeface="Calibri"/>
              </a:rPr>
              <a:t>лет </a:t>
            </a:r>
            <a:r>
              <a:rPr sz="2400" spc="-5" dirty="0">
                <a:latin typeface="Calibri"/>
                <a:cs typeface="Calibri"/>
              </a:rPr>
              <a:t>могут составлять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не  </a:t>
            </a:r>
            <a:r>
              <a:rPr sz="2400" spc="-5" dirty="0">
                <a:latin typeface="Calibri"/>
                <a:cs typeface="Calibri"/>
              </a:rPr>
              <a:t>менее </a:t>
            </a:r>
            <a:r>
              <a:rPr sz="2400" dirty="0">
                <a:latin typeface="Calibri"/>
                <a:cs typeface="Calibri"/>
              </a:rPr>
              <a:t>20% </a:t>
            </a:r>
            <a:r>
              <a:rPr sz="2400" spc="-10" dirty="0">
                <a:latin typeface="Calibri"/>
                <a:cs typeface="Calibri"/>
              </a:rPr>
              <a:t>от его </a:t>
            </a:r>
            <a:r>
              <a:rPr sz="2400" spc="-5" dirty="0">
                <a:latin typeface="Calibri"/>
                <a:cs typeface="Calibri"/>
              </a:rPr>
              <a:t>средней </a:t>
            </a:r>
            <a:r>
              <a:rPr sz="2400" spc="-10" dirty="0">
                <a:latin typeface="Calibri"/>
                <a:cs typeface="Calibri"/>
              </a:rPr>
              <a:t>величины  (дети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до </a:t>
            </a:r>
            <a:r>
              <a:rPr sz="2400" spc="-5" dirty="0">
                <a:latin typeface="Calibri"/>
                <a:cs typeface="Calibri"/>
              </a:rPr>
              <a:t>25%), </a:t>
            </a:r>
            <a:r>
              <a:rPr sz="2400" spc="-10" dirty="0">
                <a:latin typeface="Calibri"/>
                <a:cs typeface="Calibri"/>
              </a:rPr>
              <a:t>достигая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дневное  время 20-30, 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-5" dirty="0">
                <a:latin typeface="Calibri"/>
                <a:cs typeface="Calibri"/>
              </a:rPr>
              <a:t>ночью 10-20 мм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рт.ст.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70080" y="1481718"/>
            <a:ext cx="3749717" cy="49365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125851" y="482853"/>
            <a:ext cx="48399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АРТЕРИАЛЬНОЕ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ДАВЛЕНИЕ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6625" y="494157"/>
            <a:ext cx="5132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5" dirty="0">
                <a:latin typeface="Arial"/>
                <a:cs typeface="Arial"/>
              </a:rPr>
              <a:t>Артериальная</a:t>
            </a:r>
            <a:r>
              <a:rPr sz="3200" b="0" spc="-55" dirty="0">
                <a:latin typeface="Arial"/>
                <a:cs typeface="Arial"/>
              </a:rPr>
              <a:t> </a:t>
            </a:r>
            <a:r>
              <a:rPr sz="3200" b="0" spc="-15" dirty="0">
                <a:latin typeface="Arial"/>
                <a:cs typeface="Arial"/>
              </a:rPr>
              <a:t>гипертензия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3328" rIns="0" bIns="0" rtlCol="0">
            <a:spAutoFit/>
          </a:bodyPr>
          <a:lstStyle/>
          <a:p>
            <a:pPr marL="541655" marR="5080" indent="-96520">
              <a:lnSpc>
                <a:spcPts val="3020"/>
              </a:lnSpc>
              <a:spcBef>
                <a:spcPts val="480"/>
              </a:spcBef>
            </a:pPr>
            <a:r>
              <a:rPr spc="-5" dirty="0"/>
              <a:t>АГ </a:t>
            </a:r>
            <a:r>
              <a:rPr spc="-15" dirty="0"/>
              <a:t>представляет </a:t>
            </a:r>
            <a:r>
              <a:rPr spc="-5" dirty="0"/>
              <a:t>собой </a:t>
            </a:r>
            <a:r>
              <a:rPr spc="-20" dirty="0"/>
              <a:t>мультифакториальное </a:t>
            </a:r>
            <a:r>
              <a:rPr spc="-10" dirty="0"/>
              <a:t>заболевание, </a:t>
            </a:r>
            <a:r>
              <a:rPr spc="-20" dirty="0"/>
              <a:t>которое  </a:t>
            </a:r>
            <a:r>
              <a:rPr spc="-10" dirty="0">
                <a:solidFill>
                  <a:srgbClr val="001F5F"/>
                </a:solidFill>
              </a:rPr>
              <a:t>возникает </a:t>
            </a:r>
            <a:r>
              <a:rPr spc="-5" dirty="0">
                <a:solidFill>
                  <a:srgbClr val="001F5F"/>
                </a:solidFill>
              </a:rPr>
              <a:t>в </a:t>
            </a:r>
            <a:r>
              <a:rPr spc="-30" dirty="0">
                <a:solidFill>
                  <a:srgbClr val="001F5F"/>
                </a:solidFill>
              </a:rPr>
              <a:t>результате </a:t>
            </a:r>
            <a:r>
              <a:rPr spc="-10" dirty="0">
                <a:solidFill>
                  <a:srgbClr val="001F5F"/>
                </a:solidFill>
              </a:rPr>
              <a:t>взаимодействия наследственных </a:t>
            </a:r>
            <a:r>
              <a:rPr spc="-15" dirty="0">
                <a:solidFill>
                  <a:srgbClr val="001F5F"/>
                </a:solidFill>
              </a:rPr>
              <a:t>факторов</a:t>
            </a:r>
            <a:r>
              <a:rPr spc="110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и</a:t>
            </a:r>
          </a:p>
          <a:p>
            <a:pPr marL="210185" algn="ctr">
              <a:lnSpc>
                <a:spcPts val="2820"/>
              </a:lnSpc>
            </a:pPr>
            <a:r>
              <a:rPr spc="-10" dirty="0">
                <a:solidFill>
                  <a:srgbClr val="001F5F"/>
                </a:solidFill>
              </a:rPr>
              <a:t>многочисленных </a:t>
            </a:r>
            <a:r>
              <a:rPr spc="-5" dirty="0">
                <a:solidFill>
                  <a:srgbClr val="001F5F"/>
                </a:solidFill>
              </a:rPr>
              <a:t>нарушений, возникающих в </a:t>
            </a:r>
            <a:r>
              <a:rPr spc="-10" dirty="0">
                <a:solidFill>
                  <a:srgbClr val="001F5F"/>
                </a:solidFill>
              </a:rPr>
              <a:t>процессе</a:t>
            </a:r>
            <a:r>
              <a:rPr spc="3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жизни</a:t>
            </a:r>
          </a:p>
          <a:p>
            <a:pPr marL="210820" algn="ctr">
              <a:lnSpc>
                <a:spcPts val="3190"/>
              </a:lnSpc>
            </a:pPr>
            <a:r>
              <a:rPr spc="-15" dirty="0">
                <a:solidFill>
                  <a:srgbClr val="001F5F"/>
                </a:solidFill>
              </a:rPr>
              <a:t>человека, </a:t>
            </a:r>
            <a:r>
              <a:rPr spc="-5" dirty="0">
                <a:solidFill>
                  <a:srgbClr val="001F5F"/>
                </a:solidFill>
              </a:rPr>
              <a:t>с разнообразными </a:t>
            </a:r>
            <a:r>
              <a:rPr spc="-10" dirty="0">
                <a:solidFill>
                  <a:srgbClr val="001F5F"/>
                </a:solidFill>
              </a:rPr>
              <a:t>патофизиологическими</a:t>
            </a:r>
            <a:r>
              <a:rPr spc="15" dirty="0">
                <a:solidFill>
                  <a:srgbClr val="001F5F"/>
                </a:solidFill>
              </a:rPr>
              <a:t> </a:t>
            </a:r>
            <a:r>
              <a:rPr spc="-5" dirty="0">
                <a:solidFill>
                  <a:srgbClr val="001F5F"/>
                </a:solidFill>
              </a:rPr>
              <a:t>механизмами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108" y="609676"/>
            <a:ext cx="5869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Артериальная</a:t>
            </a:r>
            <a:r>
              <a:rPr sz="4400" spc="-60" dirty="0"/>
              <a:t> </a:t>
            </a:r>
            <a:r>
              <a:rPr sz="4400" spc="-5" dirty="0"/>
              <a:t>гипотония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48992"/>
            <a:ext cx="10196830" cy="353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  <a:tabLst>
                <a:tab pos="3769360" algn="l"/>
              </a:tabLst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Артериальная</a:t>
            </a:r>
            <a:r>
              <a:rPr sz="2400" spc="-3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гипотония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	</a:t>
            </a:r>
            <a:r>
              <a:rPr sz="2400" spc="-20" dirty="0">
                <a:latin typeface="Calibri"/>
                <a:cs typeface="Calibri"/>
              </a:rPr>
              <a:t>мультифакторное </a:t>
            </a:r>
            <a:r>
              <a:rPr sz="2400" spc="-5" dirty="0">
                <a:latin typeface="Calibri"/>
                <a:cs typeface="Calibri"/>
              </a:rPr>
              <a:t>состояние,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отражающее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305"/>
              </a:lnSpc>
            </a:pPr>
            <a:r>
              <a:rPr sz="2400" spc="-5" dirty="0">
                <a:latin typeface="Calibri"/>
                <a:cs typeface="Calibri"/>
              </a:rPr>
              <a:t>снижение </a:t>
            </a:r>
            <a:r>
              <a:rPr sz="2400" spc="-10" dirty="0">
                <a:latin typeface="Calibri"/>
                <a:cs typeface="Calibri"/>
              </a:rPr>
              <a:t>кровяного </a:t>
            </a:r>
            <a:r>
              <a:rPr sz="2400" spc="-5" dirty="0">
                <a:latin typeface="Calibri"/>
                <a:cs typeface="Calibri"/>
              </a:rPr>
              <a:t>давления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артериальной системе </a:t>
            </a: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различных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spc="-10" dirty="0">
                <a:latin typeface="Calibri"/>
                <a:cs typeface="Calibri"/>
              </a:rPr>
              <a:t>физиологических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патологических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состояниях.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Calibri"/>
              <a:cs typeface="Calibri"/>
            </a:endParaRPr>
          </a:p>
          <a:p>
            <a:pPr marL="241300" marR="748665" indent="-228600">
              <a:lnSpc>
                <a:spcPct val="80000"/>
              </a:lnSpc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Причиной </a:t>
            </a:r>
            <a:r>
              <a:rPr sz="2400" dirty="0">
                <a:latin typeface="Calibri"/>
                <a:cs typeface="Calibri"/>
              </a:rPr>
              <a:t>первичной </a:t>
            </a:r>
            <a:r>
              <a:rPr sz="2400" spc="-5" dirty="0">
                <a:latin typeface="Calibri"/>
                <a:cs typeface="Calibri"/>
              </a:rPr>
              <a:t>артериальной </a:t>
            </a:r>
            <a:r>
              <a:rPr sz="2400" spc="-10" dirty="0">
                <a:latin typeface="Calibri"/>
                <a:cs typeface="Calibri"/>
              </a:rPr>
              <a:t>гипотонии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80% </a:t>
            </a:r>
            <a:r>
              <a:rPr sz="2400" dirty="0">
                <a:latin typeface="Calibri"/>
                <a:cs typeface="Calibri"/>
              </a:rPr>
              <a:t>случаев </a:t>
            </a:r>
            <a:r>
              <a:rPr sz="2400" spc="-10" dirty="0">
                <a:latin typeface="Calibri"/>
                <a:cs typeface="Calibri"/>
              </a:rPr>
              <a:t>является  </a:t>
            </a:r>
            <a:r>
              <a:rPr sz="2400" spc="-15" dirty="0">
                <a:latin typeface="Calibri"/>
                <a:cs typeface="Calibri"/>
              </a:rPr>
              <a:t>сосудистая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дизрегуляция.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10" dirty="0">
                <a:latin typeface="Calibri"/>
                <a:cs typeface="Calibri"/>
              </a:rPr>
              <a:t>Вторичная </a:t>
            </a:r>
            <a:r>
              <a:rPr sz="2400" spc="-5" dirty="0">
                <a:latin typeface="Calibri"/>
                <a:cs typeface="Calibri"/>
              </a:rPr>
              <a:t>артериальная </a:t>
            </a:r>
            <a:r>
              <a:rPr sz="2400" spc="-10" dirty="0">
                <a:latin typeface="Calibri"/>
                <a:cs typeface="Calibri"/>
              </a:rPr>
              <a:t>гипотония является симптомом </a:t>
            </a:r>
            <a:r>
              <a:rPr sz="2400" spc="-5" dirty="0">
                <a:latin typeface="Calibri"/>
                <a:cs typeface="Calibri"/>
              </a:rPr>
              <a:t>других имеющихся  заболеваний </a:t>
            </a:r>
            <a:r>
              <a:rPr sz="2400" spc="-10" dirty="0">
                <a:latin typeface="Calibri"/>
                <a:cs typeface="Calibri"/>
              </a:rPr>
              <a:t>(кардиомиопатии, </a:t>
            </a:r>
            <a:r>
              <a:rPr sz="2400" spc="-15" dirty="0">
                <a:latin typeface="Calibri"/>
                <a:cs typeface="Calibri"/>
              </a:rPr>
              <a:t>миокардита, </a:t>
            </a:r>
            <a:r>
              <a:rPr sz="2400" spc="-5" dirty="0">
                <a:latin typeface="Calibri"/>
                <a:cs typeface="Calibri"/>
              </a:rPr>
              <a:t>аритмий,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сердечной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305"/>
              </a:lnSpc>
            </a:pPr>
            <a:r>
              <a:rPr sz="2400" spc="-10" dirty="0">
                <a:latin typeface="Calibri"/>
                <a:cs typeface="Calibri"/>
              </a:rPr>
              <a:t>недостаточности, </a:t>
            </a:r>
            <a:r>
              <a:rPr sz="2400" spc="-5" dirty="0">
                <a:latin typeface="Calibri"/>
                <a:cs typeface="Calibri"/>
              </a:rPr>
              <a:t>анемии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др).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861" y="539622"/>
            <a:ext cx="76041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Причины </a:t>
            </a:r>
            <a:r>
              <a:rPr sz="3200" dirty="0"/>
              <a:t>развития артериальной</a:t>
            </a:r>
            <a:r>
              <a:rPr sz="3200" spc="-75" dirty="0"/>
              <a:t> </a:t>
            </a:r>
            <a:r>
              <a:rPr sz="3200" spc="-5" dirty="0"/>
              <a:t>гипотонии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9815195" cy="278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0" dirty="0">
                <a:latin typeface="Calibri"/>
                <a:cs typeface="Calibri"/>
              </a:rPr>
              <a:t>различных формах </a:t>
            </a:r>
            <a:r>
              <a:rPr sz="2400" spc="-5" dirty="0">
                <a:latin typeface="Calibri"/>
                <a:cs typeface="Calibri"/>
              </a:rPr>
              <a:t>артериальной </a:t>
            </a:r>
            <a:r>
              <a:rPr sz="2400" spc="-10" dirty="0">
                <a:latin typeface="Calibri"/>
                <a:cs typeface="Calibri"/>
              </a:rPr>
              <a:t>гипотонии </a:t>
            </a:r>
            <a:r>
              <a:rPr sz="2400" spc="-5" dirty="0">
                <a:latin typeface="Calibri"/>
                <a:cs typeface="Calibri"/>
              </a:rPr>
              <a:t>могут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выявляться: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нарушения </a:t>
            </a:r>
            <a:r>
              <a:rPr sz="2400" spc="-15" dirty="0">
                <a:latin typeface="Calibri"/>
                <a:cs typeface="Calibri"/>
              </a:rPr>
              <a:t>сосудистой регуляции </a:t>
            </a:r>
            <a:r>
              <a:rPr sz="2400" dirty="0">
                <a:latin typeface="Calibri"/>
                <a:cs typeface="Calibri"/>
              </a:rPr>
              <a:t>высшими </a:t>
            </a:r>
            <a:r>
              <a:rPr sz="2400" spc="-10" dirty="0">
                <a:latin typeface="Calibri"/>
                <a:cs typeface="Calibri"/>
              </a:rPr>
              <a:t>вегетативными</a:t>
            </a:r>
            <a:r>
              <a:rPr sz="2400" spc="-3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центрами,</a:t>
            </a:r>
            <a:endParaRPr sz="2400">
              <a:latin typeface="Calibri"/>
              <a:cs typeface="Calibri"/>
            </a:endParaRPr>
          </a:p>
          <a:p>
            <a:pPr marL="241300" marR="1075055" indent="-228600">
              <a:lnSpc>
                <a:spcPts val="2300"/>
              </a:lnSpc>
              <a:spcBef>
                <a:spcPts val="98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снижение механизма </a:t>
            </a:r>
            <a:r>
              <a:rPr sz="2400" spc="-15" dirty="0">
                <a:latin typeface="Calibri"/>
                <a:cs typeface="Calibri"/>
              </a:rPr>
              <a:t>регуляции </a:t>
            </a:r>
            <a:r>
              <a:rPr sz="2400" spc="-5" dirty="0">
                <a:latin typeface="Calibri"/>
                <a:cs typeface="Calibri"/>
              </a:rPr>
              <a:t>артериального давления </a:t>
            </a:r>
            <a:r>
              <a:rPr sz="2400" dirty="0">
                <a:latin typeface="Calibri"/>
                <a:cs typeface="Calibri"/>
              </a:rPr>
              <a:t>ренин-  </a:t>
            </a:r>
            <a:r>
              <a:rPr sz="2400" spc="-5" dirty="0">
                <a:latin typeface="Calibri"/>
                <a:cs typeface="Calibri"/>
              </a:rPr>
              <a:t>ангиотензин-альдостероновой</a:t>
            </a:r>
            <a:r>
              <a:rPr sz="2400" spc="-10" dirty="0">
                <a:latin typeface="Calibri"/>
                <a:cs typeface="Calibri"/>
              </a:rPr>
              <a:t> системой,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расстройство </a:t>
            </a:r>
            <a:r>
              <a:rPr sz="2400" spc="-10" dirty="0">
                <a:latin typeface="Calibri"/>
                <a:cs typeface="Calibri"/>
              </a:rPr>
              <a:t>чувствительности сосудистых рецепторов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катехоламинам,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нарушения</a:t>
            </a:r>
            <a:r>
              <a:rPr sz="2400" spc="2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барорефлекса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84657"/>
            <a:ext cx="5502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Ортостатическая</a:t>
            </a:r>
            <a:r>
              <a:rPr sz="3600" spc="-50" dirty="0"/>
              <a:t> </a:t>
            </a:r>
            <a:r>
              <a:rPr sz="3600" spc="-10" dirty="0"/>
              <a:t>гипотензия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807210"/>
            <a:ext cx="9812020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Ортостатическая </a:t>
            </a:r>
            <a:r>
              <a:rPr sz="2800" spc="-15" dirty="0">
                <a:solidFill>
                  <a:srgbClr val="001F5F"/>
                </a:solidFill>
                <a:latin typeface="Arial"/>
                <a:cs typeface="Arial"/>
              </a:rPr>
              <a:t>гипотензия </a:t>
            </a:r>
            <a:r>
              <a:rPr sz="2800" spc="-5" dirty="0">
                <a:latin typeface="Arial"/>
                <a:cs typeface="Arial"/>
              </a:rPr>
              <a:t>— </a:t>
            </a:r>
            <a:r>
              <a:rPr sz="2800" spc="-35" dirty="0">
                <a:latin typeface="Arial"/>
                <a:cs typeface="Arial"/>
              </a:rPr>
              <a:t>это</a:t>
            </a:r>
            <a:r>
              <a:rPr sz="2800" spc="1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снижение</a:t>
            </a:r>
            <a:endParaRPr sz="2800">
              <a:latin typeface="Arial"/>
              <a:cs typeface="Arial"/>
            </a:endParaRPr>
          </a:p>
          <a:p>
            <a:pPr marL="241300" marR="5080">
              <a:lnSpc>
                <a:spcPct val="90000"/>
              </a:lnSpc>
              <a:spcBef>
                <a:spcPts val="165"/>
              </a:spcBef>
            </a:pPr>
            <a:r>
              <a:rPr sz="2800" spc="-10" dirty="0">
                <a:latin typeface="Arial"/>
                <a:cs typeface="Arial"/>
              </a:rPr>
              <a:t>систолического </a:t>
            </a:r>
            <a:r>
              <a:rPr sz="2800" spc="-15" dirty="0">
                <a:latin typeface="Arial"/>
                <a:cs typeface="Arial"/>
              </a:rPr>
              <a:t>давления более, </a:t>
            </a:r>
            <a:r>
              <a:rPr sz="2800" spc="-5" dirty="0">
                <a:latin typeface="Arial"/>
                <a:cs typeface="Arial"/>
              </a:rPr>
              <a:t>чем на </a:t>
            </a:r>
            <a:r>
              <a:rPr sz="2800" dirty="0">
                <a:latin typeface="Arial"/>
                <a:cs typeface="Arial"/>
              </a:rPr>
              <a:t>20 </a:t>
            </a:r>
            <a:r>
              <a:rPr sz="2800" spc="-5" dirty="0">
                <a:latin typeface="Arial"/>
                <a:cs typeface="Arial"/>
              </a:rPr>
              <a:t>мм </a:t>
            </a:r>
            <a:r>
              <a:rPr sz="2800" spc="-114" dirty="0">
                <a:latin typeface="Arial"/>
                <a:cs typeface="Arial"/>
              </a:rPr>
              <a:t>рт.ст. </a:t>
            </a:r>
            <a:r>
              <a:rPr sz="2800" spc="-5" dirty="0">
                <a:latin typeface="Arial"/>
                <a:cs typeface="Arial"/>
              </a:rPr>
              <a:t>и  </a:t>
            </a:r>
            <a:r>
              <a:rPr sz="2800" spc="-15" dirty="0">
                <a:latin typeface="Arial"/>
                <a:cs typeface="Arial"/>
              </a:rPr>
              <a:t>диастолического давления более, </a:t>
            </a:r>
            <a:r>
              <a:rPr sz="2800" spc="-5" dirty="0">
                <a:latin typeface="Arial"/>
                <a:cs typeface="Arial"/>
              </a:rPr>
              <a:t>чем на </a:t>
            </a:r>
            <a:r>
              <a:rPr sz="2800" dirty="0">
                <a:latin typeface="Arial"/>
                <a:cs typeface="Arial"/>
              </a:rPr>
              <a:t>10 </a:t>
            </a:r>
            <a:r>
              <a:rPr sz="2800" spc="-5" dirty="0">
                <a:latin typeface="Arial"/>
                <a:cs typeface="Arial"/>
              </a:rPr>
              <a:t>мм </a:t>
            </a:r>
            <a:r>
              <a:rPr sz="2800" spc="-114" dirty="0">
                <a:latin typeface="Arial"/>
                <a:cs typeface="Arial"/>
              </a:rPr>
              <a:t>рт.ст. </a:t>
            </a:r>
            <a:r>
              <a:rPr sz="2800" spc="-10" dirty="0">
                <a:latin typeface="Arial"/>
                <a:cs typeface="Arial"/>
              </a:rPr>
              <a:t>при  </a:t>
            </a:r>
            <a:r>
              <a:rPr sz="2800" spc="-20" dirty="0">
                <a:latin typeface="Arial"/>
                <a:cs typeface="Arial"/>
              </a:rPr>
              <a:t>переходе </a:t>
            </a:r>
            <a:r>
              <a:rPr sz="2800" spc="-35" dirty="0">
                <a:latin typeface="Arial"/>
                <a:cs typeface="Arial"/>
              </a:rPr>
              <a:t>тела </a:t>
            </a:r>
            <a:r>
              <a:rPr sz="2800" spc="-5" dirty="0">
                <a:latin typeface="Arial"/>
                <a:cs typeface="Arial"/>
              </a:rPr>
              <a:t>из </a:t>
            </a:r>
            <a:r>
              <a:rPr sz="2800" spc="-15" dirty="0">
                <a:latin typeface="Arial"/>
                <a:cs typeface="Arial"/>
              </a:rPr>
              <a:t>горизонтального </a:t>
            </a:r>
            <a:r>
              <a:rPr sz="2800" spc="-5" dirty="0">
                <a:latin typeface="Arial"/>
                <a:cs typeface="Arial"/>
              </a:rPr>
              <a:t>в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вертикальное</a:t>
            </a:r>
            <a:endParaRPr sz="2800">
              <a:latin typeface="Arial"/>
              <a:cs typeface="Arial"/>
            </a:endParaRPr>
          </a:p>
          <a:p>
            <a:pPr marL="241300" marR="408305">
              <a:lnSpc>
                <a:spcPts val="3020"/>
              </a:lnSpc>
              <a:spcBef>
                <a:spcPts val="50"/>
              </a:spcBef>
            </a:pPr>
            <a:r>
              <a:rPr sz="2800" spc="-10" dirty="0">
                <a:latin typeface="Arial"/>
                <a:cs typeface="Arial"/>
              </a:rPr>
              <a:t>положение </a:t>
            </a:r>
            <a:r>
              <a:rPr sz="2800" spc="-5" dirty="0">
                <a:latin typeface="Arial"/>
                <a:cs typeface="Arial"/>
              </a:rPr>
              <a:t>в </a:t>
            </a:r>
            <a:r>
              <a:rPr sz="2800" spc="-20" dirty="0">
                <a:latin typeface="Arial"/>
                <a:cs typeface="Arial"/>
              </a:rPr>
              <a:t>течение </a:t>
            </a:r>
            <a:r>
              <a:rPr sz="2800" spc="-5" dirty="0">
                <a:latin typeface="Arial"/>
                <a:cs typeface="Arial"/>
              </a:rPr>
              <a:t>первых </a:t>
            </a:r>
            <a:r>
              <a:rPr sz="2800" spc="-15" dirty="0">
                <a:latin typeface="Arial"/>
                <a:cs typeface="Arial"/>
              </a:rPr>
              <a:t>трех </a:t>
            </a:r>
            <a:r>
              <a:rPr sz="2800" dirty="0">
                <a:latin typeface="Arial"/>
                <a:cs typeface="Arial"/>
              </a:rPr>
              <a:t>минут </a:t>
            </a:r>
            <a:r>
              <a:rPr sz="2800" spc="-10" dirty="0">
                <a:latin typeface="Arial"/>
                <a:cs typeface="Arial"/>
              </a:rPr>
              <a:t>пребывания </a:t>
            </a:r>
            <a:r>
              <a:rPr sz="2800" spc="-5" dirty="0">
                <a:latin typeface="Arial"/>
                <a:cs typeface="Arial"/>
              </a:rPr>
              <a:t>в  вертикальном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положении.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1201" y="284733"/>
            <a:ext cx="6602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Ортостаз: </a:t>
            </a:r>
            <a:r>
              <a:rPr sz="3200" dirty="0"/>
              <a:t>гемодинамические</a:t>
            </a:r>
            <a:r>
              <a:rPr sz="3200" spc="-20" dirty="0"/>
              <a:t> </a:t>
            </a:r>
            <a:r>
              <a:rPr sz="3200" dirty="0"/>
              <a:t>реакции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48969" y="1396746"/>
            <a:ext cx="10942955" cy="393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• первичная </a:t>
            </a:r>
            <a:r>
              <a:rPr sz="2400" spc="-5" dirty="0">
                <a:latin typeface="Calibri"/>
                <a:cs typeface="Calibri"/>
              </a:rPr>
              <a:t>реакция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повышение </a:t>
            </a:r>
            <a:r>
              <a:rPr sz="2400" spc="-10" dirty="0">
                <a:latin typeface="Calibri"/>
                <a:cs typeface="Calibri"/>
              </a:rPr>
              <a:t>тонуса емкостных </a:t>
            </a:r>
            <a:r>
              <a:rPr sz="2400" spc="-15" dirty="0">
                <a:latin typeface="Calibri"/>
                <a:cs typeface="Calibri"/>
              </a:rPr>
              <a:t>сосудов, </a:t>
            </a:r>
            <a:r>
              <a:rPr sz="2400" spc="-10" dirty="0">
                <a:latin typeface="Calibri"/>
                <a:cs typeface="Calibri"/>
              </a:rPr>
              <a:t>расположенных </a:t>
            </a:r>
            <a:r>
              <a:rPr sz="2400" spc="-5" dirty="0">
                <a:latin typeface="Calibri"/>
                <a:cs typeface="Calibri"/>
              </a:rPr>
              <a:t>ниже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диафрагмы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закрытие </a:t>
            </a:r>
            <a:r>
              <a:rPr sz="2400" dirty="0">
                <a:latin typeface="Calibri"/>
                <a:cs typeface="Calibri"/>
              </a:rPr>
              <a:t>части </a:t>
            </a:r>
            <a:r>
              <a:rPr sz="2400" spc="-5" dirty="0">
                <a:latin typeface="Calibri"/>
                <a:cs typeface="Calibri"/>
              </a:rPr>
              <a:t>функционирующих тканевых артериовенозных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анастомозов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- первичное </a:t>
            </a:r>
            <a:r>
              <a:rPr sz="2400" spc="-5" dirty="0">
                <a:latin typeface="Calibri"/>
                <a:cs typeface="Calibri"/>
              </a:rPr>
              <a:t>повышение </a:t>
            </a:r>
            <a:r>
              <a:rPr sz="2400" spc="-10" dirty="0">
                <a:latin typeface="Calibri"/>
                <a:cs typeface="Calibri"/>
              </a:rPr>
              <a:t>тонуса </a:t>
            </a:r>
            <a:r>
              <a:rPr sz="2400" spc="-5" dirty="0">
                <a:latin typeface="Calibri"/>
                <a:cs typeface="Calibri"/>
              </a:rPr>
              <a:t>периферических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артерий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начальное падение </a:t>
            </a:r>
            <a:r>
              <a:rPr sz="2400" spc="-10" dirty="0">
                <a:latin typeface="Calibri"/>
                <a:cs typeface="Calibri"/>
              </a:rPr>
              <a:t>тонуса мозговых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артерий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Calibri"/>
                <a:cs typeface="Calibri"/>
              </a:rPr>
              <a:t>• </a:t>
            </a:r>
            <a:r>
              <a:rPr sz="2400" spc="-5" dirty="0">
                <a:latin typeface="Calibri"/>
                <a:cs typeface="Calibri"/>
              </a:rPr>
              <a:t>реакции, возникающие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15" dirty="0">
                <a:latin typeface="Calibri"/>
                <a:cs typeface="Calibri"/>
              </a:rPr>
              <a:t>недостаточности </a:t>
            </a:r>
            <a:r>
              <a:rPr sz="2400" spc="-5" dirty="0">
                <a:latin typeface="Calibri"/>
                <a:cs typeface="Calibri"/>
              </a:rPr>
              <a:t>первичных адаптационных</a:t>
            </a:r>
            <a:r>
              <a:rPr sz="2400" spc="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реакций:</a:t>
            </a:r>
            <a:endParaRPr sz="2400">
              <a:latin typeface="Calibri"/>
              <a:cs typeface="Calibri"/>
            </a:endParaRPr>
          </a:p>
          <a:p>
            <a:pPr marL="241300" marR="805180" indent="-228600">
              <a:lnSpc>
                <a:spcPct val="90000"/>
              </a:lnSpc>
              <a:spcBef>
                <a:spcPts val="994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сокращение артерий </a:t>
            </a:r>
            <a:r>
              <a:rPr sz="2400" spc="-10" dirty="0">
                <a:latin typeface="Calibri"/>
                <a:cs typeface="Calibri"/>
              </a:rPr>
              <a:t>конечностей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чревной </a:t>
            </a:r>
            <a:r>
              <a:rPr sz="2400" spc="-15" dirty="0">
                <a:latin typeface="Calibri"/>
                <a:cs typeface="Calibri"/>
              </a:rPr>
              <a:t>области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повышением </a:t>
            </a:r>
            <a:r>
              <a:rPr sz="2400" spc="-10" dirty="0">
                <a:latin typeface="Calibri"/>
                <a:cs typeface="Calibri"/>
              </a:rPr>
              <a:t>общего  периферического сопротивления кровотоку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устойчивое </a:t>
            </a:r>
            <a:r>
              <a:rPr sz="2400" spc="-5" dirty="0">
                <a:latin typeface="Calibri"/>
                <a:cs typeface="Calibri"/>
              </a:rPr>
              <a:t>снижение </a:t>
            </a:r>
            <a:r>
              <a:rPr sz="2400" spc="-10" dirty="0">
                <a:latin typeface="Calibri"/>
                <a:cs typeface="Calibri"/>
              </a:rPr>
              <a:t>тонуса  мозговых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артерий</a:t>
            </a:r>
            <a:endParaRPr sz="2400">
              <a:latin typeface="Calibri"/>
              <a:cs typeface="Calibri"/>
            </a:endParaRPr>
          </a:p>
          <a:p>
            <a:pPr marL="241300" marR="804545">
              <a:lnSpc>
                <a:spcPts val="2590"/>
              </a:lnSpc>
              <a:spcBef>
                <a:spcPts val="40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учащение </a:t>
            </a:r>
            <a:r>
              <a:rPr sz="2400" spc="-10" dirty="0">
                <a:latin typeface="Calibri"/>
                <a:cs typeface="Calibri"/>
              </a:rPr>
              <a:t>сердечных </a:t>
            </a:r>
            <a:r>
              <a:rPr sz="2400" spc="-5" dirty="0">
                <a:latin typeface="Calibri"/>
                <a:cs typeface="Calibri"/>
              </a:rPr>
              <a:t>сокращений вплоть </a:t>
            </a:r>
            <a:r>
              <a:rPr sz="2400" spc="-15" dirty="0">
                <a:latin typeface="Calibri"/>
                <a:cs typeface="Calibri"/>
              </a:rPr>
              <a:t>до </a:t>
            </a:r>
            <a:r>
              <a:rPr sz="2400" spc="-5" dirty="0">
                <a:latin typeface="Calibri"/>
                <a:cs typeface="Calibri"/>
              </a:rPr>
              <a:t>выраженной </a:t>
            </a:r>
            <a:r>
              <a:rPr sz="2400" spc="-10" dirty="0">
                <a:latin typeface="Calibri"/>
                <a:cs typeface="Calibri"/>
              </a:rPr>
              <a:t>ортостатической  </a:t>
            </a:r>
            <a:r>
              <a:rPr sz="2400" spc="-15" dirty="0">
                <a:latin typeface="Calibri"/>
                <a:cs typeface="Calibri"/>
              </a:rPr>
              <a:t>тахикардии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84657"/>
            <a:ext cx="10527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Клинические </a:t>
            </a:r>
            <a:r>
              <a:rPr sz="3600" spc="-10" dirty="0"/>
              <a:t>проявления </a:t>
            </a:r>
            <a:r>
              <a:rPr sz="3600" spc="-5" dirty="0"/>
              <a:t>ортостатической</a:t>
            </a:r>
            <a:r>
              <a:rPr sz="3600" spc="-15" dirty="0"/>
              <a:t> </a:t>
            </a:r>
            <a:r>
              <a:rPr sz="3600" spc="-5" dirty="0"/>
              <a:t>гипотензии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11198"/>
            <a:ext cx="9566275" cy="34874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25" dirty="0">
                <a:latin typeface="Calibri"/>
                <a:cs typeface="Calibri"/>
              </a:rPr>
              <a:t>Головокружение, </a:t>
            </a:r>
            <a:r>
              <a:rPr sz="2400" spc="-5" dirty="0">
                <a:latin typeface="Calibri"/>
                <a:cs typeface="Calibri"/>
              </a:rPr>
              <a:t>слабость, затуманивание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зрения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Calibri"/>
                <a:cs typeface="Calibri"/>
              </a:rPr>
              <a:t>Возникновение </a:t>
            </a:r>
            <a:r>
              <a:rPr sz="2400" spc="-10" dirty="0">
                <a:latin typeface="Calibri"/>
                <a:cs typeface="Calibri"/>
              </a:rPr>
              <a:t>предобморочного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состояния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spc="-5" dirty="0">
                <a:latin typeface="Calibri"/>
                <a:cs typeface="Calibri"/>
              </a:rPr>
              <a:t>Обмороки: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обмороки </a:t>
            </a:r>
            <a:r>
              <a:rPr sz="2400" dirty="0">
                <a:latin typeface="Calibri"/>
                <a:cs typeface="Calibri"/>
              </a:rPr>
              <a:t>без </a:t>
            </a:r>
            <a:r>
              <a:rPr sz="2400" spc="-5" dirty="0">
                <a:latin typeface="Calibri"/>
                <a:cs typeface="Calibri"/>
              </a:rPr>
              <a:t>сильного </a:t>
            </a:r>
            <a:r>
              <a:rPr sz="2400" spc="-20" dirty="0">
                <a:latin typeface="Calibri"/>
                <a:cs typeface="Calibri"/>
              </a:rPr>
              <a:t>потоотделения, </a:t>
            </a:r>
            <a:r>
              <a:rPr sz="2400" dirty="0">
                <a:latin typeface="Calibri"/>
                <a:cs typeface="Calibri"/>
              </a:rPr>
              <a:t>без </a:t>
            </a:r>
            <a:r>
              <a:rPr sz="2400" spc="-5" dirty="0">
                <a:latin typeface="Calibri"/>
                <a:cs typeface="Calibri"/>
              </a:rPr>
              <a:t>замедления </a:t>
            </a:r>
            <a:r>
              <a:rPr sz="2400" spc="-15" dirty="0">
                <a:latin typeface="Calibri"/>
                <a:cs typeface="Calibri"/>
              </a:rPr>
              <a:t>пульса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(легкие)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2400" dirty="0">
                <a:latin typeface="Calibri"/>
                <a:cs typeface="Calibri"/>
              </a:rPr>
              <a:t>- </a:t>
            </a:r>
            <a:r>
              <a:rPr sz="2400" spc="-15" dirty="0">
                <a:latin typeface="Calibri"/>
                <a:cs typeface="Calibri"/>
              </a:rPr>
              <a:t>глубокие </a:t>
            </a:r>
            <a:r>
              <a:rPr sz="2400" spc="-5" dirty="0">
                <a:latin typeface="Calibri"/>
                <a:cs typeface="Calibri"/>
              </a:rPr>
              <a:t>обмороки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сопровождаются: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04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Calibri"/>
                <a:cs typeface="Calibri"/>
              </a:rPr>
              <a:t>повышенным</a:t>
            </a:r>
            <a:r>
              <a:rPr sz="2400" spc="-3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потоотделением;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2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r>
              <a:rPr sz="2400" spc="285" dirty="0">
                <a:latin typeface="Arial"/>
                <a:cs typeface="Arial"/>
              </a:rPr>
              <a:t> </a:t>
            </a:r>
            <a:r>
              <a:rPr sz="2400" spc="-15" dirty="0">
                <a:latin typeface="Calibri"/>
                <a:cs typeface="Calibri"/>
              </a:rPr>
              <a:t>судорогами;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непроизвольным</a:t>
            </a:r>
            <a:r>
              <a:rPr sz="2400" spc="-3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мочеиспусканием.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097" y="141477"/>
            <a:ext cx="843470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932939" marR="5080" indent="-1920239">
              <a:lnSpc>
                <a:spcPts val="3460"/>
              </a:lnSpc>
              <a:spcBef>
                <a:spcPts val="535"/>
              </a:spcBef>
            </a:pPr>
            <a:r>
              <a:rPr sz="3200" spc="-30" dirty="0"/>
              <a:t>Ортостатическая </a:t>
            </a:r>
            <a:r>
              <a:rPr sz="3200" spc="-25" dirty="0"/>
              <a:t>гипотензия, </a:t>
            </a:r>
            <a:r>
              <a:rPr sz="3200" spc="-30" dirty="0"/>
              <a:t>вызванная </a:t>
            </a:r>
            <a:r>
              <a:rPr sz="3200" spc="-25" dirty="0"/>
              <a:t>приемом  лекарственных</a:t>
            </a:r>
            <a:r>
              <a:rPr sz="3200" spc="-80" dirty="0"/>
              <a:t> </a:t>
            </a:r>
            <a:r>
              <a:rPr sz="3200" spc="-25" dirty="0"/>
              <a:t>препаратов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8258175" cy="2070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0" dirty="0">
                <a:latin typeface="Calibri"/>
                <a:cs typeface="Calibri"/>
              </a:rPr>
              <a:t>диуретики;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•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Calibri"/>
                <a:cs typeface="Calibri"/>
              </a:rPr>
              <a:t>нитропрепараты;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антагонисты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кальция;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10" dirty="0">
                <a:latin typeface="Calibri"/>
                <a:cs typeface="Calibri"/>
              </a:rPr>
              <a:t>ингибиторы ангиотензин-превращающего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фермента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68833"/>
            <a:ext cx="5814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Реабилитационная</a:t>
            </a:r>
            <a:r>
              <a:rPr sz="3600" spc="-114" dirty="0"/>
              <a:t> </a:t>
            </a:r>
            <a:r>
              <a:rPr sz="3600" spc="-35" dirty="0"/>
              <a:t>программа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08710" y="1379346"/>
            <a:ext cx="10186035" cy="47967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 marR="448309" indent="-228600">
              <a:lnSpc>
                <a:spcPts val="2300"/>
              </a:lnSpc>
              <a:spcBef>
                <a:spcPts val="66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spc="-10" dirty="0">
                <a:latin typeface="Calibri"/>
                <a:cs typeface="Calibri"/>
              </a:rPr>
              <a:t>последовательность (порядок) </a:t>
            </a:r>
            <a:r>
              <a:rPr sz="2400" spc="-5" dirty="0">
                <a:latin typeface="Calibri"/>
                <a:cs typeface="Calibri"/>
              </a:rPr>
              <a:t>применения форм, </a:t>
            </a:r>
            <a:r>
              <a:rPr sz="2400" spc="-25" dirty="0">
                <a:latin typeface="Calibri"/>
                <a:cs typeface="Calibri"/>
              </a:rPr>
              <a:t>методов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средств  </a:t>
            </a:r>
            <a:r>
              <a:rPr sz="2400" spc="-5" dirty="0">
                <a:latin typeface="Calibri"/>
                <a:cs typeface="Calibri"/>
              </a:rPr>
              <a:t>реабилитации, </a:t>
            </a:r>
            <a:r>
              <a:rPr sz="2400" spc="-15" dirty="0">
                <a:latin typeface="Calibri"/>
                <a:cs typeface="Calibri"/>
              </a:rPr>
              <a:t>которые </a:t>
            </a:r>
            <a:r>
              <a:rPr sz="2400" spc="-5" dirty="0">
                <a:latin typeface="Calibri"/>
                <a:cs typeface="Calibri"/>
              </a:rPr>
              <a:t>обеспечивают </a:t>
            </a:r>
            <a:r>
              <a:rPr sz="2400" spc="-10" dirty="0">
                <a:latin typeface="Calibri"/>
                <a:cs typeface="Calibri"/>
              </a:rPr>
              <a:t>достижение оптимального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330"/>
              </a:lnSpc>
            </a:pPr>
            <a:r>
              <a:rPr sz="2400" spc="-15" dirty="0">
                <a:latin typeface="Calibri"/>
                <a:cs typeface="Calibri"/>
              </a:rPr>
              <a:t>больного </a:t>
            </a:r>
            <a:r>
              <a:rPr sz="2400" spc="-5" dirty="0">
                <a:latin typeface="Calibri"/>
                <a:cs typeface="Calibri"/>
              </a:rPr>
              <a:t>состояния </a:t>
            </a:r>
            <a:r>
              <a:rPr sz="2400" spc="-10" dirty="0">
                <a:latin typeface="Calibri"/>
                <a:cs typeface="Calibri"/>
              </a:rPr>
              <a:t>здоровья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работоспособности.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Основные компоненты индивидуальной реабилитационной программы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5"/>
              </a:lnSpc>
              <a:spcBef>
                <a:spcPts val="434"/>
              </a:spcBef>
            </a:pPr>
            <a:r>
              <a:rPr sz="2400" spc="-5" dirty="0">
                <a:latin typeface="Arial"/>
                <a:cs typeface="Arial"/>
              </a:rPr>
              <a:t>1) </a:t>
            </a:r>
            <a:r>
              <a:rPr sz="2400" spc="-10" dirty="0">
                <a:latin typeface="Arial"/>
                <a:cs typeface="Arial"/>
              </a:rPr>
              <a:t>медикаментозная, </a:t>
            </a:r>
            <a:r>
              <a:rPr sz="2400" spc="-5" dirty="0">
                <a:latin typeface="Arial"/>
                <a:cs typeface="Arial"/>
              </a:rPr>
              <a:t>хирургическая </a:t>
            </a:r>
            <a:r>
              <a:rPr sz="2400" dirty="0">
                <a:latin typeface="Arial"/>
                <a:cs typeface="Arial"/>
              </a:rPr>
              <a:t>коррекция </a:t>
            </a:r>
            <a:r>
              <a:rPr sz="2400" spc="-5" dirty="0">
                <a:latin typeface="Arial"/>
                <a:cs typeface="Arial"/>
              </a:rPr>
              <a:t>измененных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вследствие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595"/>
              </a:lnSpc>
            </a:pPr>
            <a:r>
              <a:rPr sz="2400" spc="-15" dirty="0">
                <a:latin typeface="Arial"/>
                <a:cs typeface="Arial"/>
              </a:rPr>
              <a:t>заболеваний органов </a:t>
            </a:r>
            <a:r>
              <a:rPr sz="2400" dirty="0">
                <a:latin typeface="Arial"/>
                <a:cs typeface="Arial"/>
              </a:rPr>
              <a:t>и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систем;</a:t>
            </a:r>
            <a:endParaRPr sz="2400">
              <a:latin typeface="Arial"/>
              <a:cs typeface="Arial"/>
            </a:endParaRPr>
          </a:p>
          <a:p>
            <a:pPr marL="241300" marR="1101090" indent="-228600">
              <a:lnSpc>
                <a:spcPts val="2300"/>
              </a:lnSpc>
              <a:spcBef>
                <a:spcPts val="980"/>
              </a:spcBef>
              <a:tabLst>
                <a:tab pos="1733550" algn="l"/>
              </a:tabLst>
            </a:pPr>
            <a:r>
              <a:rPr sz="2400" spc="-5" dirty="0">
                <a:latin typeface="Arial"/>
                <a:cs typeface="Arial"/>
              </a:rPr>
              <a:t>2) </a:t>
            </a:r>
            <a:r>
              <a:rPr sz="2400" dirty="0">
                <a:latin typeface="Arial"/>
                <a:cs typeface="Arial"/>
              </a:rPr>
              <a:t>максимально </a:t>
            </a:r>
            <a:r>
              <a:rPr sz="2400" spc="-10" dirty="0">
                <a:latin typeface="Arial"/>
                <a:cs typeface="Arial"/>
              </a:rPr>
              <a:t>возможное </a:t>
            </a:r>
            <a:r>
              <a:rPr sz="2400" spc="-15" dirty="0">
                <a:latin typeface="Arial"/>
                <a:cs typeface="Arial"/>
              </a:rPr>
              <a:t>восстановление </a:t>
            </a:r>
            <a:r>
              <a:rPr sz="2400" spc="-5" dirty="0">
                <a:latin typeface="Arial"/>
                <a:cs typeface="Arial"/>
              </a:rPr>
              <a:t>функционирования  пациента	</a:t>
            </a:r>
            <a:r>
              <a:rPr sz="2400" spc="-25" dirty="0">
                <a:latin typeface="Arial"/>
                <a:cs typeface="Arial"/>
              </a:rPr>
              <a:t>методами </a:t>
            </a:r>
            <a:r>
              <a:rPr sz="2400" spc="-5" dirty="0">
                <a:latin typeface="Arial"/>
                <a:cs typeface="Arial"/>
              </a:rPr>
              <a:t>физического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действия;</a:t>
            </a:r>
            <a:endParaRPr sz="2400">
              <a:latin typeface="Arial"/>
              <a:cs typeface="Arial"/>
            </a:endParaRPr>
          </a:p>
          <a:p>
            <a:pPr marL="241300" marR="446405" indent="-228600">
              <a:lnSpc>
                <a:spcPct val="80000"/>
              </a:lnSpc>
              <a:spcBef>
                <a:spcPts val="1020"/>
              </a:spcBef>
            </a:pPr>
            <a:r>
              <a:rPr sz="2400" spc="-5" dirty="0">
                <a:latin typeface="Arial"/>
                <a:cs typeface="Arial"/>
              </a:rPr>
              <a:t>3) коррекция </a:t>
            </a:r>
            <a:r>
              <a:rPr sz="2400" spc="-10" dirty="0">
                <a:latin typeface="Arial"/>
                <a:cs typeface="Arial"/>
              </a:rPr>
              <a:t>психоэмоционального </a:t>
            </a:r>
            <a:r>
              <a:rPr sz="2400" spc="-5" dirty="0">
                <a:latin typeface="Arial"/>
                <a:cs typeface="Arial"/>
              </a:rPr>
              <a:t>состояния </a:t>
            </a:r>
            <a:r>
              <a:rPr sz="2400" spc="-10" dirty="0">
                <a:latin typeface="Arial"/>
                <a:cs typeface="Arial"/>
              </a:rPr>
              <a:t>путем </a:t>
            </a:r>
            <a:r>
              <a:rPr sz="2400" spc="-5" dirty="0">
                <a:latin typeface="Arial"/>
                <a:cs typeface="Arial"/>
              </a:rPr>
              <a:t>формирования  позитивной </a:t>
            </a:r>
            <a:r>
              <a:rPr sz="2400" spc="-10" dirty="0">
                <a:latin typeface="Arial"/>
                <a:cs typeface="Arial"/>
              </a:rPr>
              <a:t>мотивации </a:t>
            </a:r>
            <a:r>
              <a:rPr sz="2400" spc="-5" dirty="0">
                <a:latin typeface="Arial"/>
                <a:cs typeface="Arial"/>
              </a:rPr>
              <a:t>на дальнейшее </a:t>
            </a:r>
            <a:r>
              <a:rPr sz="2400" spc="-10" dirty="0">
                <a:latin typeface="Arial"/>
                <a:cs typeface="Arial"/>
              </a:rPr>
              <a:t>успешное</a:t>
            </a:r>
            <a:r>
              <a:rPr sz="2400" spc="-15" dirty="0">
                <a:latin typeface="Arial"/>
                <a:cs typeface="Arial"/>
              </a:rPr>
              <a:t> лечение;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400" spc="-5" dirty="0">
                <a:latin typeface="Arial"/>
                <a:cs typeface="Arial"/>
              </a:rPr>
              <a:t>4) коррекция </a:t>
            </a:r>
            <a:r>
              <a:rPr sz="2400" spc="-15" dirty="0">
                <a:latin typeface="Arial"/>
                <a:cs typeface="Arial"/>
              </a:rPr>
              <a:t>метаболических </a:t>
            </a:r>
            <a:r>
              <a:rPr sz="2400" dirty="0">
                <a:latin typeface="Arial"/>
                <a:cs typeface="Arial"/>
              </a:rPr>
              <a:t>и </a:t>
            </a:r>
            <a:r>
              <a:rPr sz="2400" spc="-5" dirty="0">
                <a:latin typeface="Arial"/>
                <a:cs typeface="Arial"/>
              </a:rPr>
              <a:t>иммунологических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нарушений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spc="-5" dirty="0">
                <a:latin typeface="Arial"/>
                <a:cs typeface="Arial"/>
              </a:rPr>
              <a:t>5) </a:t>
            </a:r>
            <a:r>
              <a:rPr sz="2400" spc="-15" dirty="0">
                <a:latin typeface="Arial"/>
                <a:cs typeface="Arial"/>
              </a:rPr>
              <a:t>восстановление </a:t>
            </a:r>
            <a:r>
              <a:rPr sz="2400" spc="-5" dirty="0">
                <a:latin typeface="Arial"/>
                <a:cs typeface="Arial"/>
              </a:rPr>
              <a:t>профессиональных навыков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пациента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2096" y="520573"/>
            <a:ext cx="4936871" cy="376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372" y="1245870"/>
            <a:ext cx="10575925" cy="51022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103505" indent="-228600">
              <a:lnSpc>
                <a:spcPts val="2160"/>
              </a:lnSpc>
              <a:spcBef>
                <a:spcPts val="375"/>
              </a:spcBef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Calibri"/>
                <a:cs typeface="Calibri"/>
              </a:rPr>
              <a:t>Mancia G, </a:t>
            </a:r>
            <a:r>
              <a:rPr sz="2000" spc="-20" dirty="0">
                <a:latin typeface="Calibri"/>
                <a:cs typeface="Calibri"/>
              </a:rPr>
              <a:t>Fagard </a:t>
            </a:r>
            <a:r>
              <a:rPr sz="2000" dirty="0">
                <a:latin typeface="Calibri"/>
                <a:cs typeface="Calibri"/>
              </a:rPr>
              <a:t>R, </a:t>
            </a:r>
            <a:r>
              <a:rPr sz="2000" spc="-5" dirty="0">
                <a:latin typeface="Calibri"/>
                <a:cs typeface="Calibri"/>
              </a:rPr>
              <a:t>Narkiewicz </a:t>
            </a:r>
            <a:r>
              <a:rPr sz="2000" dirty="0">
                <a:latin typeface="Calibri"/>
                <a:cs typeface="Calibri"/>
              </a:rPr>
              <a:t>K, </a:t>
            </a:r>
            <a:r>
              <a:rPr sz="2000" spc="-10" dirty="0">
                <a:latin typeface="Calibri"/>
                <a:cs typeface="Calibri"/>
              </a:rPr>
              <a:t>Redon </a:t>
            </a:r>
            <a:r>
              <a:rPr sz="2000" spc="-15" dirty="0">
                <a:latin typeface="Calibri"/>
                <a:cs typeface="Calibri"/>
              </a:rPr>
              <a:t>J, </a:t>
            </a:r>
            <a:r>
              <a:rPr sz="2000" spc="-5" dirty="0">
                <a:latin typeface="Calibri"/>
                <a:cs typeface="Calibri"/>
              </a:rPr>
              <a:t>Zanchetti </a:t>
            </a:r>
            <a:r>
              <a:rPr sz="2000" spc="5" dirty="0">
                <a:latin typeface="Calibri"/>
                <a:cs typeface="Calibri"/>
              </a:rPr>
              <a:t>A, </a:t>
            </a:r>
            <a:r>
              <a:rPr sz="2000" dirty="0">
                <a:latin typeface="Calibri"/>
                <a:cs typeface="Calibri"/>
              </a:rPr>
              <a:t>Böhm M, </a:t>
            </a:r>
            <a:r>
              <a:rPr sz="2000" spc="-10" dirty="0">
                <a:latin typeface="Calibri"/>
                <a:cs typeface="Calibri"/>
              </a:rPr>
              <a:t>et </a:t>
            </a:r>
            <a:r>
              <a:rPr sz="2000" dirty="0">
                <a:latin typeface="Calibri"/>
                <a:cs typeface="Calibri"/>
              </a:rPr>
              <a:t>al. 2013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ESH/ESC </a:t>
            </a:r>
            <a:r>
              <a:rPr sz="2000" dirty="0">
                <a:latin typeface="Calibri"/>
                <a:cs typeface="Calibri"/>
              </a:rPr>
              <a:t>guidelines </a:t>
            </a:r>
            <a:r>
              <a:rPr sz="2000" spc="-15" dirty="0">
                <a:latin typeface="Calibri"/>
                <a:cs typeface="Calibri"/>
              </a:rPr>
              <a:t>for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management of arterial hypertension: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40" dirty="0">
                <a:latin typeface="Calibri"/>
                <a:cs typeface="Calibri"/>
              </a:rPr>
              <a:t>Task </a:t>
            </a:r>
            <a:r>
              <a:rPr sz="2000" spc="-15" dirty="0">
                <a:latin typeface="Calibri"/>
                <a:cs typeface="Calibri"/>
              </a:rPr>
              <a:t>Force for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Management of Arterial  Hypertension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European </a:t>
            </a:r>
            <a:r>
              <a:rPr sz="2000" spc="-5" dirty="0">
                <a:latin typeface="Calibri"/>
                <a:cs typeface="Calibri"/>
              </a:rPr>
              <a:t>Society of Hypertension (</a:t>
            </a:r>
            <a:r>
              <a:rPr sz="2000" b="1" spc="-5" dirty="0">
                <a:latin typeface="Calibri"/>
                <a:cs typeface="Calibri"/>
              </a:rPr>
              <a:t>ESH</a:t>
            </a:r>
            <a:r>
              <a:rPr sz="2000" spc="-5" dirty="0">
                <a:latin typeface="Calibri"/>
                <a:cs typeface="Calibri"/>
              </a:rPr>
              <a:t>)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European </a:t>
            </a:r>
            <a:r>
              <a:rPr sz="2000" spc="-5" dirty="0">
                <a:latin typeface="Calibri"/>
                <a:cs typeface="Calibri"/>
              </a:rPr>
              <a:t>Society of  </a:t>
            </a:r>
            <a:r>
              <a:rPr sz="2000" spc="-10" dirty="0">
                <a:latin typeface="Calibri"/>
                <a:cs typeface="Calibri"/>
              </a:rPr>
              <a:t>Cardiology </a:t>
            </a:r>
            <a:r>
              <a:rPr sz="2000" spc="-5" dirty="0">
                <a:latin typeface="Calibri"/>
                <a:cs typeface="Calibri"/>
              </a:rPr>
              <a:t>(</a:t>
            </a:r>
            <a:r>
              <a:rPr sz="2000" b="1" spc="-5" dirty="0">
                <a:latin typeface="Calibri"/>
                <a:cs typeface="Calibri"/>
              </a:rPr>
              <a:t>ESC</a:t>
            </a:r>
            <a:r>
              <a:rPr sz="2000" spc="-5" dirty="0">
                <a:latin typeface="Calibri"/>
                <a:cs typeface="Calibri"/>
              </a:rPr>
              <a:t>). </a:t>
            </a:r>
            <a:r>
              <a:rPr sz="2000" dirty="0">
                <a:latin typeface="Calibri"/>
                <a:cs typeface="Calibri"/>
              </a:rPr>
              <a:t>Eur </a:t>
            </a:r>
            <a:r>
              <a:rPr sz="2000" spc="-5" dirty="0">
                <a:latin typeface="Calibri"/>
                <a:cs typeface="Calibri"/>
              </a:rPr>
              <a:t>Heart </a:t>
            </a:r>
            <a:r>
              <a:rPr sz="2000" dirty="0">
                <a:latin typeface="Calibri"/>
                <a:cs typeface="Calibri"/>
              </a:rPr>
              <a:t>J 2013;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34:2159-219.</a:t>
            </a:r>
            <a:endParaRPr sz="2000">
              <a:latin typeface="Calibri"/>
              <a:cs typeface="Calibri"/>
            </a:endParaRPr>
          </a:p>
          <a:p>
            <a:pPr marL="241300" marR="49530" indent="-228600">
              <a:lnSpc>
                <a:spcPct val="90000"/>
              </a:lnSpc>
              <a:spcBef>
                <a:spcPts val="965"/>
              </a:spcBef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10" dirty="0">
                <a:latin typeface="Calibri"/>
                <a:cs typeface="Calibri"/>
              </a:rPr>
              <a:t>Brook </a:t>
            </a:r>
            <a:r>
              <a:rPr sz="2000" spc="-15" dirty="0">
                <a:latin typeface="Calibri"/>
                <a:cs typeface="Calibri"/>
              </a:rPr>
              <a:t>RD, </a:t>
            </a:r>
            <a:r>
              <a:rPr sz="2000" dirty="0">
                <a:latin typeface="Calibri"/>
                <a:cs typeface="Calibri"/>
              </a:rPr>
              <a:t>Appel </a:t>
            </a:r>
            <a:r>
              <a:rPr sz="2000" spc="-5" dirty="0">
                <a:latin typeface="Calibri"/>
                <a:cs typeface="Calibri"/>
              </a:rPr>
              <a:t>LJ, Rubenfire </a:t>
            </a:r>
            <a:r>
              <a:rPr sz="2000" dirty="0">
                <a:latin typeface="Calibri"/>
                <a:cs typeface="Calibri"/>
              </a:rPr>
              <a:t>M, </a:t>
            </a:r>
            <a:r>
              <a:rPr sz="2000" spc="-5" dirty="0">
                <a:latin typeface="Calibri"/>
                <a:cs typeface="Calibri"/>
              </a:rPr>
              <a:t>Ogedegbe G, Bisognano </a:t>
            </a:r>
            <a:r>
              <a:rPr sz="2000" spc="-15" dirty="0">
                <a:latin typeface="Calibri"/>
                <a:cs typeface="Calibri"/>
              </a:rPr>
              <a:t>JD, </a:t>
            </a:r>
            <a:r>
              <a:rPr sz="2000" spc="-5" dirty="0">
                <a:latin typeface="Calibri"/>
                <a:cs typeface="Calibri"/>
              </a:rPr>
              <a:t>Elliott </a:t>
            </a:r>
            <a:r>
              <a:rPr sz="2000" spc="-35" dirty="0">
                <a:latin typeface="Calibri"/>
                <a:cs typeface="Calibri"/>
              </a:rPr>
              <a:t>WJ, </a:t>
            </a:r>
            <a:r>
              <a:rPr sz="2000" spc="-10" dirty="0">
                <a:latin typeface="Calibri"/>
                <a:cs typeface="Calibri"/>
              </a:rPr>
              <a:t>et </a:t>
            </a:r>
            <a:r>
              <a:rPr sz="2000" dirty="0">
                <a:latin typeface="Calibri"/>
                <a:cs typeface="Calibri"/>
              </a:rPr>
              <a:t>al.; </a:t>
            </a: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American Heart  Association </a:t>
            </a:r>
            <a:r>
              <a:rPr sz="2000" spc="-10" dirty="0">
                <a:latin typeface="Calibri"/>
                <a:cs typeface="Calibri"/>
              </a:rPr>
              <a:t>Professional </a:t>
            </a:r>
            <a:r>
              <a:rPr sz="2000" spc="-5" dirty="0">
                <a:latin typeface="Calibri"/>
                <a:cs typeface="Calibri"/>
              </a:rPr>
              <a:t>Education </a:t>
            </a:r>
            <a:r>
              <a:rPr sz="2000" spc="-10" dirty="0">
                <a:latin typeface="Calibri"/>
                <a:cs typeface="Calibri"/>
              </a:rPr>
              <a:t>Committee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Council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dirty="0">
                <a:latin typeface="Calibri"/>
                <a:cs typeface="Calibri"/>
              </a:rPr>
              <a:t>Blood </a:t>
            </a:r>
            <a:r>
              <a:rPr sz="2000" spc="-10" dirty="0">
                <a:latin typeface="Calibri"/>
                <a:cs typeface="Calibri"/>
              </a:rPr>
              <a:t>Pressure Research,  </a:t>
            </a:r>
            <a:r>
              <a:rPr sz="2000" dirty="0">
                <a:latin typeface="Calibri"/>
                <a:cs typeface="Calibri"/>
              </a:rPr>
              <a:t>Council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spc="-10" dirty="0">
                <a:latin typeface="Calibri"/>
                <a:cs typeface="Calibri"/>
              </a:rPr>
              <a:t>Cardiovascular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Stroke </a:t>
            </a:r>
            <a:r>
              <a:rPr sz="2000" spc="-5" dirty="0">
                <a:latin typeface="Calibri"/>
                <a:cs typeface="Calibri"/>
              </a:rPr>
              <a:t>Nursing, </a:t>
            </a:r>
            <a:r>
              <a:rPr sz="2000" dirty="0">
                <a:latin typeface="Calibri"/>
                <a:cs typeface="Calibri"/>
              </a:rPr>
              <a:t>Council </a:t>
            </a:r>
            <a:r>
              <a:rPr sz="2000" spc="-5" dirty="0">
                <a:latin typeface="Calibri"/>
                <a:cs typeface="Calibri"/>
              </a:rPr>
              <a:t>on Epidemiology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Prevention,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Council  on </a:t>
            </a:r>
            <a:r>
              <a:rPr sz="2000" dirty="0">
                <a:latin typeface="Calibri"/>
                <a:cs typeface="Calibri"/>
              </a:rPr>
              <a:t>Nutrition, </a:t>
            </a:r>
            <a:r>
              <a:rPr sz="2000" spc="-10" dirty="0">
                <a:latin typeface="Calibri"/>
                <a:cs typeface="Calibri"/>
              </a:rPr>
              <a:t>Physical </a:t>
            </a:r>
            <a:r>
              <a:rPr sz="2000" spc="-15" dirty="0">
                <a:latin typeface="Calibri"/>
                <a:cs typeface="Calibri"/>
              </a:rPr>
              <a:t>Activity. </a:t>
            </a:r>
            <a:r>
              <a:rPr sz="2000" spc="-10" dirty="0">
                <a:latin typeface="Calibri"/>
                <a:cs typeface="Calibri"/>
              </a:rPr>
              <a:t>Beyond </a:t>
            </a:r>
            <a:r>
              <a:rPr sz="2000" spc="-5" dirty="0">
                <a:latin typeface="Calibri"/>
                <a:cs typeface="Calibri"/>
              </a:rPr>
              <a:t>medications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diet: </a:t>
            </a:r>
            <a:r>
              <a:rPr sz="2000" spc="-10" dirty="0">
                <a:latin typeface="Calibri"/>
                <a:cs typeface="Calibri"/>
              </a:rPr>
              <a:t>alternative </a:t>
            </a:r>
            <a:r>
              <a:rPr sz="2000" spc="-5" dirty="0">
                <a:latin typeface="Calibri"/>
                <a:cs typeface="Calibri"/>
              </a:rPr>
              <a:t>approaches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lowering  </a:t>
            </a:r>
            <a:r>
              <a:rPr sz="2000" spc="-5" dirty="0">
                <a:latin typeface="Calibri"/>
                <a:cs typeface="Calibri"/>
              </a:rPr>
              <a:t>blood </a:t>
            </a:r>
            <a:r>
              <a:rPr sz="2000" spc="-10" dirty="0">
                <a:latin typeface="Calibri"/>
                <a:cs typeface="Calibri"/>
              </a:rPr>
              <a:t>pressure: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scientific </a:t>
            </a:r>
            <a:r>
              <a:rPr sz="2000" spc="-15" dirty="0">
                <a:latin typeface="Calibri"/>
                <a:cs typeface="Calibri"/>
              </a:rPr>
              <a:t>statement 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American Heart Association. Hypertension </a:t>
            </a:r>
            <a:r>
              <a:rPr sz="2000" dirty="0">
                <a:latin typeface="Calibri"/>
                <a:cs typeface="Calibri"/>
              </a:rPr>
              <a:t>2013;  61:1360-83.</a:t>
            </a:r>
            <a:endParaRPr sz="2000">
              <a:latin typeface="Calibri"/>
              <a:cs typeface="Calibri"/>
            </a:endParaRPr>
          </a:p>
          <a:p>
            <a:pPr marL="241300" marR="153670" indent="-228600">
              <a:lnSpc>
                <a:spcPts val="2160"/>
              </a:lnSpc>
              <a:spcBef>
                <a:spcPts val="1040"/>
              </a:spcBef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Dasgupta </a:t>
            </a:r>
            <a:r>
              <a:rPr sz="2000" dirty="0">
                <a:latin typeface="Calibri"/>
                <a:cs typeface="Calibri"/>
              </a:rPr>
              <a:t>K, </a:t>
            </a:r>
            <a:r>
              <a:rPr sz="2000" spc="-5" dirty="0">
                <a:latin typeface="Calibri"/>
                <a:cs typeface="Calibri"/>
              </a:rPr>
              <a:t>Quinn </a:t>
            </a:r>
            <a:r>
              <a:rPr sz="2000" dirty="0">
                <a:latin typeface="Calibri"/>
                <a:cs typeface="Calibri"/>
              </a:rPr>
              <a:t>RR, </a:t>
            </a:r>
            <a:r>
              <a:rPr sz="2000" spc="-15" dirty="0">
                <a:latin typeface="Calibri"/>
                <a:cs typeface="Calibri"/>
              </a:rPr>
              <a:t>Zarnke </a:t>
            </a:r>
            <a:r>
              <a:rPr sz="2000" spc="-5" dirty="0">
                <a:latin typeface="Calibri"/>
                <a:cs typeface="Calibri"/>
              </a:rPr>
              <a:t>KB, </a:t>
            </a:r>
            <a:r>
              <a:rPr sz="2000" dirty="0">
                <a:latin typeface="Calibri"/>
                <a:cs typeface="Calibri"/>
              </a:rPr>
              <a:t>Rabi DM, </a:t>
            </a:r>
            <a:r>
              <a:rPr sz="2000" spc="-10" dirty="0">
                <a:latin typeface="Calibri"/>
                <a:cs typeface="Calibri"/>
              </a:rPr>
              <a:t>Ravani </a:t>
            </a:r>
            <a:r>
              <a:rPr sz="2000" spc="-130" dirty="0">
                <a:latin typeface="Calibri"/>
                <a:cs typeface="Calibri"/>
              </a:rPr>
              <a:t>P, </a:t>
            </a:r>
            <a:r>
              <a:rPr sz="2000" spc="-5" dirty="0">
                <a:latin typeface="Calibri"/>
                <a:cs typeface="Calibri"/>
              </a:rPr>
              <a:t>Daskalopoulou </a:t>
            </a:r>
            <a:r>
              <a:rPr sz="2000" dirty="0">
                <a:latin typeface="Calibri"/>
                <a:cs typeface="Calibri"/>
              </a:rPr>
              <a:t>SS, </a:t>
            </a:r>
            <a:r>
              <a:rPr sz="2000" spc="-10" dirty="0">
                <a:latin typeface="Calibri"/>
                <a:cs typeface="Calibri"/>
              </a:rPr>
              <a:t>et </a:t>
            </a:r>
            <a:r>
              <a:rPr sz="2000" dirty="0">
                <a:latin typeface="Calibri"/>
                <a:cs typeface="Calibri"/>
              </a:rPr>
              <a:t>al.; </a:t>
            </a: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Canadian  Hypertension </a:t>
            </a:r>
            <a:r>
              <a:rPr sz="2000" b="1" spc="-10" dirty="0">
                <a:solidFill>
                  <a:srgbClr val="333E50"/>
                </a:solidFill>
                <a:latin typeface="Calibri"/>
                <a:cs typeface="Calibri"/>
              </a:rPr>
              <a:t>Education </a:t>
            </a:r>
            <a:r>
              <a:rPr sz="2000" b="1" spc="-15" dirty="0">
                <a:solidFill>
                  <a:srgbClr val="333E50"/>
                </a:solidFill>
                <a:latin typeface="Calibri"/>
                <a:cs typeface="Calibri"/>
              </a:rPr>
              <a:t>Program</a:t>
            </a:r>
            <a:r>
              <a:rPr sz="2000" spc="-15" dirty="0">
                <a:latin typeface="Calibri"/>
                <a:cs typeface="Calibri"/>
              </a:rPr>
              <a:t>.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2014 Canadian </a:t>
            </a:r>
            <a:r>
              <a:rPr sz="2000" spc="-5" dirty="0">
                <a:latin typeface="Calibri"/>
                <a:cs typeface="Calibri"/>
              </a:rPr>
              <a:t>Hypertension Education </a:t>
            </a:r>
            <a:r>
              <a:rPr sz="2000" spc="-15" dirty="0">
                <a:latin typeface="Calibri"/>
                <a:cs typeface="Calibri"/>
              </a:rPr>
              <a:t>Program  </a:t>
            </a:r>
            <a:r>
              <a:rPr sz="2000" spc="-5" dirty="0">
                <a:latin typeface="Calibri"/>
                <a:cs typeface="Calibri"/>
              </a:rPr>
              <a:t>recommendations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blood </a:t>
            </a:r>
            <a:r>
              <a:rPr sz="2000" spc="-10" dirty="0">
                <a:latin typeface="Calibri"/>
                <a:cs typeface="Calibri"/>
              </a:rPr>
              <a:t>pressure </a:t>
            </a:r>
            <a:r>
              <a:rPr sz="2000" spc="-5" dirty="0">
                <a:latin typeface="Calibri"/>
                <a:cs typeface="Calibri"/>
              </a:rPr>
              <a:t>measurement, diagnosis, assessment of risk, </a:t>
            </a:r>
            <a:r>
              <a:rPr sz="2000" spc="-10" dirty="0">
                <a:latin typeface="Calibri"/>
                <a:cs typeface="Calibri"/>
              </a:rPr>
              <a:t>prevention,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0" dirty="0">
                <a:latin typeface="Calibri"/>
                <a:cs typeface="Calibri"/>
              </a:rPr>
              <a:t>treatment </a:t>
            </a:r>
            <a:r>
              <a:rPr sz="2000" spc="-5" dirty="0">
                <a:latin typeface="Calibri"/>
                <a:cs typeface="Calibri"/>
              </a:rPr>
              <a:t>of hypertension. Can </a:t>
            </a:r>
            <a:r>
              <a:rPr sz="2000" dirty="0">
                <a:latin typeface="Calibri"/>
                <a:cs typeface="Calibri"/>
              </a:rPr>
              <a:t>J </a:t>
            </a:r>
            <a:r>
              <a:rPr sz="2000" spc="-10" dirty="0">
                <a:latin typeface="Calibri"/>
                <a:cs typeface="Calibri"/>
              </a:rPr>
              <a:t>Cardiol </a:t>
            </a:r>
            <a:r>
              <a:rPr sz="2000" dirty="0">
                <a:latin typeface="Calibri"/>
                <a:cs typeface="Calibri"/>
              </a:rPr>
              <a:t>2014;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30:485-501.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65"/>
              </a:spcBef>
              <a:tabLst>
                <a:tab pos="2406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Calibri"/>
                <a:cs typeface="Calibri"/>
              </a:rPr>
              <a:t>James </a:t>
            </a:r>
            <a:r>
              <a:rPr sz="2000" spc="-45" dirty="0">
                <a:latin typeface="Calibri"/>
                <a:cs typeface="Calibri"/>
              </a:rPr>
              <a:t>PA, </a:t>
            </a:r>
            <a:r>
              <a:rPr sz="2000" dirty="0">
                <a:latin typeface="Calibri"/>
                <a:cs typeface="Calibri"/>
              </a:rPr>
              <a:t>Oparil </a:t>
            </a:r>
            <a:r>
              <a:rPr sz="2000" spc="-5" dirty="0">
                <a:latin typeface="Calibri"/>
                <a:cs typeface="Calibri"/>
              </a:rPr>
              <a:t>S, </a:t>
            </a:r>
            <a:r>
              <a:rPr sz="2000" spc="-10" dirty="0">
                <a:latin typeface="Calibri"/>
                <a:cs typeface="Calibri"/>
              </a:rPr>
              <a:t>Carter </a:t>
            </a:r>
            <a:r>
              <a:rPr sz="2000" spc="5" dirty="0">
                <a:latin typeface="Calibri"/>
                <a:cs typeface="Calibri"/>
              </a:rPr>
              <a:t>BL, </a:t>
            </a:r>
            <a:r>
              <a:rPr sz="2000" spc="-5" dirty="0">
                <a:latin typeface="Calibri"/>
                <a:cs typeface="Calibri"/>
              </a:rPr>
              <a:t>Cushman </a:t>
            </a:r>
            <a:r>
              <a:rPr sz="2000" spc="-10" dirty="0">
                <a:latin typeface="Calibri"/>
                <a:cs typeface="Calibri"/>
              </a:rPr>
              <a:t>WC, </a:t>
            </a:r>
            <a:r>
              <a:rPr sz="2000" spc="-5" dirty="0">
                <a:latin typeface="Calibri"/>
                <a:cs typeface="Calibri"/>
              </a:rPr>
              <a:t>Dennison-Himmelfarb </a:t>
            </a:r>
            <a:r>
              <a:rPr sz="2000" spc="-10" dirty="0">
                <a:latin typeface="Calibri"/>
                <a:cs typeface="Calibri"/>
              </a:rPr>
              <a:t>C, </a:t>
            </a:r>
            <a:r>
              <a:rPr sz="2000" spc="-5" dirty="0">
                <a:latin typeface="Calibri"/>
                <a:cs typeface="Calibri"/>
              </a:rPr>
              <a:t>Handler </a:t>
            </a:r>
            <a:r>
              <a:rPr sz="2000" spc="-10" dirty="0">
                <a:latin typeface="Calibri"/>
                <a:cs typeface="Calibri"/>
              </a:rPr>
              <a:t>J,et </a:t>
            </a:r>
            <a:r>
              <a:rPr sz="2000" dirty="0">
                <a:latin typeface="Calibri"/>
                <a:cs typeface="Calibri"/>
              </a:rPr>
              <a:t>al. 2014 </a:t>
            </a:r>
            <a:r>
              <a:rPr sz="2000" spc="-5" dirty="0">
                <a:latin typeface="Calibri"/>
                <a:cs typeface="Calibri"/>
              </a:rPr>
              <a:t>evidence-  based guideline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management of high blood </a:t>
            </a:r>
            <a:r>
              <a:rPr sz="2000" spc="-10" dirty="0">
                <a:latin typeface="Calibri"/>
                <a:cs typeface="Calibri"/>
              </a:rPr>
              <a:t>pressure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adults: report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panel  </a:t>
            </a:r>
            <a:r>
              <a:rPr sz="2000" spc="-10" dirty="0">
                <a:latin typeface="Calibri"/>
                <a:cs typeface="Calibri"/>
              </a:rPr>
              <a:t>members </a:t>
            </a:r>
            <a:r>
              <a:rPr sz="2000" spc="-5" dirty="0">
                <a:latin typeface="Calibri"/>
                <a:cs typeface="Calibri"/>
              </a:rPr>
              <a:t>appointed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Eighth </a:t>
            </a:r>
            <a:r>
              <a:rPr sz="2000" spc="-10" dirty="0">
                <a:latin typeface="Calibri"/>
                <a:cs typeface="Calibri"/>
              </a:rPr>
              <a:t>Joint </a:t>
            </a:r>
            <a:r>
              <a:rPr sz="2000" spc="-5" dirty="0">
                <a:latin typeface="Calibri"/>
                <a:cs typeface="Calibri"/>
              </a:rPr>
              <a:t>National </a:t>
            </a:r>
            <a:r>
              <a:rPr sz="2000" spc="-10" dirty="0">
                <a:latin typeface="Calibri"/>
                <a:cs typeface="Calibri"/>
              </a:rPr>
              <a:t>Committee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JNC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8</a:t>
            </a:r>
            <a:r>
              <a:rPr sz="2000" spc="-5" dirty="0">
                <a:latin typeface="Calibri"/>
                <a:cs typeface="Calibri"/>
              </a:rPr>
              <a:t>). </a:t>
            </a:r>
            <a:r>
              <a:rPr sz="2000" spc="-10" dirty="0">
                <a:latin typeface="Calibri"/>
                <a:cs typeface="Calibri"/>
              </a:rPr>
              <a:t>JAMA </a:t>
            </a:r>
            <a:r>
              <a:rPr sz="2000" dirty="0">
                <a:latin typeface="Calibri"/>
                <a:cs typeface="Calibri"/>
              </a:rPr>
              <a:t>2014;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311:507-20.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368935"/>
            </a:xfrm>
            <a:custGeom>
              <a:avLst/>
              <a:gdLst/>
              <a:ahLst/>
              <a:cxnLst/>
              <a:rect l="l" t="t" r="r" b="b"/>
              <a:pathLst>
                <a:path w="12192000" h="368935">
                  <a:moveTo>
                    <a:pt x="0" y="0"/>
                  </a:moveTo>
                  <a:lnTo>
                    <a:pt x="0" y="368808"/>
                  </a:lnTo>
                  <a:lnTo>
                    <a:pt x="12191999" y="368808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08726" y="2349245"/>
              <a:ext cx="5857240" cy="646430"/>
            </a:xfrm>
            <a:custGeom>
              <a:avLst/>
              <a:gdLst/>
              <a:ahLst/>
              <a:cxnLst/>
              <a:rect l="l" t="t" r="r" b="b"/>
              <a:pathLst>
                <a:path w="5857240" h="646430">
                  <a:moveTo>
                    <a:pt x="0" y="646176"/>
                  </a:moveTo>
                  <a:lnTo>
                    <a:pt x="5856732" y="646176"/>
                  </a:lnTo>
                  <a:lnTo>
                    <a:pt x="5856732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237" y="1747520"/>
            <a:ext cx="9780270" cy="325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973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В </a:t>
            </a:r>
            <a:r>
              <a:rPr sz="2400" spc="-5" dirty="0">
                <a:latin typeface="Tahoma"/>
                <a:cs typeface="Tahoma"/>
              </a:rPr>
              <a:t>связи </a:t>
            </a:r>
            <a:r>
              <a:rPr sz="2400" dirty="0">
                <a:latin typeface="Tahoma"/>
                <a:cs typeface="Tahoma"/>
              </a:rPr>
              <a:t>с </a:t>
            </a:r>
            <a:r>
              <a:rPr sz="2400" spc="-5" dirty="0">
                <a:latin typeface="Tahoma"/>
                <a:cs typeface="Tahoma"/>
              </a:rPr>
              <a:t>тем, </a:t>
            </a:r>
            <a:r>
              <a:rPr sz="2400" dirty="0">
                <a:latin typeface="Tahoma"/>
                <a:cs typeface="Tahoma"/>
              </a:rPr>
              <a:t>что АД у </a:t>
            </a:r>
            <a:r>
              <a:rPr sz="2400" spc="-5" dirty="0">
                <a:latin typeface="Tahoma"/>
                <a:cs typeface="Tahoma"/>
              </a:rPr>
              <a:t>детей </a:t>
            </a:r>
            <a:r>
              <a:rPr sz="2400" dirty="0">
                <a:latin typeface="Tahoma"/>
                <a:cs typeface="Tahoma"/>
              </a:rPr>
              <a:t>и подростков </a:t>
            </a:r>
            <a:r>
              <a:rPr sz="2400" spc="-5" dirty="0">
                <a:latin typeface="Tahoma"/>
                <a:cs typeface="Tahoma"/>
              </a:rPr>
              <a:t>зависит </a:t>
            </a:r>
            <a:r>
              <a:rPr sz="2400" dirty="0">
                <a:latin typeface="Tahoma"/>
                <a:cs typeface="Tahoma"/>
              </a:rPr>
              <a:t>от возраста,  </a:t>
            </a:r>
            <a:r>
              <a:rPr sz="2400" spc="-5" dirty="0">
                <a:latin typeface="Tahoma"/>
                <a:cs typeface="Tahoma"/>
              </a:rPr>
              <a:t>пола, веса </a:t>
            </a:r>
            <a:r>
              <a:rPr sz="2400" dirty="0">
                <a:latin typeface="Tahoma"/>
                <a:cs typeface="Tahoma"/>
              </a:rPr>
              <a:t>и </a:t>
            </a:r>
            <a:r>
              <a:rPr sz="2400" spc="-5" dirty="0">
                <a:latin typeface="Tahoma"/>
                <a:cs typeface="Tahoma"/>
              </a:rPr>
              <a:t>роста, </a:t>
            </a:r>
            <a:r>
              <a:rPr sz="2400" dirty="0">
                <a:latin typeface="Tahoma"/>
                <a:cs typeface="Tahoma"/>
              </a:rPr>
              <a:t>методика </a:t>
            </a:r>
            <a:r>
              <a:rPr sz="2400" spc="-5" dirty="0">
                <a:latin typeface="Tahoma"/>
                <a:cs typeface="Tahoma"/>
              </a:rPr>
              <a:t>диагностики </a:t>
            </a:r>
            <a:r>
              <a:rPr sz="2400" dirty="0">
                <a:latin typeface="Tahoma"/>
                <a:cs typeface="Tahoma"/>
              </a:rPr>
              <a:t>АГ, </a:t>
            </a:r>
            <a:r>
              <a:rPr sz="2400" spc="-5" dirty="0">
                <a:latin typeface="Tahoma"/>
                <a:cs typeface="Tahoma"/>
              </a:rPr>
              <a:t>используемая </a:t>
            </a:r>
            <a:r>
              <a:rPr sz="2400" dirty="0">
                <a:latin typeface="Tahoma"/>
                <a:cs typeface="Tahoma"/>
              </a:rPr>
              <a:t>у </a:t>
            </a:r>
            <a:r>
              <a:rPr sz="2400" spc="-5" dirty="0">
                <a:latin typeface="Tahoma"/>
                <a:cs typeface="Tahoma"/>
              </a:rPr>
              <a:t>лиц  старше </a:t>
            </a:r>
            <a:r>
              <a:rPr sz="2400" dirty="0">
                <a:latin typeface="Tahoma"/>
                <a:cs typeface="Tahoma"/>
              </a:rPr>
              <a:t>18 </a:t>
            </a:r>
            <a:r>
              <a:rPr sz="2400" spc="-10" dirty="0">
                <a:latin typeface="Tahoma"/>
                <a:cs typeface="Tahoma"/>
              </a:rPr>
              <a:t>лет, </a:t>
            </a:r>
            <a:r>
              <a:rPr sz="2400" spc="-5" dirty="0">
                <a:latin typeface="Tahoma"/>
                <a:cs typeface="Tahoma"/>
              </a:rPr>
              <a:t>для данной категории пациентов </a:t>
            </a:r>
            <a:r>
              <a:rPr sz="2400" dirty="0">
                <a:latin typeface="Tahoma"/>
                <a:cs typeface="Tahoma"/>
              </a:rPr>
              <a:t>не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применима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В отличие от </a:t>
            </a:r>
            <a:r>
              <a:rPr sz="2400" spc="-5" dirty="0">
                <a:latin typeface="Tahoma"/>
                <a:cs typeface="Tahoma"/>
              </a:rPr>
              <a:t>взрослых пациентов </a:t>
            </a:r>
            <a:r>
              <a:rPr sz="2400" dirty="0">
                <a:latin typeface="Tahoma"/>
                <a:cs typeface="Tahoma"/>
              </a:rPr>
              <a:t>с АГ нет единых нормативов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АД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Нормальное АД 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определяется индивидуально </a:t>
            </a: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зависит </a:t>
            </a:r>
            <a:r>
              <a:rPr sz="2400" dirty="0">
                <a:solidFill>
                  <a:srgbClr val="001F5F"/>
                </a:solidFill>
                <a:latin typeface="Tahoma"/>
                <a:cs typeface="Tahoma"/>
              </a:rPr>
              <a:t>от возраста,  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пола,</a:t>
            </a:r>
            <a:r>
              <a:rPr sz="2400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ahoma"/>
                <a:cs typeface="Tahoma"/>
              </a:rPr>
              <a:t>роста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3030" y="92202"/>
            <a:ext cx="84340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Calibri"/>
                <a:cs typeface="Calibri"/>
              </a:rPr>
              <a:t>ПОДХОДЫ </a:t>
            </a:r>
            <a:r>
              <a:rPr sz="2800" b="1" spc="-5" dirty="0">
                <a:latin typeface="Calibri"/>
                <a:cs typeface="Calibri"/>
              </a:rPr>
              <a:t>К ОЦЕНКЕ И ИЗМЕРЕНИЮ </a:t>
            </a:r>
            <a:r>
              <a:rPr sz="2800" b="1" spc="-10" dirty="0">
                <a:latin typeface="Calibri"/>
                <a:cs typeface="Calibri"/>
              </a:rPr>
              <a:t>АРТЕРИАЛЬНОГО  </a:t>
            </a:r>
            <a:r>
              <a:rPr sz="2800" b="1" spc="-5" dirty="0">
                <a:latin typeface="Calibri"/>
                <a:cs typeface="Calibri"/>
              </a:rPr>
              <a:t>ДАВЛЕНИЯ У ДЕТЕЙ И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ПОДРОСТКОВ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2083" y="403859"/>
            <a:ext cx="8254365" cy="5817235"/>
            <a:chOff x="672083" y="403859"/>
            <a:chExt cx="8254365" cy="5817235"/>
          </a:xfrm>
        </p:grpSpPr>
        <p:sp>
          <p:nvSpPr>
            <p:cNvPr id="3" name="object 3"/>
            <p:cNvSpPr/>
            <p:nvPr/>
          </p:nvSpPr>
          <p:spPr>
            <a:xfrm>
              <a:off x="1164388" y="564989"/>
              <a:ext cx="7203488" cy="56468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6655" y="408431"/>
              <a:ext cx="8244840" cy="5808345"/>
            </a:xfrm>
            <a:custGeom>
              <a:avLst/>
              <a:gdLst/>
              <a:ahLst/>
              <a:cxnLst/>
              <a:rect l="l" t="t" r="r" b="b"/>
              <a:pathLst>
                <a:path w="8244840" h="5808345">
                  <a:moveTo>
                    <a:pt x="0" y="5807964"/>
                  </a:moveTo>
                  <a:lnTo>
                    <a:pt x="8244840" y="5807964"/>
                  </a:lnTo>
                  <a:lnTo>
                    <a:pt x="8244840" y="0"/>
                  </a:lnTo>
                  <a:lnTo>
                    <a:pt x="0" y="0"/>
                  </a:lnTo>
                  <a:lnTo>
                    <a:pt x="0" y="5807964"/>
                  </a:lnTo>
                  <a:close/>
                </a:path>
              </a:pathLst>
            </a:custGeom>
            <a:ln w="9143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164" y="340613"/>
            <a:ext cx="51803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Основные</a:t>
            </a:r>
            <a:r>
              <a:rPr sz="4400" spc="-6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положения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49529" y="1175003"/>
            <a:ext cx="10670540" cy="4773295"/>
            <a:chOff x="249529" y="1175003"/>
            <a:chExt cx="10670540" cy="4773295"/>
          </a:xfrm>
        </p:grpSpPr>
        <p:sp>
          <p:nvSpPr>
            <p:cNvPr id="4" name="object 4"/>
            <p:cNvSpPr/>
            <p:nvPr/>
          </p:nvSpPr>
          <p:spPr>
            <a:xfrm>
              <a:off x="255879" y="1181353"/>
              <a:ext cx="10657205" cy="370840"/>
            </a:xfrm>
            <a:custGeom>
              <a:avLst/>
              <a:gdLst/>
              <a:ahLst/>
              <a:cxnLst/>
              <a:rect l="l" t="t" r="r" b="b"/>
              <a:pathLst>
                <a:path w="10657205" h="370840">
                  <a:moveTo>
                    <a:pt x="10657205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0657205" y="370839"/>
                  </a:lnTo>
                  <a:lnTo>
                    <a:pt x="1065720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5879" y="1552219"/>
              <a:ext cx="10657205" cy="4389120"/>
            </a:xfrm>
            <a:custGeom>
              <a:avLst/>
              <a:gdLst/>
              <a:ahLst/>
              <a:cxnLst/>
              <a:rect l="l" t="t" r="r" b="b"/>
              <a:pathLst>
                <a:path w="10657205" h="4389120">
                  <a:moveTo>
                    <a:pt x="10657205" y="0"/>
                  </a:moveTo>
                  <a:lnTo>
                    <a:pt x="0" y="0"/>
                  </a:lnTo>
                  <a:lnTo>
                    <a:pt x="0" y="4389120"/>
                  </a:lnTo>
                  <a:lnTo>
                    <a:pt x="10657205" y="4389120"/>
                  </a:lnTo>
                  <a:lnTo>
                    <a:pt x="10657205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529" y="1533143"/>
              <a:ext cx="10670540" cy="38100"/>
            </a:xfrm>
            <a:custGeom>
              <a:avLst/>
              <a:gdLst/>
              <a:ahLst/>
              <a:cxnLst/>
              <a:rect l="l" t="t" r="r" b="b"/>
              <a:pathLst>
                <a:path w="10670540" h="38100">
                  <a:moveTo>
                    <a:pt x="0" y="38100"/>
                  </a:moveTo>
                  <a:lnTo>
                    <a:pt x="10669930" y="38100"/>
                  </a:lnTo>
                  <a:lnTo>
                    <a:pt x="1066993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529" y="1175003"/>
              <a:ext cx="10670540" cy="4773295"/>
            </a:xfrm>
            <a:custGeom>
              <a:avLst/>
              <a:gdLst/>
              <a:ahLst/>
              <a:cxnLst/>
              <a:rect l="l" t="t" r="r" b="b"/>
              <a:pathLst>
                <a:path w="10670540" h="4773295">
                  <a:moveTo>
                    <a:pt x="6350" y="0"/>
                  </a:moveTo>
                  <a:lnTo>
                    <a:pt x="6350" y="4772685"/>
                  </a:lnTo>
                </a:path>
                <a:path w="10670540" h="4773295">
                  <a:moveTo>
                    <a:pt x="10663580" y="0"/>
                  </a:moveTo>
                  <a:lnTo>
                    <a:pt x="10663580" y="4772685"/>
                  </a:lnTo>
                </a:path>
                <a:path w="10670540" h="4773295">
                  <a:moveTo>
                    <a:pt x="0" y="6350"/>
                  </a:moveTo>
                  <a:lnTo>
                    <a:pt x="10669930" y="6350"/>
                  </a:lnTo>
                </a:path>
                <a:path w="10670540" h="4773295">
                  <a:moveTo>
                    <a:pt x="0" y="4766335"/>
                  </a:moveTo>
                  <a:lnTo>
                    <a:pt x="10669930" y="476633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5099" y="1565909"/>
            <a:ext cx="10387330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1. </a:t>
            </a:r>
            <a:r>
              <a:rPr sz="2400" spc="-15" dirty="0">
                <a:latin typeface="Calibri"/>
                <a:cs typeface="Calibri"/>
              </a:rPr>
              <a:t>Рекомендуется, </a:t>
            </a:r>
            <a:r>
              <a:rPr sz="2400" spc="-10" dirty="0">
                <a:latin typeface="Calibri"/>
                <a:cs typeface="Calibri"/>
              </a:rPr>
              <a:t>чтобы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программы реабилитации пациентов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с</a:t>
            </a:r>
            <a:r>
              <a:rPr sz="2400" spc="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E50"/>
                </a:solidFill>
                <a:latin typeface="Calibri"/>
                <a:cs typeface="Calibri"/>
              </a:rPr>
              <a:t>сердечно-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333E50"/>
                </a:solidFill>
                <a:latin typeface="Calibri"/>
                <a:cs typeface="Calibri"/>
              </a:rPr>
              <a:t>сосудистыми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заболеваниями </a:t>
            </a:r>
            <a:r>
              <a:rPr sz="2400" spc="-15" dirty="0">
                <a:solidFill>
                  <a:srgbClr val="333E50"/>
                </a:solidFill>
                <a:latin typeface="Calibri"/>
                <a:cs typeface="Calibri"/>
              </a:rPr>
              <a:t>проводились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участием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врачей ФРМ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10" dirty="0">
                <a:latin typeface="Calibri"/>
                <a:cs typeface="Calibri"/>
              </a:rPr>
              <a:t>Их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роль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заключается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приобретении опыта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проведении </a:t>
            </a:r>
            <a:r>
              <a:rPr sz="2400" spc="-5" dirty="0">
                <a:latin typeface="Calibri"/>
                <a:cs typeface="Calibri"/>
              </a:rPr>
              <a:t>программ</a:t>
            </a:r>
            <a:r>
              <a:rPr sz="2400" u="heavy" spc="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кардиологической</a:t>
            </a:r>
            <a:endParaRPr sz="2400">
              <a:latin typeface="Calibri"/>
              <a:cs typeface="Calibri"/>
            </a:endParaRPr>
          </a:p>
          <a:p>
            <a:pPr marL="12700" marR="600710" indent="-635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реабилитации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основе упражнений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совместно </a:t>
            </a:r>
            <a:r>
              <a:rPr sz="2400" b="1" dirty="0">
                <a:solidFill>
                  <a:srgbClr val="212A35"/>
                </a:solidFill>
                <a:latin typeface="Calibri"/>
                <a:cs typeface="Calibri"/>
              </a:rPr>
              <a:t>с </a:t>
            </a:r>
            <a:r>
              <a:rPr sz="2400" b="1" spc="-15" dirty="0">
                <a:solidFill>
                  <a:srgbClr val="212A35"/>
                </a:solidFill>
                <a:latin typeface="Calibri"/>
                <a:cs typeface="Calibri"/>
              </a:rPr>
              <a:t>кардиологами </a:t>
            </a:r>
            <a:r>
              <a:rPr sz="2400" b="1" dirty="0">
                <a:solidFill>
                  <a:srgbClr val="212A35"/>
                </a:solidFill>
                <a:latin typeface="Calibri"/>
                <a:cs typeface="Calibri"/>
              </a:rPr>
              <a:t>и / или с  </a:t>
            </a:r>
            <a:r>
              <a:rPr sz="2400" b="1" spc="-10" dirty="0">
                <a:solidFill>
                  <a:srgbClr val="212A35"/>
                </a:solidFill>
                <a:latin typeface="Calibri"/>
                <a:cs typeface="Calibri"/>
              </a:rPr>
              <a:t>другими медицинскими </a:t>
            </a:r>
            <a:r>
              <a:rPr sz="2400" b="1" dirty="0">
                <a:solidFill>
                  <a:srgbClr val="212A35"/>
                </a:solidFill>
                <a:latin typeface="Calibri"/>
                <a:cs typeface="Calibri"/>
              </a:rPr>
              <a:t>специалистами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u="heavy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прошедшими </a:t>
            </a:r>
            <a:r>
              <a:rPr sz="2400" u="heavy" spc="-20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подготовку</a:t>
            </a:r>
            <a:r>
              <a:rPr sz="2400" u="heavy" spc="2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u="heavy" spc="-600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кардиореабилитации </a:t>
            </a:r>
            <a:r>
              <a:rPr sz="2400" u="heavy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в </a:t>
            </a:r>
            <a:r>
              <a:rPr sz="2400" u="heavy" spc="-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стационаре </a:t>
            </a:r>
            <a:r>
              <a:rPr sz="2400" u="heavy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и </a:t>
            </a:r>
            <a:r>
              <a:rPr sz="2400" u="heavy" spc="-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внестационарных условиях</a:t>
            </a:r>
            <a:r>
              <a:rPr sz="2400" u="heavy" spc="1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u="heavy" spc="-600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уменьшения нарушений функционирования, ограничений </a:t>
            </a:r>
            <a:r>
              <a:rPr sz="2400" u="heavy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активности</a:t>
            </a:r>
            <a:r>
              <a:rPr sz="2400" u="heavy" spc="30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u="heavy" spc="-600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участия, связанных </a:t>
            </a:r>
            <a:r>
              <a:rPr sz="2400" u="heavy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с </a:t>
            </a:r>
            <a:r>
              <a:rPr sz="2400" u="heavy" spc="-10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этими</a:t>
            </a:r>
            <a:r>
              <a:rPr sz="2400" u="heavy" spc="-4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состояниями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988694" algn="just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latin typeface="Calibri"/>
                <a:cs typeface="Calibri"/>
              </a:rPr>
              <a:t>Рекомендуется, </a:t>
            </a:r>
            <a:r>
              <a:rPr sz="2400" spc="-10" dirty="0">
                <a:latin typeface="Calibri"/>
                <a:cs typeface="Calibri"/>
              </a:rPr>
              <a:t>чтобы </a:t>
            </a:r>
            <a:r>
              <a:rPr sz="2400" dirty="0">
                <a:latin typeface="Calibri"/>
                <a:cs typeface="Calibri"/>
              </a:rPr>
              <a:t>врачи </a:t>
            </a:r>
            <a:r>
              <a:rPr sz="2400" spc="-5" dirty="0">
                <a:latin typeface="Calibri"/>
                <a:cs typeface="Calibri"/>
              </a:rPr>
              <a:t>ФРМ </a:t>
            </a:r>
            <a:r>
              <a:rPr sz="2400" spc="-10" dirty="0">
                <a:latin typeface="Calibri"/>
                <a:cs typeface="Calibri"/>
              </a:rPr>
              <a:t>прилагали </a:t>
            </a:r>
            <a:r>
              <a:rPr sz="2400" dirty="0">
                <a:latin typeface="Calibri"/>
                <a:cs typeface="Calibri"/>
              </a:rPr>
              <a:t>все </a:t>
            </a:r>
            <a:r>
              <a:rPr sz="2400" spc="-5" dirty="0">
                <a:latin typeface="Calibri"/>
                <a:cs typeface="Calibri"/>
              </a:rPr>
              <a:t>усилия для </a:t>
            </a:r>
            <a:r>
              <a:rPr sz="2400" spc="-10" dirty="0">
                <a:latin typeface="Calibri"/>
                <a:cs typeface="Calibri"/>
              </a:rPr>
              <a:t>содействия  </a:t>
            </a:r>
            <a:r>
              <a:rPr sz="2400" dirty="0">
                <a:latin typeface="Calibri"/>
                <a:cs typeface="Calibri"/>
              </a:rPr>
              <a:t>участию </a:t>
            </a:r>
            <a:r>
              <a:rPr sz="2400" spc="-5" dirty="0">
                <a:latin typeface="Calibri"/>
                <a:cs typeface="Calibri"/>
              </a:rPr>
              <a:t>пациентов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0" dirty="0">
                <a:latin typeface="Calibri"/>
                <a:cs typeface="Calibri"/>
              </a:rPr>
              <a:t>кардиореабилитации, 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основанной на физических  </a:t>
            </a:r>
            <a:r>
              <a:rPr sz="2400" b="1" spc="-15" dirty="0">
                <a:solidFill>
                  <a:srgbClr val="212A35"/>
                </a:solidFill>
                <a:latin typeface="Calibri"/>
                <a:cs typeface="Calibri"/>
              </a:rPr>
              <a:t>упражнениях</a:t>
            </a:r>
            <a:r>
              <a:rPr sz="2400" spc="-15" dirty="0">
                <a:latin typeface="Calibri"/>
                <a:cs typeface="Calibri"/>
              </a:rPr>
              <a:t>[IV;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A].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008" y="5901638"/>
            <a:ext cx="67468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Juocevicius </a:t>
            </a:r>
            <a:r>
              <a:rPr sz="1200" spc="5" dirty="0">
                <a:latin typeface="Calibri"/>
                <a:cs typeface="Calibri"/>
              </a:rPr>
              <a:t>A, </a:t>
            </a:r>
            <a:r>
              <a:rPr sz="1200" spc="-10" dirty="0">
                <a:latin typeface="Calibri"/>
                <a:cs typeface="Calibri"/>
              </a:rPr>
              <a:t>Oral </a:t>
            </a:r>
            <a:r>
              <a:rPr sz="1200" spc="5" dirty="0">
                <a:latin typeface="Calibri"/>
                <a:cs typeface="Calibri"/>
              </a:rPr>
              <a:t>A, </a:t>
            </a:r>
            <a:r>
              <a:rPr sz="1200" spc="-5" dirty="0">
                <a:latin typeface="Calibri"/>
                <a:cs typeface="Calibri"/>
              </a:rPr>
              <a:t>Lukmann </a:t>
            </a:r>
            <a:r>
              <a:rPr sz="1200" spc="5" dirty="0">
                <a:latin typeface="Calibri"/>
                <a:cs typeface="Calibri"/>
              </a:rPr>
              <a:t>A, </a:t>
            </a:r>
            <a:r>
              <a:rPr sz="1200" spc="-25" dirty="0">
                <a:latin typeface="Calibri"/>
                <a:cs typeface="Calibri"/>
              </a:rPr>
              <a:t>Takac </a:t>
            </a:r>
            <a:r>
              <a:rPr sz="1200" spc="-70" dirty="0">
                <a:latin typeface="Calibri"/>
                <a:cs typeface="Calibri"/>
              </a:rPr>
              <a:t>P, </a:t>
            </a:r>
            <a:r>
              <a:rPr sz="1200" spc="-25" dirty="0">
                <a:latin typeface="Calibri"/>
                <a:cs typeface="Calibri"/>
              </a:rPr>
              <a:t>Tederko </a:t>
            </a:r>
            <a:r>
              <a:rPr sz="1200" spc="-70" dirty="0">
                <a:latin typeface="Calibri"/>
                <a:cs typeface="Calibri"/>
              </a:rPr>
              <a:t>P, </a:t>
            </a:r>
            <a:r>
              <a:rPr sz="1200" spc="-5" dirty="0">
                <a:latin typeface="Calibri"/>
                <a:cs typeface="Calibri"/>
              </a:rPr>
              <a:t>Haznere </a:t>
            </a:r>
            <a:r>
              <a:rPr sz="1200" dirty="0">
                <a:latin typeface="Calibri"/>
                <a:cs typeface="Calibri"/>
              </a:rPr>
              <a:t>I, </a:t>
            </a:r>
            <a:r>
              <a:rPr sz="1200" spc="-5" dirty="0">
                <a:latin typeface="Calibri"/>
                <a:cs typeface="Calibri"/>
              </a:rPr>
              <a:t>Aguilar-Branco</a:t>
            </a:r>
            <a:r>
              <a:rPr sz="1200" spc="1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C,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Lazovic </a:t>
            </a:r>
            <a:r>
              <a:rPr sz="1200" dirty="0">
                <a:latin typeface="Calibri"/>
                <a:cs typeface="Calibri"/>
              </a:rPr>
              <a:t>M, </a:t>
            </a:r>
            <a:r>
              <a:rPr sz="1200" spc="-20" dirty="0">
                <a:latin typeface="Calibri"/>
                <a:cs typeface="Calibri"/>
              </a:rPr>
              <a:t>Valera </a:t>
            </a:r>
            <a:r>
              <a:rPr sz="1200" spc="-5" dirty="0">
                <a:latin typeface="Calibri"/>
                <a:cs typeface="Calibri"/>
              </a:rPr>
              <a:t>Donoso E, Christodoulou </a:t>
            </a:r>
            <a:r>
              <a:rPr sz="1200" dirty="0">
                <a:latin typeface="Calibri"/>
                <a:cs typeface="Calibri"/>
              </a:rPr>
              <a:t>N. </a:t>
            </a:r>
            <a:r>
              <a:rPr sz="1200" spc="-5" dirty="0">
                <a:latin typeface="Calibri"/>
                <a:cs typeface="Calibri"/>
              </a:rPr>
              <a:t>Evidence Based Position Paper on </a:t>
            </a:r>
            <a:r>
              <a:rPr sz="1200" spc="-10" dirty="0">
                <a:latin typeface="Calibri"/>
                <a:cs typeface="Calibri"/>
              </a:rPr>
              <a:t>Physical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Rehabilitation </a:t>
            </a:r>
            <a:r>
              <a:rPr sz="1200" dirty="0">
                <a:latin typeface="Calibri"/>
                <a:cs typeface="Calibri"/>
              </a:rPr>
              <a:t>Medicine </a:t>
            </a:r>
            <a:r>
              <a:rPr sz="1200" spc="-5" dirty="0">
                <a:latin typeface="Calibri"/>
                <a:cs typeface="Calibri"/>
              </a:rPr>
              <a:t>(PRM) professional practice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people </a:t>
            </a:r>
            <a:r>
              <a:rPr sz="1200" spc="-5" dirty="0">
                <a:latin typeface="Calibri"/>
                <a:cs typeface="Calibri"/>
              </a:rPr>
              <a:t>with cardiovascular conditions.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European  </a:t>
            </a:r>
            <a:r>
              <a:rPr sz="1200" dirty="0">
                <a:latin typeface="Calibri"/>
                <a:cs typeface="Calibri"/>
              </a:rPr>
              <a:t>PRM </a:t>
            </a:r>
            <a:r>
              <a:rPr sz="1200" spc="-5" dirty="0">
                <a:latin typeface="Calibri"/>
                <a:cs typeface="Calibri"/>
              </a:rPr>
              <a:t>position (UEMS </a:t>
            </a:r>
            <a:r>
              <a:rPr sz="1200" dirty="0">
                <a:latin typeface="Calibri"/>
                <a:cs typeface="Calibri"/>
              </a:rPr>
              <a:t>PRM </a:t>
            </a:r>
            <a:r>
              <a:rPr sz="1200" spc="-5" dirty="0">
                <a:latin typeface="Calibri"/>
                <a:cs typeface="Calibri"/>
              </a:rPr>
              <a:t>Section)/ </a:t>
            </a:r>
            <a:r>
              <a:rPr sz="1200" dirty="0">
                <a:latin typeface="Calibri"/>
                <a:cs typeface="Calibri"/>
              </a:rPr>
              <a:t>Eur J </a:t>
            </a:r>
            <a:r>
              <a:rPr sz="1200" spc="-10" dirty="0">
                <a:latin typeface="Calibri"/>
                <a:cs typeface="Calibri"/>
              </a:rPr>
              <a:t>Phys </a:t>
            </a:r>
            <a:r>
              <a:rPr sz="1200" spc="-5" dirty="0">
                <a:latin typeface="Calibri"/>
                <a:cs typeface="Calibri"/>
              </a:rPr>
              <a:t>Rehabil </a:t>
            </a:r>
            <a:r>
              <a:rPr sz="1200" dirty="0">
                <a:latin typeface="Calibri"/>
                <a:cs typeface="Calibri"/>
              </a:rPr>
              <a:t>Med. 2018. </a:t>
            </a:r>
            <a:r>
              <a:rPr sz="1200" spc="-5" dirty="0">
                <a:latin typeface="Calibri"/>
                <a:cs typeface="Calibri"/>
              </a:rPr>
              <a:t>August;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54(4):634-43.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994" y="1118361"/>
            <a:ext cx="10574020" cy="5413375"/>
            <a:chOff x="136994" y="1118361"/>
            <a:chExt cx="10574020" cy="5413375"/>
          </a:xfrm>
        </p:grpSpPr>
        <p:sp>
          <p:nvSpPr>
            <p:cNvPr id="3" name="object 3"/>
            <p:cNvSpPr/>
            <p:nvPr/>
          </p:nvSpPr>
          <p:spPr>
            <a:xfrm>
              <a:off x="143344" y="1124762"/>
              <a:ext cx="10561320" cy="497205"/>
            </a:xfrm>
            <a:custGeom>
              <a:avLst/>
              <a:gdLst/>
              <a:ahLst/>
              <a:cxnLst/>
              <a:rect l="l" t="t" r="r" b="b"/>
              <a:pathLst>
                <a:path w="10561320" h="497205">
                  <a:moveTo>
                    <a:pt x="10561193" y="0"/>
                  </a:moveTo>
                  <a:lnTo>
                    <a:pt x="0" y="0"/>
                  </a:lnTo>
                  <a:lnTo>
                    <a:pt x="0" y="497154"/>
                  </a:lnTo>
                  <a:lnTo>
                    <a:pt x="10561193" y="497154"/>
                  </a:lnTo>
                  <a:lnTo>
                    <a:pt x="1056119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344" y="1621878"/>
              <a:ext cx="10561320" cy="4903470"/>
            </a:xfrm>
            <a:custGeom>
              <a:avLst/>
              <a:gdLst/>
              <a:ahLst/>
              <a:cxnLst/>
              <a:rect l="l" t="t" r="r" b="b"/>
              <a:pathLst>
                <a:path w="10561320" h="4903470">
                  <a:moveTo>
                    <a:pt x="10561193" y="0"/>
                  </a:moveTo>
                  <a:lnTo>
                    <a:pt x="0" y="0"/>
                  </a:lnTo>
                  <a:lnTo>
                    <a:pt x="0" y="4903470"/>
                  </a:lnTo>
                  <a:lnTo>
                    <a:pt x="10561193" y="4903470"/>
                  </a:lnTo>
                  <a:lnTo>
                    <a:pt x="10561193" y="0"/>
                  </a:lnTo>
                  <a:close/>
                </a:path>
              </a:pathLst>
            </a:custGeom>
            <a:solidFill>
              <a:srgbClr val="CFD4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6994" y="1602866"/>
              <a:ext cx="10574020" cy="38100"/>
            </a:xfrm>
            <a:custGeom>
              <a:avLst/>
              <a:gdLst/>
              <a:ahLst/>
              <a:cxnLst/>
              <a:rect l="l" t="t" r="r" b="b"/>
              <a:pathLst>
                <a:path w="10574020" h="38100">
                  <a:moveTo>
                    <a:pt x="0" y="38100"/>
                  </a:moveTo>
                  <a:lnTo>
                    <a:pt x="10573804" y="38100"/>
                  </a:lnTo>
                  <a:lnTo>
                    <a:pt x="10573804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994" y="1118361"/>
              <a:ext cx="10574020" cy="5413375"/>
            </a:xfrm>
            <a:custGeom>
              <a:avLst/>
              <a:gdLst/>
              <a:ahLst/>
              <a:cxnLst/>
              <a:rect l="l" t="t" r="r" b="b"/>
              <a:pathLst>
                <a:path w="10574020" h="5413375">
                  <a:moveTo>
                    <a:pt x="6350" y="0"/>
                  </a:moveTo>
                  <a:lnTo>
                    <a:pt x="6350" y="5413336"/>
                  </a:lnTo>
                </a:path>
                <a:path w="10574020" h="5413375">
                  <a:moveTo>
                    <a:pt x="10567454" y="0"/>
                  </a:moveTo>
                  <a:lnTo>
                    <a:pt x="10567454" y="5413336"/>
                  </a:lnTo>
                </a:path>
                <a:path w="10574020" h="5413375">
                  <a:moveTo>
                    <a:pt x="0" y="6350"/>
                  </a:moveTo>
                  <a:lnTo>
                    <a:pt x="10573804" y="6350"/>
                  </a:lnTo>
                </a:path>
                <a:path w="10574020" h="5413375">
                  <a:moveTo>
                    <a:pt x="0" y="5406986"/>
                  </a:moveTo>
                  <a:lnTo>
                    <a:pt x="10573804" y="540698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2475" y="1635074"/>
            <a:ext cx="1031875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2. </a:t>
            </a:r>
            <a:r>
              <a:rPr sz="2400" spc="-15" dirty="0">
                <a:latin typeface="Calibri"/>
                <a:cs typeface="Calibri"/>
              </a:rPr>
              <a:t>Рекомендуется, </a:t>
            </a:r>
            <a:r>
              <a:rPr sz="2400" spc="-10" dirty="0">
                <a:latin typeface="Calibri"/>
                <a:cs typeface="Calibri"/>
              </a:rPr>
              <a:t>чтобы </a:t>
            </a:r>
            <a:r>
              <a:rPr sz="2400" dirty="0">
                <a:latin typeface="Calibri"/>
                <a:cs typeface="Calibri"/>
              </a:rPr>
              <a:t>врачи </a:t>
            </a:r>
            <a:r>
              <a:rPr sz="2400" spc="-5" dirty="0">
                <a:latin typeface="Calibri"/>
                <a:cs typeface="Calibri"/>
              </a:rPr>
              <a:t>ФРМ </a:t>
            </a:r>
            <a:r>
              <a:rPr sz="2400" spc="-15" dirty="0">
                <a:latin typeface="Calibri"/>
                <a:cs typeface="Calibri"/>
              </a:rPr>
              <a:t>тщательно </a:t>
            </a:r>
            <a:r>
              <a:rPr sz="2400" spc="-5" dirty="0">
                <a:latin typeface="Calibri"/>
                <a:cs typeface="Calibri"/>
              </a:rPr>
              <a:t>изучали </a:t>
            </a:r>
            <a:r>
              <a:rPr sz="2400" spc="-10" dirty="0">
                <a:latin typeface="Calibri"/>
                <a:cs typeface="Calibri"/>
              </a:rPr>
              <a:t>оценку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диагнозы,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сделанные </a:t>
            </a:r>
            <a:r>
              <a:rPr sz="2400" spc="-20" dirty="0">
                <a:latin typeface="Calibri"/>
                <a:cs typeface="Calibri"/>
              </a:rPr>
              <a:t>кардиологами </a:t>
            </a:r>
            <a:r>
              <a:rPr sz="2400" dirty="0">
                <a:latin typeface="Calibri"/>
                <a:cs typeface="Calibri"/>
              </a:rPr>
              <a:t>и / или </a:t>
            </a:r>
            <a:r>
              <a:rPr sz="2400" spc="-5" dirty="0">
                <a:latin typeface="Calibri"/>
                <a:cs typeface="Calibri"/>
              </a:rPr>
              <a:t>другими </a:t>
            </a:r>
            <a:r>
              <a:rPr sz="2400" spc="-10" dirty="0">
                <a:latin typeface="Calibri"/>
                <a:cs typeface="Calibri"/>
              </a:rPr>
              <a:t>медицинскими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специалистами,</a:t>
            </a:r>
            <a:endParaRPr sz="2400">
              <a:latin typeface="Calibri"/>
              <a:cs typeface="Calibri"/>
            </a:endParaRPr>
          </a:p>
          <a:p>
            <a:pPr marL="12700" marR="252095">
              <a:lnSpc>
                <a:spcPct val="100000"/>
              </a:lnSpc>
              <a:tabLst>
                <a:tab pos="4667250" algn="l"/>
              </a:tabLst>
            </a:pPr>
            <a:r>
              <a:rPr sz="2400" spc="-5" dirty="0">
                <a:latin typeface="Calibri"/>
                <a:cs typeface="Calibri"/>
              </a:rPr>
              <a:t>имеющими отношение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пациенту	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с </a:t>
            </a:r>
            <a:r>
              <a:rPr sz="2400" spc="-10" dirty="0">
                <a:solidFill>
                  <a:srgbClr val="333E50"/>
                </a:solidFill>
                <a:latin typeface="Calibri"/>
                <a:cs typeface="Calibri"/>
              </a:rPr>
              <a:t>сердечно-сосудистыми</a:t>
            </a:r>
            <a:r>
              <a:rPr sz="2400" spc="-1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заболеваниями</a:t>
            </a:r>
            <a:r>
              <a:rPr sz="2400" spc="-5" dirty="0">
                <a:latin typeface="Calibri"/>
                <a:cs typeface="Calibri"/>
              </a:rPr>
              <a:t>,  </a:t>
            </a:r>
            <a:r>
              <a:rPr sz="2400" spc="-15" dirty="0">
                <a:latin typeface="Calibri"/>
                <a:cs typeface="Calibri"/>
              </a:rPr>
              <a:t>которые</a:t>
            </a:r>
            <a:r>
              <a:rPr sz="2400" spc="-5" dirty="0">
                <a:latin typeface="Calibri"/>
                <a:cs typeface="Calibri"/>
              </a:rPr>
              <a:t> имеют</a:t>
            </a:r>
            <a:endParaRPr sz="2400">
              <a:latin typeface="Calibri"/>
              <a:cs typeface="Calibri"/>
            </a:endParaRPr>
          </a:p>
          <a:p>
            <a:pPr marL="12700" marR="440055">
              <a:lnSpc>
                <a:spcPct val="100000"/>
              </a:lnSpc>
            </a:pPr>
            <a:r>
              <a:rPr sz="2400" b="1" u="heavy" spc="-1190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а</a:t>
            </a:r>
            <a:r>
              <a:rPr sz="2400" b="1" spc="68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400" b="1" u="heavy" spc="-10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бсолютные показания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0" dirty="0">
                <a:latin typeface="Calibri"/>
                <a:cs typeface="Calibri"/>
              </a:rPr>
              <a:t>проведению </a:t>
            </a:r>
            <a:r>
              <a:rPr sz="2400" spc="-15" dirty="0">
                <a:latin typeface="Calibri"/>
                <a:cs typeface="Calibri"/>
              </a:rPr>
              <a:t>кардиологической </a:t>
            </a:r>
            <a:r>
              <a:rPr sz="2400" spc="-5" dirty="0">
                <a:latin typeface="Calibri"/>
                <a:cs typeface="Calibri"/>
              </a:rPr>
              <a:t>реабилитации на  основе физических упражнений (например, 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ишемическая </a:t>
            </a:r>
            <a:r>
              <a:rPr sz="2400" b="1" spc="-10" dirty="0">
                <a:solidFill>
                  <a:srgbClr val="212A35"/>
                </a:solidFill>
                <a:latin typeface="Calibri"/>
                <a:cs typeface="Calibri"/>
              </a:rPr>
              <a:t>болезнь сердца,  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шунтирование коронарной </a:t>
            </a:r>
            <a:r>
              <a:rPr sz="2400" b="1" spc="-10" dirty="0">
                <a:solidFill>
                  <a:srgbClr val="212A35"/>
                </a:solidFill>
                <a:latin typeface="Calibri"/>
                <a:cs typeface="Calibri"/>
              </a:rPr>
              <a:t>артерии, хирургия </a:t>
            </a:r>
            <a:r>
              <a:rPr sz="2400" b="1" spc="-15" dirty="0">
                <a:solidFill>
                  <a:srgbClr val="212A35"/>
                </a:solidFill>
                <a:latin typeface="Calibri"/>
                <a:cs typeface="Calibri"/>
              </a:rPr>
              <a:t>сердечного </a:t>
            </a:r>
            <a:r>
              <a:rPr sz="2400" b="1" dirty="0">
                <a:solidFill>
                  <a:srgbClr val="212A35"/>
                </a:solidFill>
                <a:latin typeface="Calibri"/>
                <a:cs typeface="Calibri"/>
              </a:rPr>
              <a:t>клапана,  </a:t>
            </a:r>
            <a:r>
              <a:rPr sz="2400" b="1" spc="-10" dirty="0">
                <a:solidFill>
                  <a:srgbClr val="212A35"/>
                </a:solidFill>
                <a:latin typeface="Calibri"/>
                <a:cs typeface="Calibri"/>
              </a:rPr>
              <a:t>хроническая 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стабильная </a:t>
            </a:r>
            <a:r>
              <a:rPr sz="2400" b="1" spc="-10" dirty="0">
                <a:solidFill>
                  <a:srgbClr val="212A35"/>
                </a:solidFill>
                <a:latin typeface="Calibri"/>
                <a:cs typeface="Calibri"/>
              </a:rPr>
              <a:t>сердечная 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недостаточность</a:t>
            </a:r>
            <a:r>
              <a:rPr sz="2400" spc="-5" dirty="0">
                <a:latin typeface="Calibri"/>
                <a:cs typeface="Calibri"/>
              </a:rPr>
              <a:t>), 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также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u="heavy" spc="-1190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в</a:t>
            </a:r>
            <a:r>
              <a:rPr sz="2400" b="1" spc="690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ысокую </a:t>
            </a:r>
            <a:r>
              <a:rPr sz="2400" b="1" u="heavy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вероятность </a:t>
            </a:r>
            <a:r>
              <a:rPr sz="2400" b="1" u="heavy" spc="-5" dirty="0">
                <a:solidFill>
                  <a:srgbClr val="212A35"/>
                </a:solidFill>
                <a:uFill>
                  <a:solidFill>
                    <a:srgbClr val="212A35"/>
                  </a:solidFill>
                </a:uFill>
                <a:latin typeface="Calibri"/>
                <a:cs typeface="Calibri"/>
              </a:rPr>
              <a:t>эффективности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использования </a:t>
            </a:r>
            <a:r>
              <a:rPr sz="2400" spc="-5" dirty="0">
                <a:latin typeface="Calibri"/>
                <a:cs typeface="Calibri"/>
              </a:rPr>
              <a:t>упражнений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(например,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артериальная гипертония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, фибрилляция </a:t>
            </a:r>
            <a:r>
              <a:rPr sz="2400" b="1" spc="-15" dirty="0">
                <a:solidFill>
                  <a:srgbClr val="212A35"/>
                </a:solidFill>
                <a:latin typeface="Calibri"/>
                <a:cs typeface="Calibri"/>
              </a:rPr>
              <a:t>предсердий,</a:t>
            </a:r>
            <a:r>
              <a:rPr sz="2400" b="1" spc="105" dirty="0">
                <a:solidFill>
                  <a:srgbClr val="212A35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искусственный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15" dirty="0">
                <a:solidFill>
                  <a:srgbClr val="212A35"/>
                </a:solidFill>
                <a:latin typeface="Calibri"/>
                <a:cs typeface="Calibri"/>
              </a:rPr>
              <a:t>водитель </a:t>
            </a:r>
            <a:r>
              <a:rPr sz="2400" b="1" spc="-10" dirty="0">
                <a:solidFill>
                  <a:srgbClr val="212A35"/>
                </a:solidFill>
                <a:latin typeface="Calibri"/>
                <a:cs typeface="Calibri"/>
              </a:rPr>
              <a:t>ритма, 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трансплантация </a:t>
            </a:r>
            <a:r>
              <a:rPr sz="2400" b="1" spc="-10" dirty="0">
                <a:solidFill>
                  <a:srgbClr val="212A35"/>
                </a:solidFill>
                <a:latin typeface="Calibri"/>
                <a:cs typeface="Calibri"/>
              </a:rPr>
              <a:t>сердца, болезнь 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периферических артерий </a:t>
            </a:r>
            <a:r>
              <a:rPr sz="2400" b="1" dirty="0">
                <a:solidFill>
                  <a:srgbClr val="212A35"/>
                </a:solidFill>
                <a:latin typeface="Calibri"/>
                <a:cs typeface="Calibri"/>
              </a:rPr>
              <a:t>/  </a:t>
            </a:r>
            <a:r>
              <a:rPr sz="2400" b="1" spc="-10" dirty="0">
                <a:solidFill>
                  <a:srgbClr val="212A35"/>
                </a:solidFill>
                <a:latin typeface="Calibri"/>
                <a:cs typeface="Calibri"/>
              </a:rPr>
              <a:t>перемежающаяся </a:t>
            </a:r>
            <a:r>
              <a:rPr sz="2400" b="1" spc="-5" dirty="0">
                <a:solidFill>
                  <a:srgbClr val="212A35"/>
                </a:solidFill>
                <a:latin typeface="Calibri"/>
                <a:cs typeface="Calibri"/>
              </a:rPr>
              <a:t>хромота </a:t>
            </a:r>
            <a:r>
              <a:rPr sz="2400" spc="-40" dirty="0">
                <a:latin typeface="Calibri"/>
                <a:cs typeface="Calibri"/>
              </a:rPr>
              <a:t>[IV;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А]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799" y="80009"/>
            <a:ext cx="1047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48755" algn="l"/>
              </a:tabLst>
            </a:pPr>
            <a:r>
              <a:rPr sz="2400" spc="-5" dirty="0"/>
              <a:t>ВИДЫ физической</a:t>
            </a:r>
            <a:r>
              <a:rPr sz="2400" spc="20" dirty="0"/>
              <a:t> </a:t>
            </a:r>
            <a:r>
              <a:rPr sz="2400" spc="-5" dirty="0"/>
              <a:t>активности,</a:t>
            </a:r>
            <a:r>
              <a:rPr sz="2400" spc="5" dirty="0"/>
              <a:t> </a:t>
            </a:r>
            <a:r>
              <a:rPr sz="2400" dirty="0"/>
              <a:t>рекомендованные	в </a:t>
            </a:r>
            <a:r>
              <a:rPr sz="2400" spc="-5" dirty="0"/>
              <a:t>основных соглашениях по</a:t>
            </a:r>
            <a:r>
              <a:rPr sz="2400" spc="-60" dirty="0"/>
              <a:t> </a:t>
            </a:r>
            <a:r>
              <a:rPr sz="2400" spc="-5" dirty="0"/>
              <a:t>АГ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1048" y="602233"/>
          <a:ext cx="11835130" cy="6169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2475"/>
                <a:gridCol w="2310129"/>
                <a:gridCol w="2021204"/>
                <a:gridCol w="2863850"/>
                <a:gridCol w="2599054"/>
              </a:tblGrid>
              <a:tr h="335279"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Guidelines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ESH/ESC,2013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AHA,2013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CHEP,2014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JNC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8,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R="29210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45" dirty="0">
                          <a:latin typeface="Calibri"/>
                          <a:cs typeface="Calibri"/>
                        </a:rPr>
                        <a:t>Тип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упражнений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181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Аэробные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06730" marR="499109" indent="65405" algn="just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упражнения+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тренировка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  динамич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ским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22885" algn="just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сопротивлением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(ДС)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Аэробные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61950" marR="354965" indent="66675" algn="just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упражнения+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тренировка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  динамич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ским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84480" marR="27686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со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ти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лени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(ДС)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Аэробные упражнения+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динамические,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6690" marR="18034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изометрические тренировки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изометрическое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сопротивление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Аэробные упражнения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Частота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5-7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дней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неделю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8815" marR="118745" indent="-5537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Большинство дней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неделю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4-7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дней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неделю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2729" marR="2425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3-4 занятия в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неделю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не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менее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недель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066799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Интенсивность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Умеренная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62890" marR="254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умеренной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до  высокой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&gt;40-60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%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от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максимальной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Умеренная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98195" marR="543560" indent="-2476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От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умеренной до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энергичной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1310627">
                <a:tc>
                  <a:txBody>
                    <a:bodyPr/>
                    <a:lstStyle/>
                    <a:p>
                      <a:pPr marL="586740" marR="219075" indent="-3613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Вр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мя/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д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ж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тельность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82575" marR="273685" indent="-38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≥ 30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мин/день;  тренировка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ДС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2-3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дня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неделю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97840" marR="4908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150 минут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неделю+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тренировки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ДС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17855" marR="6102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30-60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мин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день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+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динамические,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6690" marR="18034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изометрические тренировки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изометрическое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сопротивление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Занятия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продолжительностью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40-минут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822965">
                <a:tc>
                  <a:txBody>
                    <a:bodyPr/>
                    <a:lstStyle/>
                    <a:p>
                      <a:pPr marR="25336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Исход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/снижение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549275" marR="542290" indent="685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2-3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мм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рт.ст.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5-7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мм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рт.ст.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гипертоников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1-5 мм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рт.ст.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7769"/>
            <a:ext cx="702945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dirty="0"/>
              <a:t>Задачи физических</a:t>
            </a:r>
            <a:r>
              <a:rPr sz="3600" spc="5" dirty="0"/>
              <a:t> </a:t>
            </a:r>
            <a:r>
              <a:rPr sz="3600" spc="-10" dirty="0"/>
              <a:t>тренировок</a:t>
            </a:r>
            <a:endParaRPr sz="3600"/>
          </a:p>
          <a:p>
            <a:pPr marL="12700">
              <a:lnSpc>
                <a:spcPts val="4105"/>
              </a:lnSpc>
            </a:pPr>
            <a:r>
              <a:rPr sz="3600" spc="-5" dirty="0"/>
              <a:t>при артериальной гипертензии</a:t>
            </a:r>
            <a:r>
              <a:rPr sz="3600" spc="-20" dirty="0"/>
              <a:t> </a:t>
            </a:r>
            <a:r>
              <a:rPr sz="3600" dirty="0"/>
              <a:t>(АГ):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19427"/>
            <a:ext cx="9818370" cy="376745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600" dirty="0">
                <a:latin typeface="Arial"/>
                <a:cs typeface="Arial"/>
              </a:rPr>
              <a:t>• </a:t>
            </a:r>
            <a:r>
              <a:rPr sz="2600" spc="-15" dirty="0">
                <a:latin typeface="Calibri"/>
                <a:cs typeface="Calibri"/>
              </a:rPr>
              <a:t>улучшение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гемодинамики;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600" dirty="0">
                <a:latin typeface="Arial"/>
                <a:cs typeface="Arial"/>
              </a:rPr>
              <a:t>• </a:t>
            </a:r>
            <a:r>
              <a:rPr sz="2600" dirty="0">
                <a:latin typeface="Calibri"/>
                <a:cs typeface="Calibri"/>
              </a:rPr>
              <a:t>повышение выносливости</a:t>
            </a:r>
            <a:r>
              <a:rPr sz="2600" spc="1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организма;</a:t>
            </a:r>
            <a:endParaRPr sz="2600">
              <a:latin typeface="Calibri"/>
              <a:cs typeface="Calibri"/>
            </a:endParaRPr>
          </a:p>
          <a:p>
            <a:pPr marL="241300" marR="208915" indent="-228600">
              <a:lnSpc>
                <a:spcPct val="80000"/>
              </a:lnSpc>
              <a:spcBef>
                <a:spcPts val="1015"/>
              </a:spcBef>
            </a:pPr>
            <a:r>
              <a:rPr sz="2600" dirty="0">
                <a:latin typeface="Arial"/>
                <a:cs typeface="Arial"/>
              </a:rPr>
              <a:t>• </a:t>
            </a:r>
            <a:r>
              <a:rPr sz="2600" dirty="0">
                <a:latin typeface="Calibri"/>
                <a:cs typeface="Calibri"/>
              </a:rPr>
              <a:t>изменение обменных </a:t>
            </a:r>
            <a:r>
              <a:rPr sz="2600" spc="-5" dirty="0">
                <a:latin typeface="Calibri"/>
                <a:cs typeface="Calibri"/>
              </a:rPr>
              <a:t>процессов </a:t>
            </a:r>
            <a:r>
              <a:rPr sz="2600" spc="-10" dirty="0">
                <a:latin typeface="Calibri"/>
                <a:cs typeface="Calibri"/>
              </a:rPr>
              <a:t>(увеличение толерантности </a:t>
            </a:r>
            <a:r>
              <a:rPr sz="2600" dirty="0">
                <a:latin typeface="Calibri"/>
                <a:cs typeface="Calibri"/>
              </a:rPr>
              <a:t>к  </a:t>
            </a:r>
            <a:r>
              <a:rPr sz="2600" spc="-20" dirty="0">
                <a:latin typeface="Calibri"/>
                <a:cs typeface="Calibri"/>
              </a:rPr>
              <a:t>глюкозе, </a:t>
            </a:r>
            <a:r>
              <a:rPr sz="2600" spc="-5" dirty="0">
                <a:latin typeface="Calibri"/>
                <a:cs typeface="Calibri"/>
              </a:rPr>
              <a:t>снижение </a:t>
            </a:r>
            <a:r>
              <a:rPr sz="2600" dirty="0">
                <a:latin typeface="Calibri"/>
                <a:cs typeface="Calibri"/>
              </a:rPr>
              <a:t>уровней </a:t>
            </a:r>
            <a:r>
              <a:rPr sz="2600" spc="-10" dirty="0">
                <a:latin typeface="Calibri"/>
                <a:cs typeface="Calibri"/>
              </a:rPr>
              <a:t>холестерина </a:t>
            </a:r>
            <a:r>
              <a:rPr sz="2600" dirty="0">
                <a:latin typeface="Calibri"/>
                <a:cs typeface="Calibri"/>
              </a:rPr>
              <a:t>и </a:t>
            </a:r>
            <a:r>
              <a:rPr sz="2600" spc="-10" dirty="0">
                <a:latin typeface="Calibri"/>
                <a:cs typeface="Calibri"/>
              </a:rPr>
              <a:t>липопротеидов низкой  </a:t>
            </a:r>
            <a:r>
              <a:rPr sz="2600" spc="-5" dirty="0">
                <a:latin typeface="Calibri"/>
                <a:cs typeface="Calibri"/>
              </a:rPr>
              <a:t>плотности, </a:t>
            </a:r>
            <a:r>
              <a:rPr sz="2600" dirty="0">
                <a:latin typeface="Calibri"/>
                <a:cs typeface="Calibri"/>
              </a:rPr>
              <a:t>активизация </a:t>
            </a:r>
            <a:r>
              <a:rPr sz="2600" spc="-5" dirty="0">
                <a:latin typeface="Calibri"/>
                <a:cs typeface="Calibri"/>
              </a:rPr>
              <a:t>жирового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обмена);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600" dirty="0">
                <a:latin typeface="Arial"/>
                <a:cs typeface="Arial"/>
              </a:rPr>
              <a:t>• </a:t>
            </a:r>
            <a:r>
              <a:rPr sz="2600" dirty="0">
                <a:latin typeface="Calibri"/>
                <a:cs typeface="Calibri"/>
              </a:rPr>
              <a:t>устранение миофасциальных изменений и </a:t>
            </a:r>
            <a:r>
              <a:rPr sz="2600" spc="-5" dirty="0">
                <a:latin typeface="Calibri"/>
                <a:cs typeface="Calibri"/>
              </a:rPr>
              <a:t>мышечного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дисбаланса;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2600" dirty="0">
                <a:latin typeface="Arial"/>
                <a:cs typeface="Arial"/>
              </a:rPr>
              <a:t>• </a:t>
            </a:r>
            <a:r>
              <a:rPr sz="2600" dirty="0">
                <a:latin typeface="Calibri"/>
                <a:cs typeface="Calibri"/>
              </a:rPr>
              <a:t>повышение выносливости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мышц.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latin typeface="Calibri"/>
                <a:cs typeface="Calibri"/>
              </a:rPr>
              <a:t>Основной </a:t>
            </a:r>
            <a:r>
              <a:rPr sz="2600" spc="-10" dirty="0">
                <a:latin typeface="Calibri"/>
                <a:cs typeface="Calibri"/>
              </a:rPr>
              <a:t>режим работы </a:t>
            </a:r>
            <a:r>
              <a:rPr sz="2600" dirty="0">
                <a:latin typeface="Calibri"/>
                <a:cs typeface="Calibri"/>
              </a:rPr>
              <a:t>-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аэробный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3761"/>
            <a:ext cx="655002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spc="-5" dirty="0"/>
              <a:t>Физическая</a:t>
            </a:r>
            <a:r>
              <a:rPr dirty="0"/>
              <a:t> </a:t>
            </a:r>
            <a:r>
              <a:rPr spc="-5" dirty="0"/>
              <a:t>активность</a:t>
            </a:r>
          </a:p>
          <a:p>
            <a:pPr marL="12700">
              <a:lnSpc>
                <a:spcPts val="4560"/>
              </a:lnSpc>
            </a:pPr>
            <a:r>
              <a:rPr spc="-5" dirty="0"/>
              <a:t>при артериальной</a:t>
            </a:r>
            <a:r>
              <a:rPr spc="-45" dirty="0"/>
              <a:t> </a:t>
            </a:r>
            <a:r>
              <a:rPr spc="-5" dirty="0"/>
              <a:t>гипертонии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3682"/>
            <a:ext cx="10313035" cy="41186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1064260">
              <a:lnSpc>
                <a:spcPts val="2300"/>
              </a:lnSpc>
              <a:spcBef>
                <a:spcPts val="660"/>
              </a:spcBef>
            </a:pP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основе снижения </a:t>
            </a:r>
            <a:r>
              <a:rPr sz="2400" dirty="0">
                <a:latin typeface="Calibri"/>
                <a:cs typeface="Calibri"/>
              </a:rPr>
              <a:t>уровня АД </a:t>
            </a:r>
            <a:r>
              <a:rPr sz="2400" spc="-25" dirty="0">
                <a:latin typeface="Calibri"/>
                <a:cs typeface="Calibri"/>
              </a:rPr>
              <a:t>под </a:t>
            </a:r>
            <a:r>
              <a:rPr sz="2400" spc="-5" dirty="0">
                <a:latin typeface="Calibri"/>
                <a:cs typeface="Calibri"/>
              </a:rPr>
              <a:t>воздействием </a:t>
            </a:r>
            <a:r>
              <a:rPr sz="2400" spc="-15" dirty="0">
                <a:latin typeface="Calibri"/>
                <a:cs typeface="Calibri"/>
              </a:rPr>
              <a:t>регулярных </a:t>
            </a:r>
            <a:r>
              <a:rPr sz="2400" spc="-55" dirty="0">
                <a:latin typeface="Calibri"/>
                <a:cs typeface="Calibri"/>
              </a:rPr>
              <a:t>ФТ </a:t>
            </a:r>
            <a:r>
              <a:rPr sz="2400" spc="-10" dirty="0">
                <a:latin typeface="Calibri"/>
                <a:cs typeface="Calibri"/>
              </a:rPr>
              <a:t>лежит  многофакторный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механизм: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уменьшение активности </a:t>
            </a:r>
            <a:r>
              <a:rPr sz="2400" spc="-10" dirty="0">
                <a:latin typeface="Calibri"/>
                <a:cs typeface="Calibri"/>
              </a:rPr>
              <a:t>симпатоадреналовой</a:t>
            </a:r>
            <a:r>
              <a:rPr sz="2400" spc="-3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системы,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восстановление </a:t>
            </a:r>
            <a:r>
              <a:rPr sz="2400" spc="-10" dirty="0">
                <a:latin typeface="Calibri"/>
                <a:cs typeface="Calibri"/>
              </a:rPr>
              <a:t>чувствительности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барорецепторов,</a:t>
            </a:r>
            <a:endParaRPr sz="2400">
              <a:latin typeface="Calibri"/>
              <a:cs typeface="Calibri"/>
            </a:endParaRPr>
          </a:p>
          <a:p>
            <a:pPr marL="241300" marR="826135" indent="-228600">
              <a:lnSpc>
                <a:spcPct val="80000"/>
              </a:lnSpc>
              <a:spcBef>
                <a:spcPts val="994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Calibri"/>
                <a:cs typeface="Calibri"/>
              </a:rPr>
              <a:t>изменение </a:t>
            </a:r>
            <a:r>
              <a:rPr sz="2400" spc="-10" dirty="0">
                <a:latin typeface="Calibri"/>
                <a:cs typeface="Calibri"/>
              </a:rPr>
              <a:t>распределение </a:t>
            </a:r>
            <a:r>
              <a:rPr sz="2400" spc="-5" dirty="0">
                <a:latin typeface="Calibri"/>
                <a:cs typeface="Calibri"/>
              </a:rPr>
              <a:t>объемов </a:t>
            </a:r>
            <a:r>
              <a:rPr sz="2400" spc="-10" dirty="0">
                <a:latin typeface="Calibri"/>
                <a:cs typeface="Calibri"/>
              </a:rPr>
              <a:t>жидкости </a:t>
            </a:r>
            <a:r>
              <a:rPr sz="2400" dirty="0">
                <a:latin typeface="Calibri"/>
                <a:cs typeface="Calibri"/>
              </a:rPr>
              <a:t>и нормализация </a:t>
            </a:r>
            <a:r>
              <a:rPr sz="2400" spc="-5" dirty="0">
                <a:latin typeface="Calibri"/>
                <a:cs typeface="Calibri"/>
              </a:rPr>
              <a:t>ренин-  ангиотензиновой системы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5" dirty="0">
                <a:latin typeface="Calibri"/>
                <a:cs typeface="Calibri"/>
              </a:rPr>
              <a:t>развитием позитивных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гемодинамических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эффектов (уменьшением </a:t>
            </a:r>
            <a:r>
              <a:rPr sz="2400" spc="-10" dirty="0">
                <a:latin typeface="Calibri"/>
                <a:cs typeface="Calibri"/>
              </a:rPr>
              <a:t>минутного объема </a:t>
            </a:r>
            <a:r>
              <a:rPr sz="2400" spc="-5" dirty="0">
                <a:latin typeface="Calibri"/>
                <a:cs typeface="Calibri"/>
              </a:rPr>
              <a:t>крови, </a:t>
            </a:r>
            <a:r>
              <a:rPr sz="2400" spc="-10" dirty="0">
                <a:latin typeface="Calibri"/>
                <a:cs typeface="Calibri"/>
              </a:rPr>
              <a:t>общего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периферического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400" spc="-10" dirty="0">
                <a:latin typeface="Calibri"/>
                <a:cs typeface="Calibri"/>
              </a:rPr>
              <a:t>сопротивления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сердечного</a:t>
            </a:r>
            <a:r>
              <a:rPr sz="2400" spc="-5" dirty="0">
                <a:latin typeface="Calibri"/>
                <a:cs typeface="Calibri"/>
              </a:rPr>
              <a:t> индекса).</a:t>
            </a:r>
            <a:endParaRPr sz="2400">
              <a:latin typeface="Calibri"/>
              <a:cs typeface="Calibri"/>
            </a:endParaRPr>
          </a:p>
          <a:p>
            <a:pPr marL="241300" marR="1280160" indent="-228600">
              <a:lnSpc>
                <a:spcPct val="80000"/>
              </a:lnSpc>
              <a:spcBef>
                <a:spcPts val="994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Снижение </a:t>
            </a:r>
            <a:r>
              <a:rPr sz="2400" dirty="0">
                <a:latin typeface="Calibri"/>
                <a:cs typeface="Calibri"/>
              </a:rPr>
              <a:t>активности </a:t>
            </a:r>
            <a:r>
              <a:rPr sz="2400" spc="-5" dirty="0">
                <a:latin typeface="Calibri"/>
                <a:cs typeface="Calibri"/>
              </a:rPr>
              <a:t>симпатоадреналовой системы (уменьшение  высвобождения </a:t>
            </a:r>
            <a:r>
              <a:rPr sz="2400" dirty="0">
                <a:latin typeface="Calibri"/>
                <a:cs typeface="Calibri"/>
              </a:rPr>
              <a:t>норадреналина) </a:t>
            </a:r>
            <a:r>
              <a:rPr sz="2400" spc="-15" dirty="0">
                <a:latin typeface="Calibri"/>
                <a:cs typeface="Calibri"/>
              </a:rPr>
              <a:t>может </a:t>
            </a:r>
            <a:r>
              <a:rPr sz="2400" spc="-10" dirty="0">
                <a:latin typeface="Calibri"/>
                <a:cs typeface="Calibri"/>
              </a:rPr>
              <a:t>оказывать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положительный</a:t>
            </a:r>
            <a:endParaRPr sz="2400">
              <a:latin typeface="Calibri"/>
              <a:cs typeface="Calibri"/>
            </a:endParaRPr>
          </a:p>
          <a:p>
            <a:pPr marL="241300" marR="715645">
              <a:lnSpc>
                <a:spcPct val="80000"/>
              </a:lnSpc>
            </a:pPr>
            <a:r>
              <a:rPr sz="2400" spc="-5" dirty="0">
                <a:latin typeface="Calibri"/>
                <a:cs typeface="Calibri"/>
              </a:rPr>
              <a:t>профилактический </a:t>
            </a:r>
            <a:r>
              <a:rPr sz="2400" dirty="0">
                <a:latin typeface="Calibri"/>
                <a:cs typeface="Calibri"/>
              </a:rPr>
              <a:t>эффект в </a:t>
            </a:r>
            <a:r>
              <a:rPr sz="2400" spc="-5" dirty="0">
                <a:latin typeface="Calibri"/>
                <a:cs typeface="Calibri"/>
              </a:rPr>
              <a:t>отношении </a:t>
            </a:r>
            <a:r>
              <a:rPr sz="2400" spc="-20" dirty="0">
                <a:latin typeface="Calibri"/>
                <a:cs typeface="Calibri"/>
              </a:rPr>
              <a:t>сосудистого </a:t>
            </a:r>
            <a:r>
              <a:rPr sz="2400" spc="-15" dirty="0">
                <a:latin typeface="Calibri"/>
                <a:cs typeface="Calibri"/>
              </a:rPr>
              <a:t>ремоделирования,  </a:t>
            </a:r>
            <a:r>
              <a:rPr sz="2400" spc="-5" dirty="0">
                <a:latin typeface="Calibri"/>
                <a:cs typeface="Calibri"/>
              </a:rPr>
              <a:t>встречающегося </a:t>
            </a: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АГ.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90880"/>
            <a:ext cx="64135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0" dirty="0"/>
              <a:t>Противопоказания </a:t>
            </a:r>
            <a:r>
              <a:rPr sz="3600" dirty="0"/>
              <a:t>к назначению  </a:t>
            </a:r>
            <a:r>
              <a:rPr sz="3600" spc="-5" dirty="0"/>
              <a:t>физических</a:t>
            </a:r>
            <a:r>
              <a:rPr sz="3600" spc="10" dirty="0"/>
              <a:t> </a:t>
            </a:r>
            <a:r>
              <a:rPr sz="3600" spc="-10" dirty="0"/>
              <a:t>тренировок: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10194925" cy="32232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АГ </a:t>
            </a:r>
            <a:r>
              <a:rPr sz="2800" spc="-10" dirty="0">
                <a:latin typeface="Calibri"/>
                <a:cs typeface="Calibri"/>
              </a:rPr>
              <a:t>3-й </a:t>
            </a:r>
            <a:r>
              <a:rPr sz="2800" spc="-5" dirty="0">
                <a:latin typeface="Calibri"/>
                <a:cs typeface="Calibri"/>
              </a:rPr>
              <a:t>степени, </a:t>
            </a:r>
            <a:r>
              <a:rPr sz="2800" spc="-20" dirty="0">
                <a:latin typeface="Calibri"/>
                <a:cs typeface="Calibri"/>
              </a:rPr>
              <a:t>тяжелая </a:t>
            </a:r>
            <a:r>
              <a:rPr sz="2800" spc="-10" dirty="0">
                <a:latin typeface="Calibri"/>
                <a:cs typeface="Calibri"/>
              </a:rPr>
              <a:t>форма гипертонической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болезни</a:t>
            </a:r>
            <a:endParaRPr sz="2800">
              <a:latin typeface="Calibri"/>
              <a:cs typeface="Calibri"/>
            </a:endParaRPr>
          </a:p>
          <a:p>
            <a:pPr marL="241300" marR="137795" indent="-228600">
              <a:lnSpc>
                <a:spcPts val="3030"/>
              </a:lnSpc>
              <a:spcBef>
                <a:spcPts val="104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гипертонический криз и </a:t>
            </a:r>
            <a:r>
              <a:rPr sz="2800" spc="-10" dirty="0">
                <a:latin typeface="Calibri"/>
                <a:cs typeface="Calibri"/>
              </a:rPr>
              <a:t>состояние </a:t>
            </a:r>
            <a:r>
              <a:rPr sz="2800" spc="-5" dirty="0">
                <a:latin typeface="Calibri"/>
                <a:cs typeface="Calibri"/>
              </a:rPr>
              <a:t>после </a:t>
            </a:r>
            <a:r>
              <a:rPr sz="2800" spc="-10" dirty="0">
                <a:latin typeface="Calibri"/>
                <a:cs typeface="Calibri"/>
              </a:rPr>
              <a:t>него </a:t>
            </a:r>
            <a:r>
              <a:rPr sz="2800" spc="-5" dirty="0">
                <a:latin typeface="Calibri"/>
                <a:cs typeface="Calibri"/>
              </a:rPr>
              <a:t>или </a:t>
            </a:r>
            <a:r>
              <a:rPr sz="2800" spc="-10" dirty="0">
                <a:latin typeface="Calibri"/>
                <a:cs typeface="Calibri"/>
              </a:rPr>
              <a:t>значительное  (резкое) </a:t>
            </a:r>
            <a:r>
              <a:rPr sz="2800" spc="-5" dirty="0">
                <a:latin typeface="Calibri"/>
                <a:cs typeface="Calibri"/>
              </a:rPr>
              <a:t>снижение АД на </a:t>
            </a:r>
            <a:r>
              <a:rPr sz="2800" spc="-10" dirty="0">
                <a:latin typeface="Calibri"/>
                <a:cs typeface="Calibri"/>
              </a:rPr>
              <a:t>(20–30% </a:t>
            </a:r>
            <a:r>
              <a:rPr sz="2800" spc="-15" dirty="0">
                <a:latin typeface="Calibri"/>
                <a:cs typeface="Calibri"/>
              </a:rPr>
              <a:t>от </a:t>
            </a:r>
            <a:r>
              <a:rPr sz="2800" spc="-25" dirty="0">
                <a:latin typeface="Calibri"/>
                <a:cs typeface="Calibri"/>
              </a:rPr>
              <a:t>исходного </a:t>
            </a:r>
            <a:r>
              <a:rPr sz="2800" spc="-5" dirty="0">
                <a:latin typeface="Calibri"/>
                <a:cs typeface="Calibri"/>
              </a:rPr>
              <a:t>уровня)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75"/>
              </a:lnSpc>
            </a:pPr>
            <a:r>
              <a:rPr sz="2800" spc="-15" dirty="0">
                <a:latin typeface="Calibri"/>
                <a:cs typeface="Calibri"/>
              </a:rPr>
              <a:t>ухудшением</a:t>
            </a:r>
            <a:r>
              <a:rPr sz="2800" spc="-5" dirty="0">
                <a:latin typeface="Calibri"/>
                <a:cs typeface="Calibri"/>
              </a:rPr>
              <a:t> самочувствия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20" dirty="0">
                <a:latin typeface="Calibri"/>
                <a:cs typeface="Calibri"/>
              </a:rPr>
              <a:t>тяжелая </a:t>
            </a:r>
            <a:r>
              <a:rPr sz="2800" spc="-10" dirty="0">
                <a:latin typeface="Calibri"/>
                <a:cs typeface="Calibri"/>
              </a:rPr>
              <a:t>форма </a:t>
            </a:r>
            <a:r>
              <a:rPr sz="2800" spc="-15" dirty="0">
                <a:latin typeface="Calibri"/>
                <a:cs typeface="Calibri"/>
              </a:rPr>
              <a:t>сердечной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недостаточности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наличие серьезных осложнений АГ (например, нарушения </a:t>
            </a:r>
            <a:r>
              <a:rPr sz="2800" spc="-10" dirty="0">
                <a:latin typeface="Calibri"/>
                <a:cs typeface="Calibri"/>
              </a:rPr>
              <a:t>ритма  </a:t>
            </a:r>
            <a:r>
              <a:rPr sz="2800" spc="-20" dirty="0">
                <a:latin typeface="Calibri"/>
                <a:cs typeface="Calibri"/>
              </a:rPr>
              <a:t>сердца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т.п.)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3275" y="264363"/>
            <a:ext cx="10683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Содержание индивидуальных рекомендаций </a:t>
            </a:r>
            <a:r>
              <a:rPr sz="3200" dirty="0"/>
              <a:t>по</a:t>
            </a:r>
            <a:r>
              <a:rPr sz="3200" spc="50" dirty="0"/>
              <a:t> </a:t>
            </a:r>
            <a:r>
              <a:rPr sz="3200" spc="-5" dirty="0"/>
              <a:t>тренировкам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92608" y="1215974"/>
            <a:ext cx="11429365" cy="424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595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Цель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тренировок </a:t>
            </a:r>
            <a:r>
              <a:rPr sz="2400" spc="-5" dirty="0">
                <a:latin typeface="Calibri"/>
                <a:cs typeface="Calibri"/>
              </a:rPr>
              <a:t>(например, </a:t>
            </a:r>
            <a:r>
              <a:rPr sz="2400" dirty="0">
                <a:latin typeface="Calibri"/>
                <a:cs typeface="Calibri"/>
              </a:rPr>
              <a:t>аэробные </a:t>
            </a:r>
            <a:r>
              <a:rPr sz="2400" spc="-5" dirty="0">
                <a:latin typeface="Calibri"/>
                <a:cs typeface="Calibri"/>
              </a:rPr>
              <a:t>тренировки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выносливость,</a:t>
            </a:r>
            <a:r>
              <a:rPr sz="2400" spc="-3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силовые</a:t>
            </a:r>
            <a:endParaRPr sz="2400">
              <a:latin typeface="Calibri"/>
              <a:cs typeface="Calibri"/>
            </a:endParaRPr>
          </a:p>
          <a:p>
            <a:pPr marL="266700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тренировки умеренной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интенсивности)</a:t>
            </a:r>
            <a:endParaRPr sz="2400">
              <a:latin typeface="Calibri"/>
              <a:cs typeface="Calibri"/>
            </a:endParaRPr>
          </a:p>
          <a:p>
            <a:pPr marL="266700" marR="913765" indent="-228600">
              <a:lnSpc>
                <a:spcPts val="2300"/>
              </a:lnSpc>
              <a:spcBef>
                <a:spcPts val="98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Структура тренировок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выделением </a:t>
            </a:r>
            <a:r>
              <a:rPr sz="2400" spc="-15" dirty="0">
                <a:latin typeface="Calibri"/>
                <a:cs typeface="Calibri"/>
              </a:rPr>
              <a:t>предпочтительного </a:t>
            </a:r>
            <a:r>
              <a:rPr sz="2400" spc="-5" dirty="0">
                <a:latin typeface="Calibri"/>
                <a:cs typeface="Calibri"/>
              </a:rPr>
              <a:t>типа упражнений  (например, упражнения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велоэргометре </a:t>
            </a:r>
            <a:r>
              <a:rPr sz="2400" dirty="0">
                <a:latin typeface="Calibri"/>
                <a:cs typeface="Calibri"/>
              </a:rPr>
              <a:t>или </a:t>
            </a:r>
            <a:r>
              <a:rPr sz="2400" spc="-10" dirty="0">
                <a:latin typeface="Calibri"/>
                <a:cs typeface="Calibri"/>
              </a:rPr>
              <a:t>тредмиле, </a:t>
            </a:r>
            <a:r>
              <a:rPr sz="2400" dirty="0">
                <a:latin typeface="Calibri"/>
                <a:cs typeface="Calibri"/>
              </a:rPr>
              <a:t>пешие </a:t>
            </a:r>
            <a:r>
              <a:rPr sz="2400" spc="-15" dirty="0">
                <a:latin typeface="Calibri"/>
                <a:cs typeface="Calibri"/>
              </a:rPr>
              <a:t>прогулки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endParaRPr sz="2400">
              <a:latin typeface="Calibri"/>
              <a:cs typeface="Calibri"/>
            </a:endParaRPr>
          </a:p>
          <a:p>
            <a:pPr marL="266700">
              <a:lnSpc>
                <a:spcPts val="2039"/>
              </a:lnSpc>
            </a:pPr>
            <a:r>
              <a:rPr sz="2400" spc="-5" dirty="0">
                <a:latin typeface="Calibri"/>
                <a:cs typeface="Calibri"/>
              </a:rPr>
              <a:t>скандинавская </a:t>
            </a:r>
            <a:r>
              <a:rPr sz="2400" spc="-20" dirty="0">
                <a:latin typeface="Calibri"/>
                <a:cs typeface="Calibri"/>
              </a:rPr>
              <a:t>ходьба), </a:t>
            </a:r>
            <a:r>
              <a:rPr sz="2400" spc="-5" dirty="0">
                <a:latin typeface="Calibri"/>
                <a:cs typeface="Calibri"/>
              </a:rPr>
              <a:t>силовые тренировки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5" dirty="0">
                <a:latin typeface="Calibri"/>
                <a:cs typeface="Calibri"/>
              </a:rPr>
              <a:t>поднятием </a:t>
            </a:r>
            <a:r>
              <a:rPr sz="2400" spc="-5" dirty="0">
                <a:latin typeface="Calibri"/>
                <a:cs typeface="Calibri"/>
              </a:rPr>
              <a:t>тяжести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эластичными</a:t>
            </a:r>
            <a:endParaRPr sz="2400">
              <a:latin typeface="Calibri"/>
              <a:cs typeface="Calibri"/>
            </a:endParaRPr>
          </a:p>
          <a:p>
            <a:pPr marL="266700">
              <a:lnSpc>
                <a:spcPts val="2595"/>
              </a:lnSpc>
            </a:pPr>
            <a:r>
              <a:rPr sz="2400" spc="-5" dirty="0">
                <a:latin typeface="Calibri"/>
                <a:cs typeface="Calibri"/>
              </a:rPr>
              <a:t>лентами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 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Методы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тренировок </a:t>
            </a:r>
            <a:r>
              <a:rPr sz="2400" spc="-10" dirty="0">
                <a:latin typeface="Calibri"/>
                <a:cs typeface="Calibri"/>
              </a:rPr>
              <a:t>(постоянные </a:t>
            </a:r>
            <a:r>
              <a:rPr sz="2400" spc="-5" dirty="0">
                <a:latin typeface="Calibri"/>
                <a:cs typeface="Calibri"/>
              </a:rPr>
              <a:t>тренировки, интервальные</a:t>
            </a:r>
            <a:r>
              <a:rPr sz="2400" spc="-2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тренировки)</a:t>
            </a:r>
            <a:endParaRPr sz="2400">
              <a:latin typeface="Calibri"/>
              <a:cs typeface="Calibri"/>
            </a:endParaRPr>
          </a:p>
          <a:p>
            <a:pPr marL="266700" marR="30480" indent="-228600">
              <a:lnSpc>
                <a:spcPct val="80000"/>
              </a:lnSpc>
              <a:spcBef>
                <a:spcPts val="994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Интенсивность тренировок </a:t>
            </a:r>
            <a:r>
              <a:rPr sz="2400" spc="-5" dirty="0">
                <a:latin typeface="Calibri"/>
                <a:cs typeface="Calibri"/>
              </a:rPr>
              <a:t>(например, </a:t>
            </a:r>
            <a:r>
              <a:rPr sz="2400" dirty="0">
                <a:latin typeface="Calibri"/>
                <a:cs typeface="Calibri"/>
              </a:rPr>
              <a:t>в %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spc="-5" dirty="0">
                <a:latin typeface="Calibri"/>
                <a:cs typeface="Calibri"/>
              </a:rPr>
              <a:t>максимальной </a:t>
            </a:r>
            <a:r>
              <a:rPr sz="2400" dirty="0">
                <a:latin typeface="Calibri"/>
                <a:cs typeface="Calibri"/>
              </a:rPr>
              <a:t>ЧСС, </a:t>
            </a:r>
            <a:r>
              <a:rPr sz="2400" spc="-10" dirty="0">
                <a:latin typeface="Calibri"/>
                <a:cs typeface="Calibri"/>
              </a:rPr>
              <a:t>от </a:t>
            </a:r>
            <a:r>
              <a:rPr sz="2400" spc="-15" dirty="0">
                <a:latin typeface="Calibri"/>
                <a:cs typeface="Calibri"/>
              </a:rPr>
              <a:t>пикового </a:t>
            </a:r>
            <a:r>
              <a:rPr sz="2400" spc="-20" dirty="0">
                <a:latin typeface="Calibri"/>
                <a:cs typeface="Calibri"/>
              </a:rPr>
              <a:t>VO</a:t>
            </a:r>
            <a:r>
              <a:rPr sz="2400" spc="-30" baseline="-20833" dirty="0">
                <a:latin typeface="Calibri"/>
                <a:cs typeface="Calibri"/>
              </a:rPr>
              <a:t>2</a:t>
            </a:r>
            <a:r>
              <a:rPr sz="2400" spc="-20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от  </a:t>
            </a:r>
            <a:r>
              <a:rPr sz="2400" spc="-5" dirty="0">
                <a:latin typeface="Calibri"/>
                <a:cs typeface="Calibri"/>
              </a:rPr>
              <a:t>максимальной нагрузки </a:t>
            </a:r>
            <a:r>
              <a:rPr sz="2400" dirty="0">
                <a:latin typeface="Calibri"/>
                <a:cs typeface="Calibri"/>
              </a:rPr>
              <a:t>за </a:t>
            </a:r>
            <a:r>
              <a:rPr sz="2400" spc="-25" dirty="0">
                <a:latin typeface="Calibri"/>
                <a:cs typeface="Calibri"/>
              </a:rPr>
              <a:t>один </a:t>
            </a:r>
            <a:r>
              <a:rPr sz="2400" spc="-35" dirty="0">
                <a:latin typeface="Calibri"/>
                <a:cs typeface="Calibri"/>
              </a:rPr>
              <a:t>подход </a:t>
            </a:r>
            <a:r>
              <a:rPr sz="2400" spc="-20" dirty="0">
                <a:latin typeface="Calibri"/>
                <a:cs typeface="Calibri"/>
              </a:rPr>
              <a:t>(один </a:t>
            </a:r>
            <a:r>
              <a:rPr sz="2400" spc="-10" dirty="0">
                <a:latin typeface="Calibri"/>
                <a:cs typeface="Calibri"/>
              </a:rPr>
              <a:t>репетиционный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максимум)</a:t>
            </a:r>
            <a:endParaRPr sz="2400">
              <a:latin typeface="Calibri"/>
              <a:cs typeface="Calibri"/>
            </a:endParaRPr>
          </a:p>
          <a:p>
            <a:pPr marL="266700" marR="1205230" indent="-228600">
              <a:lnSpc>
                <a:spcPct val="80000"/>
              </a:lnSpc>
              <a:spcBef>
                <a:spcPts val="994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Продолжительность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тренировок </a:t>
            </a:r>
            <a:r>
              <a:rPr sz="2400" spc="-20" dirty="0">
                <a:latin typeface="Calibri"/>
                <a:cs typeface="Calibri"/>
              </a:rPr>
              <a:t>(продолжительность </a:t>
            </a:r>
            <a:r>
              <a:rPr sz="2400" dirty="0">
                <a:latin typeface="Calibri"/>
                <a:cs typeface="Calibri"/>
              </a:rPr>
              <a:t>1 </a:t>
            </a:r>
            <a:r>
              <a:rPr sz="2400" spc="-5" dirty="0">
                <a:latin typeface="Calibri"/>
                <a:cs typeface="Calibri"/>
              </a:rPr>
              <a:t>занятия для </a:t>
            </a:r>
            <a:r>
              <a:rPr sz="2400" spc="-10" dirty="0">
                <a:latin typeface="Calibri"/>
                <a:cs typeface="Calibri"/>
              </a:rPr>
              <a:t>данного  </a:t>
            </a:r>
            <a:r>
              <a:rPr sz="2400" spc="-5" dirty="0">
                <a:latin typeface="Calibri"/>
                <a:cs typeface="Calibri"/>
              </a:rPr>
              <a:t>пациента, </a:t>
            </a:r>
            <a:r>
              <a:rPr sz="2400" dirty="0">
                <a:latin typeface="Calibri"/>
                <a:cs typeface="Calibri"/>
              </a:rPr>
              <a:t>всей</a:t>
            </a:r>
            <a:r>
              <a:rPr sz="2400" spc="-5" dirty="0">
                <a:latin typeface="Calibri"/>
                <a:cs typeface="Calibri"/>
              </a:rPr>
              <a:t> программы)</a:t>
            </a:r>
            <a:endParaRPr sz="2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Частота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тренировок </a:t>
            </a:r>
            <a:r>
              <a:rPr sz="2400" spc="-5" dirty="0">
                <a:latin typeface="Calibri"/>
                <a:cs typeface="Calibri"/>
              </a:rPr>
              <a:t>(число занятий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неделю)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80822"/>
            <a:ext cx="6725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Физические </a:t>
            </a:r>
            <a:r>
              <a:rPr spc="-10" dirty="0"/>
              <a:t>тренировки при</a:t>
            </a:r>
            <a:r>
              <a:rPr spc="-5" dirty="0"/>
              <a:t> </a:t>
            </a:r>
            <a:r>
              <a:rPr spc="-10" dirty="0"/>
              <a:t>АГ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041255" cy="3395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75945" indent="-228600" algn="just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При АГ </a:t>
            </a:r>
            <a:r>
              <a:rPr sz="2800" spc="-15" dirty="0">
                <a:latin typeface="Calibri"/>
                <a:cs typeface="Calibri"/>
              </a:rPr>
              <a:t>необходимыми </a:t>
            </a:r>
            <a:r>
              <a:rPr sz="2800" spc="-5" dirty="0">
                <a:latin typeface="Calibri"/>
                <a:cs typeface="Calibri"/>
              </a:rPr>
              <a:t>условиями тренировки </a:t>
            </a:r>
            <a:r>
              <a:rPr sz="2800" spc="-25" dirty="0">
                <a:latin typeface="Calibri"/>
                <a:cs typeface="Calibri"/>
              </a:rPr>
              <a:t>ССС </a:t>
            </a:r>
            <a:r>
              <a:rPr sz="2800" spc="-20" dirty="0">
                <a:latin typeface="Calibri"/>
                <a:cs typeface="Calibri"/>
              </a:rPr>
              <a:t>являются  </a:t>
            </a:r>
            <a:r>
              <a:rPr sz="2800" spc="-5" dirty="0">
                <a:latin typeface="Calibri"/>
                <a:cs typeface="Calibri"/>
              </a:rPr>
              <a:t>развитие </a:t>
            </a:r>
            <a:r>
              <a:rPr sz="2800" spc="-10" dirty="0">
                <a:latin typeface="Calibri"/>
                <a:cs typeface="Calibri"/>
              </a:rPr>
              <a:t>общей </a:t>
            </a:r>
            <a:r>
              <a:rPr sz="2800" spc="-5" dirty="0">
                <a:latin typeface="Calibri"/>
                <a:cs typeface="Calibri"/>
              </a:rPr>
              <a:t>выносливости организма и </a:t>
            </a:r>
            <a:r>
              <a:rPr sz="2800" dirty="0">
                <a:latin typeface="Calibri"/>
                <a:cs typeface="Calibri"/>
              </a:rPr>
              <a:t>повышение </a:t>
            </a:r>
            <a:r>
              <a:rPr sz="2800" spc="-10" dirty="0">
                <a:latin typeface="Calibri"/>
                <a:cs typeface="Calibri"/>
              </a:rPr>
              <a:t>ФРС  посредством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аэробных нагрузок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Показано, </a:t>
            </a:r>
            <a:r>
              <a:rPr sz="2800" spc="-20" dirty="0">
                <a:latin typeface="Calibri"/>
                <a:cs typeface="Calibri"/>
              </a:rPr>
              <a:t>что </a:t>
            </a:r>
            <a:r>
              <a:rPr sz="2800" spc="-30" dirty="0">
                <a:latin typeface="Calibri"/>
                <a:cs typeface="Calibri"/>
              </a:rPr>
              <a:t>под </a:t>
            </a:r>
            <a:r>
              <a:rPr sz="2800" spc="-10" dirty="0">
                <a:latin typeface="Calibri"/>
                <a:cs typeface="Calibri"/>
              </a:rPr>
              <a:t>влиянием </a:t>
            </a:r>
            <a:r>
              <a:rPr sz="2800" spc="-65" dirty="0">
                <a:latin typeface="Calibri"/>
                <a:cs typeface="Calibri"/>
              </a:rPr>
              <a:t>ФТ </a:t>
            </a:r>
            <a:r>
              <a:rPr sz="2800" spc="-10" dirty="0">
                <a:latin typeface="Calibri"/>
                <a:cs typeface="Calibri"/>
              </a:rPr>
              <a:t>динамического характера </a:t>
            </a:r>
            <a:r>
              <a:rPr sz="2800" spc="-5" dirty="0">
                <a:latin typeface="Calibri"/>
                <a:cs typeface="Calibri"/>
              </a:rPr>
              <a:t>и  умеренной интенсивности </a:t>
            </a:r>
            <a:r>
              <a:rPr sz="2800" spc="-15" dirty="0">
                <a:latin typeface="Calibri"/>
                <a:cs typeface="Calibri"/>
              </a:rPr>
              <a:t>происходит </a:t>
            </a:r>
            <a:r>
              <a:rPr sz="2800" spc="-5" dirty="0">
                <a:latin typeface="Calibri"/>
                <a:cs typeface="Calibri"/>
              </a:rPr>
              <a:t>снижение уровня АД на  2,6/1,8 </a:t>
            </a:r>
            <a:r>
              <a:rPr sz="2800" spc="-10" dirty="0">
                <a:latin typeface="Calibri"/>
                <a:cs typeface="Calibri"/>
              </a:rPr>
              <a:t>мм </a:t>
            </a:r>
            <a:r>
              <a:rPr sz="2800" spc="-50" dirty="0">
                <a:latin typeface="Calibri"/>
                <a:cs typeface="Calibri"/>
              </a:rPr>
              <a:t>рт. </a:t>
            </a:r>
            <a:r>
              <a:rPr sz="2800" spc="-45" dirty="0">
                <a:latin typeface="Calibri"/>
                <a:cs typeface="Calibri"/>
              </a:rPr>
              <a:t>ст.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лиц </a:t>
            </a:r>
            <a:r>
              <a:rPr sz="2800" spc="-5" dirty="0">
                <a:latin typeface="Calibri"/>
                <a:cs typeface="Calibri"/>
              </a:rPr>
              <a:t>без АГ и на 7,4/5,8 </a:t>
            </a:r>
            <a:r>
              <a:rPr sz="2800" spc="-10" dirty="0">
                <a:latin typeface="Calibri"/>
                <a:cs typeface="Calibri"/>
              </a:rPr>
              <a:t>мм </a:t>
            </a:r>
            <a:r>
              <a:rPr sz="2800" spc="-45" dirty="0">
                <a:latin typeface="Calibri"/>
                <a:cs typeface="Calibri"/>
              </a:rPr>
              <a:t>рт. ст. </a:t>
            </a:r>
            <a:r>
              <a:rPr sz="2800" spc="-5" dirty="0">
                <a:latin typeface="Calibri"/>
                <a:cs typeface="Calibri"/>
              </a:rPr>
              <a:t>у </a:t>
            </a:r>
            <a:r>
              <a:rPr sz="2800" spc="-10" dirty="0">
                <a:latin typeface="Calibri"/>
                <a:cs typeface="Calibri"/>
              </a:rPr>
              <a:t>пациентов,  </a:t>
            </a:r>
            <a:r>
              <a:rPr sz="2800" spc="-5" dirty="0">
                <a:latin typeface="Calibri"/>
                <a:cs typeface="Calibri"/>
              </a:rPr>
              <a:t>страдающих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АГ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4047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Физические </a:t>
            </a:r>
            <a:r>
              <a:rPr sz="4400" spc="-5" dirty="0"/>
              <a:t>тренировки </a:t>
            </a:r>
            <a:r>
              <a:rPr sz="4400" dirty="0"/>
              <a:t>при</a:t>
            </a:r>
            <a:r>
              <a:rPr sz="4400" spc="-75" dirty="0"/>
              <a:t> </a:t>
            </a:r>
            <a:r>
              <a:rPr sz="4400" spc="-5" dirty="0"/>
              <a:t>АГ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802638"/>
            <a:ext cx="10339070" cy="3735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Изометрические (статические) ФН </a:t>
            </a:r>
            <a:r>
              <a:rPr sz="2400" spc="-5" dirty="0">
                <a:latin typeface="Calibri"/>
                <a:cs typeface="Calibri"/>
              </a:rPr>
              <a:t>(например, </a:t>
            </a:r>
            <a:r>
              <a:rPr sz="2400" spc="-15" dirty="0">
                <a:latin typeface="Calibri"/>
                <a:cs typeface="Calibri"/>
              </a:rPr>
              <a:t>поднятие</a:t>
            </a:r>
            <a:r>
              <a:rPr sz="2400" spc="-3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тяжестей,</a:t>
            </a:r>
            <a:endParaRPr sz="2400">
              <a:latin typeface="Calibri"/>
              <a:cs typeface="Calibri"/>
            </a:endParaRPr>
          </a:p>
          <a:p>
            <a:pPr marL="241300" marR="374650">
              <a:lnSpc>
                <a:spcPts val="2590"/>
              </a:lnSpc>
              <a:spcBef>
                <a:spcPts val="180"/>
              </a:spcBef>
            </a:pPr>
            <a:r>
              <a:rPr sz="2400" spc="-20" dirty="0">
                <a:latin typeface="Calibri"/>
                <a:cs typeface="Calibri"/>
              </a:rPr>
              <a:t>удержание </a:t>
            </a:r>
            <a:r>
              <a:rPr sz="2400" spc="-5" dirty="0">
                <a:latin typeface="Calibri"/>
                <a:cs typeface="Calibri"/>
              </a:rPr>
              <a:t>груза </a:t>
            </a:r>
            <a:r>
              <a:rPr sz="2400" spc="-10" dirty="0">
                <a:latin typeface="Calibri"/>
                <a:cs typeface="Calibri"/>
              </a:rPr>
              <a:t>руками, неподвижное стояние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сидение, </a:t>
            </a:r>
            <a:r>
              <a:rPr sz="2400" spc="-10" dirty="0">
                <a:latin typeface="Calibri"/>
                <a:cs typeface="Calibri"/>
              </a:rPr>
              <a:t>сжатие </a:t>
            </a:r>
            <a:r>
              <a:rPr sz="2400" spc="-5" dirty="0">
                <a:latin typeface="Calibri"/>
                <a:cs typeface="Calibri"/>
              </a:rPr>
              <a:t>кистей)  могут повышать </a:t>
            </a:r>
            <a:r>
              <a:rPr sz="2400" dirty="0">
                <a:latin typeface="Calibri"/>
                <a:cs typeface="Calibri"/>
              </a:rPr>
              <a:t>уровень </a:t>
            </a:r>
            <a:r>
              <a:rPr sz="2400" spc="20" dirty="0">
                <a:latin typeface="Calibri"/>
                <a:cs typeface="Calibri"/>
              </a:rPr>
              <a:t>АД, </a:t>
            </a:r>
            <a:r>
              <a:rPr sz="2400" spc="-10" dirty="0">
                <a:latin typeface="Calibri"/>
                <a:cs typeface="Calibri"/>
              </a:rPr>
              <a:t>поэтому </a:t>
            </a:r>
            <a:r>
              <a:rPr sz="2400" dirty="0">
                <a:latin typeface="Calibri"/>
                <a:cs typeface="Calibri"/>
              </a:rPr>
              <a:t>их </a:t>
            </a:r>
            <a:r>
              <a:rPr sz="2400" spc="-15" dirty="0">
                <a:latin typeface="Calibri"/>
                <a:cs typeface="Calibri"/>
              </a:rPr>
              <a:t>следует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исключить</a:t>
            </a:r>
            <a:endParaRPr sz="2400">
              <a:latin typeface="Calibri"/>
              <a:cs typeface="Calibri"/>
            </a:endParaRPr>
          </a:p>
          <a:p>
            <a:pPr marL="241300" marR="139065" indent="-228600">
              <a:lnSpc>
                <a:spcPts val="2590"/>
              </a:lnSpc>
              <a:spcBef>
                <a:spcPts val="102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программах </a:t>
            </a:r>
            <a:r>
              <a:rPr sz="2400" spc="-50" dirty="0">
                <a:latin typeface="Calibri"/>
                <a:cs typeface="Calibri"/>
              </a:rPr>
              <a:t>ФА </a:t>
            </a:r>
            <a:r>
              <a:rPr sz="2400" dirty="0">
                <a:latin typeface="Calibri"/>
                <a:cs typeface="Calibri"/>
              </a:rPr>
              <a:t>при АГ </a:t>
            </a:r>
            <a:r>
              <a:rPr sz="2400" spc="-5" dirty="0">
                <a:latin typeface="Calibri"/>
                <a:cs typeface="Calibri"/>
              </a:rPr>
              <a:t>возможно </a:t>
            </a:r>
            <a:r>
              <a:rPr sz="2400" dirty="0">
                <a:latin typeface="Calibri"/>
                <a:cs typeface="Calibri"/>
              </a:rPr>
              <a:t>применение и </a:t>
            </a:r>
            <a:r>
              <a:rPr sz="2400" spc="-5" dirty="0">
                <a:latin typeface="Calibri"/>
                <a:cs typeface="Calibri"/>
              </a:rPr>
              <a:t>упражнений </a:t>
            </a:r>
            <a:r>
              <a:rPr sz="2400" spc="-10" dirty="0">
                <a:latin typeface="Calibri"/>
                <a:cs typeface="Calibri"/>
              </a:rPr>
              <a:t>статического  </a:t>
            </a:r>
            <a:r>
              <a:rPr sz="2400" spc="-5" dirty="0">
                <a:latin typeface="Calibri"/>
                <a:cs typeface="Calibri"/>
              </a:rPr>
              <a:t>характера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виде </a:t>
            </a:r>
            <a:r>
              <a:rPr sz="2400" spc="-10" dirty="0">
                <a:latin typeface="Calibri"/>
                <a:cs typeface="Calibri"/>
              </a:rPr>
              <a:t>кратковременного </a:t>
            </a:r>
            <a:r>
              <a:rPr sz="2400" spc="-20" dirty="0">
                <a:latin typeface="Calibri"/>
                <a:cs typeface="Calibri"/>
              </a:rPr>
              <a:t>удержания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руках гантелей </a:t>
            </a:r>
            <a:r>
              <a:rPr sz="2400" dirty="0">
                <a:latin typeface="Calibri"/>
                <a:cs typeface="Calibri"/>
              </a:rPr>
              <a:t>или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набивных </a:t>
            </a:r>
            <a:r>
              <a:rPr sz="2400" spc="-5" dirty="0">
                <a:latin typeface="Calibri"/>
                <a:cs typeface="Calibri"/>
              </a:rPr>
              <a:t>мячей </a:t>
            </a:r>
            <a:r>
              <a:rPr sz="2400" spc="-10" dirty="0">
                <a:latin typeface="Calibri"/>
                <a:cs typeface="Calibri"/>
              </a:rPr>
              <a:t>небольшой </a:t>
            </a:r>
            <a:r>
              <a:rPr sz="2400" spc="-5" dirty="0">
                <a:latin typeface="Calibri"/>
                <a:cs typeface="Calibri"/>
              </a:rPr>
              <a:t>массы </a:t>
            </a:r>
            <a:r>
              <a:rPr sz="2400" dirty="0">
                <a:latin typeface="Calibri"/>
                <a:cs typeface="Calibri"/>
              </a:rPr>
              <a:t>(1–2 кг), но при </a:t>
            </a:r>
            <a:r>
              <a:rPr sz="2400" spc="-5" dirty="0">
                <a:latin typeface="Calibri"/>
                <a:cs typeface="Calibri"/>
              </a:rPr>
              <a:t>условии их </a:t>
            </a:r>
            <a:r>
              <a:rPr sz="2400" spc="-15" dirty="0">
                <a:latin typeface="Calibri"/>
                <a:cs typeface="Calibri"/>
              </a:rPr>
              <a:t>обязательного  </a:t>
            </a:r>
            <a:r>
              <a:rPr sz="2400" spc="-5" dirty="0">
                <a:latin typeface="Calibri"/>
                <a:cs typeface="Calibri"/>
              </a:rPr>
              <a:t>сочетания </a:t>
            </a:r>
            <a:r>
              <a:rPr sz="2400" dirty="0">
                <a:latin typeface="Calibri"/>
                <a:cs typeface="Calibri"/>
              </a:rPr>
              <a:t>с упражнениями на </a:t>
            </a:r>
            <a:r>
              <a:rPr sz="2400" spc="-10" dirty="0">
                <a:latin typeface="Calibri"/>
                <a:cs typeface="Calibri"/>
              </a:rPr>
              <a:t>расслабление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(постизометрическая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560"/>
              </a:lnSpc>
            </a:pPr>
            <a:r>
              <a:rPr sz="2400" spc="-10" dirty="0">
                <a:latin typeface="Calibri"/>
                <a:cs typeface="Calibri"/>
              </a:rPr>
              <a:t>релаксация)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осторожностью </a:t>
            </a:r>
            <a:r>
              <a:rPr sz="2400" spc="-15" dirty="0">
                <a:latin typeface="Calibri"/>
                <a:cs typeface="Calibri"/>
              </a:rPr>
              <a:t>следует </a:t>
            </a:r>
            <a:r>
              <a:rPr sz="2400" spc="-10" dirty="0">
                <a:latin typeface="Calibri"/>
                <a:cs typeface="Calibri"/>
              </a:rPr>
              <a:t>выполнять </a:t>
            </a:r>
            <a:r>
              <a:rPr sz="2400" spc="-5" dirty="0">
                <a:latin typeface="Calibri"/>
                <a:cs typeface="Calibri"/>
              </a:rPr>
              <a:t>повороты </a:t>
            </a:r>
            <a:r>
              <a:rPr sz="2400" spc="-20" dirty="0">
                <a:latin typeface="Calibri"/>
                <a:cs typeface="Calibri"/>
              </a:rPr>
              <a:t>головы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3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туловища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84657"/>
            <a:ext cx="76777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Функции </a:t>
            </a:r>
            <a:r>
              <a:rPr sz="3600" spc="-5" dirty="0"/>
              <a:t>сердечно-сосудистой</a:t>
            </a:r>
            <a:r>
              <a:rPr sz="3600" spc="-125" dirty="0"/>
              <a:t> </a:t>
            </a:r>
            <a:r>
              <a:rPr sz="3600" spc="-5" dirty="0"/>
              <a:t>системы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944369"/>
            <a:ext cx="839597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Функции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сердечно-сосудистой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системы 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b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410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- b </a:t>
            </a:r>
            <a:r>
              <a:rPr sz="2800" spc="-10" dirty="0">
                <a:solidFill>
                  <a:srgbClr val="001F5F"/>
                </a:solidFill>
                <a:latin typeface="Calibri"/>
                <a:cs typeface="Calibri"/>
              </a:rPr>
              <a:t>429)  </a:t>
            </a:r>
            <a:r>
              <a:rPr sz="2800" spc="-5" dirty="0">
                <a:latin typeface="Calibri"/>
                <a:cs typeface="Calibri"/>
              </a:rPr>
              <a:t>b 410 - Функции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сердца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b 415 - Функции кровеносных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сосудов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b 420 - Функции </a:t>
            </a:r>
            <a:r>
              <a:rPr sz="2800" b="1" spc="-10" dirty="0">
                <a:latin typeface="Calibri"/>
                <a:cs typeface="Calibri"/>
              </a:rPr>
              <a:t>артериального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давления</a:t>
            </a:r>
            <a:endParaRPr sz="2800">
              <a:latin typeface="Calibri"/>
              <a:cs typeface="Calibri"/>
            </a:endParaRPr>
          </a:p>
          <a:p>
            <a:pPr marL="12700" marR="903605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b429 - Прочие специфичные или неспецифичные  функции </a:t>
            </a:r>
            <a:r>
              <a:rPr sz="2800" spc="-20" dirty="0">
                <a:latin typeface="Calibri"/>
                <a:cs typeface="Calibri"/>
              </a:rPr>
              <a:t>сердечно-сосудистой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системы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0595"/>
            <a:ext cx="7406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Физические </a:t>
            </a:r>
            <a:r>
              <a:rPr sz="4400" spc="-5" dirty="0"/>
              <a:t>тренировки при</a:t>
            </a:r>
            <a:r>
              <a:rPr sz="4400" spc="-65" dirty="0"/>
              <a:t> </a:t>
            </a:r>
            <a:r>
              <a:rPr sz="4400" spc="-5" dirty="0"/>
              <a:t>АГ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549255" cy="2116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При АГ </a:t>
            </a:r>
            <a:r>
              <a:rPr sz="2800" spc="-10" dirty="0">
                <a:latin typeface="Calibri"/>
                <a:cs typeface="Calibri"/>
              </a:rPr>
              <a:t>1-й </a:t>
            </a:r>
            <a:r>
              <a:rPr sz="2800" spc="-5" dirty="0">
                <a:latin typeface="Calibri"/>
                <a:cs typeface="Calibri"/>
              </a:rPr>
              <a:t>степени интенсивность </a:t>
            </a:r>
            <a:r>
              <a:rPr sz="2800" spc="-70" dirty="0">
                <a:latin typeface="Calibri"/>
                <a:cs typeface="Calibri"/>
              </a:rPr>
              <a:t>ФТ </a:t>
            </a:r>
            <a:r>
              <a:rPr sz="2800" spc="-20" dirty="0">
                <a:latin typeface="Calibri"/>
                <a:cs typeface="Calibri"/>
              </a:rPr>
              <a:t>должна находиться</a:t>
            </a:r>
            <a:r>
              <a:rPr sz="2800" spc="2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20" dirty="0">
                <a:latin typeface="Calibri"/>
                <a:cs typeface="Calibri"/>
              </a:rPr>
              <a:t>пределах </a:t>
            </a:r>
            <a:r>
              <a:rPr sz="2800" spc="-10" dirty="0">
                <a:latin typeface="Calibri"/>
                <a:cs typeface="Calibri"/>
              </a:rPr>
              <a:t>60–70% </a:t>
            </a:r>
            <a:r>
              <a:rPr sz="2800" spc="-5" dirty="0">
                <a:latin typeface="Calibri"/>
                <a:cs typeface="Calibri"/>
              </a:rPr>
              <a:t>максимальной </a:t>
            </a:r>
            <a:r>
              <a:rPr sz="2800" spc="-15" dirty="0">
                <a:latin typeface="Calibri"/>
                <a:cs typeface="Calibri"/>
              </a:rPr>
              <a:t>ЧСС </a:t>
            </a:r>
            <a:r>
              <a:rPr sz="2800" spc="-5" dirty="0">
                <a:latin typeface="Calibri"/>
                <a:cs typeface="Calibri"/>
              </a:rPr>
              <a:t>(13–15 баллов по </a:t>
            </a:r>
            <a:r>
              <a:rPr sz="2800" spc="-10" dirty="0">
                <a:latin typeface="Calibri"/>
                <a:cs typeface="Calibri"/>
              </a:rPr>
              <a:t>шкале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Борга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5" dirty="0">
                <a:latin typeface="Calibri"/>
                <a:cs typeface="Calibri"/>
              </a:rPr>
              <a:t>RPE)</a:t>
            </a:r>
            <a:endParaRPr sz="2800">
              <a:latin typeface="Calibri"/>
              <a:cs typeface="Calibri"/>
            </a:endParaRPr>
          </a:p>
          <a:p>
            <a:pPr marL="241300" marR="140335" indent="-228600">
              <a:lnSpc>
                <a:spcPts val="3020"/>
              </a:lnSpc>
              <a:spcBef>
                <a:spcPts val="106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при АГ </a:t>
            </a:r>
            <a:r>
              <a:rPr sz="2800" spc="-10" dirty="0">
                <a:latin typeface="Calibri"/>
                <a:cs typeface="Calibri"/>
              </a:rPr>
              <a:t>2-й </a:t>
            </a:r>
            <a:r>
              <a:rPr sz="2800" spc="-5" dirty="0">
                <a:latin typeface="Calibri"/>
                <a:cs typeface="Calibri"/>
              </a:rPr>
              <a:t>степени – в </a:t>
            </a:r>
            <a:r>
              <a:rPr sz="2800" spc="-20" dirty="0">
                <a:latin typeface="Calibri"/>
                <a:cs typeface="Calibri"/>
              </a:rPr>
              <a:t>пределах </a:t>
            </a:r>
            <a:r>
              <a:rPr sz="2800" spc="-5" dirty="0">
                <a:latin typeface="Calibri"/>
                <a:cs typeface="Calibri"/>
              </a:rPr>
              <a:t>40–60% максимальной </a:t>
            </a:r>
            <a:r>
              <a:rPr sz="2800" spc="-15" dirty="0">
                <a:latin typeface="Calibri"/>
                <a:cs typeface="Calibri"/>
              </a:rPr>
              <a:t>ЧСС </a:t>
            </a:r>
            <a:r>
              <a:rPr sz="2800" spc="-10" dirty="0">
                <a:latin typeface="Calibri"/>
                <a:cs typeface="Calibri"/>
              </a:rPr>
              <a:t>(12–13  </a:t>
            </a:r>
            <a:r>
              <a:rPr sz="2800" spc="-5" dirty="0">
                <a:latin typeface="Calibri"/>
                <a:cs typeface="Calibri"/>
              </a:rPr>
              <a:t>баллов по </a:t>
            </a:r>
            <a:r>
              <a:rPr sz="2800" spc="-10" dirty="0">
                <a:latin typeface="Calibri"/>
                <a:cs typeface="Calibri"/>
              </a:rPr>
              <a:t>шкале </a:t>
            </a:r>
            <a:r>
              <a:rPr sz="2800" spc="-5" dirty="0">
                <a:latin typeface="Calibri"/>
                <a:cs typeface="Calibri"/>
              </a:rPr>
              <a:t>Борга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RPE)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4991480"/>
            <a:ext cx="1038161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Arial"/>
                <a:cs typeface="Arial"/>
              </a:rPr>
              <a:t>• </a:t>
            </a:r>
            <a:r>
              <a:rPr sz="2800" spc="-5" dirty="0">
                <a:latin typeface="Calibri"/>
                <a:cs typeface="Calibri"/>
              </a:rPr>
              <a:t>Занятия </a:t>
            </a:r>
            <a:r>
              <a:rPr sz="2800" spc="-15" dirty="0">
                <a:latin typeface="Calibri"/>
                <a:cs typeface="Calibri"/>
              </a:rPr>
              <a:t>проводятся </a:t>
            </a:r>
            <a:r>
              <a:rPr sz="2800" spc="-20" dirty="0">
                <a:latin typeface="Calibri"/>
                <a:cs typeface="Calibri"/>
              </a:rPr>
              <a:t>4–5 </a:t>
            </a:r>
            <a:r>
              <a:rPr sz="2800" spc="-10" dirty="0">
                <a:latin typeface="Calibri"/>
                <a:cs typeface="Calibri"/>
              </a:rPr>
              <a:t>раз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spc="-25" dirty="0">
                <a:latin typeface="Calibri"/>
                <a:cs typeface="Calibri"/>
              </a:rPr>
              <a:t>неделю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dirty="0">
                <a:latin typeface="Calibri"/>
                <a:cs typeface="Calibri"/>
              </a:rPr>
              <a:t>20–30 </a:t>
            </a:r>
            <a:r>
              <a:rPr sz="2800" spc="-10" dirty="0">
                <a:latin typeface="Calibri"/>
                <a:cs typeface="Calibri"/>
              </a:rPr>
              <a:t>мин или </a:t>
            </a:r>
            <a:r>
              <a:rPr sz="2800" dirty="0">
                <a:latin typeface="Calibri"/>
                <a:cs typeface="Calibri"/>
              </a:rPr>
              <a:t>2–3 </a:t>
            </a:r>
            <a:r>
              <a:rPr sz="2800" spc="-10" dirty="0">
                <a:latin typeface="Calibri"/>
                <a:cs typeface="Calibri"/>
              </a:rPr>
              <a:t>раза </a:t>
            </a:r>
            <a:r>
              <a:rPr sz="2800" spc="-5" dirty="0">
                <a:latin typeface="Calibri"/>
                <a:cs typeface="Calibri"/>
              </a:rPr>
              <a:t>в  </a:t>
            </a:r>
            <a:r>
              <a:rPr sz="2800" spc="-20" dirty="0">
                <a:latin typeface="Calibri"/>
                <a:cs typeface="Calibri"/>
              </a:rPr>
              <a:t>неделю </a:t>
            </a:r>
            <a:r>
              <a:rPr sz="2800" spc="-5" dirty="0">
                <a:latin typeface="Calibri"/>
                <a:cs typeface="Calibri"/>
              </a:rPr>
              <a:t>по </a:t>
            </a:r>
            <a:r>
              <a:rPr sz="2800" spc="-10" dirty="0">
                <a:latin typeface="Calibri"/>
                <a:cs typeface="Calibri"/>
              </a:rPr>
              <a:t>40–60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мин.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4047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Физические </a:t>
            </a:r>
            <a:r>
              <a:rPr sz="4400" spc="-5" dirty="0"/>
              <a:t>тренировки </a:t>
            </a:r>
            <a:r>
              <a:rPr sz="4400" dirty="0"/>
              <a:t>при</a:t>
            </a:r>
            <a:r>
              <a:rPr sz="4400" spc="-75" dirty="0"/>
              <a:t> </a:t>
            </a:r>
            <a:r>
              <a:rPr sz="4400" spc="-5" dirty="0"/>
              <a:t>АГ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46250"/>
            <a:ext cx="10139680" cy="410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Физическая </a:t>
            </a:r>
            <a:r>
              <a:rPr sz="2400" dirty="0">
                <a:latin typeface="Calibri"/>
                <a:cs typeface="Calibri"/>
              </a:rPr>
              <a:t>активность </a:t>
            </a:r>
            <a:r>
              <a:rPr sz="2400" spc="-5" dirty="0">
                <a:latin typeface="Calibri"/>
                <a:cs typeface="Calibri"/>
              </a:rPr>
              <a:t>начинается постепенно </a:t>
            </a:r>
            <a:r>
              <a:rPr sz="2400" dirty="0">
                <a:latin typeface="Calibri"/>
                <a:cs typeface="Calibri"/>
              </a:rPr>
              <a:t>и с </a:t>
            </a:r>
            <a:r>
              <a:rPr sz="2400" spc="-10" dirty="0">
                <a:latin typeface="Calibri"/>
                <a:cs typeface="Calibri"/>
              </a:rPr>
              <a:t>небольших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нагрузок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450"/>
              </a:lnSpc>
              <a:spcBef>
                <a:spcPts val="13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оптимальным видом </a:t>
            </a:r>
            <a:r>
              <a:rPr sz="2400" spc="-50" dirty="0">
                <a:latin typeface="Calibri"/>
                <a:cs typeface="Calibri"/>
              </a:rPr>
              <a:t>ФА </a:t>
            </a:r>
            <a:r>
              <a:rPr sz="2400" spc="-10" dirty="0">
                <a:latin typeface="Calibri"/>
                <a:cs typeface="Calibri"/>
              </a:rPr>
              <a:t>является </a:t>
            </a:r>
            <a:r>
              <a:rPr sz="2400" spc="-5" dirty="0">
                <a:latin typeface="Calibri"/>
                <a:cs typeface="Calibri"/>
              </a:rPr>
              <a:t>дозированная </a:t>
            </a:r>
            <a:r>
              <a:rPr sz="2400" spc="-20" dirty="0">
                <a:latin typeface="Calibri"/>
                <a:cs typeface="Calibri"/>
              </a:rPr>
              <a:t>ходьба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3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постепенным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020"/>
              </a:lnSpc>
            </a:pPr>
            <a:r>
              <a:rPr sz="2400" dirty="0">
                <a:latin typeface="Calibri"/>
                <a:cs typeface="Calibri"/>
              </a:rPr>
              <a:t>наращиванием ее </a:t>
            </a:r>
            <a:r>
              <a:rPr sz="2400" spc="-5" dirty="0">
                <a:latin typeface="Calibri"/>
                <a:cs typeface="Calibri"/>
              </a:rPr>
              <a:t>интенсивности, </a:t>
            </a:r>
            <a:r>
              <a:rPr sz="2400" spc="-20" dirty="0">
                <a:latin typeface="Calibri"/>
                <a:cs typeface="Calibri"/>
              </a:rPr>
              <a:t>продолжительности </a:t>
            </a:r>
            <a:r>
              <a:rPr sz="2400" spc="-10" dirty="0">
                <a:latin typeface="Calibri"/>
                <a:cs typeface="Calibri"/>
              </a:rPr>
              <a:t>(до </a:t>
            </a:r>
            <a:r>
              <a:rPr sz="2400" dirty="0">
                <a:latin typeface="Calibri"/>
                <a:cs typeface="Calibri"/>
              </a:rPr>
              <a:t>1 ч),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расстояния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450"/>
              </a:lnSpc>
            </a:pPr>
            <a:r>
              <a:rPr sz="2400" spc="-10" dirty="0">
                <a:latin typeface="Calibri"/>
                <a:cs typeface="Calibri"/>
              </a:rPr>
              <a:t>(от </a:t>
            </a:r>
            <a:r>
              <a:rPr sz="2400" spc="-5" dirty="0">
                <a:latin typeface="Calibri"/>
                <a:cs typeface="Calibri"/>
              </a:rPr>
              <a:t>500 </a:t>
            </a:r>
            <a:r>
              <a:rPr sz="2400" dirty="0">
                <a:latin typeface="Calibri"/>
                <a:cs typeface="Calibri"/>
              </a:rPr>
              <a:t>м </a:t>
            </a:r>
            <a:r>
              <a:rPr sz="2400" spc="-15" dirty="0">
                <a:latin typeface="Calibri"/>
                <a:cs typeface="Calibri"/>
              </a:rPr>
              <a:t>до </a:t>
            </a:r>
            <a:r>
              <a:rPr sz="2400" dirty="0">
                <a:latin typeface="Calibri"/>
                <a:cs typeface="Calibri"/>
              </a:rPr>
              <a:t>4 км) и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темпа;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45"/>
              </a:spcBef>
            </a:pPr>
            <a:r>
              <a:rPr sz="2400" spc="-10" dirty="0">
                <a:latin typeface="Calibri"/>
                <a:cs typeface="Calibri"/>
              </a:rPr>
              <a:t>Рекомендуемая </a:t>
            </a:r>
            <a:r>
              <a:rPr sz="2400" spc="-30" dirty="0">
                <a:latin typeface="Calibri"/>
                <a:cs typeface="Calibri"/>
              </a:rPr>
              <a:t>ФА:</a:t>
            </a:r>
            <a:endParaRPr sz="24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70000"/>
              </a:lnSpc>
              <a:spcBef>
                <a:spcPts val="994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лечебная гимнастика, </a:t>
            </a:r>
            <a:r>
              <a:rPr sz="2400" spc="-20" dirty="0">
                <a:latin typeface="Calibri"/>
                <a:cs typeface="Calibri"/>
              </a:rPr>
              <a:t>ходьба, </a:t>
            </a:r>
            <a:r>
              <a:rPr sz="2400" dirty="0">
                <a:latin typeface="Calibri"/>
                <a:cs typeface="Calibri"/>
              </a:rPr>
              <a:t>плавание, </a:t>
            </a:r>
            <a:r>
              <a:rPr sz="2400" spc="-10" dirty="0">
                <a:latin typeface="Calibri"/>
                <a:cs typeface="Calibri"/>
              </a:rPr>
              <a:t>велосипед (велотренажер), </a:t>
            </a:r>
            <a:r>
              <a:rPr sz="2400" spc="-20" dirty="0">
                <a:latin typeface="Calibri"/>
                <a:cs typeface="Calibri"/>
              </a:rPr>
              <a:t>ходьба 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5" dirty="0">
                <a:latin typeface="Calibri"/>
                <a:cs typeface="Calibri"/>
              </a:rPr>
              <a:t>лыжах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35" dirty="0">
                <a:latin typeface="Calibri"/>
                <a:cs typeface="Calibri"/>
              </a:rPr>
              <a:t>т.п. </a:t>
            </a:r>
            <a:r>
              <a:rPr sz="2400" spc="-25" dirty="0">
                <a:latin typeface="Calibri"/>
                <a:cs typeface="Calibri"/>
              </a:rPr>
              <a:t>(т.е. </a:t>
            </a:r>
            <a:r>
              <a:rPr sz="2400" spc="-5" dirty="0">
                <a:latin typeface="Calibri"/>
                <a:cs typeface="Calibri"/>
              </a:rPr>
              <a:t>упражнения, повышающие </a:t>
            </a:r>
            <a:r>
              <a:rPr sz="2400" dirty="0">
                <a:latin typeface="Calibri"/>
                <a:cs typeface="Calibri"/>
              </a:rPr>
              <a:t>выносливость и </a:t>
            </a:r>
            <a:r>
              <a:rPr sz="2400" spc="-5" dirty="0">
                <a:latin typeface="Calibri"/>
                <a:cs typeface="Calibri"/>
              </a:rPr>
              <a:t>снижающие  </a:t>
            </a:r>
            <a:r>
              <a:rPr sz="2400" spc="-10" dirty="0">
                <a:latin typeface="Calibri"/>
                <a:cs typeface="Calibri"/>
              </a:rPr>
              <a:t>общее </a:t>
            </a:r>
            <a:r>
              <a:rPr sz="2400" spc="-5" dirty="0">
                <a:latin typeface="Calibri"/>
                <a:cs typeface="Calibri"/>
              </a:rPr>
              <a:t>периферическое </a:t>
            </a:r>
            <a:r>
              <a:rPr sz="2400" spc="-10" dirty="0">
                <a:latin typeface="Calibri"/>
                <a:cs typeface="Calibri"/>
              </a:rPr>
              <a:t>сопротивление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сосудов);</a:t>
            </a:r>
            <a:endParaRPr sz="2400">
              <a:latin typeface="Calibri"/>
              <a:cs typeface="Calibri"/>
            </a:endParaRPr>
          </a:p>
          <a:p>
            <a:pPr marL="241300" marR="247015" indent="-228600" algn="just">
              <a:lnSpc>
                <a:spcPct val="70000"/>
              </a:lnSpc>
              <a:spcBef>
                <a:spcPts val="100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Calibri"/>
                <a:cs typeface="Calibri"/>
              </a:rPr>
              <a:t>при </a:t>
            </a:r>
            <a:r>
              <a:rPr sz="2400" spc="-5" dirty="0">
                <a:latin typeface="Calibri"/>
                <a:cs typeface="Calibri"/>
              </a:rPr>
              <a:t>начальных </a:t>
            </a:r>
            <a:r>
              <a:rPr sz="2400" spc="-10" dirty="0">
                <a:latin typeface="Calibri"/>
                <a:cs typeface="Calibri"/>
              </a:rPr>
              <a:t>признаках </a:t>
            </a:r>
            <a:r>
              <a:rPr sz="2400" dirty="0">
                <a:latin typeface="Calibri"/>
                <a:cs typeface="Calibri"/>
              </a:rPr>
              <a:t>АГ </a:t>
            </a:r>
            <a:r>
              <a:rPr sz="2400" spc="-20" dirty="0">
                <a:latin typeface="Calibri"/>
                <a:cs typeface="Calibri"/>
              </a:rPr>
              <a:t>людям </a:t>
            </a:r>
            <a:r>
              <a:rPr sz="2400" spc="-30" dirty="0">
                <a:latin typeface="Calibri"/>
                <a:cs typeface="Calibri"/>
              </a:rPr>
              <a:t>молодого </a:t>
            </a:r>
            <a:r>
              <a:rPr sz="2400" spc="-5" dirty="0">
                <a:latin typeface="Calibri"/>
                <a:cs typeface="Calibri"/>
              </a:rPr>
              <a:t>возраста </a:t>
            </a:r>
            <a:r>
              <a:rPr sz="2400" spc="-10" dirty="0">
                <a:latin typeface="Calibri"/>
                <a:cs typeface="Calibri"/>
              </a:rPr>
              <a:t>можно </a:t>
            </a:r>
            <a:r>
              <a:rPr sz="2400" spc="-5" dirty="0">
                <a:latin typeface="Calibri"/>
                <a:cs typeface="Calibri"/>
              </a:rPr>
              <a:t>разрешить  </a:t>
            </a:r>
            <a:r>
              <a:rPr sz="2400" dirty="0">
                <a:latin typeface="Calibri"/>
                <a:cs typeface="Calibri"/>
              </a:rPr>
              <a:t>бег или </a:t>
            </a:r>
            <a:r>
              <a:rPr sz="2400" spc="-5" dirty="0">
                <a:latin typeface="Calibri"/>
                <a:cs typeface="Calibri"/>
              </a:rPr>
              <a:t>быструю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ходьбу;</a:t>
            </a:r>
            <a:endParaRPr sz="2400">
              <a:latin typeface="Calibri"/>
              <a:cs typeface="Calibri"/>
            </a:endParaRPr>
          </a:p>
          <a:p>
            <a:pPr marL="241300" marR="214629" indent="-228600" algn="just">
              <a:lnSpc>
                <a:spcPct val="70000"/>
              </a:lnSpc>
              <a:spcBef>
                <a:spcPts val="1005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dirty="0">
                <a:latin typeface="Calibri"/>
                <a:cs typeface="Calibri"/>
              </a:rPr>
              <a:t>игра с </a:t>
            </a:r>
            <a:r>
              <a:rPr sz="2400" spc="-5" dirty="0">
                <a:latin typeface="Calibri"/>
                <a:cs typeface="Calibri"/>
              </a:rPr>
              <a:t>мячом </a:t>
            </a:r>
            <a:r>
              <a:rPr sz="2400" spc="-15" dirty="0">
                <a:latin typeface="Calibri"/>
                <a:cs typeface="Calibri"/>
              </a:rPr>
              <a:t>(футбол, волейбол, </a:t>
            </a:r>
            <a:r>
              <a:rPr sz="2400" spc="-10" dirty="0">
                <a:latin typeface="Calibri"/>
                <a:cs typeface="Calibri"/>
              </a:rPr>
              <a:t>баскетбол, </a:t>
            </a:r>
            <a:r>
              <a:rPr sz="2400" spc="-5" dirty="0">
                <a:latin typeface="Calibri"/>
                <a:cs typeface="Calibri"/>
              </a:rPr>
              <a:t>теннис)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25" dirty="0">
                <a:latin typeface="Calibri"/>
                <a:cs typeface="Calibri"/>
              </a:rPr>
              <a:t>отдельные </a:t>
            </a:r>
            <a:r>
              <a:rPr sz="2400" spc="-10" dirty="0">
                <a:latin typeface="Calibri"/>
                <a:cs typeface="Calibri"/>
              </a:rPr>
              <a:t>работы </a:t>
            </a:r>
            <a:r>
              <a:rPr sz="2400" dirty="0">
                <a:latin typeface="Calibri"/>
                <a:cs typeface="Calibri"/>
              </a:rPr>
              <a:t>в  </a:t>
            </a:r>
            <a:r>
              <a:rPr sz="2400" spc="-5" dirty="0">
                <a:latin typeface="Calibri"/>
                <a:cs typeface="Calibri"/>
              </a:rPr>
              <a:t>саду </a:t>
            </a:r>
            <a:r>
              <a:rPr sz="2400" dirty="0">
                <a:latin typeface="Calibri"/>
                <a:cs typeface="Calibri"/>
              </a:rPr>
              <a:t>(без наклона </a:t>
            </a:r>
            <a:r>
              <a:rPr sz="2400" spc="-15" dirty="0">
                <a:latin typeface="Calibri"/>
                <a:cs typeface="Calibri"/>
              </a:rPr>
              <a:t>головы,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20" dirty="0">
                <a:latin typeface="Calibri"/>
                <a:cs typeface="Calibri"/>
              </a:rPr>
              <a:t>удобном </a:t>
            </a:r>
            <a:r>
              <a:rPr sz="2400" spc="-15" dirty="0">
                <a:latin typeface="Calibri"/>
                <a:cs typeface="Calibri"/>
              </a:rPr>
              <a:t>положении) </a:t>
            </a:r>
            <a:r>
              <a:rPr sz="2400" spc="-10" dirty="0">
                <a:latin typeface="Calibri"/>
                <a:cs typeface="Calibri"/>
              </a:rPr>
              <a:t>также полезны,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но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ts val="2014"/>
              </a:lnSpc>
            </a:pPr>
            <a:r>
              <a:rPr sz="2400" spc="-5" dirty="0">
                <a:latin typeface="Calibri"/>
                <a:cs typeface="Calibri"/>
              </a:rPr>
              <a:t>действие </a:t>
            </a:r>
            <a:r>
              <a:rPr sz="2400" spc="-10" dirty="0">
                <a:latin typeface="Calibri"/>
                <a:cs typeface="Calibri"/>
              </a:rPr>
              <a:t>этих </a:t>
            </a:r>
            <a:r>
              <a:rPr sz="2400" spc="-5" dirty="0">
                <a:latin typeface="Calibri"/>
                <a:cs typeface="Calibri"/>
              </a:rPr>
              <a:t>видов </a:t>
            </a:r>
            <a:r>
              <a:rPr sz="2400" spc="-55" dirty="0">
                <a:latin typeface="Calibri"/>
                <a:cs typeface="Calibri"/>
              </a:rPr>
              <a:t>ФА </a:t>
            </a:r>
            <a:r>
              <a:rPr sz="2400" dirty="0">
                <a:latin typeface="Calibri"/>
                <a:cs typeface="Calibri"/>
              </a:rPr>
              <a:t>на стабилизацию уровня АД </a:t>
            </a:r>
            <a:r>
              <a:rPr sz="2400" spc="-5" dirty="0">
                <a:latin typeface="Calibri"/>
                <a:cs typeface="Calibri"/>
              </a:rPr>
              <a:t>менее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выражено;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74047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Физические </a:t>
            </a:r>
            <a:r>
              <a:rPr sz="4400" spc="-5" dirty="0"/>
              <a:t>тренировки </a:t>
            </a:r>
            <a:r>
              <a:rPr sz="4400" dirty="0"/>
              <a:t>при</a:t>
            </a:r>
            <a:r>
              <a:rPr sz="4400" spc="-75" dirty="0"/>
              <a:t> </a:t>
            </a:r>
            <a:r>
              <a:rPr sz="4400" spc="-5" dirty="0"/>
              <a:t>АГ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1198"/>
            <a:ext cx="9751695" cy="32969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spc="-10" dirty="0">
                <a:latin typeface="Calibri"/>
                <a:cs typeface="Calibri"/>
              </a:rPr>
              <a:t>Больным </a:t>
            </a:r>
            <a:r>
              <a:rPr sz="2400" dirty="0">
                <a:latin typeface="Calibri"/>
                <a:cs typeface="Calibri"/>
              </a:rPr>
              <a:t>АГ </a:t>
            </a:r>
            <a:r>
              <a:rPr sz="2400" spc="-5" dirty="0">
                <a:latin typeface="Calibri"/>
                <a:cs typeface="Calibri"/>
              </a:rPr>
              <a:t>особенно </a:t>
            </a:r>
            <a:r>
              <a:rPr sz="2400" spc="-10" dirty="0">
                <a:latin typeface="Calibri"/>
                <a:cs typeface="Calibri"/>
              </a:rPr>
              <a:t>рекомендуется использовать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программах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ФТ: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общеукрепляющие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дыхательные</a:t>
            </a:r>
            <a:r>
              <a:rPr sz="2400" spc="-3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упражнения;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упражнения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5" dirty="0">
                <a:latin typeface="Calibri"/>
                <a:cs typeface="Calibri"/>
              </a:rPr>
              <a:t>равновесие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3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координацию;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035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упражнения, </a:t>
            </a:r>
            <a:r>
              <a:rPr sz="2400" dirty="0">
                <a:latin typeface="Calibri"/>
                <a:cs typeface="Calibri"/>
              </a:rPr>
              <a:t>включающие в </a:t>
            </a:r>
            <a:r>
              <a:rPr sz="2400" spc="-10" dirty="0">
                <a:latin typeface="Calibri"/>
                <a:cs typeface="Calibri"/>
              </a:rPr>
              <a:t>работу </a:t>
            </a:r>
            <a:r>
              <a:rPr sz="2400" spc="-5" dirty="0">
                <a:latin typeface="Calibri"/>
                <a:cs typeface="Calibri"/>
              </a:rPr>
              <a:t>крупные мышцы </a:t>
            </a:r>
            <a:r>
              <a:rPr sz="2400" spc="-15" dirty="0">
                <a:latin typeface="Calibri"/>
                <a:cs typeface="Calibri"/>
              </a:rPr>
              <a:t>туловища </a:t>
            </a:r>
            <a:r>
              <a:rPr sz="2400" dirty="0">
                <a:latin typeface="Calibri"/>
                <a:cs typeface="Calibri"/>
              </a:rPr>
              <a:t>и нижних  </a:t>
            </a:r>
            <a:r>
              <a:rPr sz="2400" spc="-10" dirty="0">
                <a:latin typeface="Calibri"/>
                <a:cs typeface="Calibri"/>
              </a:rPr>
              <a:t>конечностей;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685"/>
              </a:spcBef>
            </a:pPr>
            <a:r>
              <a:rPr sz="2400" dirty="0">
                <a:latin typeface="Arial"/>
                <a:cs typeface="Arial"/>
              </a:rPr>
              <a:t>• </a:t>
            </a:r>
            <a:r>
              <a:rPr sz="2400" spc="-5" dirty="0">
                <a:latin typeface="Calibri"/>
                <a:cs typeface="Calibri"/>
              </a:rPr>
              <a:t>упражнения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расслабление (релаксацию) </a:t>
            </a:r>
            <a:r>
              <a:rPr sz="2400" spc="-5" dirty="0">
                <a:latin typeface="Calibri"/>
                <a:cs typeface="Calibri"/>
              </a:rPr>
              <a:t>мышц </a:t>
            </a:r>
            <a:r>
              <a:rPr sz="2400" spc="-10" dirty="0">
                <a:latin typeface="Calibri"/>
                <a:cs typeface="Calibri"/>
              </a:rPr>
              <a:t>верхних</a:t>
            </a:r>
            <a:r>
              <a:rPr sz="2400" spc="-2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конечностей,</a:t>
            </a:r>
            <a:endParaRPr sz="2400">
              <a:latin typeface="Calibri"/>
              <a:cs typeface="Calibri"/>
            </a:endParaRPr>
          </a:p>
          <a:p>
            <a:pPr marL="241300" marR="1094105">
              <a:lnSpc>
                <a:spcPts val="2590"/>
              </a:lnSpc>
              <a:spcBef>
                <a:spcPts val="185"/>
              </a:spcBef>
            </a:pPr>
            <a:r>
              <a:rPr sz="2400" spc="-5" dirty="0">
                <a:latin typeface="Calibri"/>
                <a:cs typeface="Calibri"/>
              </a:rPr>
              <a:t>плечевого пояса, </a:t>
            </a:r>
            <a:r>
              <a:rPr sz="2400" spc="-20" dirty="0">
                <a:latin typeface="Calibri"/>
                <a:cs typeface="Calibri"/>
              </a:rPr>
              <a:t>грудной </a:t>
            </a:r>
            <a:r>
              <a:rPr sz="2400" spc="-5" dirty="0">
                <a:latin typeface="Calibri"/>
                <a:cs typeface="Calibri"/>
              </a:rPr>
              <a:t>клетки, </a:t>
            </a:r>
            <a:r>
              <a:rPr sz="2400" spc="-10" dirty="0">
                <a:latin typeface="Calibri"/>
                <a:cs typeface="Calibri"/>
              </a:rPr>
              <a:t>корригирующие </a:t>
            </a:r>
            <a:r>
              <a:rPr sz="2400" dirty="0">
                <a:latin typeface="Calibri"/>
                <a:cs typeface="Calibri"/>
              </a:rPr>
              <a:t>их </a:t>
            </a:r>
            <a:r>
              <a:rPr sz="2400" spc="-10" dirty="0">
                <a:latin typeface="Calibri"/>
                <a:cs typeface="Calibri"/>
              </a:rPr>
              <a:t>гипертонус  </a:t>
            </a:r>
            <a:r>
              <a:rPr sz="2400" spc="-5" dirty="0">
                <a:latin typeface="Calibri"/>
                <a:cs typeface="Calibri"/>
              </a:rPr>
              <a:t>(чрезмерное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напряжение)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143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Методические </a:t>
            </a:r>
            <a:r>
              <a:rPr sz="4400" spc="-5" dirty="0"/>
              <a:t>аспекты </a:t>
            </a:r>
            <a:r>
              <a:rPr sz="4400" dirty="0"/>
              <a:t>ФА при</a:t>
            </a:r>
            <a:r>
              <a:rPr sz="4400" spc="-80" dirty="0"/>
              <a:t> </a:t>
            </a:r>
            <a:r>
              <a:rPr sz="4400" spc="-5" dirty="0"/>
              <a:t>АГ: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679450" marR="1162685" indent="-228600">
              <a:lnSpc>
                <a:spcPts val="2690"/>
              </a:lnSpc>
              <a:spcBef>
                <a:spcPts val="740"/>
              </a:spcBef>
            </a:pPr>
            <a:r>
              <a:rPr spc="-5" dirty="0">
                <a:latin typeface="Arial"/>
                <a:cs typeface="Arial"/>
              </a:rPr>
              <a:t>• </a:t>
            </a:r>
            <a:r>
              <a:rPr spc="-5" dirty="0"/>
              <a:t>Пациенты с АГ </a:t>
            </a:r>
            <a:r>
              <a:rPr spc="-15" dirty="0"/>
              <a:t>должны </a:t>
            </a:r>
            <a:r>
              <a:rPr spc="-5" dirty="0"/>
              <a:t>тренироваться </a:t>
            </a:r>
            <a:r>
              <a:rPr spc="-30" dirty="0"/>
              <a:t>под </a:t>
            </a:r>
            <a:r>
              <a:rPr spc="-15" dirty="0"/>
              <a:t>контролем </a:t>
            </a:r>
            <a:r>
              <a:rPr spc="-5" dirty="0"/>
              <a:t>врача и  специалиста по</a:t>
            </a:r>
            <a:r>
              <a:rPr spc="25" dirty="0"/>
              <a:t> </a:t>
            </a:r>
            <a:r>
              <a:rPr spc="-5" dirty="0"/>
              <a:t>ЛФК.</a:t>
            </a:r>
          </a:p>
          <a:p>
            <a:pPr marL="679450" marR="87630" indent="-228600">
              <a:lnSpc>
                <a:spcPts val="2690"/>
              </a:lnSpc>
              <a:spcBef>
                <a:spcPts val="1000"/>
              </a:spcBef>
            </a:pPr>
            <a:r>
              <a:rPr spc="-5" dirty="0">
                <a:latin typeface="Arial"/>
                <a:cs typeface="Arial"/>
              </a:rPr>
              <a:t>• </a:t>
            </a:r>
            <a:r>
              <a:rPr spc="-5" dirty="0"/>
              <a:t>Лечебную </a:t>
            </a:r>
            <a:r>
              <a:rPr dirty="0"/>
              <a:t>гимнастику </a:t>
            </a:r>
            <a:r>
              <a:rPr spc="-20" dirty="0"/>
              <a:t>необходимо </a:t>
            </a:r>
            <a:r>
              <a:rPr spc="-5" dirty="0"/>
              <a:t>начинать после снижения уровня  АД и исчезновения </a:t>
            </a:r>
            <a:r>
              <a:rPr spc="-10" dirty="0"/>
              <a:t>жалоб, </a:t>
            </a:r>
            <a:r>
              <a:rPr spc="-20" dirty="0"/>
              <a:t>ухудшающих </a:t>
            </a:r>
            <a:r>
              <a:rPr spc="-5" dirty="0"/>
              <a:t>клиническое</a:t>
            </a:r>
            <a:r>
              <a:rPr spc="80" dirty="0"/>
              <a:t> </a:t>
            </a:r>
            <a:r>
              <a:rPr spc="-10" dirty="0"/>
              <a:t>состояние</a:t>
            </a:r>
          </a:p>
          <a:p>
            <a:pPr marL="679450">
              <a:lnSpc>
                <a:spcPts val="2710"/>
              </a:lnSpc>
            </a:pPr>
            <a:r>
              <a:rPr spc="-5" dirty="0"/>
              <a:t>пациента.</a:t>
            </a:r>
          </a:p>
          <a:p>
            <a:pPr marL="438150">
              <a:lnSpc>
                <a:spcPct val="100000"/>
              </a:lnSpc>
            </a:pPr>
            <a:endParaRPr spc="-5" dirty="0"/>
          </a:p>
          <a:p>
            <a:pPr marL="438150">
              <a:lnSpc>
                <a:spcPct val="100000"/>
              </a:lnSpc>
              <a:spcBef>
                <a:spcPts val="50"/>
              </a:spcBef>
            </a:pPr>
            <a:endParaRPr sz="4000"/>
          </a:p>
          <a:p>
            <a:pPr marL="679450" marR="146050" indent="-228600">
              <a:lnSpc>
                <a:spcPts val="2690"/>
              </a:lnSpc>
            </a:pPr>
            <a:r>
              <a:rPr spc="-5" dirty="0">
                <a:latin typeface="Arial"/>
                <a:cs typeface="Arial"/>
              </a:rPr>
              <a:t>• </a:t>
            </a:r>
            <a:r>
              <a:rPr spc="-5" dirty="0"/>
              <a:t>При </a:t>
            </a:r>
            <a:r>
              <a:rPr spc="-10" dirty="0"/>
              <a:t>выполнении ФН </a:t>
            </a:r>
            <a:r>
              <a:rPr spc="-5" dirty="0"/>
              <a:t>уровень АД </a:t>
            </a:r>
            <a:r>
              <a:rPr spc="-15" dirty="0"/>
              <a:t>может </a:t>
            </a:r>
            <a:r>
              <a:rPr spc="-5" dirty="0"/>
              <a:t>повышаться, </a:t>
            </a:r>
            <a:r>
              <a:rPr spc="-15" dirty="0"/>
              <a:t>поэтому </a:t>
            </a:r>
            <a:r>
              <a:rPr spc="-5" dirty="0"/>
              <a:t>важно  </a:t>
            </a:r>
            <a:r>
              <a:rPr spc="-15" dirty="0"/>
              <a:t>контролировать его </a:t>
            </a:r>
            <a:r>
              <a:rPr spc="-20" dirty="0"/>
              <a:t>до </a:t>
            </a:r>
            <a:r>
              <a:rPr spc="-5" dirty="0"/>
              <a:t>начала и после </a:t>
            </a:r>
            <a:r>
              <a:rPr spc="-10" dirty="0"/>
              <a:t>окончания</a:t>
            </a:r>
            <a:r>
              <a:rPr spc="114" dirty="0"/>
              <a:t> </a:t>
            </a:r>
            <a:r>
              <a:rPr spc="-5" dirty="0"/>
              <a:t>занятий.</a:t>
            </a:r>
          </a:p>
          <a:p>
            <a:pPr marL="450850">
              <a:lnSpc>
                <a:spcPts val="2810"/>
              </a:lnSpc>
              <a:spcBef>
                <a:spcPts val="415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•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В норме </a:t>
            </a:r>
            <a:r>
              <a:rPr sz="2600" i="1" spc="-10" dirty="0">
                <a:solidFill>
                  <a:srgbClr val="001F5F"/>
                </a:solidFill>
                <a:latin typeface="Calibri"/>
                <a:cs typeface="Calibri"/>
              </a:rPr>
              <a:t>показатели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АД возвращаются к </a:t>
            </a:r>
            <a:r>
              <a:rPr sz="2600" i="1" spc="-10" dirty="0">
                <a:solidFill>
                  <a:srgbClr val="001F5F"/>
                </a:solidFill>
                <a:latin typeface="Calibri"/>
                <a:cs typeface="Calibri"/>
              </a:rPr>
              <a:t>исходному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значению</a:t>
            </a:r>
            <a:r>
              <a:rPr sz="2600" i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2600">
              <a:latin typeface="Calibri"/>
              <a:cs typeface="Calibri"/>
            </a:endParaRPr>
          </a:p>
          <a:p>
            <a:pPr marL="679450">
              <a:lnSpc>
                <a:spcPts val="2810"/>
              </a:lnSpc>
            </a:pPr>
            <a:r>
              <a:rPr sz="2600" i="1" spc="-5" dirty="0">
                <a:solidFill>
                  <a:srgbClr val="001F5F"/>
                </a:solidFill>
                <a:latin typeface="Calibri"/>
                <a:cs typeface="Calibri"/>
              </a:rPr>
              <a:t>пределах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10 мин, если этого не </a:t>
            </a:r>
            <a:r>
              <a:rPr sz="2600" i="1" spc="-5" dirty="0">
                <a:solidFill>
                  <a:srgbClr val="001F5F"/>
                </a:solidFill>
                <a:latin typeface="Calibri"/>
                <a:cs typeface="Calibri"/>
              </a:rPr>
              <a:t>происходит, </a:t>
            </a:r>
            <a:r>
              <a:rPr sz="2600" i="1" spc="-10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2600" i="1" dirty="0">
                <a:solidFill>
                  <a:srgbClr val="001F5F"/>
                </a:solidFill>
                <a:latin typeface="Calibri"/>
                <a:cs typeface="Calibri"/>
              </a:rPr>
              <a:t>уменьшить</a:t>
            </a:r>
            <a:r>
              <a:rPr sz="2600" i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i="1" spc="-25" dirty="0">
                <a:solidFill>
                  <a:srgbClr val="001F5F"/>
                </a:solidFill>
                <a:latin typeface="Calibri"/>
                <a:cs typeface="Calibri"/>
              </a:rPr>
              <a:t>ФА.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Медикаментозное сопровождение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419" y="1451586"/>
            <a:ext cx="10855325" cy="506539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610"/>
              </a:spcBef>
              <a:tabLst>
                <a:tab pos="5454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ингибиторы </a:t>
            </a:r>
            <a:r>
              <a:rPr sz="2000" dirty="0">
                <a:latin typeface="Calibri"/>
                <a:cs typeface="Calibri"/>
              </a:rPr>
              <a:t>АПФ / </a:t>
            </a:r>
            <a:r>
              <a:rPr sz="2000" spc="-5" dirty="0">
                <a:latin typeface="Calibri"/>
                <a:cs typeface="Calibri"/>
              </a:rPr>
              <a:t>или </a:t>
            </a:r>
            <a:r>
              <a:rPr sz="2000" spc="-15" dirty="0">
                <a:latin typeface="Calibri"/>
                <a:cs typeface="Calibri"/>
              </a:rPr>
              <a:t>блокаторы </a:t>
            </a:r>
            <a:r>
              <a:rPr sz="2000" spc="-10" dirty="0">
                <a:latin typeface="Calibri"/>
                <a:cs typeface="Calibri"/>
              </a:rPr>
              <a:t>рецепторов </a:t>
            </a:r>
            <a:r>
              <a:rPr sz="2000" spc="-5" dirty="0">
                <a:latin typeface="Calibri"/>
                <a:cs typeface="Calibri"/>
              </a:rPr>
              <a:t>ангиотензина </a:t>
            </a:r>
            <a:r>
              <a:rPr sz="2000" dirty="0">
                <a:latin typeface="Calibri"/>
                <a:cs typeface="Calibri"/>
              </a:rPr>
              <a:t>/ </a:t>
            </a:r>
            <a:r>
              <a:rPr sz="2000" spc="-5" dirty="0">
                <a:latin typeface="Calibri"/>
                <a:cs typeface="Calibri"/>
              </a:rPr>
              <a:t>антагонисты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альдостерона</a:t>
            </a:r>
            <a:endParaRPr sz="2000">
              <a:latin typeface="Calibri"/>
              <a:cs typeface="Calibri"/>
            </a:endParaRPr>
          </a:p>
          <a:p>
            <a:pPr marL="316865">
              <a:lnSpc>
                <a:spcPct val="100000"/>
              </a:lnSpc>
              <a:spcBef>
                <a:spcPts val="515"/>
              </a:spcBef>
              <a:tabLst>
                <a:tab pos="5454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15" dirty="0">
                <a:latin typeface="Calibri"/>
                <a:cs typeface="Calibri"/>
              </a:rPr>
              <a:t>блокаторы </a:t>
            </a:r>
            <a:r>
              <a:rPr sz="2000" spc="-5" dirty="0">
                <a:latin typeface="Calibri"/>
                <a:cs typeface="Calibri"/>
              </a:rPr>
              <a:t>кальциевых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каналов</a:t>
            </a:r>
            <a:endParaRPr sz="2000">
              <a:latin typeface="Calibri"/>
              <a:cs typeface="Calibri"/>
            </a:endParaRPr>
          </a:p>
          <a:p>
            <a:pPr marL="316865">
              <a:lnSpc>
                <a:spcPct val="100000"/>
              </a:lnSpc>
              <a:spcBef>
                <a:spcPts val="535"/>
              </a:spcBef>
              <a:tabLst>
                <a:tab pos="5454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диуретики</a:t>
            </a:r>
            <a:endParaRPr sz="2000">
              <a:latin typeface="Calibri"/>
              <a:cs typeface="Calibri"/>
            </a:endParaRPr>
          </a:p>
          <a:p>
            <a:pPr marL="316865">
              <a:lnSpc>
                <a:spcPct val="100000"/>
              </a:lnSpc>
              <a:spcBef>
                <a:spcPts val="515"/>
              </a:spcBef>
              <a:tabLst>
                <a:tab pos="5454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бета-адреноблокаторы (после перенесенного </a:t>
            </a:r>
            <a:r>
              <a:rPr sz="2000" dirty="0">
                <a:latin typeface="Calibri"/>
                <a:cs typeface="Calibri"/>
              </a:rPr>
              <a:t>инфаркта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миокарда)</a:t>
            </a:r>
            <a:endParaRPr sz="2000">
              <a:latin typeface="Calibri"/>
              <a:cs typeface="Calibri"/>
            </a:endParaRPr>
          </a:p>
          <a:p>
            <a:pPr marL="316865">
              <a:lnSpc>
                <a:spcPct val="100000"/>
              </a:lnSpc>
              <a:spcBef>
                <a:spcPts val="515"/>
              </a:spcBef>
              <a:tabLst>
                <a:tab pos="5454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10" dirty="0">
                <a:latin typeface="Calibri"/>
                <a:cs typeface="Calibri"/>
              </a:rPr>
              <a:t>гиполипидемические </a:t>
            </a:r>
            <a:r>
              <a:rPr sz="2000" spc="-5" dirty="0">
                <a:latin typeface="Calibri"/>
                <a:cs typeface="Calibri"/>
              </a:rPr>
              <a:t>средства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Calibri"/>
              <a:cs typeface="Calibri"/>
            </a:endParaRPr>
          </a:p>
          <a:p>
            <a:pPr marL="12700" marR="4508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Рекомендации </a:t>
            </a:r>
            <a:r>
              <a:rPr sz="2000" spc="-5" dirty="0">
                <a:latin typeface="Calibri"/>
                <a:cs typeface="Calibri"/>
              </a:rPr>
              <a:t>для лиц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0" dirty="0">
                <a:latin typeface="Calibri"/>
                <a:cs typeface="Calibri"/>
              </a:rPr>
              <a:t>АГ, </a:t>
            </a:r>
            <a:r>
              <a:rPr sz="2000" spc="-5" dirty="0">
                <a:latin typeface="Calibri"/>
                <a:cs typeface="Calibri"/>
              </a:rPr>
              <a:t>активно занимающихся спортивными </a:t>
            </a:r>
            <a:r>
              <a:rPr sz="2000" dirty="0">
                <a:latin typeface="Calibri"/>
                <a:cs typeface="Calibri"/>
              </a:rPr>
              <a:t>играми и </a:t>
            </a:r>
            <a:r>
              <a:rPr sz="2000" spc="-90" dirty="0">
                <a:latin typeface="Calibri"/>
                <a:cs typeface="Calibri"/>
              </a:rPr>
              <a:t>ФТ, </a:t>
            </a:r>
            <a:r>
              <a:rPr sz="2000" dirty="0">
                <a:latin typeface="Calibri"/>
                <a:cs typeface="Calibri"/>
              </a:rPr>
              <a:t>в случае </a:t>
            </a:r>
            <a:r>
              <a:rPr sz="2000" spc="-5" dirty="0">
                <a:latin typeface="Calibri"/>
                <a:cs typeface="Calibri"/>
              </a:rPr>
              <a:t>показаний  для </a:t>
            </a:r>
            <a:r>
              <a:rPr sz="2000" dirty="0">
                <a:latin typeface="Calibri"/>
                <a:cs typeface="Calibri"/>
              </a:rPr>
              <a:t>назначения </a:t>
            </a:r>
            <a:r>
              <a:rPr sz="2000" spc="-5" dirty="0">
                <a:latin typeface="Calibri"/>
                <a:cs typeface="Calibri"/>
              </a:rPr>
              <a:t>антигипертензивных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препаратов:</a:t>
            </a:r>
            <a:endParaRPr sz="20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Предпочтение </a:t>
            </a:r>
            <a:r>
              <a:rPr sz="2000" spc="-10" dirty="0">
                <a:latin typeface="Calibri"/>
                <a:cs typeface="Calibri"/>
              </a:rPr>
              <a:t>следует </a:t>
            </a:r>
            <a:r>
              <a:rPr sz="2000" spc="-20" dirty="0">
                <a:latin typeface="Calibri"/>
                <a:cs typeface="Calibri"/>
              </a:rPr>
              <a:t>отдавать </a:t>
            </a:r>
            <a:r>
              <a:rPr sz="2000" spc="-10" dirty="0">
                <a:latin typeface="Calibri"/>
                <a:cs typeface="Calibri"/>
              </a:rPr>
              <a:t>блокаторам </a:t>
            </a:r>
            <a:r>
              <a:rPr sz="2000" spc="-5" dirty="0">
                <a:latin typeface="Calibri"/>
                <a:cs typeface="Calibri"/>
              </a:rPr>
              <a:t>ангиотензиновых </a:t>
            </a:r>
            <a:r>
              <a:rPr sz="2000" spc="-10" dirty="0">
                <a:latin typeface="Calibri"/>
                <a:cs typeface="Calibri"/>
              </a:rPr>
              <a:t>рецепторов </a:t>
            </a:r>
            <a:r>
              <a:rPr sz="2000" spc="-5" dirty="0">
                <a:latin typeface="Calibri"/>
                <a:cs typeface="Calibri"/>
              </a:rPr>
              <a:t>типа </a:t>
            </a:r>
            <a:r>
              <a:rPr sz="2000" dirty="0">
                <a:latin typeface="Calibri"/>
                <a:cs typeface="Calibri"/>
              </a:rPr>
              <a:t>1 и </a:t>
            </a:r>
            <a:r>
              <a:rPr sz="2000" spc="-5" dirty="0">
                <a:latin typeface="Calibri"/>
                <a:cs typeface="Calibri"/>
              </a:rPr>
              <a:t>ингибиторам  ангиотензинпревращающего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фермента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spc="-5" dirty="0">
                <a:latin typeface="Calibri"/>
                <a:cs typeface="Calibri"/>
              </a:rPr>
              <a:t>Антагонисты кальция также могут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рекомендованы, </a:t>
            </a:r>
            <a:r>
              <a:rPr sz="2000" dirty="0">
                <a:latin typeface="Calibri"/>
                <a:cs typeface="Calibri"/>
              </a:rPr>
              <a:t>но </a:t>
            </a:r>
            <a:r>
              <a:rPr sz="2000" spc="-5" dirty="0">
                <a:latin typeface="Calibri"/>
                <a:cs typeface="Calibri"/>
              </a:rPr>
              <a:t>они </a:t>
            </a:r>
            <a:r>
              <a:rPr sz="2000" spc="-10" dirty="0">
                <a:latin typeface="Calibri"/>
                <a:cs typeface="Calibri"/>
              </a:rPr>
              <a:t>чаще </a:t>
            </a:r>
            <a:r>
              <a:rPr sz="2000" dirty="0">
                <a:latin typeface="Calibri"/>
                <a:cs typeface="Calibri"/>
              </a:rPr>
              <a:t>способны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вызывают</a:t>
            </a:r>
            <a:endParaRPr sz="20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эпизоды </a:t>
            </a:r>
            <a:r>
              <a:rPr sz="2000" spc="-5" dirty="0">
                <a:latin typeface="Calibri"/>
                <a:cs typeface="Calibri"/>
              </a:rPr>
              <a:t>гипотензии </a:t>
            </a:r>
            <a:r>
              <a:rPr sz="2000" dirty="0">
                <a:latin typeface="Calibri"/>
                <a:cs typeface="Calibri"/>
              </a:rPr>
              <a:t>после </a:t>
            </a:r>
            <a:r>
              <a:rPr sz="2000" spc="-5" dirty="0">
                <a:latin typeface="Calibri"/>
                <a:cs typeface="Calibri"/>
              </a:rPr>
              <a:t>прекращения </a:t>
            </a:r>
            <a:r>
              <a:rPr sz="2000" spc="-45" dirty="0">
                <a:latin typeface="Calibri"/>
                <a:cs typeface="Calibri"/>
              </a:rPr>
              <a:t>ФТ </a:t>
            </a:r>
            <a:r>
              <a:rPr sz="2000" dirty="0">
                <a:latin typeface="Calibri"/>
                <a:cs typeface="Calibri"/>
              </a:rPr>
              <a:t>за </a:t>
            </a:r>
            <a:r>
              <a:rPr sz="2000" spc="-5" dirty="0">
                <a:latin typeface="Calibri"/>
                <a:cs typeface="Calibri"/>
              </a:rPr>
              <a:t>счет выраженного </a:t>
            </a:r>
            <a:r>
              <a:rPr sz="2000" spc="-10" dirty="0">
                <a:latin typeface="Calibri"/>
                <a:cs typeface="Calibri"/>
              </a:rPr>
              <a:t>вазодилатирующего </a:t>
            </a:r>
            <a:r>
              <a:rPr sz="2000" dirty="0">
                <a:latin typeface="Calibri"/>
                <a:cs typeface="Calibri"/>
              </a:rPr>
              <a:t>эффекта</a:t>
            </a:r>
            <a:endParaRPr sz="2000">
              <a:latin typeface="Calibri"/>
              <a:cs typeface="Calibri"/>
            </a:endParaRPr>
          </a:p>
          <a:p>
            <a:pPr marL="354965" marR="261620" indent="-342900">
              <a:lnSpc>
                <a:spcPct val="100000"/>
              </a:lnSpc>
              <a:tabLst>
                <a:tab pos="354965" algn="l"/>
              </a:tabLst>
            </a:pPr>
            <a:r>
              <a:rPr sz="2000" dirty="0">
                <a:latin typeface="Arial"/>
                <a:cs typeface="Arial"/>
              </a:rPr>
              <a:t>•	</a:t>
            </a:r>
            <a:r>
              <a:rPr sz="2000" dirty="0">
                <a:latin typeface="Calibri"/>
                <a:cs typeface="Calibri"/>
              </a:rPr>
              <a:t>В случае </a:t>
            </a:r>
            <a:r>
              <a:rPr sz="2000" spc="-5" dirty="0">
                <a:latin typeface="Calibri"/>
                <a:cs typeface="Calibri"/>
              </a:rPr>
              <a:t>показаний для комбинированной </a:t>
            </a:r>
            <a:r>
              <a:rPr sz="2000" dirty="0">
                <a:latin typeface="Calibri"/>
                <a:cs typeface="Calibri"/>
              </a:rPr>
              <a:t>терапии </a:t>
            </a:r>
            <a:r>
              <a:rPr sz="2000" spc="-15" dirty="0">
                <a:latin typeface="Calibri"/>
                <a:cs typeface="Calibri"/>
              </a:rPr>
              <a:t>желательными </a:t>
            </a:r>
            <a:r>
              <a:rPr sz="2000" spc="-10" dirty="0">
                <a:latin typeface="Calibri"/>
                <a:cs typeface="Calibri"/>
              </a:rPr>
              <a:t>являются </a:t>
            </a:r>
            <a:r>
              <a:rPr sz="2000" spc="-5" dirty="0">
                <a:latin typeface="Calibri"/>
                <a:cs typeface="Calibri"/>
              </a:rPr>
              <a:t>комбинации  </a:t>
            </a:r>
            <a:r>
              <a:rPr sz="2000" spc="-10" dirty="0">
                <a:latin typeface="Calibri"/>
                <a:cs typeface="Calibri"/>
              </a:rPr>
              <a:t>блокаторов </a:t>
            </a:r>
            <a:r>
              <a:rPr sz="2000" spc="-5" dirty="0">
                <a:latin typeface="Calibri"/>
                <a:cs typeface="Calibri"/>
              </a:rPr>
              <a:t>ренин-ангиотензин-альдостероновой системы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10" dirty="0">
                <a:latin typeface="Calibri"/>
                <a:cs typeface="Calibri"/>
              </a:rPr>
              <a:t>тиазидоподобными </a:t>
            </a:r>
            <a:r>
              <a:rPr sz="2000" spc="-5" dirty="0">
                <a:latin typeface="Calibri"/>
                <a:cs typeface="Calibri"/>
              </a:rPr>
              <a:t>диуретиками  (хлорталидоном, индапамидом) или антагонистами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кальция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248158"/>
            <a:ext cx="7404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Информирование, </a:t>
            </a:r>
            <a:r>
              <a:rPr sz="3600" spc="-10" dirty="0"/>
              <a:t>обучение</a:t>
            </a:r>
            <a:r>
              <a:rPr sz="3600" spc="-60" dirty="0"/>
              <a:t> </a:t>
            </a:r>
            <a:r>
              <a:rPr sz="3600" spc="-5" dirty="0"/>
              <a:t>пациента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05739" y="1255166"/>
            <a:ext cx="10466070" cy="44545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643255" algn="l"/>
              </a:tabLst>
            </a:pPr>
            <a:r>
              <a:rPr sz="2000" dirty="0">
                <a:latin typeface="Arial"/>
                <a:cs typeface="Arial"/>
              </a:rPr>
              <a:t>1.	</a:t>
            </a:r>
            <a:r>
              <a:rPr sz="2200" spc="-25" dirty="0">
                <a:latin typeface="Calibri"/>
                <a:cs typeface="Calibri"/>
              </a:rPr>
              <a:t>Улучшение </a:t>
            </a:r>
            <a:r>
              <a:rPr sz="2200" spc="-5" dirty="0">
                <a:latin typeface="Calibri"/>
                <a:cs typeface="Calibri"/>
              </a:rPr>
              <a:t>понимания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пациентом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  <a:tabLst>
                <a:tab pos="622300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Calibri"/>
                <a:cs typeface="Calibri"/>
              </a:rPr>
              <a:t>причин и </a:t>
            </a:r>
            <a:r>
              <a:rPr sz="2200" spc="-10" dirty="0">
                <a:latin typeface="Calibri"/>
                <a:cs typeface="Calibri"/>
              </a:rPr>
              <a:t>особенностей течения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болезни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tabLst>
                <a:tab pos="622300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10" dirty="0">
                <a:latin typeface="Calibri"/>
                <a:cs typeface="Calibri"/>
              </a:rPr>
              <a:t>сопутствующих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заболеваний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  <a:tabLst>
                <a:tab pos="622300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5" dirty="0">
                <a:latin typeface="Calibri"/>
                <a:cs typeface="Calibri"/>
              </a:rPr>
              <a:t>принципов </a:t>
            </a:r>
            <a:r>
              <a:rPr sz="2200" spc="-15" dirty="0">
                <a:latin typeface="Calibri"/>
                <a:cs typeface="Calibri"/>
              </a:rPr>
              <a:t>здорового </a:t>
            </a:r>
            <a:r>
              <a:rPr sz="2200" spc="-5" dirty="0">
                <a:latin typeface="Calibri"/>
                <a:cs typeface="Calibri"/>
              </a:rPr>
              <a:t>образа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жизни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00"/>
              </a:spcBef>
              <a:tabLst>
                <a:tab pos="622300" algn="l"/>
              </a:tabLst>
            </a:pPr>
            <a:r>
              <a:rPr sz="2200" spc="-5" dirty="0">
                <a:latin typeface="Arial"/>
                <a:cs typeface="Arial"/>
              </a:rPr>
              <a:t>•	</a:t>
            </a:r>
            <a:r>
              <a:rPr sz="2200" spc="-25" dirty="0">
                <a:latin typeface="Calibri"/>
                <a:cs typeface="Calibri"/>
              </a:rPr>
              <a:t>цели </a:t>
            </a:r>
            <a:r>
              <a:rPr sz="2200" spc="-5" dirty="0">
                <a:latin typeface="Calibri"/>
                <a:cs typeface="Calibri"/>
              </a:rPr>
              <a:t>реабилитации, </a:t>
            </a:r>
            <a:r>
              <a:rPr sz="2200" spc="-10" dirty="0">
                <a:latin typeface="Calibri"/>
                <a:cs typeface="Calibri"/>
              </a:rPr>
              <a:t>характера </a:t>
            </a:r>
            <a:r>
              <a:rPr sz="2200" spc="-5" dirty="0">
                <a:latin typeface="Calibri"/>
                <a:cs typeface="Calibri"/>
              </a:rPr>
              <a:t>лечения, </a:t>
            </a:r>
            <a:r>
              <a:rPr sz="2200" spc="-10" dirty="0">
                <a:latin typeface="Calibri"/>
                <a:cs typeface="Calibri"/>
              </a:rPr>
              <a:t>ожидаемой </a:t>
            </a:r>
            <a:r>
              <a:rPr sz="2200" spc="-20" dirty="0">
                <a:latin typeface="Calibri"/>
                <a:cs typeface="Calibri"/>
              </a:rPr>
              <a:t>продолжительности</a:t>
            </a:r>
            <a:r>
              <a:rPr sz="2200" spc="2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лечения,</a:t>
            </a:r>
            <a:endParaRPr sz="2200">
              <a:latin typeface="Calibri"/>
              <a:cs typeface="Calibri"/>
            </a:endParaRPr>
          </a:p>
          <a:p>
            <a:pPr marL="622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факторах риска, прогнозе.</a:t>
            </a:r>
            <a:endParaRPr sz="2200">
              <a:latin typeface="Calibri"/>
              <a:cs typeface="Calibri"/>
            </a:endParaRPr>
          </a:p>
          <a:p>
            <a:pPr marL="622300" marR="192405" indent="-610235">
              <a:lnSpc>
                <a:spcPct val="70000"/>
              </a:lnSpc>
              <a:spcBef>
                <a:spcPts val="1000"/>
              </a:spcBef>
              <a:tabLst>
                <a:tab pos="605155" algn="l"/>
              </a:tabLst>
            </a:pPr>
            <a:r>
              <a:rPr sz="2200" spc="-5" dirty="0">
                <a:latin typeface="Calibri"/>
                <a:cs typeface="Calibri"/>
              </a:rPr>
              <a:t>2.	Поощрение изменения стиля жизни пациента </a:t>
            </a:r>
            <a:r>
              <a:rPr sz="2200" spc="-10" dirty="0">
                <a:latin typeface="Calibri"/>
                <a:cs typeface="Calibri"/>
              </a:rPr>
              <a:t>(физической </a:t>
            </a:r>
            <a:r>
              <a:rPr sz="2200" spc="-5" dirty="0">
                <a:latin typeface="Calibri"/>
                <a:cs typeface="Calibri"/>
              </a:rPr>
              <a:t>активности, </a:t>
            </a:r>
            <a:r>
              <a:rPr sz="2200" spc="-15" dirty="0">
                <a:latin typeface="Calibri"/>
                <a:cs typeface="Calibri"/>
              </a:rPr>
              <a:t>отказа </a:t>
            </a:r>
            <a:r>
              <a:rPr sz="2200" spc="-10" dirty="0">
                <a:latin typeface="Calibri"/>
                <a:cs typeface="Calibri"/>
              </a:rPr>
              <a:t>от  вредных привычек)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  <a:tabLst>
                <a:tab pos="605155" algn="l"/>
              </a:tabLst>
            </a:pPr>
            <a:r>
              <a:rPr sz="2200" spc="-5" dirty="0">
                <a:latin typeface="Calibri"/>
                <a:cs typeface="Calibri"/>
              </a:rPr>
              <a:t>3.	</a:t>
            </a:r>
            <a:r>
              <a:rPr sz="2200" spc="-15" dirty="0">
                <a:latin typeface="Calibri"/>
                <a:cs typeface="Calibri"/>
              </a:rPr>
              <a:t>Поддержание </a:t>
            </a:r>
            <a:r>
              <a:rPr sz="2200" spc="-5" dirty="0">
                <a:latin typeface="Calibri"/>
                <a:cs typeface="Calibri"/>
              </a:rPr>
              <a:t>позитивного </a:t>
            </a:r>
            <a:r>
              <a:rPr sz="2200" spc="-10" dirty="0">
                <a:latin typeface="Calibri"/>
                <a:cs typeface="Calibri"/>
              </a:rPr>
              <a:t>отношения </a:t>
            </a:r>
            <a:r>
              <a:rPr sz="2200" spc="-5" dirty="0">
                <a:latin typeface="Calibri"/>
                <a:cs typeface="Calibri"/>
              </a:rPr>
              <a:t>к </a:t>
            </a:r>
            <a:r>
              <a:rPr sz="2200" spc="-15" dirty="0">
                <a:latin typeface="Calibri"/>
                <a:cs typeface="Calibri"/>
              </a:rPr>
              <a:t>происходящим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изменениям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  <a:tabLst>
                <a:tab pos="668020" algn="l"/>
              </a:tabLst>
            </a:pPr>
            <a:r>
              <a:rPr sz="2200" spc="-5" dirty="0">
                <a:latin typeface="Calibri"/>
                <a:cs typeface="Calibri"/>
              </a:rPr>
              <a:t>4.	</a:t>
            </a:r>
            <a:r>
              <a:rPr sz="2200" spc="-10" dirty="0">
                <a:latin typeface="Calibri"/>
                <a:cs typeface="Calibri"/>
              </a:rPr>
              <a:t>Обсуждение </a:t>
            </a:r>
            <a:r>
              <a:rPr sz="2200" spc="-5" dirty="0">
                <a:latin typeface="Calibri"/>
                <a:cs typeface="Calibri"/>
              </a:rPr>
              <a:t>возможных вариантов </a:t>
            </a:r>
            <a:r>
              <a:rPr sz="2200" spc="-10" dirty="0">
                <a:latin typeface="Calibri"/>
                <a:cs typeface="Calibri"/>
              </a:rPr>
              <a:t>физической </a:t>
            </a:r>
            <a:r>
              <a:rPr sz="2200" spc="-5" dirty="0">
                <a:latin typeface="Calibri"/>
                <a:cs typeface="Calibri"/>
              </a:rPr>
              <a:t>активности по </a:t>
            </a:r>
            <a:r>
              <a:rPr sz="2200" spc="-10" dirty="0">
                <a:latin typeface="Calibri"/>
                <a:cs typeface="Calibri"/>
              </a:rPr>
              <a:t>окончании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курса</a:t>
            </a:r>
            <a:endParaRPr sz="2200">
              <a:latin typeface="Calibri"/>
              <a:cs typeface="Calibri"/>
            </a:endParaRPr>
          </a:p>
          <a:p>
            <a:pPr marL="622300">
              <a:lnSpc>
                <a:spcPts val="2245"/>
              </a:lnSpc>
            </a:pPr>
            <a:r>
              <a:rPr sz="2200" spc="-10" dirty="0">
                <a:latin typeface="Calibri"/>
                <a:cs typeface="Calibri"/>
              </a:rPr>
              <a:t>реабилитации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5"/>
              </a:lnSpc>
              <a:spcBef>
                <a:spcPts val="204"/>
              </a:spcBef>
              <a:tabLst>
                <a:tab pos="668020" algn="l"/>
              </a:tabLst>
            </a:pPr>
            <a:r>
              <a:rPr sz="2200" spc="-5" dirty="0">
                <a:latin typeface="Calibri"/>
                <a:cs typeface="Calibri"/>
              </a:rPr>
              <a:t>5.	Формирование и </a:t>
            </a:r>
            <a:r>
              <a:rPr sz="2200" spc="-15" dirty="0">
                <a:latin typeface="Calibri"/>
                <a:cs typeface="Calibri"/>
              </a:rPr>
              <a:t>поддержание </a:t>
            </a:r>
            <a:r>
              <a:rPr sz="2200" spc="-10" dirty="0">
                <a:latin typeface="Calibri"/>
                <a:cs typeface="Calibri"/>
              </a:rPr>
              <a:t>умения </a:t>
            </a:r>
            <a:r>
              <a:rPr sz="2200" spc="-5" dirty="0">
                <a:latin typeface="Calibri"/>
                <a:cs typeface="Calibri"/>
              </a:rPr>
              <a:t>правильно </a:t>
            </a:r>
            <a:r>
              <a:rPr sz="2200" spc="-10" dirty="0">
                <a:latin typeface="Calibri"/>
                <a:cs typeface="Calibri"/>
              </a:rPr>
              <a:t>интерпретировать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</a:t>
            </a:r>
            <a:endParaRPr sz="2200">
              <a:latin typeface="Calibri"/>
              <a:cs typeface="Calibri"/>
            </a:endParaRPr>
          </a:p>
          <a:p>
            <a:pPr marL="622300" marR="542290">
              <a:lnSpc>
                <a:spcPct val="70000"/>
              </a:lnSpc>
              <a:spcBef>
                <a:spcPts val="395"/>
              </a:spcBef>
            </a:pPr>
            <a:r>
              <a:rPr sz="2200" spc="-10" dirty="0">
                <a:latin typeface="Calibri"/>
                <a:cs typeface="Calibri"/>
              </a:rPr>
              <a:t>контролировать симптомы заболевания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реакцию </a:t>
            </a:r>
            <a:r>
              <a:rPr sz="2200" spc="-5" dirty="0">
                <a:latin typeface="Calibri"/>
                <a:cs typeface="Calibri"/>
              </a:rPr>
              <a:t>организма на физическую  </a:t>
            </a:r>
            <a:r>
              <a:rPr sz="2200" spc="-15" dirty="0">
                <a:latin typeface="Calibri"/>
                <a:cs typeface="Calibri"/>
              </a:rPr>
              <a:t>нагрузку.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4310" y="6403644"/>
            <a:ext cx="6068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marR="5080" indent="-161734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KNGF </a:t>
            </a:r>
            <a:r>
              <a:rPr sz="1200" spc="-5" dirty="0">
                <a:latin typeface="Calibri"/>
                <a:cs typeface="Calibri"/>
              </a:rPr>
              <a:t>Clinical Practice </a:t>
            </a:r>
            <a:r>
              <a:rPr sz="1200" dirty="0">
                <a:latin typeface="Calibri"/>
                <a:cs typeface="Calibri"/>
              </a:rPr>
              <a:t>Guideline </a:t>
            </a:r>
            <a:r>
              <a:rPr sz="1200" spc="-10" dirty="0">
                <a:latin typeface="Calibri"/>
                <a:cs typeface="Calibri"/>
              </a:rPr>
              <a:t>for physical </a:t>
            </a:r>
            <a:r>
              <a:rPr sz="1200" spc="-5" dirty="0">
                <a:latin typeface="Calibri"/>
                <a:cs typeface="Calibri"/>
              </a:rPr>
              <a:t>therapy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patients undergoing cardiac rehabilitation/  </a:t>
            </a:r>
            <a:r>
              <a:rPr sz="1200" dirty="0">
                <a:latin typeface="Calibri"/>
                <a:cs typeface="Calibri"/>
              </a:rPr>
              <a:t>Suppl.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Dutch </a:t>
            </a:r>
            <a:r>
              <a:rPr sz="1200" dirty="0">
                <a:latin typeface="Calibri"/>
                <a:cs typeface="Calibri"/>
              </a:rPr>
              <a:t>Journal </a:t>
            </a:r>
            <a:r>
              <a:rPr sz="1200" spc="-5" dirty="0">
                <a:latin typeface="Calibri"/>
                <a:cs typeface="Calibri"/>
              </a:rPr>
              <a:t>of </a:t>
            </a:r>
            <a:r>
              <a:rPr sz="1200" spc="-10" dirty="0">
                <a:latin typeface="Calibri"/>
                <a:cs typeface="Calibri"/>
              </a:rPr>
              <a:t>Physical </a:t>
            </a:r>
            <a:r>
              <a:rPr sz="1200" spc="-15" dirty="0">
                <a:latin typeface="Calibri"/>
                <a:cs typeface="Calibri"/>
              </a:rPr>
              <a:t>Therapy. </a:t>
            </a:r>
            <a:r>
              <a:rPr sz="1200" dirty="0">
                <a:latin typeface="Calibri"/>
                <a:cs typeface="Calibri"/>
              </a:rPr>
              <a:t>– 2011. - </a:t>
            </a:r>
            <a:r>
              <a:rPr sz="1200" spc="-15" dirty="0">
                <a:latin typeface="Calibri"/>
                <a:cs typeface="Calibri"/>
              </a:rPr>
              <a:t>Vol. </a:t>
            </a:r>
            <a:r>
              <a:rPr sz="1200" dirty="0">
                <a:latin typeface="Calibri"/>
                <a:cs typeface="Calibri"/>
              </a:rPr>
              <a:t>121, N.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28370"/>
            <a:ext cx="50584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44536A"/>
                </a:solidFill>
              </a:rPr>
              <a:t>Основная</a:t>
            </a:r>
            <a:r>
              <a:rPr sz="4400" spc="-60" dirty="0">
                <a:solidFill>
                  <a:srgbClr val="44536A"/>
                </a:solidFill>
              </a:rPr>
              <a:t> </a:t>
            </a:r>
            <a:r>
              <a:rPr sz="4400" spc="-5" dirty="0">
                <a:solidFill>
                  <a:srgbClr val="44536A"/>
                </a:solidFill>
              </a:rPr>
              <a:t>литература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289303" y="1600200"/>
            <a:ext cx="379476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0295" y="1600200"/>
            <a:ext cx="3630167" cy="452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БЛАГОДАРЮ </a:t>
            </a:r>
            <a:r>
              <a:rPr spc="-20" dirty="0"/>
              <a:t>ЗА</a:t>
            </a:r>
            <a:r>
              <a:rPr spc="-65" dirty="0"/>
              <a:t> </a:t>
            </a:r>
            <a:r>
              <a:rPr dirty="0"/>
              <a:t>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7372" y="357044"/>
            <a:ext cx="9263578" cy="646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5323" y="382439"/>
            <a:ext cx="8039100" cy="6056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3316" y="561544"/>
            <a:ext cx="7538218" cy="5766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236" y="416433"/>
            <a:ext cx="5350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Регуляция артериального </a:t>
            </a:r>
            <a:r>
              <a:rPr sz="2800" spc="-10" dirty="0"/>
              <a:t>давления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85773" y="1528953"/>
            <a:ext cx="10168255" cy="3533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13995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latin typeface="Calibri"/>
                <a:cs typeface="Calibri"/>
              </a:rPr>
              <a:t>Быстродействующие </a:t>
            </a:r>
            <a:r>
              <a:rPr sz="2400" spc="-5" dirty="0">
                <a:latin typeface="Calibri"/>
                <a:cs typeface="Calibri"/>
              </a:rPr>
              <a:t>механизмы, </a:t>
            </a:r>
            <a:r>
              <a:rPr sz="2400" spc="-10" dirty="0">
                <a:latin typeface="Calibri"/>
                <a:cs typeface="Calibri"/>
              </a:rPr>
              <a:t>приводящие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10" dirty="0">
                <a:latin typeface="Calibri"/>
                <a:cs typeface="Calibri"/>
              </a:rPr>
              <a:t>увеличению </a:t>
            </a:r>
            <a:r>
              <a:rPr sz="2400" spc="-5" dirty="0">
                <a:latin typeface="Calibri"/>
                <a:cs typeface="Calibri"/>
              </a:rPr>
              <a:t>артериального  </a:t>
            </a:r>
            <a:r>
              <a:rPr sz="2400" spc="-10" dirty="0">
                <a:latin typeface="Calibri"/>
                <a:cs typeface="Calibri"/>
              </a:rPr>
              <a:t>давления: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1. </a:t>
            </a:r>
            <a:r>
              <a:rPr sz="2400" spc="-5" dirty="0">
                <a:latin typeface="Calibri"/>
                <a:cs typeface="Calibri"/>
              </a:rPr>
              <a:t>Сужение </a:t>
            </a:r>
            <a:r>
              <a:rPr sz="2400" spc="-10" dirty="0">
                <a:latin typeface="Calibri"/>
                <a:cs typeface="Calibri"/>
              </a:rPr>
              <a:t>артериол </a:t>
            </a:r>
            <a:r>
              <a:rPr sz="2400" spc="-15" dirty="0">
                <a:latin typeface="Calibri"/>
                <a:cs typeface="Calibri"/>
              </a:rPr>
              <a:t>большого </a:t>
            </a:r>
            <a:r>
              <a:rPr sz="2400" spc="-5" dirty="0">
                <a:latin typeface="Calibri"/>
                <a:cs typeface="Calibri"/>
              </a:rPr>
              <a:t>круга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кровообращения.</a:t>
            </a:r>
            <a:endParaRPr sz="2400">
              <a:latin typeface="Calibri"/>
              <a:cs typeface="Calibri"/>
            </a:endParaRPr>
          </a:p>
          <a:p>
            <a:pPr marL="241300" marR="5080" indent="-229235">
              <a:lnSpc>
                <a:spcPts val="2590"/>
              </a:lnSpc>
              <a:spcBef>
                <a:spcPts val="1050"/>
              </a:spcBef>
            </a:pPr>
            <a:r>
              <a:rPr sz="2400" dirty="0">
                <a:latin typeface="Calibri"/>
                <a:cs typeface="Calibri"/>
              </a:rPr>
              <a:t>2. </a:t>
            </a:r>
            <a:r>
              <a:rPr sz="2400" spc="-10" dirty="0">
                <a:latin typeface="Calibri"/>
                <a:cs typeface="Calibri"/>
              </a:rPr>
              <a:t>Значительное </a:t>
            </a:r>
            <a:r>
              <a:rPr sz="2400" spc="-5" dirty="0">
                <a:latin typeface="Calibri"/>
                <a:cs typeface="Calibri"/>
              </a:rPr>
              <a:t>сужение </a:t>
            </a:r>
            <a:r>
              <a:rPr sz="2400" dirty="0">
                <a:latin typeface="Calibri"/>
                <a:cs typeface="Calibri"/>
              </a:rPr>
              <a:t>вен, </a:t>
            </a:r>
            <a:r>
              <a:rPr sz="2400" spc="-15" dirty="0">
                <a:latin typeface="Calibri"/>
                <a:cs typeface="Calibri"/>
              </a:rPr>
              <a:t>приводящее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5" dirty="0">
                <a:latin typeface="Calibri"/>
                <a:cs typeface="Calibri"/>
              </a:rPr>
              <a:t>перемещению </a:t>
            </a:r>
            <a:r>
              <a:rPr sz="2400" spc="-15" dirty="0">
                <a:latin typeface="Calibri"/>
                <a:cs typeface="Calibri"/>
              </a:rPr>
              <a:t>большого </a:t>
            </a:r>
            <a:r>
              <a:rPr sz="2400" spc="-10" dirty="0">
                <a:latin typeface="Calibri"/>
                <a:cs typeface="Calibri"/>
              </a:rPr>
              <a:t>объема  </a:t>
            </a:r>
            <a:r>
              <a:rPr sz="2400" dirty="0">
                <a:latin typeface="Calibri"/>
                <a:cs typeface="Calibri"/>
              </a:rPr>
              <a:t>крови </a:t>
            </a:r>
            <a:r>
              <a:rPr sz="2400" spc="-5" dirty="0">
                <a:latin typeface="Calibri"/>
                <a:cs typeface="Calibri"/>
              </a:rPr>
              <a:t>из периферических </a:t>
            </a:r>
            <a:r>
              <a:rPr sz="2400" dirty="0">
                <a:latin typeface="Calibri"/>
                <a:cs typeface="Calibri"/>
              </a:rPr>
              <a:t>кровеносных </a:t>
            </a:r>
            <a:r>
              <a:rPr sz="2400" spc="-20" dirty="0">
                <a:latin typeface="Calibri"/>
                <a:cs typeface="Calibri"/>
              </a:rPr>
              <a:t>сосудов </a:t>
            </a:r>
            <a:r>
              <a:rPr sz="2400" dirty="0">
                <a:latin typeface="Calibri"/>
                <a:cs typeface="Calibri"/>
              </a:rPr>
              <a:t>к </a:t>
            </a:r>
            <a:r>
              <a:rPr sz="2400" spc="-25" dirty="0">
                <a:latin typeface="Calibri"/>
                <a:cs typeface="Calibri"/>
              </a:rPr>
              <a:t>сердцу, </a:t>
            </a:r>
            <a:r>
              <a:rPr sz="2400" spc="-10" dirty="0">
                <a:latin typeface="Calibri"/>
                <a:cs typeface="Calibri"/>
              </a:rPr>
              <a:t>что </a:t>
            </a:r>
            <a:r>
              <a:rPr sz="2400" spc="-5" dirty="0">
                <a:latin typeface="Calibri"/>
                <a:cs typeface="Calibri"/>
              </a:rPr>
              <a:t>(по </a:t>
            </a:r>
            <a:r>
              <a:rPr sz="2400" spc="-10" dirty="0">
                <a:latin typeface="Calibri"/>
                <a:cs typeface="Calibri"/>
              </a:rPr>
              <a:t>закону  Франка-Старлинга) увеличивает </a:t>
            </a:r>
            <a:r>
              <a:rPr sz="2400" dirty="0">
                <a:latin typeface="Calibri"/>
                <a:cs typeface="Calibri"/>
              </a:rPr>
              <a:t>силу и </a:t>
            </a:r>
            <a:r>
              <a:rPr sz="2400" spc="-10" dirty="0">
                <a:latin typeface="Calibri"/>
                <a:cs typeface="Calibri"/>
              </a:rPr>
              <a:t>частоту сердечных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сокращений.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675"/>
              </a:spcBef>
            </a:pPr>
            <a:r>
              <a:rPr sz="2400" dirty="0">
                <a:latin typeface="Calibri"/>
                <a:cs typeface="Calibri"/>
              </a:rPr>
              <a:t>3. </a:t>
            </a:r>
            <a:r>
              <a:rPr sz="2400" spc="-20" dirty="0">
                <a:latin typeface="Calibri"/>
                <a:cs typeface="Calibri"/>
              </a:rPr>
              <a:t>Усиление </a:t>
            </a:r>
            <a:r>
              <a:rPr sz="2400" spc="-10" dirty="0">
                <a:latin typeface="Calibri"/>
                <a:cs typeface="Calibri"/>
              </a:rPr>
              <a:t>сердечной деятельности </a:t>
            </a:r>
            <a:r>
              <a:rPr sz="2400" dirty="0">
                <a:latin typeface="Calibri"/>
                <a:cs typeface="Calibri"/>
              </a:rPr>
              <a:t>за счет </a:t>
            </a:r>
            <a:r>
              <a:rPr sz="2400" spc="-10" dirty="0">
                <a:latin typeface="Calibri"/>
                <a:cs typeface="Calibri"/>
              </a:rPr>
              <a:t>прямого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стимулирующего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влияния симпатической </a:t>
            </a:r>
            <a:r>
              <a:rPr sz="2400" dirty="0">
                <a:latin typeface="Calibri"/>
                <a:cs typeface="Calibri"/>
              </a:rPr>
              <a:t>нервной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системы.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96384" y="1161287"/>
            <a:ext cx="7141988" cy="5696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9531" y="1541145"/>
            <a:ext cx="4189095" cy="16338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120650" indent="-22860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1. </a:t>
            </a:r>
            <a:r>
              <a:rPr sz="2400" spc="-10" dirty="0">
                <a:latin typeface="Calibri"/>
                <a:cs typeface="Calibri"/>
              </a:rPr>
              <a:t>Барорецепторный </a:t>
            </a:r>
            <a:r>
              <a:rPr sz="2400" spc="-5" dirty="0">
                <a:latin typeface="Calibri"/>
                <a:cs typeface="Calibri"/>
              </a:rPr>
              <a:t>механизм  </a:t>
            </a:r>
            <a:r>
              <a:rPr sz="2400" spc="-10" dirty="0">
                <a:latin typeface="Calibri"/>
                <a:cs typeface="Calibri"/>
              </a:rPr>
              <a:t>обратной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связи.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400" dirty="0">
                <a:latin typeface="Calibri"/>
                <a:cs typeface="Calibri"/>
              </a:rPr>
              <a:t>2. </a:t>
            </a:r>
            <a:r>
              <a:rPr sz="2400" spc="-15" dirty="0">
                <a:latin typeface="Calibri"/>
                <a:cs typeface="Calibri"/>
              </a:rPr>
              <a:t>Хеморецепторный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механизм.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latin typeface="Calibri"/>
                <a:cs typeface="Calibri"/>
              </a:rPr>
              <a:t>3. </a:t>
            </a:r>
            <a:r>
              <a:rPr sz="2400" spc="-10" dirty="0">
                <a:latin typeface="Calibri"/>
                <a:cs typeface="Calibri"/>
              </a:rPr>
              <a:t>Ишемическая </a:t>
            </a:r>
            <a:r>
              <a:rPr sz="2400" spc="-5" dirty="0">
                <a:latin typeface="Calibri"/>
                <a:cs typeface="Calibri"/>
              </a:rPr>
              <a:t>реакция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ЦНС.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2602" y="217119"/>
            <a:ext cx="782447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0" dirty="0">
                <a:solidFill>
                  <a:srgbClr val="44536A"/>
                </a:solidFill>
              </a:rPr>
              <a:t>Быстродействующие механизмы регуляции</a:t>
            </a:r>
            <a:r>
              <a:rPr sz="3100" spc="160" dirty="0">
                <a:solidFill>
                  <a:srgbClr val="44536A"/>
                </a:solidFill>
              </a:rPr>
              <a:t> </a:t>
            </a:r>
            <a:r>
              <a:rPr sz="3100" spc="-10" dirty="0">
                <a:solidFill>
                  <a:srgbClr val="44536A"/>
                </a:solidFill>
              </a:rPr>
              <a:t>АД</a:t>
            </a:r>
            <a:endParaRPr sz="3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1917</Words>
  <Application>Microsoft Office PowerPoint</Application>
  <PresentationFormat>Произвольный</PresentationFormat>
  <Paragraphs>311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Office Theme</vt:lpstr>
      <vt:lpstr>Медицинская реабилитация  при артериальной гипертонии и  других нарушениях регуляции  артериального давления</vt:lpstr>
      <vt:lpstr>АРТЕРИАЛЬНОЕ ДАВЛЕНИЕ</vt:lpstr>
      <vt:lpstr>ПОДХОДЫ К ОЦЕНКЕ И ИЗМЕРЕНИЮ АРТЕРИАЛЬНОГО  ДАВЛЕНИЯ У ДЕТЕЙ И ПОДРОСТКОВ</vt:lpstr>
      <vt:lpstr>Функции сердечно-сосудистой системы</vt:lpstr>
      <vt:lpstr>Презентация PowerPoint</vt:lpstr>
      <vt:lpstr>Презентация PowerPoint</vt:lpstr>
      <vt:lpstr>Презентация PowerPoint</vt:lpstr>
      <vt:lpstr>Регуляция артериального давления</vt:lpstr>
      <vt:lpstr>Быстродействующие механизмы регуляции АД</vt:lpstr>
      <vt:lpstr>Презентация PowerPoint</vt:lpstr>
      <vt:lpstr>Среднесрочные механизмы регуляции АД</vt:lpstr>
      <vt:lpstr>Презентация PowerPoint</vt:lpstr>
      <vt:lpstr>Презентация PowerPoint</vt:lpstr>
      <vt:lpstr>Компоненты прессорной  и депрессорной системы</vt:lpstr>
      <vt:lpstr>Функции артериального давления (АД), b 420 (b 4200)</vt:lpstr>
      <vt:lpstr>Артериальная гипертензия</vt:lpstr>
      <vt:lpstr>Презентация PowerPoint</vt:lpstr>
      <vt:lpstr>Презентация PowerPoint</vt:lpstr>
      <vt:lpstr>Презентация PowerPoint</vt:lpstr>
      <vt:lpstr>Артериальная гипертензия</vt:lpstr>
      <vt:lpstr>Артериальная гипотония</vt:lpstr>
      <vt:lpstr>Причины развития артериальной гипотонии</vt:lpstr>
      <vt:lpstr>Ортостатическая гипотензия</vt:lpstr>
      <vt:lpstr>Ортостаз: гемодинамические реакции</vt:lpstr>
      <vt:lpstr>Клинические проявления ортостатической гипотензии</vt:lpstr>
      <vt:lpstr>Ортостатическая гипотензия, вызванная приемом  лекарственных препаратов</vt:lpstr>
      <vt:lpstr>Реабилитационная программа</vt:lpstr>
      <vt:lpstr>Презентация PowerPoint</vt:lpstr>
      <vt:lpstr>Презентация PowerPoint</vt:lpstr>
      <vt:lpstr>Презентация PowerPoint</vt:lpstr>
      <vt:lpstr>Основные положения</vt:lpstr>
      <vt:lpstr>Презентация PowerPoint</vt:lpstr>
      <vt:lpstr>ВИДЫ физической активности, рекомендованные в основных соглашениях по АГ</vt:lpstr>
      <vt:lpstr>Задачи физических тренировок при артериальной гипертензии (АГ):</vt:lpstr>
      <vt:lpstr>Физическая активность при артериальной гипертонии</vt:lpstr>
      <vt:lpstr>Противопоказания к назначению  физических тренировок:</vt:lpstr>
      <vt:lpstr>Содержание индивидуальных рекомендаций по тренировкам</vt:lpstr>
      <vt:lpstr>Физические тренировки при АГ</vt:lpstr>
      <vt:lpstr>Физические тренировки при АГ</vt:lpstr>
      <vt:lpstr>Физические тренировки при АГ</vt:lpstr>
      <vt:lpstr>Физические тренировки при АГ</vt:lpstr>
      <vt:lpstr>Физические тренировки при АГ</vt:lpstr>
      <vt:lpstr>Методические аспекты ФА при АГ:</vt:lpstr>
      <vt:lpstr>Медикаментозное сопровождение</vt:lpstr>
      <vt:lpstr>Информирование, обучение пациента</vt:lpstr>
      <vt:lpstr>Основная литература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Пользователь</dc:creator>
  <cp:lastModifiedBy>Екатерина Быкова</cp:lastModifiedBy>
  <cp:revision>1</cp:revision>
  <dcterms:created xsi:type="dcterms:W3CDTF">2020-11-12T03:01:52Z</dcterms:created>
  <dcterms:modified xsi:type="dcterms:W3CDTF">2020-11-15T14:17:57Z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2019-05-28T00:00:00Z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2020-11-12T00:00:00Z</vt:filetime>
  </property>
</Properties>
</file>