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73" r:id="rId2"/>
  </p:sldMasterIdLst>
  <p:notesMasterIdLst>
    <p:notesMasterId r:id="rId89"/>
  </p:notesMasterIdLst>
  <p:sldIdLst>
    <p:sldId id="258" r:id="rId3"/>
    <p:sldId id="301" r:id="rId4"/>
    <p:sldId id="269" r:id="rId5"/>
    <p:sldId id="405" r:id="rId6"/>
    <p:sldId id="302" r:id="rId7"/>
    <p:sldId id="327" r:id="rId8"/>
    <p:sldId id="328" r:id="rId9"/>
    <p:sldId id="329" r:id="rId10"/>
    <p:sldId id="330" r:id="rId11"/>
    <p:sldId id="300" r:id="rId12"/>
    <p:sldId id="334" r:id="rId13"/>
    <p:sldId id="333" r:id="rId14"/>
    <p:sldId id="294" r:id="rId15"/>
    <p:sldId id="335" r:id="rId16"/>
    <p:sldId id="338" r:id="rId17"/>
    <p:sldId id="337" r:id="rId18"/>
    <p:sldId id="407" r:id="rId19"/>
    <p:sldId id="408" r:id="rId20"/>
    <p:sldId id="409" r:id="rId21"/>
    <p:sldId id="274" r:id="rId22"/>
    <p:sldId id="275" r:id="rId23"/>
    <p:sldId id="37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1" r:id="rId44"/>
    <p:sldId id="296" r:id="rId45"/>
    <p:sldId id="404" r:id="rId46"/>
    <p:sldId id="261" r:id="rId47"/>
    <p:sldId id="362" r:id="rId48"/>
    <p:sldId id="363" r:id="rId49"/>
    <p:sldId id="262" r:id="rId50"/>
    <p:sldId id="263" r:id="rId51"/>
    <p:sldId id="264" r:id="rId52"/>
    <p:sldId id="286" r:id="rId53"/>
    <p:sldId id="367" r:id="rId54"/>
    <p:sldId id="366" r:id="rId55"/>
    <p:sldId id="364" r:id="rId56"/>
    <p:sldId id="368" r:id="rId57"/>
    <p:sldId id="369" r:id="rId58"/>
    <p:sldId id="371" r:id="rId59"/>
    <p:sldId id="372" r:id="rId60"/>
    <p:sldId id="373" r:id="rId61"/>
    <p:sldId id="374" r:id="rId62"/>
    <p:sldId id="375" r:id="rId63"/>
    <p:sldId id="377" r:id="rId64"/>
    <p:sldId id="376" r:id="rId65"/>
    <p:sldId id="378" r:id="rId66"/>
    <p:sldId id="379" r:id="rId67"/>
    <p:sldId id="380" r:id="rId68"/>
    <p:sldId id="386" r:id="rId69"/>
    <p:sldId id="387" r:id="rId70"/>
    <p:sldId id="388" r:id="rId71"/>
    <p:sldId id="382" r:id="rId72"/>
    <p:sldId id="383" r:id="rId73"/>
    <p:sldId id="384" r:id="rId74"/>
    <p:sldId id="385" r:id="rId75"/>
    <p:sldId id="410" r:id="rId76"/>
    <p:sldId id="389" r:id="rId77"/>
    <p:sldId id="411" r:id="rId78"/>
    <p:sldId id="295" r:id="rId79"/>
    <p:sldId id="297" r:id="rId80"/>
    <p:sldId id="272" r:id="rId81"/>
    <p:sldId id="418" r:id="rId82"/>
    <p:sldId id="419" r:id="rId83"/>
    <p:sldId id="316" r:id="rId84"/>
    <p:sldId id="260" r:id="rId85"/>
    <p:sldId id="420" r:id="rId86"/>
    <p:sldId id="390" r:id="rId87"/>
    <p:sldId id="279" r:id="rId88"/>
  </p:sldIdLst>
  <p:sldSz cx="9144000" cy="5143500" type="screen16x9"/>
  <p:notesSz cx="6858000" cy="9144000"/>
  <p:embeddedFontLst>
    <p:embeddedFont>
      <p:font typeface="Calibri" panose="020F0502020204030204" pitchFamily="34" charset="0"/>
      <p:regular r:id="rId90"/>
      <p:bold r:id="rId91"/>
      <p:italic r:id="rId92"/>
      <p:boldItalic r:id="rId93"/>
    </p:embeddedFont>
    <p:embeddedFont>
      <p:font typeface="Garamond" panose="02020404030301010803" pitchFamily="18" charset="0"/>
      <p:regular r:id="rId94"/>
      <p:bold r:id="rId95"/>
      <p:italic r:id="rId96"/>
    </p:embeddedFont>
    <p:embeddedFont>
      <p:font typeface="Lato Light" panose="020B0604020202020204" charset="0"/>
      <p:regular r:id="rId97"/>
      <p:bold r:id="rId98"/>
      <p:italic r:id="rId99"/>
      <p:boldItalic r:id="rId100"/>
    </p:embeddedFont>
    <p:embeddedFont>
      <p:font typeface="Roboto Slab Light" panose="020B0604020202020204" charset="0"/>
      <p:regular r:id="rId101"/>
      <p:bold r:id="rId102"/>
    </p:embeddedFont>
    <p:embeddedFont>
      <p:font typeface="Tahoma" panose="020B0604030504040204" pitchFamily="34" charset="0"/>
      <p:regular r:id="rId103"/>
      <p:bold r:id="rId104"/>
    </p:embeddedFont>
    <p:embeddedFont>
      <p:font typeface="Trebuchet MS" panose="020B0603020202020204" pitchFamily="34" charset="0"/>
      <p:regular r:id="rId105"/>
      <p:bold r:id="rId106"/>
      <p:italic r:id="rId107"/>
      <p:boldItalic r:id="rId108"/>
    </p:embeddedFont>
    <p:embeddedFont>
      <p:font typeface="Verdana" panose="020B0604030504040204"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DE224A"/>
    <a:srgbClr val="3CB2C2"/>
    <a:srgbClr val="EA728C"/>
    <a:srgbClr val="FF6600"/>
    <a:srgbClr val="D88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7AD7A2-E9A0-478D-8CBA-3866B9AB3C37}">
  <a:tblStyle styleId="{D67AD7A2-E9A0-478D-8CBA-3866B9AB3C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848" y="4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12" Type="http://schemas.openxmlformats.org/officeDocument/2006/relationships/font" Target="fonts/font23.fntdata"/><Relationship Id="rId16" Type="http://schemas.openxmlformats.org/officeDocument/2006/relationships/slide" Target="slides/slide14.xml"/><Relationship Id="rId107" Type="http://schemas.openxmlformats.org/officeDocument/2006/relationships/font" Target="fonts/font18.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3.fntdata"/><Relationship Id="rId110" Type="http://schemas.openxmlformats.org/officeDocument/2006/relationships/font" Target="fonts/font21.fntdata"/><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1.fntdata"/><Relationship Id="rId95"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1.fntdata"/><Relationship Id="rId105" Type="http://schemas.openxmlformats.org/officeDocument/2006/relationships/font" Target="fonts/font16.fntdata"/><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4.fntdata"/><Relationship Id="rId108" Type="http://schemas.openxmlformats.org/officeDocument/2006/relationships/font" Target="fonts/font19.fntdata"/><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font" Target="fonts/font2.fntdata"/><Relationship Id="rId96" Type="http://schemas.openxmlformats.org/officeDocument/2006/relationships/font" Target="fonts/font7.fntdata"/><Relationship Id="rId11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7.fntdata"/><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0.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ED1B8-D188-4B05-83DF-7798B796DE31}"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ru-RU"/>
        </a:p>
      </dgm:t>
    </dgm:pt>
    <dgm:pt modelId="{D3ACB78C-98FB-4C4E-AAFA-F9648374C337}">
      <dgm:prSet/>
      <dgm:spPr/>
      <dgm:t>
        <a:bodyPr/>
        <a:lstStyle/>
        <a:p>
          <a:pPr rtl="0"/>
          <a:r>
            <a:rPr lang="ru-RU" dirty="0"/>
            <a:t>Формальная</a:t>
          </a:r>
        </a:p>
        <a:p>
          <a:pPr rtl="0"/>
          <a:r>
            <a:rPr lang="ru-RU" dirty="0"/>
            <a:t>экспертиза</a:t>
          </a:r>
        </a:p>
      </dgm:t>
    </dgm:pt>
    <dgm:pt modelId="{12F81B79-0139-49B9-BEF1-AB9843332876}" type="parTrans" cxnId="{ACE7014A-2762-42B6-866D-FA1E351445C5}">
      <dgm:prSet/>
      <dgm:spPr/>
      <dgm:t>
        <a:bodyPr/>
        <a:lstStyle/>
        <a:p>
          <a:endParaRPr lang="ru-RU"/>
        </a:p>
      </dgm:t>
    </dgm:pt>
    <dgm:pt modelId="{94F39213-A74B-467D-B844-6F496B7D34C5}" type="sibTrans" cxnId="{ACE7014A-2762-42B6-866D-FA1E351445C5}">
      <dgm:prSet/>
      <dgm:spPr/>
      <dgm:t>
        <a:bodyPr/>
        <a:lstStyle/>
        <a:p>
          <a:endParaRPr lang="ru-RU"/>
        </a:p>
      </dgm:t>
    </dgm:pt>
    <dgm:pt modelId="{4361AA6E-E56D-4BC2-A6AB-B36EA8C1B311}">
      <dgm:prSet/>
      <dgm:spPr/>
      <dgm:t>
        <a:bodyPr/>
        <a:lstStyle/>
        <a:p>
          <a:pPr rtl="0"/>
          <a:r>
            <a:rPr lang="ru-RU" dirty="0"/>
            <a:t>Экспертиза </a:t>
          </a:r>
        </a:p>
        <a:p>
          <a:pPr rtl="0"/>
          <a:r>
            <a:rPr lang="ru-RU" dirty="0"/>
            <a:t>по существу</a:t>
          </a:r>
        </a:p>
      </dgm:t>
    </dgm:pt>
    <dgm:pt modelId="{B5AF2F11-B9B1-4DCC-B1C5-9E25FFAAFE60}" type="parTrans" cxnId="{043F247D-1453-4E3F-AB7E-0499D394EC44}">
      <dgm:prSet/>
      <dgm:spPr/>
      <dgm:t>
        <a:bodyPr/>
        <a:lstStyle/>
        <a:p>
          <a:endParaRPr lang="ru-RU"/>
        </a:p>
      </dgm:t>
    </dgm:pt>
    <dgm:pt modelId="{DDA5EA8C-A76B-4545-8E37-3722E56C2345}" type="sibTrans" cxnId="{043F247D-1453-4E3F-AB7E-0499D394EC44}">
      <dgm:prSet/>
      <dgm:spPr/>
      <dgm:t>
        <a:bodyPr/>
        <a:lstStyle/>
        <a:p>
          <a:endParaRPr lang="ru-RU"/>
        </a:p>
      </dgm:t>
    </dgm:pt>
    <dgm:pt modelId="{6A4A7B51-954A-4CEB-8A91-D8D8E5F30C7A}">
      <dgm:prSet/>
      <dgm:spPr/>
      <dgm:t>
        <a:bodyPr/>
        <a:lstStyle/>
        <a:p>
          <a:pPr rtl="0"/>
          <a:r>
            <a:rPr lang="ru-RU" dirty="0"/>
            <a:t>Решение </a:t>
          </a:r>
        </a:p>
        <a:p>
          <a:pPr rtl="0"/>
          <a:r>
            <a:rPr lang="ru-RU" dirty="0"/>
            <a:t>о выдаче</a:t>
          </a:r>
        </a:p>
        <a:p>
          <a:pPr rtl="0"/>
          <a:r>
            <a:rPr lang="ru-RU" dirty="0"/>
            <a:t>патента</a:t>
          </a:r>
        </a:p>
      </dgm:t>
    </dgm:pt>
    <dgm:pt modelId="{5E85FF89-D322-44AB-A7A6-3173751546CB}" type="parTrans" cxnId="{A8636012-D98D-4963-82AC-DFE4562DFE97}">
      <dgm:prSet/>
      <dgm:spPr/>
      <dgm:t>
        <a:bodyPr/>
        <a:lstStyle/>
        <a:p>
          <a:endParaRPr lang="ru-RU"/>
        </a:p>
      </dgm:t>
    </dgm:pt>
    <dgm:pt modelId="{921C8BE6-0272-43A7-82E0-8840317FF3DD}" type="sibTrans" cxnId="{A8636012-D98D-4963-82AC-DFE4562DFE97}">
      <dgm:prSet/>
      <dgm:spPr/>
      <dgm:t>
        <a:bodyPr/>
        <a:lstStyle/>
        <a:p>
          <a:endParaRPr lang="ru-RU"/>
        </a:p>
      </dgm:t>
    </dgm:pt>
    <dgm:pt modelId="{D16FE67F-A1BF-4FD2-B1F2-188A746B2AF9}" type="pres">
      <dgm:prSet presAssocID="{80DED1B8-D188-4B05-83DF-7798B796DE31}" presName="theList" presStyleCnt="0">
        <dgm:presLayoutVars>
          <dgm:dir/>
          <dgm:animLvl val="lvl"/>
          <dgm:resizeHandles val="exact"/>
        </dgm:presLayoutVars>
      </dgm:prSet>
      <dgm:spPr/>
    </dgm:pt>
    <dgm:pt modelId="{B2BEDE43-8951-4803-8CB5-FCA101AB8707}" type="pres">
      <dgm:prSet presAssocID="{D3ACB78C-98FB-4C4E-AAFA-F9648374C337}" presName="compNode" presStyleCnt="0"/>
      <dgm:spPr/>
    </dgm:pt>
    <dgm:pt modelId="{55837238-1838-483C-944D-6C31A5FB0290}" type="pres">
      <dgm:prSet presAssocID="{D3ACB78C-98FB-4C4E-AAFA-F9648374C337}" presName="noGeometry" presStyleCnt="0"/>
      <dgm:spPr/>
    </dgm:pt>
    <dgm:pt modelId="{FDFB6C42-DB9E-4C37-A359-124A25490FE5}" type="pres">
      <dgm:prSet presAssocID="{D3ACB78C-98FB-4C4E-AAFA-F9648374C337}" presName="childTextVisible" presStyleLbl="bgAccFollowNode1" presStyleIdx="0" presStyleCnt="3" custLinFactNeighborY="3704">
        <dgm:presLayoutVars>
          <dgm:bulletEnabled val="1"/>
        </dgm:presLayoutVars>
      </dgm:prSet>
      <dgm:spPr/>
    </dgm:pt>
    <dgm:pt modelId="{7D2F74DD-5297-4685-B70F-37F04D52EF0D}" type="pres">
      <dgm:prSet presAssocID="{D3ACB78C-98FB-4C4E-AAFA-F9648374C337}" presName="childTextHidden" presStyleLbl="bgAccFollowNode1" presStyleIdx="0" presStyleCnt="3"/>
      <dgm:spPr/>
    </dgm:pt>
    <dgm:pt modelId="{AA62D13E-72B6-4BB4-A445-20C083E9F143}" type="pres">
      <dgm:prSet presAssocID="{D3ACB78C-98FB-4C4E-AAFA-F9648374C337}" presName="parentText" presStyleLbl="node1" presStyleIdx="0" presStyleCnt="3">
        <dgm:presLayoutVars>
          <dgm:chMax val="1"/>
          <dgm:bulletEnabled val="1"/>
        </dgm:presLayoutVars>
      </dgm:prSet>
      <dgm:spPr/>
    </dgm:pt>
    <dgm:pt modelId="{1D05B671-01E5-409C-9D31-4E1992D8AFC4}" type="pres">
      <dgm:prSet presAssocID="{D3ACB78C-98FB-4C4E-AAFA-F9648374C337}" presName="aSpace" presStyleCnt="0"/>
      <dgm:spPr/>
    </dgm:pt>
    <dgm:pt modelId="{E7E0AC1F-782B-4F64-81A8-410222FCF308}" type="pres">
      <dgm:prSet presAssocID="{4361AA6E-E56D-4BC2-A6AB-B36EA8C1B311}" presName="compNode" presStyleCnt="0"/>
      <dgm:spPr/>
    </dgm:pt>
    <dgm:pt modelId="{0B43753D-F1CB-4B0F-BF38-3F480D5EDFB3}" type="pres">
      <dgm:prSet presAssocID="{4361AA6E-E56D-4BC2-A6AB-B36EA8C1B311}" presName="noGeometry" presStyleCnt="0"/>
      <dgm:spPr/>
    </dgm:pt>
    <dgm:pt modelId="{D678DF45-EEED-404A-9114-72CFD6163E9D}" type="pres">
      <dgm:prSet presAssocID="{4361AA6E-E56D-4BC2-A6AB-B36EA8C1B311}" presName="childTextVisible" presStyleLbl="bgAccFollowNode1" presStyleIdx="1" presStyleCnt="3">
        <dgm:presLayoutVars>
          <dgm:bulletEnabled val="1"/>
        </dgm:presLayoutVars>
      </dgm:prSet>
      <dgm:spPr/>
    </dgm:pt>
    <dgm:pt modelId="{CD245185-B336-43E1-8D28-EAA7693735C8}" type="pres">
      <dgm:prSet presAssocID="{4361AA6E-E56D-4BC2-A6AB-B36EA8C1B311}" presName="childTextHidden" presStyleLbl="bgAccFollowNode1" presStyleIdx="1" presStyleCnt="3"/>
      <dgm:spPr/>
    </dgm:pt>
    <dgm:pt modelId="{5A027455-412E-40F7-9399-A7DD208659A9}" type="pres">
      <dgm:prSet presAssocID="{4361AA6E-E56D-4BC2-A6AB-B36EA8C1B311}" presName="parentText" presStyleLbl="node1" presStyleIdx="1" presStyleCnt="3">
        <dgm:presLayoutVars>
          <dgm:chMax val="1"/>
          <dgm:bulletEnabled val="1"/>
        </dgm:presLayoutVars>
      </dgm:prSet>
      <dgm:spPr/>
    </dgm:pt>
    <dgm:pt modelId="{9CA4EA77-9528-45EE-A8B7-C87BBA87B163}" type="pres">
      <dgm:prSet presAssocID="{4361AA6E-E56D-4BC2-A6AB-B36EA8C1B311}" presName="aSpace" presStyleCnt="0"/>
      <dgm:spPr/>
    </dgm:pt>
    <dgm:pt modelId="{05EED5F1-B158-49AB-99F3-8DC8152F6747}" type="pres">
      <dgm:prSet presAssocID="{6A4A7B51-954A-4CEB-8A91-D8D8E5F30C7A}" presName="compNode" presStyleCnt="0"/>
      <dgm:spPr/>
    </dgm:pt>
    <dgm:pt modelId="{5C0FD0D9-D145-49D8-B785-D889497B4110}" type="pres">
      <dgm:prSet presAssocID="{6A4A7B51-954A-4CEB-8A91-D8D8E5F30C7A}" presName="noGeometry" presStyleCnt="0"/>
      <dgm:spPr/>
    </dgm:pt>
    <dgm:pt modelId="{B735EA36-CC7F-4D25-927B-B51DC7072A5F}" type="pres">
      <dgm:prSet presAssocID="{6A4A7B51-954A-4CEB-8A91-D8D8E5F30C7A}" presName="childTextVisible" presStyleLbl="bgAccFollowNode1" presStyleIdx="2" presStyleCnt="3">
        <dgm:presLayoutVars>
          <dgm:bulletEnabled val="1"/>
        </dgm:presLayoutVars>
      </dgm:prSet>
      <dgm:spPr/>
    </dgm:pt>
    <dgm:pt modelId="{A9083ABE-5EC6-4171-87A7-548B69A3DA92}" type="pres">
      <dgm:prSet presAssocID="{6A4A7B51-954A-4CEB-8A91-D8D8E5F30C7A}" presName="childTextHidden" presStyleLbl="bgAccFollowNode1" presStyleIdx="2" presStyleCnt="3"/>
      <dgm:spPr/>
    </dgm:pt>
    <dgm:pt modelId="{67158766-F5CA-4FB9-BFD2-0E71B75A6E59}" type="pres">
      <dgm:prSet presAssocID="{6A4A7B51-954A-4CEB-8A91-D8D8E5F30C7A}" presName="parentText" presStyleLbl="node1" presStyleIdx="2" presStyleCnt="3">
        <dgm:presLayoutVars>
          <dgm:chMax val="1"/>
          <dgm:bulletEnabled val="1"/>
        </dgm:presLayoutVars>
      </dgm:prSet>
      <dgm:spPr/>
    </dgm:pt>
  </dgm:ptLst>
  <dgm:cxnLst>
    <dgm:cxn modelId="{A8636012-D98D-4963-82AC-DFE4562DFE97}" srcId="{80DED1B8-D188-4B05-83DF-7798B796DE31}" destId="{6A4A7B51-954A-4CEB-8A91-D8D8E5F30C7A}" srcOrd="2" destOrd="0" parTransId="{5E85FF89-D322-44AB-A7A6-3173751546CB}" sibTransId="{921C8BE6-0272-43A7-82E0-8840317FF3DD}"/>
    <dgm:cxn modelId="{ACE7014A-2762-42B6-866D-FA1E351445C5}" srcId="{80DED1B8-D188-4B05-83DF-7798B796DE31}" destId="{D3ACB78C-98FB-4C4E-AAFA-F9648374C337}" srcOrd="0" destOrd="0" parTransId="{12F81B79-0139-49B9-BEF1-AB9843332876}" sibTransId="{94F39213-A74B-467D-B844-6F496B7D34C5}"/>
    <dgm:cxn modelId="{699C4070-4D66-4A30-A044-67C75F11043D}" type="presOf" srcId="{6A4A7B51-954A-4CEB-8A91-D8D8E5F30C7A}" destId="{67158766-F5CA-4FB9-BFD2-0E71B75A6E59}" srcOrd="0" destOrd="0" presId="urn:microsoft.com/office/officeart/2005/8/layout/hProcess6"/>
    <dgm:cxn modelId="{043F247D-1453-4E3F-AB7E-0499D394EC44}" srcId="{80DED1B8-D188-4B05-83DF-7798B796DE31}" destId="{4361AA6E-E56D-4BC2-A6AB-B36EA8C1B311}" srcOrd="1" destOrd="0" parTransId="{B5AF2F11-B9B1-4DCC-B1C5-9E25FFAAFE60}" sibTransId="{DDA5EA8C-A76B-4545-8E37-3722E56C2345}"/>
    <dgm:cxn modelId="{35E9F195-A66F-4E3E-80A6-AA18DBEFE4A3}" type="presOf" srcId="{80DED1B8-D188-4B05-83DF-7798B796DE31}" destId="{D16FE67F-A1BF-4FD2-B1F2-188A746B2AF9}" srcOrd="0" destOrd="0" presId="urn:microsoft.com/office/officeart/2005/8/layout/hProcess6"/>
    <dgm:cxn modelId="{40A142AF-353A-430C-A093-316B03E50DD8}" type="presOf" srcId="{4361AA6E-E56D-4BC2-A6AB-B36EA8C1B311}" destId="{5A027455-412E-40F7-9399-A7DD208659A9}" srcOrd="0" destOrd="0" presId="urn:microsoft.com/office/officeart/2005/8/layout/hProcess6"/>
    <dgm:cxn modelId="{FD222FCE-57C0-4A2A-AA47-D2FC89709DF9}" type="presOf" srcId="{D3ACB78C-98FB-4C4E-AAFA-F9648374C337}" destId="{AA62D13E-72B6-4BB4-A445-20C083E9F143}" srcOrd="0" destOrd="0" presId="urn:microsoft.com/office/officeart/2005/8/layout/hProcess6"/>
    <dgm:cxn modelId="{FDC3CD26-14EE-4AB9-8D03-FE31A4A9E9BD}" type="presParOf" srcId="{D16FE67F-A1BF-4FD2-B1F2-188A746B2AF9}" destId="{B2BEDE43-8951-4803-8CB5-FCA101AB8707}" srcOrd="0" destOrd="0" presId="urn:microsoft.com/office/officeart/2005/8/layout/hProcess6"/>
    <dgm:cxn modelId="{CFBD25EF-8E2A-4F64-A7F1-1CC48C7DD100}" type="presParOf" srcId="{B2BEDE43-8951-4803-8CB5-FCA101AB8707}" destId="{55837238-1838-483C-944D-6C31A5FB0290}" srcOrd="0" destOrd="0" presId="urn:microsoft.com/office/officeart/2005/8/layout/hProcess6"/>
    <dgm:cxn modelId="{7ABDA8EA-83F0-4DDA-8908-F812AF322E70}" type="presParOf" srcId="{B2BEDE43-8951-4803-8CB5-FCA101AB8707}" destId="{FDFB6C42-DB9E-4C37-A359-124A25490FE5}" srcOrd="1" destOrd="0" presId="urn:microsoft.com/office/officeart/2005/8/layout/hProcess6"/>
    <dgm:cxn modelId="{3F3A0A75-13A7-42FE-871F-79A34CEC4792}" type="presParOf" srcId="{B2BEDE43-8951-4803-8CB5-FCA101AB8707}" destId="{7D2F74DD-5297-4685-B70F-37F04D52EF0D}" srcOrd="2" destOrd="0" presId="urn:microsoft.com/office/officeart/2005/8/layout/hProcess6"/>
    <dgm:cxn modelId="{EB7D046F-AA7C-418C-987F-661840F8B2E7}" type="presParOf" srcId="{B2BEDE43-8951-4803-8CB5-FCA101AB8707}" destId="{AA62D13E-72B6-4BB4-A445-20C083E9F143}" srcOrd="3" destOrd="0" presId="urn:microsoft.com/office/officeart/2005/8/layout/hProcess6"/>
    <dgm:cxn modelId="{0ED616D0-A6A5-428F-A410-D25E5620ACED}" type="presParOf" srcId="{D16FE67F-A1BF-4FD2-B1F2-188A746B2AF9}" destId="{1D05B671-01E5-409C-9D31-4E1992D8AFC4}" srcOrd="1" destOrd="0" presId="urn:microsoft.com/office/officeart/2005/8/layout/hProcess6"/>
    <dgm:cxn modelId="{60FFA021-7FAA-4447-A558-7BDA6B35EC0D}" type="presParOf" srcId="{D16FE67F-A1BF-4FD2-B1F2-188A746B2AF9}" destId="{E7E0AC1F-782B-4F64-81A8-410222FCF308}" srcOrd="2" destOrd="0" presId="urn:microsoft.com/office/officeart/2005/8/layout/hProcess6"/>
    <dgm:cxn modelId="{E12F9C67-546E-46FE-9E00-DCF67235657B}" type="presParOf" srcId="{E7E0AC1F-782B-4F64-81A8-410222FCF308}" destId="{0B43753D-F1CB-4B0F-BF38-3F480D5EDFB3}" srcOrd="0" destOrd="0" presId="urn:microsoft.com/office/officeart/2005/8/layout/hProcess6"/>
    <dgm:cxn modelId="{67A21334-37BB-4F0B-92F3-8AFAB197EFB9}" type="presParOf" srcId="{E7E0AC1F-782B-4F64-81A8-410222FCF308}" destId="{D678DF45-EEED-404A-9114-72CFD6163E9D}" srcOrd="1" destOrd="0" presId="urn:microsoft.com/office/officeart/2005/8/layout/hProcess6"/>
    <dgm:cxn modelId="{71361778-4737-4DAE-BF06-146E017C6781}" type="presParOf" srcId="{E7E0AC1F-782B-4F64-81A8-410222FCF308}" destId="{CD245185-B336-43E1-8D28-EAA7693735C8}" srcOrd="2" destOrd="0" presId="urn:microsoft.com/office/officeart/2005/8/layout/hProcess6"/>
    <dgm:cxn modelId="{B58C7867-A007-4E7C-88B3-F38287811309}" type="presParOf" srcId="{E7E0AC1F-782B-4F64-81A8-410222FCF308}" destId="{5A027455-412E-40F7-9399-A7DD208659A9}" srcOrd="3" destOrd="0" presId="urn:microsoft.com/office/officeart/2005/8/layout/hProcess6"/>
    <dgm:cxn modelId="{9BE8077B-AD0E-475C-A753-BC16324C70FC}" type="presParOf" srcId="{D16FE67F-A1BF-4FD2-B1F2-188A746B2AF9}" destId="{9CA4EA77-9528-45EE-A8B7-C87BBA87B163}" srcOrd="3" destOrd="0" presId="urn:microsoft.com/office/officeart/2005/8/layout/hProcess6"/>
    <dgm:cxn modelId="{FD0991E1-C4B2-4D22-AD23-B16413263FCF}" type="presParOf" srcId="{D16FE67F-A1BF-4FD2-B1F2-188A746B2AF9}" destId="{05EED5F1-B158-49AB-99F3-8DC8152F6747}" srcOrd="4" destOrd="0" presId="urn:microsoft.com/office/officeart/2005/8/layout/hProcess6"/>
    <dgm:cxn modelId="{D866E522-4E58-4E52-A73E-84A2808950E8}" type="presParOf" srcId="{05EED5F1-B158-49AB-99F3-8DC8152F6747}" destId="{5C0FD0D9-D145-49D8-B785-D889497B4110}" srcOrd="0" destOrd="0" presId="urn:microsoft.com/office/officeart/2005/8/layout/hProcess6"/>
    <dgm:cxn modelId="{4351E43F-09BA-4F66-94CD-079B449F0BD8}" type="presParOf" srcId="{05EED5F1-B158-49AB-99F3-8DC8152F6747}" destId="{B735EA36-CC7F-4D25-927B-B51DC7072A5F}" srcOrd="1" destOrd="0" presId="urn:microsoft.com/office/officeart/2005/8/layout/hProcess6"/>
    <dgm:cxn modelId="{42F84AA4-03A2-4525-9D7B-E356772B8301}" type="presParOf" srcId="{05EED5F1-B158-49AB-99F3-8DC8152F6747}" destId="{A9083ABE-5EC6-4171-87A7-548B69A3DA92}" srcOrd="2" destOrd="0" presId="urn:microsoft.com/office/officeart/2005/8/layout/hProcess6"/>
    <dgm:cxn modelId="{BF5231EC-9BB2-4DD8-82F0-D61E9C326884}" type="presParOf" srcId="{05EED5F1-B158-49AB-99F3-8DC8152F6747}" destId="{67158766-F5CA-4FB9-BFD2-0E71B75A6E59}"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B6C42-DB9E-4C37-A359-124A25490FE5}">
      <dsp:nvSpPr>
        <dsp:cNvPr id="0" name=""/>
        <dsp:cNvSpPr/>
      </dsp:nvSpPr>
      <dsp:spPr>
        <a:xfrm>
          <a:off x="728831" y="0"/>
          <a:ext cx="1593638" cy="139304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2D13E-72B6-4BB4-A445-20C083E9F143}">
      <dsp:nvSpPr>
        <dsp:cNvPr id="0" name=""/>
        <dsp:cNvSpPr/>
      </dsp:nvSpPr>
      <dsp:spPr>
        <a:xfrm>
          <a:off x="330422" y="298110"/>
          <a:ext cx="796819" cy="7968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ru-RU" sz="700" kern="1200" dirty="0"/>
            <a:t>Формальная</a:t>
          </a:r>
        </a:p>
        <a:p>
          <a:pPr marL="0" lvl="0" indent="0" algn="ctr" defTabSz="311150" rtl="0">
            <a:lnSpc>
              <a:spcPct val="90000"/>
            </a:lnSpc>
            <a:spcBef>
              <a:spcPct val="0"/>
            </a:spcBef>
            <a:spcAft>
              <a:spcPct val="35000"/>
            </a:spcAft>
            <a:buNone/>
          </a:pPr>
          <a:r>
            <a:rPr lang="ru-RU" sz="700" kern="1200" dirty="0"/>
            <a:t>экспертиза</a:t>
          </a:r>
        </a:p>
      </dsp:txBody>
      <dsp:txXfrm>
        <a:off x="447113" y="414801"/>
        <a:ext cx="563437" cy="563437"/>
      </dsp:txXfrm>
    </dsp:sp>
    <dsp:sp modelId="{D678DF45-EEED-404A-9114-72CFD6163E9D}">
      <dsp:nvSpPr>
        <dsp:cNvPr id="0" name=""/>
        <dsp:cNvSpPr/>
      </dsp:nvSpPr>
      <dsp:spPr>
        <a:xfrm>
          <a:off x="2831385" y="0"/>
          <a:ext cx="1593638" cy="139304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027455-412E-40F7-9399-A7DD208659A9}">
      <dsp:nvSpPr>
        <dsp:cNvPr id="0" name=""/>
        <dsp:cNvSpPr/>
      </dsp:nvSpPr>
      <dsp:spPr>
        <a:xfrm>
          <a:off x="2432975" y="298110"/>
          <a:ext cx="796819" cy="7968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ru-RU" sz="700" kern="1200" dirty="0"/>
            <a:t>Экспертиза </a:t>
          </a:r>
        </a:p>
        <a:p>
          <a:pPr marL="0" lvl="0" indent="0" algn="ctr" defTabSz="311150" rtl="0">
            <a:lnSpc>
              <a:spcPct val="90000"/>
            </a:lnSpc>
            <a:spcBef>
              <a:spcPct val="0"/>
            </a:spcBef>
            <a:spcAft>
              <a:spcPct val="35000"/>
            </a:spcAft>
            <a:buNone/>
          </a:pPr>
          <a:r>
            <a:rPr lang="ru-RU" sz="700" kern="1200" dirty="0"/>
            <a:t>по существу</a:t>
          </a:r>
        </a:p>
      </dsp:txBody>
      <dsp:txXfrm>
        <a:off x="2549666" y="414801"/>
        <a:ext cx="563437" cy="563437"/>
      </dsp:txXfrm>
    </dsp:sp>
    <dsp:sp modelId="{B735EA36-CC7F-4D25-927B-B51DC7072A5F}">
      <dsp:nvSpPr>
        <dsp:cNvPr id="0" name=""/>
        <dsp:cNvSpPr/>
      </dsp:nvSpPr>
      <dsp:spPr>
        <a:xfrm>
          <a:off x="4933938" y="0"/>
          <a:ext cx="1593638" cy="139304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58766-F5CA-4FB9-BFD2-0E71B75A6E59}">
      <dsp:nvSpPr>
        <dsp:cNvPr id="0" name=""/>
        <dsp:cNvSpPr/>
      </dsp:nvSpPr>
      <dsp:spPr>
        <a:xfrm>
          <a:off x="4535529" y="298110"/>
          <a:ext cx="796819" cy="7968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ru-RU" sz="700" kern="1200" dirty="0"/>
            <a:t>Решение </a:t>
          </a:r>
        </a:p>
        <a:p>
          <a:pPr marL="0" lvl="0" indent="0" algn="ctr" defTabSz="311150" rtl="0">
            <a:lnSpc>
              <a:spcPct val="90000"/>
            </a:lnSpc>
            <a:spcBef>
              <a:spcPct val="0"/>
            </a:spcBef>
            <a:spcAft>
              <a:spcPct val="35000"/>
            </a:spcAft>
            <a:buNone/>
          </a:pPr>
          <a:r>
            <a:rPr lang="ru-RU" sz="700" kern="1200" dirty="0"/>
            <a:t>о выдаче</a:t>
          </a:r>
        </a:p>
        <a:p>
          <a:pPr marL="0" lvl="0" indent="0" algn="ctr" defTabSz="311150" rtl="0">
            <a:lnSpc>
              <a:spcPct val="90000"/>
            </a:lnSpc>
            <a:spcBef>
              <a:spcPct val="0"/>
            </a:spcBef>
            <a:spcAft>
              <a:spcPct val="35000"/>
            </a:spcAft>
            <a:buNone/>
          </a:pPr>
          <a:r>
            <a:rPr lang="ru-RU" sz="700" kern="1200" dirty="0"/>
            <a:t>патента</a:t>
          </a:r>
        </a:p>
      </dsp:txBody>
      <dsp:txXfrm>
        <a:off x="4652220" y="414801"/>
        <a:ext cx="563437" cy="5634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773652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9074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7F0426E0-9D3A-44FF-97DC-5BAB4FD0FE70}"/>
              </a:ext>
            </a:extLst>
          </p:cNvPr>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D9F943E9-5416-4C16-AF9F-9844C4199A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B1730E79-D7E9-4D40-937A-3041B3379B20}"/>
              </a:ext>
            </a:extLst>
          </p:cNvPr>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BC443E68-705A-451A-B640-45CC2BBB014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7"/>
        <p:cNvGrpSpPr/>
        <p:nvPr/>
      </p:nvGrpSpPr>
      <p:grpSpPr>
        <a:xfrm>
          <a:off x="0" y="0"/>
          <a:ext cx="0" cy="0"/>
          <a:chOff x="0" y="0"/>
          <a:chExt cx="0" cy="0"/>
        </a:xfrm>
      </p:grpSpPr>
      <p:sp>
        <p:nvSpPr>
          <p:cNvPr id="68" name="Google Shape;68;p4"/>
          <p:cNvSpPr/>
          <p:nvPr/>
        </p:nvSpPr>
        <p:spPr>
          <a:xfrm>
            <a:off x="407150" y="407075"/>
            <a:ext cx="8329800" cy="4329300"/>
          </a:xfrm>
          <a:prstGeom prst="rect">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3811800" y="-194800"/>
            <a:ext cx="1520400" cy="1520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982150" y="734775"/>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3469949" y="810973"/>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3109875" y="154418"/>
            <a:ext cx="508800" cy="508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395528" y="-85690"/>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40400" y="3784204"/>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079301" y="44162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407150" y="4701449"/>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8896576" y="412332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7800547" y="46533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8471997" y="4203227"/>
            <a:ext cx="93900" cy="9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28659" y="350927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8327788" y="46647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4"/>
          <p:cNvGrpSpPr/>
          <p:nvPr/>
        </p:nvGrpSpPr>
        <p:grpSpPr>
          <a:xfrm>
            <a:off x="154026" y="4093700"/>
            <a:ext cx="508851" cy="47871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4"/>
          <p:cNvGrpSpPr/>
          <p:nvPr/>
        </p:nvGrpSpPr>
        <p:grpSpPr>
          <a:xfrm>
            <a:off x="5222967" y="889724"/>
            <a:ext cx="292923" cy="464285"/>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4"/>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lstStyle>
            <a:lvl1pPr marL="457200" lvl="0" indent="-419100" algn="ctr" rtl="0">
              <a:spcBef>
                <a:spcPts val="600"/>
              </a:spcBef>
              <a:spcAft>
                <a:spcPts val="0"/>
              </a:spcAft>
              <a:buClr>
                <a:srgbClr val="4A5C65"/>
              </a:buClr>
              <a:buSzPts val="3000"/>
              <a:buChar char="○"/>
              <a:defRPr sz="3000" i="1">
                <a:solidFill>
                  <a:srgbClr val="4A5C65"/>
                </a:solidFill>
              </a:defRPr>
            </a:lvl1pPr>
            <a:lvl2pPr marL="914400" lvl="1" indent="-419100" algn="ctr" rtl="0">
              <a:spcBef>
                <a:spcPts val="1000"/>
              </a:spcBef>
              <a:spcAft>
                <a:spcPts val="0"/>
              </a:spcAft>
              <a:buClr>
                <a:srgbClr val="4A5C65"/>
              </a:buClr>
              <a:buSzPts val="3000"/>
              <a:buChar char="◦"/>
              <a:defRPr sz="3000" i="1">
                <a:solidFill>
                  <a:srgbClr val="4A5C65"/>
                </a:solidFill>
              </a:defRPr>
            </a:lvl2pPr>
            <a:lvl3pPr marL="1371600" lvl="2" indent="-419100" algn="ctr" rtl="0">
              <a:spcBef>
                <a:spcPts val="1000"/>
              </a:spcBef>
              <a:spcAft>
                <a:spcPts val="0"/>
              </a:spcAft>
              <a:buClr>
                <a:srgbClr val="4A5C65"/>
              </a:buClr>
              <a:buSzPts val="3000"/>
              <a:buChar char="◦"/>
              <a:defRPr sz="3000" i="1">
                <a:solidFill>
                  <a:srgbClr val="4A5C65"/>
                </a:solidFill>
              </a:defRPr>
            </a:lvl3pPr>
            <a:lvl4pPr marL="1828800" lvl="3" indent="-419100" algn="ctr" rtl="0">
              <a:spcBef>
                <a:spcPts val="1000"/>
              </a:spcBef>
              <a:spcAft>
                <a:spcPts val="0"/>
              </a:spcAft>
              <a:buClr>
                <a:srgbClr val="4A5C65"/>
              </a:buClr>
              <a:buSzPts val="3000"/>
              <a:buChar char="◦"/>
              <a:defRPr sz="3000" i="1">
                <a:solidFill>
                  <a:srgbClr val="4A5C65"/>
                </a:solidFill>
              </a:defRPr>
            </a:lvl4pPr>
            <a:lvl5pPr marL="2286000" lvl="4" indent="-419100" algn="ctr" rtl="0">
              <a:spcBef>
                <a:spcPts val="1000"/>
              </a:spcBef>
              <a:spcAft>
                <a:spcPts val="0"/>
              </a:spcAft>
              <a:buClr>
                <a:srgbClr val="4A5C65"/>
              </a:buClr>
              <a:buSzPts val="3000"/>
              <a:buChar char="◦"/>
              <a:defRPr sz="3000" i="1">
                <a:solidFill>
                  <a:srgbClr val="4A5C65"/>
                </a:solidFill>
              </a:defRPr>
            </a:lvl5pPr>
            <a:lvl6pPr marL="2743200" lvl="5" indent="-419100" algn="ctr" rtl="0">
              <a:spcBef>
                <a:spcPts val="1000"/>
              </a:spcBef>
              <a:spcAft>
                <a:spcPts val="0"/>
              </a:spcAft>
              <a:buClr>
                <a:srgbClr val="4A5C65"/>
              </a:buClr>
              <a:buSzPts val="3000"/>
              <a:buChar char="◦"/>
              <a:defRPr sz="3000" i="1">
                <a:solidFill>
                  <a:srgbClr val="4A5C65"/>
                </a:solidFill>
              </a:defRPr>
            </a:lvl6pPr>
            <a:lvl7pPr marL="3200400" lvl="6" indent="-419100" algn="ctr" rtl="0">
              <a:spcBef>
                <a:spcPts val="1000"/>
              </a:spcBef>
              <a:spcAft>
                <a:spcPts val="0"/>
              </a:spcAft>
              <a:buClr>
                <a:srgbClr val="4A5C65"/>
              </a:buClr>
              <a:buSzPts val="3000"/>
              <a:buChar char="◦"/>
              <a:defRPr sz="3000" i="1">
                <a:solidFill>
                  <a:srgbClr val="4A5C65"/>
                </a:solidFill>
              </a:defRPr>
            </a:lvl7pPr>
            <a:lvl8pPr marL="3657600" lvl="7" indent="-419100" algn="ctr" rtl="0">
              <a:spcBef>
                <a:spcPts val="1000"/>
              </a:spcBef>
              <a:spcAft>
                <a:spcPts val="0"/>
              </a:spcAft>
              <a:buClr>
                <a:srgbClr val="4A5C65"/>
              </a:buClr>
              <a:buSzPts val="3000"/>
              <a:buChar char="◦"/>
              <a:defRPr sz="3000" i="1">
                <a:solidFill>
                  <a:srgbClr val="4A5C65"/>
                </a:solidFill>
              </a:defRPr>
            </a:lvl8pPr>
            <a:lvl9pPr marL="4114800" lvl="8" indent="-419100" algn="ctr">
              <a:spcBef>
                <a:spcPts val="1000"/>
              </a:spcBef>
              <a:spcAft>
                <a:spcPts val="1000"/>
              </a:spcAft>
              <a:buClr>
                <a:srgbClr val="4A5C65"/>
              </a:buClr>
              <a:buSzPts val="3000"/>
              <a:buChar char="◦"/>
              <a:defRPr sz="3000" i="1">
                <a:solidFill>
                  <a:srgbClr val="4A5C65"/>
                </a:solidFill>
              </a:defRPr>
            </a:lvl9pPr>
          </a:lstStyle>
          <a:p>
            <a:endParaRPr/>
          </a:p>
        </p:txBody>
      </p:sp>
      <p:sp>
        <p:nvSpPr>
          <p:cNvPr id="95" name="Google Shape;95;p4"/>
          <p:cNvSpPr txBox="1"/>
          <p:nvPr/>
        </p:nvSpPr>
        <p:spPr>
          <a:xfrm>
            <a:off x="3593400" y="8930"/>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FFFFFF"/>
                </a:solidFill>
              </a:rPr>
              <a:t>“</a:t>
            </a:r>
            <a:endParaRPr sz="9600" b="1">
              <a:solidFill>
                <a:srgbClr val="FFFFFF"/>
              </a:solidFill>
            </a:endParaRPr>
          </a:p>
        </p:txBody>
      </p:sp>
      <p:sp>
        <p:nvSpPr>
          <p:cNvPr id="96" name="Google Shape;96;p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solidFill>
                <a:prstClr val="black">
                  <a:tint val="75000"/>
                </a:prstClr>
              </a:solidFill>
            </a:endParaRPr>
          </a:p>
        </p:txBody>
      </p:sp>
      <p:sp>
        <p:nvSpPr>
          <p:cNvPr id="5" name="Holder 5"/>
          <p:cNvSpPr>
            <a:spLocks noGrp="1"/>
          </p:cNvSpPr>
          <p:nvPr>
            <p:ph type="dt" sz="half" idx="11"/>
          </p:nvPr>
        </p:nvSpPr>
        <p:spPr/>
        <p:txBody>
          <a:bodyPr/>
          <a:lstStyle>
            <a:lvl1pPr>
              <a:defRPr/>
            </a:lvl1pPr>
          </a:lstStyle>
          <a:p>
            <a:pPr>
              <a:defRPr/>
            </a:pPr>
            <a:fld id="{BD95C64B-A846-4CEB-8990-8405F69998C3}" type="datetimeFigureOut">
              <a:rPr lang="en-US">
                <a:solidFill>
                  <a:prstClr val="black">
                    <a:tint val="75000"/>
                  </a:prstClr>
                </a:solidFill>
              </a:rPr>
              <a:pPr>
                <a:defRPr/>
              </a:pPr>
              <a:t>5/19/2020</a:t>
            </a:fld>
            <a:endParaRPr lang="en-US">
              <a:solidFill>
                <a:prstClr val="black">
                  <a:tint val="75000"/>
                </a:prstClr>
              </a:solidFill>
            </a:endParaRPr>
          </a:p>
        </p:txBody>
      </p:sp>
      <p:sp>
        <p:nvSpPr>
          <p:cNvPr id="6" name="Holder 6"/>
          <p:cNvSpPr>
            <a:spLocks noGrp="1"/>
          </p:cNvSpPr>
          <p:nvPr>
            <p:ph type="sldNum" sz="quarter" idx="12"/>
          </p:nvPr>
        </p:nvSpPr>
        <p:spPr/>
        <p:txBody>
          <a:bodyPr/>
          <a:lstStyle>
            <a:lvl1pPr>
              <a:defRPr/>
            </a:lvl1pPr>
          </a:lstStyle>
          <a:p>
            <a:pPr>
              <a:defRPr/>
            </a:pPr>
            <a:fld id="{215EB735-0E34-4735-A97E-35566FCA74E0}"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24067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6575" y="138113"/>
            <a:ext cx="8070850" cy="369332"/>
          </a:xfrm>
        </p:spPr>
        <p:txBody>
          <a:bodyPr/>
          <a:lstStyle>
            <a:lvl1pPr>
              <a:defRPr sz="2400" b="1" i="0">
                <a:solidFill>
                  <a:srgbClr val="006633"/>
                </a:solidFill>
                <a:latin typeface="Garamond"/>
                <a:cs typeface="Garamond"/>
              </a:defRPr>
            </a:lvl1pPr>
          </a:lstStyle>
          <a:p>
            <a:endParaRPr/>
          </a:p>
        </p:txBody>
      </p:sp>
      <p:sp>
        <p:nvSpPr>
          <p:cNvPr id="3" name="Holder 3"/>
          <p:cNvSpPr>
            <a:spLocks noGrp="1"/>
          </p:cNvSpPr>
          <p:nvPr>
            <p:ph type="body" idx="1"/>
          </p:nvPr>
        </p:nvSpPr>
        <p:spPr>
          <a:xfrm>
            <a:off x="596900" y="1091804"/>
            <a:ext cx="7950200" cy="338554"/>
          </a:xfrm>
        </p:spPr>
        <p:txBody>
          <a:bodyPr/>
          <a:lstStyle>
            <a:lvl1pPr>
              <a:defRPr sz="2200" b="0" i="0">
                <a:solidFill>
                  <a:schemeClr val="tx1"/>
                </a:solidFill>
                <a:latin typeface="Arial"/>
                <a:cs typeface="Arial"/>
              </a:defRPr>
            </a:lvl1pPr>
          </a:lstStyle>
          <a:p>
            <a:endParaRPr/>
          </a:p>
        </p:txBody>
      </p:sp>
      <p:sp>
        <p:nvSpPr>
          <p:cNvPr id="4" name="Holder 4"/>
          <p:cNvSpPr>
            <a:spLocks noGrp="1"/>
          </p:cNvSpPr>
          <p:nvPr>
            <p:ph type="ftr" sz="quarter" idx="10"/>
          </p:nvPr>
        </p:nvSpPr>
        <p:spPr/>
        <p:txBody>
          <a:bodyPr/>
          <a:lstStyle>
            <a:lvl1pPr>
              <a:defRPr/>
            </a:lvl1pPr>
          </a:lstStyle>
          <a:p>
            <a:pPr>
              <a:defRPr/>
            </a:pPr>
            <a:endParaRPr>
              <a:solidFill>
                <a:prstClr val="black">
                  <a:tint val="75000"/>
                </a:prstClr>
              </a:solidFill>
            </a:endParaRPr>
          </a:p>
        </p:txBody>
      </p:sp>
      <p:sp>
        <p:nvSpPr>
          <p:cNvPr id="5" name="Holder 5"/>
          <p:cNvSpPr>
            <a:spLocks noGrp="1"/>
          </p:cNvSpPr>
          <p:nvPr>
            <p:ph type="dt" sz="half" idx="11"/>
          </p:nvPr>
        </p:nvSpPr>
        <p:spPr/>
        <p:txBody>
          <a:bodyPr/>
          <a:lstStyle>
            <a:lvl1pPr>
              <a:defRPr/>
            </a:lvl1pPr>
          </a:lstStyle>
          <a:p>
            <a:pPr>
              <a:defRPr/>
            </a:pPr>
            <a:fld id="{2440F052-01F4-48B1-B3F1-E02F41AD9432}" type="datetimeFigureOut">
              <a:rPr lang="en-US">
                <a:solidFill>
                  <a:prstClr val="black">
                    <a:tint val="75000"/>
                  </a:prstClr>
                </a:solidFill>
              </a:rPr>
              <a:pPr>
                <a:defRPr/>
              </a:pPr>
              <a:t>5/19/2020</a:t>
            </a:fld>
            <a:endParaRPr lang="en-US">
              <a:solidFill>
                <a:prstClr val="black">
                  <a:tint val="75000"/>
                </a:prstClr>
              </a:solidFill>
            </a:endParaRPr>
          </a:p>
        </p:txBody>
      </p:sp>
      <p:sp>
        <p:nvSpPr>
          <p:cNvPr id="6" name="Holder 6"/>
          <p:cNvSpPr>
            <a:spLocks noGrp="1"/>
          </p:cNvSpPr>
          <p:nvPr>
            <p:ph type="sldNum" sz="quarter" idx="12"/>
          </p:nvPr>
        </p:nvSpPr>
        <p:spPr/>
        <p:txBody>
          <a:bodyPr/>
          <a:lstStyle>
            <a:lvl1pPr>
              <a:defRPr/>
            </a:lvl1pPr>
          </a:lstStyle>
          <a:p>
            <a:pPr>
              <a:defRPr/>
            </a:pPr>
            <a:fld id="{A055F645-BD61-48F2-8C42-31B7324ED661}"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186587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5" name="bk object 16"/>
          <p:cNvSpPr>
            <a:spLocks/>
          </p:cNvSpPr>
          <p:nvPr/>
        </p:nvSpPr>
        <p:spPr bwMode="auto">
          <a:xfrm>
            <a:off x="381000" y="171450"/>
            <a:ext cx="8229600" cy="457200"/>
          </a:xfrm>
          <a:custGeom>
            <a:avLst/>
            <a:gdLst>
              <a:gd name="T0" fmla="*/ 0 w 8229600"/>
              <a:gd name="T1" fmla="*/ 609600 h 609600"/>
              <a:gd name="T2" fmla="*/ 0 w 8229600"/>
              <a:gd name="T3" fmla="*/ 0 h 609600"/>
              <a:gd name="T4" fmla="*/ 8229600 w 8229600"/>
              <a:gd name="T5" fmla="*/ 0 h 609600"/>
              <a:gd name="T6" fmla="*/ 0 60000 65536"/>
              <a:gd name="T7" fmla="*/ 0 60000 65536"/>
              <a:gd name="T8" fmla="*/ 0 60000 65536"/>
            </a:gdLst>
            <a:ahLst/>
            <a:cxnLst>
              <a:cxn ang="T6">
                <a:pos x="T0" y="T1"/>
              </a:cxn>
              <a:cxn ang="T7">
                <a:pos x="T2" y="T3"/>
              </a:cxn>
              <a:cxn ang="T8">
                <a:pos x="T4" y="T5"/>
              </a:cxn>
            </a:cxnLst>
            <a:rect l="0" t="0" r="r" b="b"/>
            <a:pathLst>
              <a:path w="8229600" h="609600">
                <a:moveTo>
                  <a:pt x="0" y="609600"/>
                </a:moveTo>
                <a:lnTo>
                  <a:pt x="0" y="0"/>
                </a:ln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6" name="bk object 17"/>
          <p:cNvSpPr>
            <a:spLocks/>
          </p:cNvSpPr>
          <p:nvPr/>
        </p:nvSpPr>
        <p:spPr bwMode="auto">
          <a:xfrm>
            <a:off x="457200" y="462915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2" name="Holder 2"/>
          <p:cNvSpPr>
            <a:spLocks noGrp="1"/>
          </p:cNvSpPr>
          <p:nvPr>
            <p:ph type="title"/>
          </p:nvPr>
        </p:nvSpPr>
        <p:spPr>
          <a:xfrm>
            <a:off x="536575" y="138113"/>
            <a:ext cx="8070850" cy="369332"/>
          </a:xfrm>
        </p:spPr>
        <p:txBody>
          <a:bodyPr/>
          <a:lstStyle>
            <a:lvl1pPr>
              <a:defRPr sz="2400" b="1" i="0">
                <a:solidFill>
                  <a:srgbClr val="006633"/>
                </a:solidFill>
                <a:latin typeface="Garamond"/>
                <a:cs typeface="Garamond"/>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a:lstStyle>
            <a:lvl1pPr>
              <a:defRPr/>
            </a:lvl1pPr>
          </a:lstStyle>
          <a:p>
            <a:endParaRPr/>
          </a:p>
        </p:txBody>
      </p:sp>
      <p:sp>
        <p:nvSpPr>
          <p:cNvPr id="7" name="Holder 5"/>
          <p:cNvSpPr>
            <a:spLocks noGrp="1"/>
          </p:cNvSpPr>
          <p:nvPr>
            <p:ph type="ftr" sz="quarter" idx="10"/>
          </p:nvPr>
        </p:nvSpPr>
        <p:spPr/>
        <p:txBody>
          <a:bodyPr/>
          <a:lstStyle>
            <a:lvl1pPr algn="ctr">
              <a:defRPr>
                <a:solidFill>
                  <a:schemeClr val="tx1">
                    <a:tint val="75000"/>
                  </a:schemeClr>
                </a:solidFill>
              </a:defRPr>
            </a:lvl1pPr>
          </a:lstStyle>
          <a:p>
            <a:pPr>
              <a:defRPr/>
            </a:pPr>
            <a:endParaRPr>
              <a:solidFill>
                <a:prstClr val="black">
                  <a:tint val="75000"/>
                </a:prstClr>
              </a:solidFill>
            </a:endParaRPr>
          </a:p>
        </p:txBody>
      </p:sp>
      <p:sp>
        <p:nvSpPr>
          <p:cNvPr id="8" name="Holder 6"/>
          <p:cNvSpPr>
            <a:spLocks noGrp="1"/>
          </p:cNvSpPr>
          <p:nvPr>
            <p:ph type="dt" sz="half" idx="11"/>
          </p:nvPr>
        </p:nvSpPr>
        <p:spPr/>
        <p:txBody>
          <a:bodyPr/>
          <a:lstStyle>
            <a:lvl1pPr algn="l">
              <a:defRPr>
                <a:solidFill>
                  <a:schemeClr val="tx1">
                    <a:tint val="75000"/>
                  </a:schemeClr>
                </a:solidFill>
              </a:defRPr>
            </a:lvl1pPr>
          </a:lstStyle>
          <a:p>
            <a:pPr>
              <a:defRPr/>
            </a:pPr>
            <a:fld id="{8FF94520-0964-4267-BA8F-BCBFBBFB6403}" type="datetimeFigureOut">
              <a:rPr lang="en-US">
                <a:solidFill>
                  <a:prstClr val="black">
                    <a:tint val="75000"/>
                  </a:prstClr>
                </a:solidFill>
              </a:rPr>
              <a:pPr>
                <a:defRPr/>
              </a:pPr>
              <a:t>5/19/2020</a:t>
            </a:fld>
            <a:endParaRPr lang="en-US">
              <a:solidFill>
                <a:prstClr val="black">
                  <a:tint val="75000"/>
                </a:prstClr>
              </a:solidFill>
            </a:endParaRPr>
          </a:p>
        </p:txBody>
      </p:sp>
      <p:sp>
        <p:nvSpPr>
          <p:cNvPr id="9" name="Holder 7"/>
          <p:cNvSpPr>
            <a:spLocks noGrp="1"/>
          </p:cNvSpPr>
          <p:nvPr>
            <p:ph type="sldNum" sz="quarter" idx="12"/>
          </p:nvPr>
        </p:nvSpPr>
        <p:spPr/>
        <p:txBody>
          <a:bodyPr/>
          <a:lstStyle>
            <a:lvl1pPr algn="r">
              <a:defRPr>
                <a:solidFill>
                  <a:schemeClr val="tx1">
                    <a:tint val="75000"/>
                  </a:schemeClr>
                </a:solidFill>
              </a:defRPr>
            </a:lvl1pPr>
          </a:lstStyle>
          <a:p>
            <a:pPr>
              <a:defRPr/>
            </a:pPr>
            <a:fld id="{B2DEB9D4-4C4B-4DD8-84E1-B496A9B6B6C4}"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402666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36575" y="138113"/>
            <a:ext cx="8070850" cy="369332"/>
          </a:xfrm>
        </p:spPr>
        <p:txBody>
          <a:bodyPr/>
          <a:lstStyle>
            <a:lvl1pPr>
              <a:defRPr sz="2400" b="1" i="0">
                <a:solidFill>
                  <a:srgbClr val="006633"/>
                </a:solidFill>
                <a:latin typeface="Garamond"/>
                <a:cs typeface="Garamond"/>
              </a:defRPr>
            </a:lvl1pPr>
          </a:lstStyle>
          <a:p>
            <a:endParaRPr/>
          </a:p>
        </p:txBody>
      </p:sp>
      <p:sp>
        <p:nvSpPr>
          <p:cNvPr id="3" name="Holder 4"/>
          <p:cNvSpPr>
            <a:spLocks noGrp="1"/>
          </p:cNvSpPr>
          <p:nvPr>
            <p:ph type="ftr" sz="quarter" idx="10"/>
          </p:nvPr>
        </p:nvSpPr>
        <p:spPr/>
        <p:txBody>
          <a:bodyPr/>
          <a:lstStyle>
            <a:lvl1pPr>
              <a:defRPr/>
            </a:lvl1pPr>
          </a:lstStyle>
          <a:p>
            <a:pPr>
              <a:defRPr/>
            </a:pPr>
            <a:endParaRPr>
              <a:solidFill>
                <a:prstClr val="black">
                  <a:tint val="75000"/>
                </a:prstClr>
              </a:solidFill>
            </a:endParaRPr>
          </a:p>
        </p:txBody>
      </p:sp>
      <p:sp>
        <p:nvSpPr>
          <p:cNvPr id="4" name="Holder 5"/>
          <p:cNvSpPr>
            <a:spLocks noGrp="1"/>
          </p:cNvSpPr>
          <p:nvPr>
            <p:ph type="dt" sz="half" idx="11"/>
          </p:nvPr>
        </p:nvSpPr>
        <p:spPr/>
        <p:txBody>
          <a:bodyPr/>
          <a:lstStyle>
            <a:lvl1pPr>
              <a:defRPr/>
            </a:lvl1pPr>
          </a:lstStyle>
          <a:p>
            <a:pPr>
              <a:defRPr/>
            </a:pPr>
            <a:fld id="{1F0657E1-13A5-4F37-B3EE-34B4F0AF9654}"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Holder 6"/>
          <p:cNvSpPr>
            <a:spLocks noGrp="1"/>
          </p:cNvSpPr>
          <p:nvPr>
            <p:ph type="sldNum" sz="quarter" idx="12"/>
          </p:nvPr>
        </p:nvSpPr>
        <p:spPr/>
        <p:txBody>
          <a:bodyPr/>
          <a:lstStyle>
            <a:lvl1pPr>
              <a:defRPr/>
            </a:lvl1pPr>
          </a:lstStyle>
          <a:p>
            <a:pPr>
              <a:defRPr/>
            </a:pPr>
            <a:fld id="{844394A2-A4D8-4F27-BA89-EDBC65584E4D}"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80284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bk object 16"/>
          <p:cNvSpPr>
            <a:spLocks/>
          </p:cNvSpPr>
          <p:nvPr/>
        </p:nvSpPr>
        <p:spPr bwMode="auto">
          <a:xfrm>
            <a:off x="381000" y="171450"/>
            <a:ext cx="8229600" cy="457200"/>
          </a:xfrm>
          <a:custGeom>
            <a:avLst/>
            <a:gdLst>
              <a:gd name="T0" fmla="*/ 0 w 8229600"/>
              <a:gd name="T1" fmla="*/ 609600 h 609600"/>
              <a:gd name="T2" fmla="*/ 0 w 8229600"/>
              <a:gd name="T3" fmla="*/ 0 h 609600"/>
              <a:gd name="T4" fmla="*/ 8229600 w 8229600"/>
              <a:gd name="T5" fmla="*/ 0 h 609600"/>
              <a:gd name="T6" fmla="*/ 0 60000 65536"/>
              <a:gd name="T7" fmla="*/ 0 60000 65536"/>
              <a:gd name="T8" fmla="*/ 0 60000 65536"/>
            </a:gdLst>
            <a:ahLst/>
            <a:cxnLst>
              <a:cxn ang="T6">
                <a:pos x="T0" y="T1"/>
              </a:cxn>
              <a:cxn ang="T7">
                <a:pos x="T2" y="T3"/>
              </a:cxn>
              <a:cxn ang="T8">
                <a:pos x="T4" y="T5"/>
              </a:cxn>
            </a:cxnLst>
            <a:rect l="0" t="0" r="r" b="b"/>
            <a:pathLst>
              <a:path w="8229600" h="609600">
                <a:moveTo>
                  <a:pt x="0" y="609600"/>
                </a:moveTo>
                <a:lnTo>
                  <a:pt x="0" y="0"/>
                </a:ln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3" name="bk object 17"/>
          <p:cNvSpPr>
            <a:spLocks/>
          </p:cNvSpPr>
          <p:nvPr/>
        </p:nvSpPr>
        <p:spPr bwMode="auto">
          <a:xfrm>
            <a:off x="457200" y="462915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4" name="Holder 2"/>
          <p:cNvSpPr>
            <a:spLocks noGrp="1"/>
          </p:cNvSpPr>
          <p:nvPr>
            <p:ph type="ftr" sz="quarter" idx="10"/>
          </p:nvPr>
        </p:nvSpPr>
        <p:spPr/>
        <p:txBody>
          <a:bodyPr/>
          <a:lstStyle>
            <a:lvl1pPr algn="ctr">
              <a:defRPr>
                <a:solidFill>
                  <a:schemeClr val="tx1">
                    <a:tint val="75000"/>
                  </a:schemeClr>
                </a:solidFill>
              </a:defRPr>
            </a:lvl1pPr>
          </a:lstStyle>
          <a:p>
            <a:pPr>
              <a:defRPr/>
            </a:pPr>
            <a:endParaRPr>
              <a:solidFill>
                <a:prstClr val="black">
                  <a:tint val="75000"/>
                </a:prstClr>
              </a:solidFill>
            </a:endParaRPr>
          </a:p>
        </p:txBody>
      </p:sp>
      <p:sp>
        <p:nvSpPr>
          <p:cNvPr id="5" name="Holder 3"/>
          <p:cNvSpPr>
            <a:spLocks noGrp="1"/>
          </p:cNvSpPr>
          <p:nvPr>
            <p:ph type="dt" sz="half" idx="11"/>
          </p:nvPr>
        </p:nvSpPr>
        <p:spPr/>
        <p:txBody>
          <a:bodyPr/>
          <a:lstStyle>
            <a:lvl1pPr algn="l">
              <a:defRPr>
                <a:solidFill>
                  <a:schemeClr val="tx1">
                    <a:tint val="75000"/>
                  </a:schemeClr>
                </a:solidFill>
              </a:defRPr>
            </a:lvl1pPr>
          </a:lstStyle>
          <a:p>
            <a:pPr>
              <a:defRPr/>
            </a:pPr>
            <a:fld id="{431E1E53-A7AB-4F89-9EA4-6769CE953E0E}" type="datetimeFigureOut">
              <a:rPr lang="en-US">
                <a:solidFill>
                  <a:prstClr val="black">
                    <a:tint val="75000"/>
                  </a:prstClr>
                </a:solidFill>
              </a:rPr>
              <a:pPr>
                <a:defRPr/>
              </a:pPr>
              <a:t>5/19/2020</a:t>
            </a:fld>
            <a:endParaRPr lang="en-US">
              <a:solidFill>
                <a:prstClr val="black">
                  <a:tint val="75000"/>
                </a:prstClr>
              </a:solidFill>
            </a:endParaRPr>
          </a:p>
        </p:txBody>
      </p:sp>
      <p:sp>
        <p:nvSpPr>
          <p:cNvPr id="6" name="Holder 4"/>
          <p:cNvSpPr>
            <a:spLocks noGrp="1"/>
          </p:cNvSpPr>
          <p:nvPr>
            <p:ph type="sldNum" sz="quarter" idx="12"/>
          </p:nvPr>
        </p:nvSpPr>
        <p:spPr/>
        <p:txBody>
          <a:bodyPr/>
          <a:lstStyle>
            <a:lvl1pPr algn="r">
              <a:defRPr>
                <a:solidFill>
                  <a:schemeClr val="tx1">
                    <a:tint val="75000"/>
                  </a:schemeClr>
                </a:solidFill>
              </a:defRPr>
            </a:lvl1pPr>
          </a:lstStyle>
          <a:p>
            <a:pPr>
              <a:defRPr/>
            </a:pPr>
            <a:fld id="{5CFF8176-DD73-420E-97E9-A2AC9EAAC050}"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4107060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8726415" y="3200067"/>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11"/>
          <p:cNvGrpSpPr/>
          <p:nvPr/>
        </p:nvGrpSpPr>
        <p:grpSpPr>
          <a:xfrm>
            <a:off x="8142379" y="4477575"/>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18547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9"/>
          <p:cNvGrpSpPr/>
          <p:nvPr/>
        </p:nvGrpSpPr>
        <p:grpSpPr>
          <a:xfrm>
            <a:off x="154026" y="438906"/>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9"/>
          <p:cNvGrpSpPr/>
          <p:nvPr/>
        </p:nvGrpSpPr>
        <p:grpSpPr>
          <a:xfrm>
            <a:off x="7915421" y="229149"/>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0"/>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a:off x="8726415" y="3200067"/>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10"/>
          <p:cNvGrpSpPr/>
          <p:nvPr/>
        </p:nvGrpSpPr>
        <p:grpSpPr>
          <a:xfrm>
            <a:off x="8142379" y="4477575"/>
            <a:ext cx="508851" cy="47871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0"/>
          <p:cNvGrpSpPr/>
          <p:nvPr/>
        </p:nvGrpSpPr>
        <p:grpSpPr>
          <a:xfrm>
            <a:off x="545621" y="382390"/>
            <a:ext cx="398658" cy="63192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background">
  <p:cSld name="BLANK_2">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8726415" y="3200067"/>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11"/>
          <p:cNvGrpSpPr/>
          <p:nvPr/>
        </p:nvGrpSpPr>
        <p:grpSpPr>
          <a:xfrm>
            <a:off x="8142379" y="4477575"/>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Yellow">
  <p:cSld name="BLANK_1_1">
    <p:spTree>
      <p:nvGrpSpPr>
        <p:cNvPr id="1" name="Shape 329"/>
        <p:cNvGrpSpPr/>
        <p:nvPr/>
      </p:nvGrpSpPr>
      <p:grpSpPr>
        <a:xfrm>
          <a:off x="0" y="0"/>
          <a:ext cx="0" cy="0"/>
          <a:chOff x="0" y="0"/>
          <a:chExt cx="0" cy="0"/>
        </a:xfrm>
      </p:grpSpPr>
      <p:sp>
        <p:nvSpPr>
          <p:cNvPr id="330" name="Google Shape;330;p13"/>
          <p:cNvSpPr/>
          <p:nvPr/>
        </p:nvSpPr>
        <p:spPr>
          <a:xfrm>
            <a:off x="407150" y="407075"/>
            <a:ext cx="8329800" cy="4329300"/>
          </a:xfrm>
          <a:prstGeom prst="rect">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8726415" y="3200067"/>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13"/>
          <p:cNvGrpSpPr/>
          <p:nvPr/>
        </p:nvGrpSpPr>
        <p:grpSpPr>
          <a:xfrm>
            <a:off x="8142379" y="4477575"/>
            <a:ext cx="508851" cy="47871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3"/>
          <p:cNvGrpSpPr/>
          <p:nvPr/>
        </p:nvGrpSpPr>
        <p:grpSpPr>
          <a:xfrm>
            <a:off x="545621" y="382390"/>
            <a:ext cx="398658" cy="63192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3"/>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457200" y="4767264"/>
            <a:ext cx="2133600" cy="273844"/>
          </a:xfrm>
          <a:prstGeom prst="rect">
            <a:avLst/>
          </a:prstGeom>
        </p:spPr>
        <p:txBody>
          <a:bodyPr/>
          <a:lstStyle/>
          <a:p>
            <a:fld id="{134CDDDB-2A5C-445A-A666-0C587D9E1A5D}" type="datetimeFigureOut">
              <a:rPr lang="ru-RU" smtClean="0"/>
              <a:pPr/>
              <a:t>19.05.2020</a:t>
            </a:fld>
            <a:endParaRPr lang="ru-RU"/>
          </a:p>
        </p:txBody>
      </p:sp>
      <p:sp>
        <p:nvSpPr>
          <p:cNvPr id="5" name="Нижний колонтитул 4"/>
          <p:cNvSpPr>
            <a:spLocks noGrp="1"/>
          </p:cNvSpPr>
          <p:nvPr>
            <p:ph type="ftr" sz="quarter" idx="11"/>
          </p:nvPr>
        </p:nvSpPr>
        <p:spPr>
          <a:xfrm>
            <a:off x="3124200" y="4767264"/>
            <a:ext cx="2895600" cy="273844"/>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5EF6528-8349-48F9-AF2E-95A98E7D0D63}" type="slidenum">
              <a:rPr lang="ru-RU" smtClean="0"/>
              <a:pPr/>
              <a:t>‹#›</a:t>
            </a:fld>
            <a:endParaRPr lang="ru-RU"/>
          </a:p>
        </p:txBody>
      </p:sp>
    </p:spTree>
    <p:extLst>
      <p:ext uri="{BB962C8B-B14F-4D97-AF65-F5344CB8AC3E}">
        <p14:creationId xmlns:p14="http://schemas.microsoft.com/office/powerpoint/2010/main" val="17072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7"/>
            <a:ext cx="2133600" cy="273844"/>
          </a:xfrm>
          <a:prstGeom prst="rect">
            <a:avLst/>
          </a:prstGeom>
        </p:spPr>
        <p:txBody>
          <a:bodyPr lIns="68580" tIns="34290" rIns="68580" bIns="34290"/>
          <a:lstStyle/>
          <a:p>
            <a:fld id="{425404F2-BE9A-4460-8815-8F645183555F}" type="datetimeFigureOut">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a:xfrm>
            <a:off x="3124201" y="4767267"/>
            <a:ext cx="2895600" cy="273844"/>
          </a:xfrm>
          <a:prstGeom prst="rect">
            <a:avLst/>
          </a:prstGeom>
        </p:spPr>
        <p:txBody>
          <a:bodyPr lIns="68580" tIns="34290" rIns="68580" bIns="34290"/>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4" y="800100"/>
            <a:ext cx="3144069" cy="571500"/>
          </a:xfrm>
        </p:spPr>
        <p:txBody>
          <a:bodyPr>
            <a:noAutofit/>
          </a:bodyPr>
          <a:lstStyle>
            <a:lvl1pPr>
              <a:defRPr sz="3000" b="1"/>
            </a:lvl1pPr>
          </a:lstStyle>
          <a:p>
            <a:pPr lvl="0"/>
            <a:r>
              <a:rPr lang="en-US" dirty="0"/>
              <a:t>CLICK TO EDIT</a:t>
            </a:r>
          </a:p>
        </p:txBody>
      </p:sp>
      <p:sp>
        <p:nvSpPr>
          <p:cNvPr id="12" name="Content Placeholder 10"/>
          <p:cNvSpPr>
            <a:spLocks noGrp="1"/>
          </p:cNvSpPr>
          <p:nvPr>
            <p:ph sz="quarter" idx="14"/>
          </p:nvPr>
        </p:nvSpPr>
        <p:spPr>
          <a:xfrm>
            <a:off x="513294" y="1543050"/>
            <a:ext cx="3144069"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6604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5" name="bk object 16"/>
          <p:cNvSpPr>
            <a:spLocks/>
          </p:cNvSpPr>
          <p:nvPr/>
        </p:nvSpPr>
        <p:spPr bwMode="auto">
          <a:xfrm>
            <a:off x="381000" y="171450"/>
            <a:ext cx="8229600" cy="457200"/>
          </a:xfrm>
          <a:custGeom>
            <a:avLst/>
            <a:gdLst>
              <a:gd name="T0" fmla="*/ 0 w 8229600"/>
              <a:gd name="T1" fmla="*/ 609600 h 609600"/>
              <a:gd name="T2" fmla="*/ 0 w 8229600"/>
              <a:gd name="T3" fmla="*/ 0 h 609600"/>
              <a:gd name="T4" fmla="*/ 8229600 w 8229600"/>
              <a:gd name="T5" fmla="*/ 0 h 609600"/>
              <a:gd name="T6" fmla="*/ 0 60000 65536"/>
              <a:gd name="T7" fmla="*/ 0 60000 65536"/>
              <a:gd name="T8" fmla="*/ 0 60000 65536"/>
            </a:gdLst>
            <a:ahLst/>
            <a:cxnLst>
              <a:cxn ang="T6">
                <a:pos x="T0" y="T1"/>
              </a:cxn>
              <a:cxn ang="T7">
                <a:pos x="T2" y="T3"/>
              </a:cxn>
              <a:cxn ang="T8">
                <a:pos x="T4" y="T5"/>
              </a:cxn>
            </a:cxnLst>
            <a:rect l="0" t="0" r="r" b="b"/>
            <a:pathLst>
              <a:path w="8229600" h="609600">
                <a:moveTo>
                  <a:pt x="0" y="609600"/>
                </a:moveTo>
                <a:lnTo>
                  <a:pt x="0" y="0"/>
                </a:ln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6" name="bk object 17"/>
          <p:cNvSpPr>
            <a:spLocks/>
          </p:cNvSpPr>
          <p:nvPr/>
        </p:nvSpPr>
        <p:spPr bwMode="auto">
          <a:xfrm>
            <a:off x="457200" y="462915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2" name="Holder 2"/>
          <p:cNvSpPr>
            <a:spLocks noGrp="1"/>
          </p:cNvSpPr>
          <p:nvPr>
            <p:ph type="title"/>
          </p:nvPr>
        </p:nvSpPr>
        <p:spPr/>
        <p:txBody>
          <a:bodyPr/>
          <a:lstStyle>
            <a:lvl1pPr>
              <a:defRPr sz="2400" b="1" i="0">
                <a:solidFill>
                  <a:srgbClr val="006633"/>
                </a:solidFill>
                <a:latin typeface="Garamond"/>
                <a:cs typeface="Garamond"/>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a:lstStyle>
            <a:lvl1pPr>
              <a:defRPr/>
            </a:lvl1pPr>
          </a:lstStyle>
          <a:p>
            <a:endParaRPr/>
          </a:p>
        </p:txBody>
      </p:sp>
      <p:sp>
        <p:nvSpPr>
          <p:cNvPr id="7" name="Holder 5"/>
          <p:cNvSpPr>
            <a:spLocks noGrp="1"/>
          </p:cNvSpPr>
          <p:nvPr>
            <p:ph type="ftr" sz="quarter" idx="10"/>
          </p:nvPr>
        </p:nvSpPr>
        <p:spPr>
          <a:xfrm>
            <a:off x="3108325" y="4783931"/>
            <a:ext cx="2927350" cy="257175"/>
          </a:xfrm>
          <a:prstGeom prst="rect">
            <a:avLst/>
          </a:prstGeom>
        </p:spPr>
        <p:txBody>
          <a:bodyPr/>
          <a:lstStyle>
            <a:lvl1pPr algn="ctr">
              <a:defRPr>
                <a:solidFill>
                  <a:schemeClr val="tx1">
                    <a:tint val="75000"/>
                  </a:schemeClr>
                </a:solidFill>
              </a:defRPr>
            </a:lvl1pPr>
          </a:lstStyle>
          <a:p>
            <a:pPr>
              <a:defRPr/>
            </a:pPr>
            <a:endParaRPr/>
          </a:p>
        </p:txBody>
      </p:sp>
      <p:sp>
        <p:nvSpPr>
          <p:cNvPr id="8" name="Holder 6"/>
          <p:cNvSpPr>
            <a:spLocks noGrp="1"/>
          </p:cNvSpPr>
          <p:nvPr>
            <p:ph type="dt" sz="half" idx="11"/>
          </p:nvPr>
        </p:nvSpPr>
        <p:spPr>
          <a:xfrm>
            <a:off x="457200" y="4783931"/>
            <a:ext cx="2103438" cy="257175"/>
          </a:xfrm>
          <a:prstGeom prst="rect">
            <a:avLst/>
          </a:prstGeom>
        </p:spPr>
        <p:txBody>
          <a:bodyPr/>
          <a:lstStyle>
            <a:lvl1pPr algn="l">
              <a:defRPr>
                <a:solidFill>
                  <a:schemeClr val="tx1">
                    <a:tint val="75000"/>
                  </a:schemeClr>
                </a:solidFill>
              </a:defRPr>
            </a:lvl1pPr>
          </a:lstStyle>
          <a:p>
            <a:pPr>
              <a:defRPr/>
            </a:pPr>
            <a:fld id="{8FF94520-0964-4267-BA8F-BCBFBBFB6403}" type="datetimeFigureOut">
              <a:rPr lang="en-US"/>
              <a:pPr>
                <a:defRPr/>
              </a:pPr>
              <a:t>5/19/2020</a:t>
            </a:fld>
            <a:endParaRPr lang="en-US"/>
          </a:p>
        </p:txBody>
      </p:sp>
      <p:sp>
        <p:nvSpPr>
          <p:cNvPr id="9" name="Holder 7"/>
          <p:cNvSpPr>
            <a:spLocks noGrp="1"/>
          </p:cNvSpPr>
          <p:nvPr>
            <p:ph type="sldNum" sz="quarter" idx="12"/>
          </p:nvPr>
        </p:nvSpPr>
        <p:spPr/>
        <p:txBody>
          <a:bodyPr/>
          <a:lstStyle>
            <a:lvl1pPr algn="r">
              <a:defRPr>
                <a:solidFill>
                  <a:schemeClr val="tx1">
                    <a:tint val="75000"/>
                  </a:schemeClr>
                </a:solidFill>
              </a:defRPr>
            </a:lvl1pPr>
          </a:lstStyle>
          <a:p>
            <a:pPr>
              <a:defRPr/>
            </a:pPr>
            <a:fld id="{B2DEB9D4-4C4B-4DD8-84E1-B496A9B6B6C4}" type="slidenum">
              <a:rPr/>
              <a:pPr>
                <a:defRPr/>
              </a:pPr>
              <a:t>‹#›</a:t>
            </a:fld>
            <a:endParaRPr/>
          </a:p>
        </p:txBody>
      </p:sp>
    </p:spTree>
    <p:extLst>
      <p:ext uri="{BB962C8B-B14F-4D97-AF65-F5344CB8AC3E}">
        <p14:creationId xmlns:p14="http://schemas.microsoft.com/office/powerpoint/2010/main" val="395752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CFF825-3476-44AC-9B90-DDE5826BDEAE}"/>
              </a:ext>
            </a:extLst>
          </p:cNvPr>
          <p:cNvSpPr>
            <a:spLocks noGrp="1"/>
          </p:cNvSpPr>
          <p:nvPr>
            <p:ph type="title"/>
          </p:nvPr>
        </p:nvSpPr>
        <p:spPr>
          <a:xfrm>
            <a:off x="457200" y="208360"/>
            <a:ext cx="8229600" cy="854869"/>
          </a:xfrm>
        </p:spPr>
        <p:txBody>
          <a:bodyPr/>
          <a:lstStyle/>
          <a:p>
            <a:r>
              <a:rPr lang="ru-RU"/>
              <a:t>Образец заголовка</a:t>
            </a:r>
          </a:p>
        </p:txBody>
      </p:sp>
      <p:sp>
        <p:nvSpPr>
          <p:cNvPr id="3" name="Текст 2">
            <a:extLst>
              <a:ext uri="{FF2B5EF4-FFF2-40B4-BE49-F238E27FC236}">
                <a16:creationId xmlns:a16="http://schemas.microsoft.com/office/drawing/2014/main" id="{9C5D0BDE-A50E-487A-BC43-174E8E65B2C7}"/>
              </a:ext>
            </a:extLst>
          </p:cNvPr>
          <p:cNvSpPr>
            <a:spLocks noGrp="1"/>
          </p:cNvSpPr>
          <p:nvPr>
            <p:ph type="body" sz="half" idx="1"/>
          </p:nvPr>
        </p:nvSpPr>
        <p:spPr>
          <a:xfrm>
            <a:off x="457200" y="1200150"/>
            <a:ext cx="4038600" cy="33980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C94296E-F3A1-42A2-9EEF-861C4FBAD6A3}"/>
              </a:ext>
            </a:extLst>
          </p:cNvPr>
          <p:cNvSpPr>
            <a:spLocks noGrp="1"/>
          </p:cNvSpPr>
          <p:nvPr>
            <p:ph sz="half" idx="2"/>
          </p:nvPr>
        </p:nvSpPr>
        <p:spPr>
          <a:xfrm>
            <a:off x="4648200" y="1200150"/>
            <a:ext cx="4038600" cy="33980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a:extLst>
              <a:ext uri="{FF2B5EF4-FFF2-40B4-BE49-F238E27FC236}">
                <a16:creationId xmlns:a16="http://schemas.microsoft.com/office/drawing/2014/main" id="{4738DD54-6156-4ADB-B58A-F6B0EED3A44F}"/>
              </a:ext>
            </a:extLst>
          </p:cNvPr>
          <p:cNvSpPr>
            <a:spLocks noGrp="1"/>
          </p:cNvSpPr>
          <p:nvPr>
            <p:ph type="ftr" sz="quarter" idx="10"/>
          </p:nvPr>
        </p:nvSpPr>
        <p:spPr>
          <a:xfrm>
            <a:off x="3124200" y="4686300"/>
            <a:ext cx="2895600" cy="342900"/>
          </a:xfrm>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BC7ACCA0-BD64-4AE9-904A-C05EF5BD0CC8}"/>
              </a:ext>
            </a:extLst>
          </p:cNvPr>
          <p:cNvSpPr>
            <a:spLocks noGrp="1"/>
          </p:cNvSpPr>
          <p:nvPr>
            <p:ph type="sldNum" sz="quarter" idx="11"/>
          </p:nvPr>
        </p:nvSpPr>
        <p:spPr>
          <a:xfrm>
            <a:off x="6553200" y="4682729"/>
            <a:ext cx="2133600" cy="342900"/>
          </a:xfrm>
        </p:spPr>
        <p:txBody>
          <a:bodyPr/>
          <a:lstStyle>
            <a:lvl1pPr>
              <a:defRPr/>
            </a:lvl1pPr>
          </a:lstStyle>
          <a:p>
            <a:fld id="{59C55945-A0F9-40CD-A061-40C2946AE20D}" type="slidenum">
              <a:rPr lang="ru-RU" altLang="ru-RU"/>
              <a:pPr/>
              <a:t>‹#›</a:t>
            </a:fld>
            <a:endParaRPr lang="ru-RU" altLang="ru-RU"/>
          </a:p>
        </p:txBody>
      </p:sp>
      <p:sp>
        <p:nvSpPr>
          <p:cNvPr id="7" name="Дата 6">
            <a:extLst>
              <a:ext uri="{FF2B5EF4-FFF2-40B4-BE49-F238E27FC236}">
                <a16:creationId xmlns:a16="http://schemas.microsoft.com/office/drawing/2014/main" id="{4D9F5466-A9E4-467A-B5BC-61F129730496}"/>
              </a:ext>
            </a:extLst>
          </p:cNvPr>
          <p:cNvSpPr>
            <a:spLocks noGrp="1"/>
          </p:cNvSpPr>
          <p:nvPr>
            <p:ph type="dt" sz="half" idx="12"/>
          </p:nvPr>
        </p:nvSpPr>
        <p:spPr>
          <a:xfrm>
            <a:off x="457200" y="4686300"/>
            <a:ext cx="2133600" cy="342900"/>
          </a:xfrm>
        </p:spPr>
        <p:txBody>
          <a:bodyPr/>
          <a:lstStyle>
            <a:lvl1pPr>
              <a:defRPr/>
            </a:lvl1pPr>
          </a:lstStyle>
          <a:p>
            <a:endParaRPr lang="ru-RU" altLang="ru-RU"/>
          </a:p>
        </p:txBody>
      </p:sp>
    </p:spTree>
    <p:extLst>
      <p:ext uri="{BB962C8B-B14F-4D97-AF65-F5344CB8AC3E}">
        <p14:creationId xmlns:p14="http://schemas.microsoft.com/office/powerpoint/2010/main" val="381207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1pPr>
            <a:lvl2pPr marL="914400" lvl="1"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2pPr>
            <a:lvl3pPr marL="1371600" lvl="2"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3pPr>
            <a:lvl4pPr marL="1828800" lvl="3"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4pPr>
            <a:lvl5pPr marL="2286000" lvl="4"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5pPr>
            <a:lvl6pPr marL="2743200" lvl="5"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6pPr>
            <a:lvl7pPr marL="3200400" lvl="6"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7pPr>
            <a:lvl8pPr marL="3657600" lvl="7"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8pPr>
            <a:lvl9pPr marL="4114800" lvl="8" indent="-355600">
              <a:spcBef>
                <a:spcPts val="100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1pPr>
            <a:lvl2pPr lvl="1">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2pPr>
            <a:lvl3pPr lvl="2">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3pPr>
            <a:lvl4pPr lvl="3">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4pPr>
            <a:lvl5pPr lvl="4">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5pPr>
            <a:lvl6pPr lvl="5">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6pPr>
            <a:lvl7pPr lvl="6">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7pPr>
            <a:lvl8pPr lvl="7">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8pPr>
            <a:lvl9pPr lvl="8">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A6BCC9"/>
                </a:solidFill>
                <a:latin typeface="Lato Light"/>
                <a:ea typeface="Lato Light"/>
                <a:cs typeface="Lato Light"/>
                <a:sym typeface="Lato Light"/>
              </a:defRPr>
            </a:lvl1pPr>
            <a:lvl2pPr lvl="1" algn="r">
              <a:buNone/>
              <a:defRPr sz="1200">
                <a:solidFill>
                  <a:srgbClr val="A6BCC9"/>
                </a:solidFill>
                <a:latin typeface="Lato Light"/>
                <a:ea typeface="Lato Light"/>
                <a:cs typeface="Lato Light"/>
                <a:sym typeface="Lato Light"/>
              </a:defRPr>
            </a:lvl2pPr>
            <a:lvl3pPr lvl="2" algn="r">
              <a:buNone/>
              <a:defRPr sz="1200">
                <a:solidFill>
                  <a:srgbClr val="A6BCC9"/>
                </a:solidFill>
                <a:latin typeface="Lato Light"/>
                <a:ea typeface="Lato Light"/>
                <a:cs typeface="Lato Light"/>
                <a:sym typeface="Lato Light"/>
              </a:defRPr>
            </a:lvl3pPr>
            <a:lvl4pPr lvl="3" algn="r">
              <a:buNone/>
              <a:defRPr sz="1200">
                <a:solidFill>
                  <a:srgbClr val="A6BCC9"/>
                </a:solidFill>
                <a:latin typeface="Lato Light"/>
                <a:ea typeface="Lato Light"/>
                <a:cs typeface="Lato Light"/>
                <a:sym typeface="Lato Light"/>
              </a:defRPr>
            </a:lvl4pPr>
            <a:lvl5pPr lvl="4" algn="r">
              <a:buNone/>
              <a:defRPr sz="1200">
                <a:solidFill>
                  <a:srgbClr val="A6BCC9"/>
                </a:solidFill>
                <a:latin typeface="Lato Light"/>
                <a:ea typeface="Lato Light"/>
                <a:cs typeface="Lato Light"/>
                <a:sym typeface="Lato Light"/>
              </a:defRPr>
            </a:lvl5pPr>
            <a:lvl6pPr lvl="5" algn="r">
              <a:buNone/>
              <a:defRPr sz="1200">
                <a:solidFill>
                  <a:srgbClr val="A6BCC9"/>
                </a:solidFill>
                <a:latin typeface="Lato Light"/>
                <a:ea typeface="Lato Light"/>
                <a:cs typeface="Lato Light"/>
                <a:sym typeface="Lato Light"/>
              </a:defRPr>
            </a:lvl6pPr>
            <a:lvl7pPr lvl="6" algn="r">
              <a:buNone/>
              <a:defRPr sz="1200">
                <a:solidFill>
                  <a:srgbClr val="A6BCC9"/>
                </a:solidFill>
                <a:latin typeface="Lato Light"/>
                <a:ea typeface="Lato Light"/>
                <a:cs typeface="Lato Light"/>
                <a:sym typeface="Lato Light"/>
              </a:defRPr>
            </a:lvl7pPr>
            <a:lvl8pPr lvl="7" algn="r">
              <a:buNone/>
              <a:defRPr sz="1200">
                <a:solidFill>
                  <a:srgbClr val="A6BCC9"/>
                </a:solidFill>
                <a:latin typeface="Lato Light"/>
                <a:ea typeface="Lato Light"/>
                <a:cs typeface="Lato Light"/>
                <a:sym typeface="Lato Light"/>
              </a:defRPr>
            </a:lvl8pPr>
            <a:lvl9pPr lvl="8" algn="r">
              <a:buNone/>
              <a:defRPr sz="1200">
                <a:solidFill>
                  <a:srgbClr val="A6BCC9"/>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9" r:id="rId5"/>
    <p:sldLayoutId id="2147483662" r:id="rId6"/>
    <p:sldLayoutId id="2147483664" r:id="rId7"/>
    <p:sldLayoutId id="2147483666" r:id="rId8"/>
    <p:sldLayoutId id="214748367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p:cNvSpPr>
            <a:spLocks/>
          </p:cNvSpPr>
          <p:nvPr/>
        </p:nvSpPr>
        <p:spPr bwMode="auto">
          <a:xfrm>
            <a:off x="381000" y="171450"/>
            <a:ext cx="8229600" cy="457200"/>
          </a:xfrm>
          <a:custGeom>
            <a:avLst/>
            <a:gdLst>
              <a:gd name="T0" fmla="*/ 0 w 8229600"/>
              <a:gd name="T1" fmla="*/ 609600 h 609600"/>
              <a:gd name="T2" fmla="*/ 0 w 8229600"/>
              <a:gd name="T3" fmla="*/ 0 h 609600"/>
              <a:gd name="T4" fmla="*/ 8229600 w 8229600"/>
              <a:gd name="T5" fmla="*/ 0 h 609600"/>
              <a:gd name="T6" fmla="*/ 0 60000 65536"/>
              <a:gd name="T7" fmla="*/ 0 60000 65536"/>
              <a:gd name="T8" fmla="*/ 0 60000 65536"/>
            </a:gdLst>
            <a:ahLst/>
            <a:cxnLst>
              <a:cxn ang="T6">
                <a:pos x="T0" y="T1"/>
              </a:cxn>
              <a:cxn ang="T7">
                <a:pos x="T2" y="T3"/>
              </a:cxn>
              <a:cxn ang="T8">
                <a:pos x="T4" y="T5"/>
              </a:cxn>
            </a:cxnLst>
            <a:rect l="0" t="0" r="r" b="b"/>
            <a:pathLst>
              <a:path w="8229600" h="609600">
                <a:moveTo>
                  <a:pt x="0" y="609600"/>
                </a:moveTo>
                <a:lnTo>
                  <a:pt x="0" y="0"/>
                </a:ln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1027" name="Holder 2"/>
          <p:cNvSpPr>
            <a:spLocks noGrp="1"/>
          </p:cNvSpPr>
          <p:nvPr>
            <p:ph type="title"/>
          </p:nvPr>
        </p:nvSpPr>
        <p:spPr bwMode="auto">
          <a:xfrm>
            <a:off x="536575" y="138113"/>
            <a:ext cx="8070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ru-RU" altLang="ru-RU"/>
          </a:p>
        </p:txBody>
      </p:sp>
      <p:sp>
        <p:nvSpPr>
          <p:cNvPr id="1028" name="Holder 3"/>
          <p:cNvSpPr>
            <a:spLocks noGrp="1"/>
          </p:cNvSpPr>
          <p:nvPr>
            <p:ph type="body" idx="1"/>
          </p:nvPr>
        </p:nvSpPr>
        <p:spPr bwMode="auto">
          <a:xfrm>
            <a:off x="596900" y="1091804"/>
            <a:ext cx="795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ru-RU" altLang="ru-RU"/>
          </a:p>
        </p:txBody>
      </p:sp>
      <p:sp>
        <p:nvSpPr>
          <p:cNvPr id="4" name="Holder 4"/>
          <p:cNvSpPr>
            <a:spLocks noGrp="1"/>
          </p:cNvSpPr>
          <p:nvPr>
            <p:ph type="ftr" sz="quarter" idx="5"/>
          </p:nvPr>
        </p:nvSpPr>
        <p:spPr>
          <a:xfrm>
            <a:off x="3108325" y="4783931"/>
            <a:ext cx="2927350" cy="276999"/>
          </a:xfrm>
          <a:prstGeom prst="rect">
            <a:avLst/>
          </a:prstGeom>
        </p:spPr>
        <p:txBody>
          <a:bodyPr wrap="square" lIns="0" tIns="0" rIns="0" bIns="0">
            <a:spAutoFit/>
          </a:bodyPr>
          <a:lstStyle>
            <a:lvl1pPr algn="ctr" fontAlgn="auto">
              <a:spcBef>
                <a:spcPts val="0"/>
              </a:spcBef>
              <a:spcAft>
                <a:spcPts val="0"/>
              </a:spcAft>
              <a:defRPr>
                <a:solidFill>
                  <a:schemeClr val="tx1">
                    <a:tint val="75000"/>
                  </a:schemeClr>
                </a:solidFill>
                <a:latin typeface="+mn-lt"/>
                <a:cs typeface="+mn-cs"/>
              </a:defRPr>
            </a:lvl1pPr>
          </a:lstStyle>
          <a:p>
            <a:pPr>
              <a:buClrTx/>
              <a:buFontTx/>
              <a:buNone/>
              <a:defRPr/>
            </a:pPr>
            <a:endParaRPr sz="1800" kern="1200">
              <a:solidFill>
                <a:prstClr val="black">
                  <a:tint val="75000"/>
                </a:prstClr>
              </a:solidFill>
              <a:ea typeface="+mn-ea"/>
            </a:endParaRPr>
          </a:p>
        </p:txBody>
      </p:sp>
      <p:sp>
        <p:nvSpPr>
          <p:cNvPr id="5" name="Holder 5"/>
          <p:cNvSpPr>
            <a:spLocks noGrp="1"/>
          </p:cNvSpPr>
          <p:nvPr>
            <p:ph type="dt" sz="half" idx="6"/>
          </p:nvPr>
        </p:nvSpPr>
        <p:spPr>
          <a:xfrm>
            <a:off x="457200" y="4783931"/>
            <a:ext cx="2103438" cy="276999"/>
          </a:xfrm>
          <a:prstGeom prst="rect">
            <a:avLst/>
          </a:prstGeom>
        </p:spPr>
        <p:txBody>
          <a:bodyPr wrap="square" lIns="0" tIns="0" rIns="0" bIns="0">
            <a:spAutoFit/>
          </a:bodyPr>
          <a:lstStyle>
            <a:lvl1pPr algn="l" fontAlgn="auto">
              <a:spcBef>
                <a:spcPts val="0"/>
              </a:spcBef>
              <a:spcAft>
                <a:spcPts val="0"/>
              </a:spcAft>
              <a:defRPr>
                <a:solidFill>
                  <a:schemeClr val="tx1">
                    <a:tint val="75000"/>
                  </a:schemeClr>
                </a:solidFill>
                <a:latin typeface="+mn-lt"/>
                <a:cs typeface="+mn-cs"/>
              </a:defRPr>
            </a:lvl1pPr>
          </a:lstStyle>
          <a:p>
            <a:pPr>
              <a:buClrTx/>
              <a:buFontTx/>
              <a:buNone/>
              <a:defRPr/>
            </a:pPr>
            <a:fld id="{807F6F6F-8CF5-465A-AD84-FAA3A8261EE5}" type="datetimeFigureOut">
              <a:rPr lang="en-US" sz="1800" kern="1200">
                <a:solidFill>
                  <a:prstClr val="black">
                    <a:tint val="75000"/>
                  </a:prstClr>
                </a:solidFill>
                <a:ea typeface="+mn-ea"/>
              </a:rPr>
              <a:pPr>
                <a:buClrTx/>
                <a:buFontTx/>
                <a:buNone/>
                <a:defRPr/>
              </a:pPr>
              <a:t>5/19/2020</a:t>
            </a:fld>
            <a:endParaRPr lang="en-US" sz="1800" kern="1200">
              <a:solidFill>
                <a:prstClr val="black">
                  <a:tint val="75000"/>
                </a:prstClr>
              </a:solidFill>
              <a:ea typeface="+mn-ea"/>
            </a:endParaRPr>
          </a:p>
        </p:txBody>
      </p:sp>
      <p:sp>
        <p:nvSpPr>
          <p:cNvPr id="6" name="Holder 6"/>
          <p:cNvSpPr>
            <a:spLocks noGrp="1"/>
          </p:cNvSpPr>
          <p:nvPr>
            <p:ph type="sldNum" sz="quarter" idx="7"/>
          </p:nvPr>
        </p:nvSpPr>
        <p:spPr>
          <a:xfrm>
            <a:off x="6583364" y="4783931"/>
            <a:ext cx="2103437" cy="276999"/>
          </a:xfrm>
          <a:prstGeom prst="rect">
            <a:avLst/>
          </a:prstGeom>
        </p:spPr>
        <p:txBody>
          <a:bodyPr wrap="square" lIns="0" tIns="0" rIns="0" bIns="0">
            <a:spAutoFit/>
          </a:bodyPr>
          <a:lstStyle>
            <a:lvl1pPr algn="r" fontAlgn="auto">
              <a:spcBef>
                <a:spcPts val="0"/>
              </a:spcBef>
              <a:spcAft>
                <a:spcPts val="0"/>
              </a:spcAft>
              <a:defRPr>
                <a:solidFill>
                  <a:schemeClr val="tx1">
                    <a:tint val="75000"/>
                  </a:schemeClr>
                </a:solidFill>
                <a:latin typeface="+mn-lt"/>
                <a:cs typeface="+mn-cs"/>
              </a:defRPr>
            </a:lvl1pPr>
          </a:lstStyle>
          <a:p>
            <a:pPr>
              <a:buClrTx/>
              <a:buFontTx/>
              <a:buNone/>
              <a:defRPr/>
            </a:pPr>
            <a:fld id="{6CC71804-4501-49D7-B242-C05C84D16DAD}" type="slidenum">
              <a:rPr sz="1800" kern="1200">
                <a:solidFill>
                  <a:prstClr val="black">
                    <a:tint val="75000"/>
                  </a:prstClr>
                </a:solidFill>
                <a:ea typeface="+mn-ea"/>
              </a:rPr>
              <a:pPr>
                <a:buClrTx/>
                <a:buFontTx/>
                <a:buNone/>
                <a:defRPr/>
              </a:pPr>
              <a:t>‹#›</a:t>
            </a:fld>
            <a:endParaRPr sz="1800" kern="1200">
              <a:solidFill>
                <a:prstClr val="black">
                  <a:tint val="75000"/>
                </a:prstClr>
              </a:solidFill>
              <a:ea typeface="+mn-ea"/>
            </a:endParaRPr>
          </a:p>
        </p:txBody>
      </p:sp>
    </p:spTree>
    <p:extLst>
      <p:ext uri="{BB962C8B-B14F-4D97-AF65-F5344CB8AC3E}">
        <p14:creationId xmlns:p14="http://schemas.microsoft.com/office/powerpoint/2010/main" val="18909527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itchFamily="34" charset="0"/>
        </a:defRPr>
      </a:lvl2pPr>
      <a:lvl3pPr algn="ctr" rtl="0" eaLnBrk="0" fontAlgn="base" hangingPunct="0">
        <a:spcBef>
          <a:spcPct val="0"/>
        </a:spcBef>
        <a:spcAft>
          <a:spcPct val="0"/>
        </a:spcAft>
        <a:defRPr>
          <a:solidFill>
            <a:schemeClr val="tx2"/>
          </a:solidFill>
          <a:latin typeface="Calibri" pitchFamily="34" charset="0"/>
        </a:defRPr>
      </a:lvl3pPr>
      <a:lvl4pPr algn="ctr" rtl="0" eaLnBrk="0" fontAlgn="base" hangingPunct="0">
        <a:spcBef>
          <a:spcPct val="0"/>
        </a:spcBef>
        <a:spcAft>
          <a:spcPct val="0"/>
        </a:spcAft>
        <a:defRPr>
          <a:solidFill>
            <a:schemeClr val="tx2"/>
          </a:solidFill>
          <a:latin typeface="Calibri" pitchFamily="34" charset="0"/>
        </a:defRPr>
      </a:lvl4pPr>
      <a:lvl5pPr algn="ctr" rtl="0" eaLnBrk="0" fontAlgn="base" hangingPunct="0">
        <a:spcBef>
          <a:spcPct val="0"/>
        </a:spcBef>
        <a:spcAft>
          <a:spcPct val="0"/>
        </a:spcAft>
        <a:defRPr>
          <a:solidFill>
            <a:schemeClr val="tx2"/>
          </a:solidFill>
          <a:latin typeface="Calibri" pitchFamily="34" charset="0"/>
        </a:defRPr>
      </a:lvl5pPr>
      <a:lvl6pPr marL="457200" algn="ctr" rtl="0" eaLnBrk="0" fontAlgn="base" hangingPunct="0">
        <a:spcBef>
          <a:spcPct val="0"/>
        </a:spcBef>
        <a:spcAft>
          <a:spcPct val="0"/>
        </a:spcAft>
        <a:defRPr>
          <a:solidFill>
            <a:schemeClr val="tx2"/>
          </a:solidFill>
          <a:latin typeface="Calibri" pitchFamily="34" charset="0"/>
        </a:defRPr>
      </a:lvl6pPr>
      <a:lvl7pPr marL="914400" algn="ctr" rtl="0" eaLnBrk="0" fontAlgn="base" hangingPunct="0">
        <a:spcBef>
          <a:spcPct val="0"/>
        </a:spcBef>
        <a:spcAft>
          <a:spcPct val="0"/>
        </a:spcAft>
        <a:defRPr>
          <a:solidFill>
            <a:schemeClr val="tx2"/>
          </a:solidFill>
          <a:latin typeface="Calibri" pitchFamily="34" charset="0"/>
        </a:defRPr>
      </a:lvl7pPr>
      <a:lvl8pPr marL="1371600" algn="ctr" rtl="0" eaLnBrk="0" fontAlgn="base" hangingPunct="0">
        <a:spcBef>
          <a:spcPct val="0"/>
        </a:spcBef>
        <a:spcAft>
          <a:spcPct val="0"/>
        </a:spcAft>
        <a:defRPr>
          <a:solidFill>
            <a:schemeClr val="tx2"/>
          </a:solidFill>
          <a:latin typeface="Calibri" pitchFamily="34" charset="0"/>
        </a:defRPr>
      </a:lvl8pPr>
      <a:lvl9pPr marL="1828800" algn="ctr" rtl="0" eaLnBrk="0" fontAlgn="base" hangingPunct="0">
        <a:spcBef>
          <a:spcPct val="0"/>
        </a:spcBef>
        <a:spcAft>
          <a:spcPct val="0"/>
        </a:spcAft>
        <a:defRPr>
          <a:solidFill>
            <a:schemeClr val="tx2"/>
          </a:solidFill>
          <a:latin typeface="Calibri"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4.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8" Type="http://schemas.openxmlformats.org/officeDocument/2006/relationships/hyperlink" Target="http://www.freepatentsonline.com/search.html" TargetMode="External"/><Relationship Id="rId3" Type="http://schemas.openxmlformats.org/officeDocument/2006/relationships/hyperlink" Target="http://www.eapatis.com/" TargetMode="External"/><Relationship Id="rId7" Type="http://schemas.openxmlformats.org/officeDocument/2006/relationships/hyperlink" Target="http://www.google.com/advanced_patent_search" TargetMode="External"/><Relationship Id="rId2" Type="http://schemas.openxmlformats.org/officeDocument/2006/relationships/hyperlink" Target="http://www1.fips.ru/wps/portal/" TargetMode="External"/><Relationship Id="rId1" Type="http://schemas.openxmlformats.org/officeDocument/2006/relationships/slideLayout" Target="../slideLayouts/slideLayout11.xml"/><Relationship Id="rId6" Type="http://schemas.openxmlformats.org/officeDocument/2006/relationships/hyperlink" Target="http://www.j-platpat.inpit.go.jp/web/all/top/BTmTopEnglishPage" TargetMode="External"/><Relationship Id="rId5" Type="http://schemas.openxmlformats.org/officeDocument/2006/relationships/hyperlink" Target="http://www.ic.gc.ca/opic-cipo/cpd/eng/introduction.html" TargetMode="External"/><Relationship Id="rId10" Type="http://schemas.openxmlformats.org/officeDocument/2006/relationships/hyperlink" Target="http://web2.wipo.int/classifications/ipc/ipcpub/#refresh%3Dpage" TargetMode="External"/><Relationship Id="rId4" Type="http://schemas.openxmlformats.org/officeDocument/2006/relationships/hyperlink" Target="http://patft.uspto.gov/" TargetMode="External"/><Relationship Id="rId9" Type="http://schemas.openxmlformats.org/officeDocument/2006/relationships/hyperlink" Target="http://www.lens.org/le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image" Target="../media/image18.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2"/>
        <p:cNvGrpSpPr/>
        <p:nvPr/>
      </p:nvGrpSpPr>
      <p:grpSpPr>
        <a:xfrm>
          <a:off x="0" y="0"/>
          <a:ext cx="0" cy="0"/>
          <a:chOff x="0" y="0"/>
          <a:chExt cx="0" cy="0"/>
        </a:xfrm>
      </p:grpSpPr>
      <p:sp>
        <p:nvSpPr>
          <p:cNvPr id="403" name="Google Shape;403;p17"/>
          <p:cNvSpPr txBox="1">
            <a:spLocks noGrp="1"/>
          </p:cNvSpPr>
          <p:nvPr>
            <p:ph type="ctrTitle" idx="4294967295"/>
          </p:nvPr>
        </p:nvSpPr>
        <p:spPr>
          <a:xfrm>
            <a:off x="1187624" y="1275606"/>
            <a:ext cx="7056784" cy="1160462"/>
          </a:xfrm>
          <a:prstGeom prst="rect">
            <a:avLst/>
          </a:prstGeom>
        </p:spPr>
        <p:txBody>
          <a:bodyPr spcFirstLastPara="1" wrap="square" lIns="91425" tIns="91425" rIns="91425" bIns="91425" anchor="ctr" anchorCtr="0">
            <a:noAutofit/>
          </a:bodyPr>
          <a:lstStyle/>
          <a:p>
            <a:pPr lvl="0"/>
            <a:r>
              <a:rPr lang="ru-RU" sz="2800" b="1" dirty="0">
                <a:solidFill>
                  <a:srgbClr val="FF0000"/>
                </a:solidFill>
              </a:rPr>
              <a:t>Объекты интеллектуальной собственности. Правовое регулирование отношений, связанных с результатами интеллектуальной деятельности</a:t>
            </a:r>
            <a:endParaRPr sz="2800" b="1" dirty="0">
              <a:solidFill>
                <a:srgbClr val="FF0000"/>
              </a:solidFill>
            </a:endParaRPr>
          </a:p>
        </p:txBody>
      </p:sp>
      <p:sp>
        <p:nvSpPr>
          <p:cNvPr id="404" name="Google Shape;404;p17"/>
          <p:cNvSpPr txBox="1">
            <a:spLocks noGrp="1"/>
          </p:cNvSpPr>
          <p:nvPr>
            <p:ph type="subTitle" idx="4294967295"/>
          </p:nvPr>
        </p:nvSpPr>
        <p:spPr>
          <a:xfrm>
            <a:off x="1043608" y="2982863"/>
            <a:ext cx="5694883" cy="1770062"/>
          </a:xfrm>
          <a:prstGeom prst="rect">
            <a:avLst/>
          </a:prstGeom>
        </p:spPr>
        <p:txBody>
          <a:bodyPr spcFirstLastPara="1" wrap="square" lIns="91425" tIns="91425" rIns="91425" bIns="91425" anchor="t" anchorCtr="0">
            <a:noAutofit/>
          </a:bodyPr>
          <a:lstStyle/>
          <a:p>
            <a:pPr>
              <a:defRPr/>
            </a:pPr>
            <a:r>
              <a:rPr lang="ru-RU" dirty="0" err="1">
                <a:solidFill>
                  <a:schemeClr val="accent4">
                    <a:lumMod val="75000"/>
                  </a:schemeClr>
                </a:solidFill>
              </a:rPr>
              <a:t>и.о</a:t>
            </a:r>
            <a:r>
              <a:rPr lang="ru-RU" dirty="0">
                <a:solidFill>
                  <a:schemeClr val="accent4">
                    <a:lumMod val="75000"/>
                  </a:schemeClr>
                </a:solidFill>
              </a:rPr>
              <a:t>. руководителя управления инновационной деятельности ФГБОУ ВО </a:t>
            </a:r>
            <a:r>
              <a:rPr lang="ru-RU" dirty="0" err="1">
                <a:solidFill>
                  <a:schemeClr val="accent4">
                    <a:lumMod val="75000"/>
                  </a:schemeClr>
                </a:solidFill>
              </a:rPr>
              <a:t>КрасГМУ</a:t>
            </a:r>
            <a:r>
              <a:rPr lang="ru-RU" dirty="0">
                <a:solidFill>
                  <a:schemeClr val="accent4">
                    <a:lumMod val="75000"/>
                  </a:schemeClr>
                </a:solidFill>
              </a:rPr>
              <a:t> им. проф. В.Ф. Войно-Ясенецкого Минздрава России К.М. Короткова</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123480"/>
            <a:ext cx="10287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329495" y="2957000"/>
            <a:ext cx="1946436" cy="2195805"/>
            <a:chOff x="3506788" y="1241425"/>
            <a:chExt cx="5176838" cy="5616576"/>
          </a:xfrm>
        </p:grpSpPr>
        <p:sp>
          <p:nvSpPr>
            <p:cNvPr id="5" name="Freeform 5"/>
            <p:cNvSpPr>
              <a:spLocks/>
            </p:cNvSpPr>
            <p:nvPr/>
          </p:nvSpPr>
          <p:spPr bwMode="auto">
            <a:xfrm>
              <a:off x="4200526" y="5394325"/>
              <a:ext cx="1524000" cy="1463675"/>
            </a:xfrm>
            <a:custGeom>
              <a:avLst/>
              <a:gdLst>
                <a:gd name="T0" fmla="*/ 0 w 688"/>
                <a:gd name="T1" fmla="*/ 0 h 661"/>
                <a:gd name="T2" fmla="*/ 0 w 688"/>
                <a:gd name="T3" fmla="*/ 246 h 661"/>
                <a:gd name="T4" fmla="*/ 82 w 688"/>
                <a:gd name="T5" fmla="*/ 328 h 661"/>
                <a:gd name="T6" fmla="*/ 606 w 688"/>
                <a:gd name="T7" fmla="*/ 328 h 661"/>
                <a:gd name="T8" fmla="*/ 688 w 688"/>
                <a:gd name="T9" fmla="*/ 409 h 661"/>
                <a:gd name="T10" fmla="*/ 688 w 688"/>
                <a:gd name="T11" fmla="*/ 661 h 661"/>
              </a:gdLst>
              <a:ahLst/>
              <a:cxnLst>
                <a:cxn ang="0">
                  <a:pos x="T0" y="T1"/>
                </a:cxn>
                <a:cxn ang="0">
                  <a:pos x="T2" y="T3"/>
                </a:cxn>
                <a:cxn ang="0">
                  <a:pos x="T4" y="T5"/>
                </a:cxn>
                <a:cxn ang="0">
                  <a:pos x="T6" y="T7"/>
                </a:cxn>
                <a:cxn ang="0">
                  <a:pos x="T8" y="T9"/>
                </a:cxn>
                <a:cxn ang="0">
                  <a:pos x="T10" y="T11"/>
                </a:cxn>
              </a:cxnLst>
              <a:rect l="0" t="0" r="r" b="b"/>
              <a:pathLst>
                <a:path w="688" h="661">
                  <a:moveTo>
                    <a:pt x="0" y="0"/>
                  </a:moveTo>
                  <a:cubicBezTo>
                    <a:pt x="0" y="246"/>
                    <a:pt x="0" y="246"/>
                    <a:pt x="0" y="246"/>
                  </a:cubicBezTo>
                  <a:cubicBezTo>
                    <a:pt x="0" y="291"/>
                    <a:pt x="37" y="328"/>
                    <a:pt x="82" y="328"/>
                  </a:cubicBezTo>
                  <a:cubicBezTo>
                    <a:pt x="606" y="328"/>
                    <a:pt x="606" y="328"/>
                    <a:pt x="606" y="328"/>
                  </a:cubicBezTo>
                  <a:cubicBezTo>
                    <a:pt x="651" y="328"/>
                    <a:pt x="688" y="364"/>
                    <a:pt x="688" y="409"/>
                  </a:cubicBezTo>
                  <a:cubicBezTo>
                    <a:pt x="688" y="661"/>
                    <a:pt x="688" y="661"/>
                    <a:pt x="688" y="661"/>
                  </a:cubicBezTo>
                </a:path>
              </a:pathLst>
            </a:custGeom>
            <a:noFill/>
            <a:ln w="793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4165601" y="4892675"/>
              <a:ext cx="69850" cy="300038"/>
            </a:xfrm>
            <a:custGeom>
              <a:avLst/>
              <a:gdLst>
                <a:gd name="T0" fmla="*/ 32 w 32"/>
                <a:gd name="T1" fmla="*/ 0 h 136"/>
                <a:gd name="T2" fmla="*/ 0 w 32"/>
                <a:gd name="T3" fmla="*/ 0 h 136"/>
                <a:gd name="T4" fmla="*/ 1 w 32"/>
                <a:gd name="T5" fmla="*/ 25 h 136"/>
                <a:gd name="T6" fmla="*/ 1 w 32"/>
                <a:gd name="T7" fmla="*/ 136 h 136"/>
                <a:gd name="T8" fmla="*/ 30 w 32"/>
                <a:gd name="T9" fmla="*/ 136 h 136"/>
                <a:gd name="T10" fmla="*/ 30 w 32"/>
                <a:gd name="T11" fmla="*/ 25 h 136"/>
                <a:gd name="T12" fmla="*/ 32 w 32"/>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32" h="136">
                  <a:moveTo>
                    <a:pt x="32" y="0"/>
                  </a:moveTo>
                  <a:cubicBezTo>
                    <a:pt x="0" y="0"/>
                    <a:pt x="0" y="0"/>
                    <a:pt x="0" y="0"/>
                  </a:cubicBezTo>
                  <a:cubicBezTo>
                    <a:pt x="2" y="14"/>
                    <a:pt x="1" y="25"/>
                    <a:pt x="1" y="25"/>
                  </a:cubicBezTo>
                  <a:cubicBezTo>
                    <a:pt x="1" y="136"/>
                    <a:pt x="1" y="136"/>
                    <a:pt x="1" y="136"/>
                  </a:cubicBezTo>
                  <a:cubicBezTo>
                    <a:pt x="30" y="136"/>
                    <a:pt x="30" y="136"/>
                    <a:pt x="30" y="136"/>
                  </a:cubicBezTo>
                  <a:cubicBezTo>
                    <a:pt x="30" y="25"/>
                    <a:pt x="30" y="25"/>
                    <a:pt x="30" y="25"/>
                  </a:cubicBezTo>
                  <a:cubicBezTo>
                    <a:pt x="30" y="25"/>
                    <a:pt x="30" y="14"/>
                    <a:pt x="32"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4260851" y="4781550"/>
              <a:ext cx="120650" cy="88900"/>
            </a:xfrm>
            <a:custGeom>
              <a:avLst/>
              <a:gdLst>
                <a:gd name="T0" fmla="*/ 41 w 55"/>
                <a:gd name="T1" fmla="*/ 4 h 40"/>
                <a:gd name="T2" fmla="*/ 26 w 55"/>
                <a:gd name="T3" fmla="*/ 0 h 40"/>
                <a:gd name="T4" fmla="*/ 0 w 55"/>
                <a:gd name="T5" fmla="*/ 40 h 40"/>
                <a:gd name="T6" fmla="*/ 36 w 55"/>
                <a:gd name="T7" fmla="*/ 40 h 40"/>
                <a:gd name="T8" fmla="*/ 54 w 55"/>
                <a:gd name="T9" fmla="*/ 28 h 40"/>
                <a:gd name="T10" fmla="*/ 41 w 55"/>
                <a:gd name="T11" fmla="*/ 4 h 40"/>
              </a:gdLst>
              <a:ahLst/>
              <a:cxnLst>
                <a:cxn ang="0">
                  <a:pos x="T0" y="T1"/>
                </a:cxn>
                <a:cxn ang="0">
                  <a:pos x="T2" y="T3"/>
                </a:cxn>
                <a:cxn ang="0">
                  <a:pos x="T4" y="T5"/>
                </a:cxn>
                <a:cxn ang="0">
                  <a:pos x="T6" y="T7"/>
                </a:cxn>
                <a:cxn ang="0">
                  <a:pos x="T8" y="T9"/>
                </a:cxn>
                <a:cxn ang="0">
                  <a:pos x="T10" y="T11"/>
                </a:cxn>
              </a:cxnLst>
              <a:rect l="0" t="0" r="r" b="b"/>
              <a:pathLst>
                <a:path w="55" h="40">
                  <a:moveTo>
                    <a:pt x="41" y="4"/>
                  </a:moveTo>
                  <a:cubicBezTo>
                    <a:pt x="35" y="1"/>
                    <a:pt x="31" y="0"/>
                    <a:pt x="26" y="0"/>
                  </a:cubicBezTo>
                  <a:cubicBezTo>
                    <a:pt x="10" y="0"/>
                    <a:pt x="3" y="23"/>
                    <a:pt x="0" y="40"/>
                  </a:cubicBezTo>
                  <a:cubicBezTo>
                    <a:pt x="36" y="40"/>
                    <a:pt x="36" y="40"/>
                    <a:pt x="36" y="40"/>
                  </a:cubicBezTo>
                  <a:cubicBezTo>
                    <a:pt x="45" y="40"/>
                    <a:pt x="52" y="35"/>
                    <a:pt x="54" y="28"/>
                  </a:cubicBezTo>
                  <a:cubicBezTo>
                    <a:pt x="55" y="21"/>
                    <a:pt x="53" y="11"/>
                    <a:pt x="41"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4016376" y="4781550"/>
              <a:ext cx="123825" cy="88900"/>
            </a:xfrm>
            <a:custGeom>
              <a:avLst/>
              <a:gdLst>
                <a:gd name="T0" fmla="*/ 30 w 56"/>
                <a:gd name="T1" fmla="*/ 0 h 40"/>
                <a:gd name="T2" fmla="*/ 15 w 56"/>
                <a:gd name="T3" fmla="*/ 4 h 40"/>
                <a:gd name="T4" fmla="*/ 2 w 56"/>
                <a:gd name="T5" fmla="*/ 28 h 40"/>
                <a:gd name="T6" fmla="*/ 20 w 56"/>
                <a:gd name="T7" fmla="*/ 40 h 40"/>
                <a:gd name="T8" fmla="*/ 56 w 56"/>
                <a:gd name="T9" fmla="*/ 40 h 40"/>
                <a:gd name="T10" fmla="*/ 30 w 56"/>
                <a:gd name="T11" fmla="*/ 0 h 40"/>
              </a:gdLst>
              <a:ahLst/>
              <a:cxnLst>
                <a:cxn ang="0">
                  <a:pos x="T0" y="T1"/>
                </a:cxn>
                <a:cxn ang="0">
                  <a:pos x="T2" y="T3"/>
                </a:cxn>
                <a:cxn ang="0">
                  <a:pos x="T4" y="T5"/>
                </a:cxn>
                <a:cxn ang="0">
                  <a:pos x="T6" y="T7"/>
                </a:cxn>
                <a:cxn ang="0">
                  <a:pos x="T8" y="T9"/>
                </a:cxn>
                <a:cxn ang="0">
                  <a:pos x="T10" y="T11"/>
                </a:cxn>
              </a:cxnLst>
              <a:rect l="0" t="0" r="r" b="b"/>
              <a:pathLst>
                <a:path w="56" h="40">
                  <a:moveTo>
                    <a:pt x="30" y="0"/>
                  </a:moveTo>
                  <a:cubicBezTo>
                    <a:pt x="25" y="0"/>
                    <a:pt x="21" y="1"/>
                    <a:pt x="15" y="4"/>
                  </a:cubicBezTo>
                  <a:cubicBezTo>
                    <a:pt x="3" y="11"/>
                    <a:pt x="0" y="21"/>
                    <a:pt x="2" y="28"/>
                  </a:cubicBezTo>
                  <a:cubicBezTo>
                    <a:pt x="4" y="35"/>
                    <a:pt x="11" y="40"/>
                    <a:pt x="20" y="40"/>
                  </a:cubicBezTo>
                  <a:cubicBezTo>
                    <a:pt x="56" y="40"/>
                    <a:pt x="56" y="40"/>
                    <a:pt x="56" y="40"/>
                  </a:cubicBezTo>
                  <a:cubicBezTo>
                    <a:pt x="53" y="23"/>
                    <a:pt x="46" y="0"/>
                    <a:pt x="3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p:nvSpPr>
          <p:spPr bwMode="auto">
            <a:xfrm>
              <a:off x="3867151" y="4454525"/>
              <a:ext cx="658813" cy="968375"/>
            </a:xfrm>
            <a:custGeom>
              <a:avLst/>
              <a:gdLst>
                <a:gd name="T0" fmla="*/ 139 w 297"/>
                <a:gd name="T1" fmla="*/ 6 h 438"/>
                <a:gd name="T2" fmla="*/ 3 w 297"/>
                <a:gd name="T3" fmla="*/ 142 h 438"/>
                <a:gd name="T4" fmla="*/ 50 w 297"/>
                <a:gd name="T5" fmla="*/ 261 h 438"/>
                <a:gd name="T6" fmla="*/ 86 w 297"/>
                <a:gd name="T7" fmla="*/ 342 h 438"/>
                <a:gd name="T8" fmla="*/ 86 w 297"/>
                <a:gd name="T9" fmla="*/ 394 h 438"/>
                <a:gd name="T10" fmla="*/ 105 w 297"/>
                <a:gd name="T11" fmla="*/ 414 h 438"/>
                <a:gd name="T12" fmla="*/ 116 w 297"/>
                <a:gd name="T13" fmla="*/ 414 h 438"/>
                <a:gd name="T14" fmla="*/ 150 w 297"/>
                <a:gd name="T15" fmla="*/ 438 h 438"/>
                <a:gd name="T16" fmla="*/ 184 w 297"/>
                <a:gd name="T17" fmla="*/ 414 h 438"/>
                <a:gd name="T18" fmla="*/ 195 w 297"/>
                <a:gd name="T19" fmla="*/ 414 h 438"/>
                <a:gd name="T20" fmla="*/ 214 w 297"/>
                <a:gd name="T21" fmla="*/ 394 h 438"/>
                <a:gd name="T22" fmla="*/ 214 w 297"/>
                <a:gd name="T23" fmla="*/ 342 h 438"/>
                <a:gd name="T24" fmla="*/ 249 w 297"/>
                <a:gd name="T25" fmla="*/ 261 h 438"/>
                <a:gd name="T26" fmla="*/ 297 w 297"/>
                <a:gd name="T27" fmla="*/ 153 h 438"/>
                <a:gd name="T28" fmla="*/ 139 w 297"/>
                <a:gd name="T29" fmla="*/ 6 h 438"/>
                <a:gd name="T30" fmla="*/ 240 w 297"/>
                <a:gd name="T31" fmla="*/ 178 h 438"/>
                <a:gd name="T32" fmla="*/ 213 w 297"/>
                <a:gd name="T33" fmla="*/ 198 h 438"/>
                <a:gd name="T34" fmla="*/ 176 w 297"/>
                <a:gd name="T35" fmla="*/ 198 h 438"/>
                <a:gd name="T36" fmla="*/ 174 w 297"/>
                <a:gd name="T37" fmla="*/ 223 h 438"/>
                <a:gd name="T38" fmla="*/ 174 w 297"/>
                <a:gd name="T39" fmla="*/ 334 h 438"/>
                <a:gd name="T40" fmla="*/ 197 w 297"/>
                <a:gd name="T41" fmla="*/ 334 h 438"/>
                <a:gd name="T42" fmla="*/ 202 w 297"/>
                <a:gd name="T43" fmla="*/ 338 h 438"/>
                <a:gd name="T44" fmla="*/ 197 w 297"/>
                <a:gd name="T45" fmla="*/ 343 h 438"/>
                <a:gd name="T46" fmla="*/ 141 w 297"/>
                <a:gd name="T47" fmla="*/ 343 h 438"/>
                <a:gd name="T48" fmla="*/ 199 w 297"/>
                <a:gd name="T49" fmla="*/ 358 h 438"/>
                <a:gd name="T50" fmla="*/ 202 w 297"/>
                <a:gd name="T51" fmla="*/ 363 h 438"/>
                <a:gd name="T52" fmla="*/ 198 w 297"/>
                <a:gd name="T53" fmla="*/ 368 h 438"/>
                <a:gd name="T54" fmla="*/ 141 w 297"/>
                <a:gd name="T55" fmla="*/ 370 h 438"/>
                <a:gd name="T56" fmla="*/ 198 w 297"/>
                <a:gd name="T57" fmla="*/ 383 h 438"/>
                <a:gd name="T58" fmla="*/ 202 w 297"/>
                <a:gd name="T59" fmla="*/ 388 h 438"/>
                <a:gd name="T60" fmla="*/ 197 w 297"/>
                <a:gd name="T61" fmla="*/ 392 h 438"/>
                <a:gd name="T62" fmla="*/ 102 w 297"/>
                <a:gd name="T63" fmla="*/ 392 h 438"/>
                <a:gd name="T64" fmla="*/ 98 w 297"/>
                <a:gd name="T65" fmla="*/ 387 h 438"/>
                <a:gd name="T66" fmla="*/ 102 w 297"/>
                <a:gd name="T67" fmla="*/ 383 h 438"/>
                <a:gd name="T68" fmla="*/ 151 w 297"/>
                <a:gd name="T69" fmla="*/ 383 h 438"/>
                <a:gd name="T70" fmla="*/ 101 w 297"/>
                <a:gd name="T71" fmla="*/ 372 h 438"/>
                <a:gd name="T72" fmla="*/ 98 w 297"/>
                <a:gd name="T73" fmla="*/ 367 h 438"/>
                <a:gd name="T74" fmla="*/ 102 w 297"/>
                <a:gd name="T75" fmla="*/ 362 h 438"/>
                <a:gd name="T76" fmla="*/ 165 w 297"/>
                <a:gd name="T77" fmla="*/ 360 h 438"/>
                <a:gd name="T78" fmla="*/ 101 w 297"/>
                <a:gd name="T79" fmla="*/ 343 h 438"/>
                <a:gd name="T80" fmla="*/ 98 w 297"/>
                <a:gd name="T81" fmla="*/ 338 h 438"/>
                <a:gd name="T82" fmla="*/ 102 w 297"/>
                <a:gd name="T83" fmla="*/ 334 h 438"/>
                <a:gd name="T84" fmla="*/ 126 w 297"/>
                <a:gd name="T85" fmla="*/ 334 h 438"/>
                <a:gd name="T86" fmla="*/ 126 w 297"/>
                <a:gd name="T87" fmla="*/ 223 h 438"/>
                <a:gd name="T88" fmla="*/ 124 w 297"/>
                <a:gd name="T89" fmla="*/ 198 h 438"/>
                <a:gd name="T90" fmla="*/ 87 w 297"/>
                <a:gd name="T91" fmla="*/ 198 h 438"/>
                <a:gd name="T92" fmla="*/ 60 w 297"/>
                <a:gd name="T93" fmla="*/ 178 h 438"/>
                <a:gd name="T94" fmla="*/ 78 w 297"/>
                <a:gd name="T95" fmla="*/ 144 h 438"/>
                <a:gd name="T96" fmla="*/ 97 w 297"/>
                <a:gd name="T97" fmla="*/ 138 h 438"/>
                <a:gd name="T98" fmla="*/ 133 w 297"/>
                <a:gd name="T99" fmla="*/ 188 h 438"/>
                <a:gd name="T100" fmla="*/ 167 w 297"/>
                <a:gd name="T101" fmla="*/ 188 h 438"/>
                <a:gd name="T102" fmla="*/ 203 w 297"/>
                <a:gd name="T103" fmla="*/ 138 h 438"/>
                <a:gd name="T104" fmla="*/ 222 w 297"/>
                <a:gd name="T105" fmla="*/ 144 h 438"/>
                <a:gd name="T106" fmla="*/ 240 w 297"/>
                <a:gd name="T107" fmla="*/ 17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7" h="438">
                  <a:moveTo>
                    <a:pt x="139" y="6"/>
                  </a:moveTo>
                  <a:cubicBezTo>
                    <a:pt x="67" y="11"/>
                    <a:pt x="8" y="70"/>
                    <a:pt x="3" y="142"/>
                  </a:cubicBezTo>
                  <a:cubicBezTo>
                    <a:pt x="0" y="189"/>
                    <a:pt x="18" y="232"/>
                    <a:pt x="50" y="261"/>
                  </a:cubicBezTo>
                  <a:cubicBezTo>
                    <a:pt x="72" y="282"/>
                    <a:pt x="86" y="311"/>
                    <a:pt x="86" y="342"/>
                  </a:cubicBezTo>
                  <a:cubicBezTo>
                    <a:pt x="86" y="394"/>
                    <a:pt x="86" y="394"/>
                    <a:pt x="86" y="394"/>
                  </a:cubicBezTo>
                  <a:cubicBezTo>
                    <a:pt x="86" y="405"/>
                    <a:pt x="94" y="414"/>
                    <a:pt x="105" y="414"/>
                  </a:cubicBezTo>
                  <a:cubicBezTo>
                    <a:pt x="116" y="414"/>
                    <a:pt x="116" y="414"/>
                    <a:pt x="116" y="414"/>
                  </a:cubicBezTo>
                  <a:cubicBezTo>
                    <a:pt x="121" y="428"/>
                    <a:pt x="134" y="438"/>
                    <a:pt x="150" y="438"/>
                  </a:cubicBezTo>
                  <a:cubicBezTo>
                    <a:pt x="166" y="438"/>
                    <a:pt x="179" y="428"/>
                    <a:pt x="184" y="414"/>
                  </a:cubicBezTo>
                  <a:cubicBezTo>
                    <a:pt x="195" y="414"/>
                    <a:pt x="195" y="414"/>
                    <a:pt x="195" y="414"/>
                  </a:cubicBezTo>
                  <a:cubicBezTo>
                    <a:pt x="205" y="414"/>
                    <a:pt x="214" y="405"/>
                    <a:pt x="214" y="394"/>
                  </a:cubicBezTo>
                  <a:cubicBezTo>
                    <a:pt x="214" y="342"/>
                    <a:pt x="214" y="342"/>
                    <a:pt x="214" y="342"/>
                  </a:cubicBezTo>
                  <a:cubicBezTo>
                    <a:pt x="214" y="311"/>
                    <a:pt x="227" y="282"/>
                    <a:pt x="249" y="261"/>
                  </a:cubicBezTo>
                  <a:cubicBezTo>
                    <a:pt x="279" y="235"/>
                    <a:pt x="297" y="196"/>
                    <a:pt x="297" y="153"/>
                  </a:cubicBezTo>
                  <a:cubicBezTo>
                    <a:pt x="297" y="68"/>
                    <a:pt x="225" y="0"/>
                    <a:pt x="139" y="6"/>
                  </a:cubicBezTo>
                  <a:close/>
                  <a:moveTo>
                    <a:pt x="240" y="178"/>
                  </a:moveTo>
                  <a:cubicBezTo>
                    <a:pt x="237" y="190"/>
                    <a:pt x="226" y="198"/>
                    <a:pt x="213" y="198"/>
                  </a:cubicBezTo>
                  <a:cubicBezTo>
                    <a:pt x="176" y="198"/>
                    <a:pt x="176" y="198"/>
                    <a:pt x="176" y="198"/>
                  </a:cubicBezTo>
                  <a:cubicBezTo>
                    <a:pt x="174" y="212"/>
                    <a:pt x="174" y="223"/>
                    <a:pt x="174" y="223"/>
                  </a:cubicBezTo>
                  <a:cubicBezTo>
                    <a:pt x="174" y="334"/>
                    <a:pt x="174" y="334"/>
                    <a:pt x="174" y="334"/>
                  </a:cubicBezTo>
                  <a:cubicBezTo>
                    <a:pt x="197" y="334"/>
                    <a:pt x="197" y="334"/>
                    <a:pt x="197" y="334"/>
                  </a:cubicBezTo>
                  <a:cubicBezTo>
                    <a:pt x="200" y="334"/>
                    <a:pt x="202" y="336"/>
                    <a:pt x="202" y="338"/>
                  </a:cubicBezTo>
                  <a:cubicBezTo>
                    <a:pt x="202" y="341"/>
                    <a:pt x="200" y="343"/>
                    <a:pt x="197" y="343"/>
                  </a:cubicBezTo>
                  <a:cubicBezTo>
                    <a:pt x="141" y="343"/>
                    <a:pt x="141" y="343"/>
                    <a:pt x="141" y="343"/>
                  </a:cubicBezTo>
                  <a:cubicBezTo>
                    <a:pt x="199" y="358"/>
                    <a:pt x="199" y="358"/>
                    <a:pt x="199" y="358"/>
                  </a:cubicBezTo>
                  <a:cubicBezTo>
                    <a:pt x="201" y="359"/>
                    <a:pt x="203" y="361"/>
                    <a:pt x="202" y="363"/>
                  </a:cubicBezTo>
                  <a:cubicBezTo>
                    <a:pt x="202" y="366"/>
                    <a:pt x="200" y="368"/>
                    <a:pt x="198" y="368"/>
                  </a:cubicBezTo>
                  <a:cubicBezTo>
                    <a:pt x="141" y="370"/>
                    <a:pt x="141" y="370"/>
                    <a:pt x="141" y="370"/>
                  </a:cubicBezTo>
                  <a:cubicBezTo>
                    <a:pt x="198" y="383"/>
                    <a:pt x="198" y="383"/>
                    <a:pt x="198" y="383"/>
                  </a:cubicBezTo>
                  <a:cubicBezTo>
                    <a:pt x="201" y="383"/>
                    <a:pt x="203" y="385"/>
                    <a:pt x="202" y="388"/>
                  </a:cubicBezTo>
                  <a:cubicBezTo>
                    <a:pt x="202" y="390"/>
                    <a:pt x="200" y="392"/>
                    <a:pt x="197" y="392"/>
                  </a:cubicBezTo>
                  <a:cubicBezTo>
                    <a:pt x="102" y="392"/>
                    <a:pt x="102" y="392"/>
                    <a:pt x="102" y="392"/>
                  </a:cubicBezTo>
                  <a:cubicBezTo>
                    <a:pt x="100" y="392"/>
                    <a:pt x="98" y="390"/>
                    <a:pt x="98" y="387"/>
                  </a:cubicBezTo>
                  <a:cubicBezTo>
                    <a:pt x="98" y="385"/>
                    <a:pt x="100" y="383"/>
                    <a:pt x="102" y="383"/>
                  </a:cubicBezTo>
                  <a:cubicBezTo>
                    <a:pt x="151" y="383"/>
                    <a:pt x="151" y="383"/>
                    <a:pt x="151" y="383"/>
                  </a:cubicBezTo>
                  <a:cubicBezTo>
                    <a:pt x="101" y="372"/>
                    <a:pt x="101" y="372"/>
                    <a:pt x="101" y="372"/>
                  </a:cubicBezTo>
                  <a:cubicBezTo>
                    <a:pt x="99" y="372"/>
                    <a:pt x="97" y="369"/>
                    <a:pt x="98" y="367"/>
                  </a:cubicBezTo>
                  <a:cubicBezTo>
                    <a:pt x="98" y="365"/>
                    <a:pt x="100" y="363"/>
                    <a:pt x="102" y="362"/>
                  </a:cubicBezTo>
                  <a:cubicBezTo>
                    <a:pt x="165" y="360"/>
                    <a:pt x="165" y="360"/>
                    <a:pt x="165" y="360"/>
                  </a:cubicBezTo>
                  <a:cubicBezTo>
                    <a:pt x="101" y="343"/>
                    <a:pt x="101" y="343"/>
                    <a:pt x="101" y="343"/>
                  </a:cubicBezTo>
                  <a:cubicBezTo>
                    <a:pt x="99" y="343"/>
                    <a:pt x="97" y="340"/>
                    <a:pt x="98" y="338"/>
                  </a:cubicBezTo>
                  <a:cubicBezTo>
                    <a:pt x="98" y="335"/>
                    <a:pt x="100" y="334"/>
                    <a:pt x="102" y="334"/>
                  </a:cubicBezTo>
                  <a:cubicBezTo>
                    <a:pt x="126" y="334"/>
                    <a:pt x="126" y="334"/>
                    <a:pt x="126" y="334"/>
                  </a:cubicBezTo>
                  <a:cubicBezTo>
                    <a:pt x="126" y="223"/>
                    <a:pt x="126" y="223"/>
                    <a:pt x="126" y="223"/>
                  </a:cubicBezTo>
                  <a:cubicBezTo>
                    <a:pt x="126" y="223"/>
                    <a:pt x="126" y="212"/>
                    <a:pt x="124" y="198"/>
                  </a:cubicBezTo>
                  <a:cubicBezTo>
                    <a:pt x="87" y="198"/>
                    <a:pt x="87" y="198"/>
                    <a:pt x="87" y="198"/>
                  </a:cubicBezTo>
                  <a:cubicBezTo>
                    <a:pt x="74" y="198"/>
                    <a:pt x="63" y="190"/>
                    <a:pt x="60" y="178"/>
                  </a:cubicBezTo>
                  <a:cubicBezTo>
                    <a:pt x="56" y="165"/>
                    <a:pt x="63" y="151"/>
                    <a:pt x="78" y="144"/>
                  </a:cubicBezTo>
                  <a:cubicBezTo>
                    <a:pt x="84" y="140"/>
                    <a:pt x="91" y="138"/>
                    <a:pt x="97" y="138"/>
                  </a:cubicBezTo>
                  <a:cubicBezTo>
                    <a:pt x="109" y="138"/>
                    <a:pt x="126" y="147"/>
                    <a:pt x="133" y="188"/>
                  </a:cubicBezTo>
                  <a:cubicBezTo>
                    <a:pt x="167" y="188"/>
                    <a:pt x="167" y="188"/>
                    <a:pt x="167" y="188"/>
                  </a:cubicBezTo>
                  <a:cubicBezTo>
                    <a:pt x="174" y="147"/>
                    <a:pt x="191" y="138"/>
                    <a:pt x="203" y="138"/>
                  </a:cubicBezTo>
                  <a:cubicBezTo>
                    <a:pt x="209" y="138"/>
                    <a:pt x="216" y="140"/>
                    <a:pt x="222" y="144"/>
                  </a:cubicBezTo>
                  <a:cubicBezTo>
                    <a:pt x="236" y="151"/>
                    <a:pt x="243" y="165"/>
                    <a:pt x="240" y="17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p:nvSpPr>
          <p:spPr bwMode="auto">
            <a:xfrm>
              <a:off x="8056563" y="3081338"/>
              <a:ext cx="627063" cy="730250"/>
            </a:xfrm>
            <a:custGeom>
              <a:avLst/>
              <a:gdLst>
                <a:gd name="T0" fmla="*/ 194 w 283"/>
                <a:gd name="T1" fmla="*/ 330 h 330"/>
                <a:gd name="T2" fmla="*/ 89 w 283"/>
                <a:gd name="T3" fmla="*/ 330 h 330"/>
                <a:gd name="T4" fmla="*/ 85 w 283"/>
                <a:gd name="T5" fmla="*/ 325 h 330"/>
                <a:gd name="T6" fmla="*/ 86 w 283"/>
                <a:gd name="T7" fmla="*/ 322 h 330"/>
                <a:gd name="T8" fmla="*/ 43 w 283"/>
                <a:gd name="T9" fmla="*/ 229 h 330"/>
                <a:gd name="T10" fmla="*/ 0 w 283"/>
                <a:gd name="T11" fmla="*/ 132 h 330"/>
                <a:gd name="T12" fmla="*/ 142 w 283"/>
                <a:gd name="T13" fmla="*/ 0 h 330"/>
                <a:gd name="T14" fmla="*/ 240 w 283"/>
                <a:gd name="T15" fmla="*/ 40 h 330"/>
                <a:gd name="T16" fmla="*/ 283 w 283"/>
                <a:gd name="T17" fmla="*/ 132 h 330"/>
                <a:gd name="T18" fmla="*/ 240 w 283"/>
                <a:gd name="T19" fmla="*/ 229 h 330"/>
                <a:gd name="T20" fmla="*/ 197 w 283"/>
                <a:gd name="T21" fmla="*/ 322 h 330"/>
                <a:gd name="T22" fmla="*/ 199 w 283"/>
                <a:gd name="T23" fmla="*/ 325 h 330"/>
                <a:gd name="T24" fmla="*/ 194 w 283"/>
                <a:gd name="T25" fmla="*/ 330 h 330"/>
                <a:gd name="T26" fmla="*/ 95 w 283"/>
                <a:gd name="T27" fmla="*/ 320 h 330"/>
                <a:gd name="T28" fmla="*/ 188 w 283"/>
                <a:gd name="T29" fmla="*/ 320 h 330"/>
                <a:gd name="T30" fmla="*/ 232 w 283"/>
                <a:gd name="T31" fmla="*/ 224 h 330"/>
                <a:gd name="T32" fmla="*/ 274 w 283"/>
                <a:gd name="T33" fmla="*/ 132 h 330"/>
                <a:gd name="T34" fmla="*/ 142 w 283"/>
                <a:gd name="T35" fmla="*/ 9 h 330"/>
                <a:gd name="T36" fmla="*/ 9 w 283"/>
                <a:gd name="T37" fmla="*/ 132 h 330"/>
                <a:gd name="T38" fmla="*/ 51 w 283"/>
                <a:gd name="T39" fmla="*/ 224 h 330"/>
                <a:gd name="T40" fmla="*/ 95 w 283"/>
                <a:gd name="T41" fmla="*/ 32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330">
                  <a:moveTo>
                    <a:pt x="194" y="330"/>
                  </a:moveTo>
                  <a:cubicBezTo>
                    <a:pt x="89" y="330"/>
                    <a:pt x="89" y="330"/>
                    <a:pt x="89" y="330"/>
                  </a:cubicBezTo>
                  <a:cubicBezTo>
                    <a:pt x="87" y="330"/>
                    <a:pt x="85" y="328"/>
                    <a:pt x="85" y="325"/>
                  </a:cubicBezTo>
                  <a:cubicBezTo>
                    <a:pt x="85" y="324"/>
                    <a:pt x="85" y="323"/>
                    <a:pt x="86" y="322"/>
                  </a:cubicBezTo>
                  <a:cubicBezTo>
                    <a:pt x="85" y="287"/>
                    <a:pt x="64" y="258"/>
                    <a:pt x="43" y="229"/>
                  </a:cubicBezTo>
                  <a:cubicBezTo>
                    <a:pt x="22" y="200"/>
                    <a:pt x="0" y="169"/>
                    <a:pt x="0" y="132"/>
                  </a:cubicBezTo>
                  <a:cubicBezTo>
                    <a:pt x="0" y="68"/>
                    <a:pt x="54" y="0"/>
                    <a:pt x="142" y="0"/>
                  </a:cubicBezTo>
                  <a:cubicBezTo>
                    <a:pt x="177" y="0"/>
                    <a:pt x="213" y="14"/>
                    <a:pt x="240" y="40"/>
                  </a:cubicBezTo>
                  <a:cubicBezTo>
                    <a:pt x="267" y="65"/>
                    <a:pt x="283" y="99"/>
                    <a:pt x="283" y="132"/>
                  </a:cubicBezTo>
                  <a:cubicBezTo>
                    <a:pt x="283" y="169"/>
                    <a:pt x="261" y="200"/>
                    <a:pt x="240" y="229"/>
                  </a:cubicBezTo>
                  <a:cubicBezTo>
                    <a:pt x="219" y="258"/>
                    <a:pt x="199" y="287"/>
                    <a:pt x="197" y="322"/>
                  </a:cubicBezTo>
                  <a:cubicBezTo>
                    <a:pt x="198" y="323"/>
                    <a:pt x="199" y="324"/>
                    <a:pt x="199" y="325"/>
                  </a:cubicBezTo>
                  <a:cubicBezTo>
                    <a:pt x="199" y="328"/>
                    <a:pt x="197" y="330"/>
                    <a:pt x="194" y="330"/>
                  </a:cubicBezTo>
                  <a:close/>
                  <a:moveTo>
                    <a:pt x="95" y="320"/>
                  </a:moveTo>
                  <a:cubicBezTo>
                    <a:pt x="188" y="320"/>
                    <a:pt x="188" y="320"/>
                    <a:pt x="188" y="320"/>
                  </a:cubicBezTo>
                  <a:cubicBezTo>
                    <a:pt x="190" y="283"/>
                    <a:pt x="212" y="253"/>
                    <a:pt x="232" y="224"/>
                  </a:cubicBezTo>
                  <a:cubicBezTo>
                    <a:pt x="254" y="194"/>
                    <a:pt x="274" y="166"/>
                    <a:pt x="274" y="132"/>
                  </a:cubicBezTo>
                  <a:cubicBezTo>
                    <a:pt x="274" y="67"/>
                    <a:pt x="211" y="9"/>
                    <a:pt x="142" y="9"/>
                  </a:cubicBezTo>
                  <a:cubicBezTo>
                    <a:pt x="60" y="9"/>
                    <a:pt x="9" y="73"/>
                    <a:pt x="9" y="132"/>
                  </a:cubicBezTo>
                  <a:cubicBezTo>
                    <a:pt x="9" y="166"/>
                    <a:pt x="30" y="194"/>
                    <a:pt x="51" y="224"/>
                  </a:cubicBezTo>
                  <a:cubicBezTo>
                    <a:pt x="72" y="253"/>
                    <a:pt x="93" y="283"/>
                    <a:pt x="95" y="3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8242301" y="3836988"/>
              <a:ext cx="257175" cy="96838"/>
            </a:xfrm>
            <a:custGeom>
              <a:avLst/>
              <a:gdLst>
                <a:gd name="T0" fmla="*/ 111 w 116"/>
                <a:gd name="T1" fmla="*/ 44 h 44"/>
                <a:gd name="T2" fmla="*/ 4 w 116"/>
                <a:gd name="T3" fmla="*/ 44 h 44"/>
                <a:gd name="T4" fmla="*/ 0 w 116"/>
                <a:gd name="T5" fmla="*/ 40 h 44"/>
                <a:gd name="T6" fmla="*/ 3 w 116"/>
                <a:gd name="T7" fmla="*/ 35 h 44"/>
                <a:gd name="T8" fmla="*/ 82 w 116"/>
                <a:gd name="T9" fmla="*/ 9 h 44"/>
                <a:gd name="T10" fmla="*/ 4 w 116"/>
                <a:gd name="T11" fmla="*/ 9 h 44"/>
                <a:gd name="T12" fmla="*/ 0 w 116"/>
                <a:gd name="T13" fmla="*/ 4 h 44"/>
                <a:gd name="T14" fmla="*/ 4 w 116"/>
                <a:gd name="T15" fmla="*/ 0 h 44"/>
                <a:gd name="T16" fmla="*/ 111 w 116"/>
                <a:gd name="T17" fmla="*/ 0 h 44"/>
                <a:gd name="T18" fmla="*/ 115 w 116"/>
                <a:gd name="T19" fmla="*/ 4 h 44"/>
                <a:gd name="T20" fmla="*/ 112 w 116"/>
                <a:gd name="T21" fmla="*/ 9 h 44"/>
                <a:gd name="T22" fmla="*/ 33 w 116"/>
                <a:gd name="T23" fmla="*/ 35 h 44"/>
                <a:gd name="T24" fmla="*/ 111 w 116"/>
                <a:gd name="T25" fmla="*/ 35 h 44"/>
                <a:gd name="T26" fmla="*/ 115 w 116"/>
                <a:gd name="T27" fmla="*/ 39 h 44"/>
                <a:gd name="T28" fmla="*/ 111 w 116"/>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44">
                  <a:moveTo>
                    <a:pt x="111" y="44"/>
                  </a:moveTo>
                  <a:cubicBezTo>
                    <a:pt x="4" y="44"/>
                    <a:pt x="4" y="44"/>
                    <a:pt x="4" y="44"/>
                  </a:cubicBezTo>
                  <a:cubicBezTo>
                    <a:pt x="2" y="44"/>
                    <a:pt x="0" y="42"/>
                    <a:pt x="0" y="40"/>
                  </a:cubicBezTo>
                  <a:cubicBezTo>
                    <a:pt x="0" y="38"/>
                    <a:pt x="1" y="36"/>
                    <a:pt x="3" y="35"/>
                  </a:cubicBezTo>
                  <a:cubicBezTo>
                    <a:pt x="82" y="9"/>
                    <a:pt x="82" y="9"/>
                    <a:pt x="82" y="9"/>
                  </a:cubicBezTo>
                  <a:cubicBezTo>
                    <a:pt x="4" y="9"/>
                    <a:pt x="4" y="9"/>
                    <a:pt x="4" y="9"/>
                  </a:cubicBezTo>
                  <a:cubicBezTo>
                    <a:pt x="2" y="9"/>
                    <a:pt x="0" y="7"/>
                    <a:pt x="0" y="4"/>
                  </a:cubicBezTo>
                  <a:cubicBezTo>
                    <a:pt x="0" y="2"/>
                    <a:pt x="2" y="0"/>
                    <a:pt x="4" y="0"/>
                  </a:cubicBezTo>
                  <a:cubicBezTo>
                    <a:pt x="111" y="0"/>
                    <a:pt x="111" y="0"/>
                    <a:pt x="111" y="0"/>
                  </a:cubicBezTo>
                  <a:cubicBezTo>
                    <a:pt x="113" y="0"/>
                    <a:pt x="115" y="1"/>
                    <a:pt x="115" y="4"/>
                  </a:cubicBezTo>
                  <a:cubicBezTo>
                    <a:pt x="116" y="6"/>
                    <a:pt x="114" y="8"/>
                    <a:pt x="112" y="9"/>
                  </a:cubicBezTo>
                  <a:cubicBezTo>
                    <a:pt x="33" y="35"/>
                    <a:pt x="33" y="35"/>
                    <a:pt x="33" y="35"/>
                  </a:cubicBezTo>
                  <a:cubicBezTo>
                    <a:pt x="111" y="35"/>
                    <a:pt x="111" y="35"/>
                    <a:pt x="111" y="35"/>
                  </a:cubicBezTo>
                  <a:cubicBezTo>
                    <a:pt x="113" y="35"/>
                    <a:pt x="115" y="37"/>
                    <a:pt x="115" y="39"/>
                  </a:cubicBezTo>
                  <a:cubicBezTo>
                    <a:pt x="115" y="42"/>
                    <a:pt x="113" y="44"/>
                    <a:pt x="111" y="4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8242301" y="3960813"/>
              <a:ext cx="254000" cy="19050"/>
            </a:xfrm>
            <a:custGeom>
              <a:avLst/>
              <a:gdLst>
                <a:gd name="T0" fmla="*/ 111 w 115"/>
                <a:gd name="T1" fmla="*/ 9 h 9"/>
                <a:gd name="T2" fmla="*/ 4 w 115"/>
                <a:gd name="T3" fmla="*/ 9 h 9"/>
                <a:gd name="T4" fmla="*/ 0 w 115"/>
                <a:gd name="T5" fmla="*/ 4 h 9"/>
                <a:gd name="T6" fmla="*/ 4 w 115"/>
                <a:gd name="T7" fmla="*/ 0 h 9"/>
                <a:gd name="T8" fmla="*/ 111 w 115"/>
                <a:gd name="T9" fmla="*/ 0 h 9"/>
                <a:gd name="T10" fmla="*/ 115 w 115"/>
                <a:gd name="T11" fmla="*/ 4 h 9"/>
                <a:gd name="T12" fmla="*/ 111 w 115"/>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15" h="9">
                  <a:moveTo>
                    <a:pt x="111" y="9"/>
                  </a:moveTo>
                  <a:cubicBezTo>
                    <a:pt x="4" y="9"/>
                    <a:pt x="4" y="9"/>
                    <a:pt x="4" y="9"/>
                  </a:cubicBezTo>
                  <a:cubicBezTo>
                    <a:pt x="2" y="9"/>
                    <a:pt x="0" y="7"/>
                    <a:pt x="0" y="4"/>
                  </a:cubicBezTo>
                  <a:cubicBezTo>
                    <a:pt x="0" y="2"/>
                    <a:pt x="2" y="0"/>
                    <a:pt x="4" y="0"/>
                  </a:cubicBezTo>
                  <a:cubicBezTo>
                    <a:pt x="111" y="0"/>
                    <a:pt x="111" y="0"/>
                    <a:pt x="111" y="0"/>
                  </a:cubicBezTo>
                  <a:cubicBezTo>
                    <a:pt x="113" y="0"/>
                    <a:pt x="115" y="2"/>
                    <a:pt x="115" y="4"/>
                  </a:cubicBezTo>
                  <a:cubicBezTo>
                    <a:pt x="115" y="7"/>
                    <a:pt x="113" y="9"/>
                    <a:pt x="111"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p:nvSpPr>
          <p:spPr bwMode="auto">
            <a:xfrm>
              <a:off x="8399463" y="3402013"/>
              <a:ext cx="147638" cy="112713"/>
            </a:xfrm>
            <a:custGeom>
              <a:avLst/>
              <a:gdLst>
                <a:gd name="T0" fmla="*/ 40 w 67"/>
                <a:gd name="T1" fmla="*/ 51 h 51"/>
                <a:gd name="T2" fmla="*/ 5 w 67"/>
                <a:gd name="T3" fmla="*/ 51 h 51"/>
                <a:gd name="T4" fmla="*/ 1 w 67"/>
                <a:gd name="T5" fmla="*/ 50 h 51"/>
                <a:gd name="T6" fmla="*/ 0 w 67"/>
                <a:gd name="T7" fmla="*/ 46 h 51"/>
                <a:gd name="T8" fmla="*/ 32 w 67"/>
                <a:gd name="T9" fmla="*/ 0 h 51"/>
                <a:gd name="T10" fmla="*/ 48 w 67"/>
                <a:gd name="T11" fmla="*/ 4 h 51"/>
                <a:gd name="T12" fmla="*/ 64 w 67"/>
                <a:gd name="T13" fmla="*/ 34 h 51"/>
                <a:gd name="T14" fmla="*/ 40 w 67"/>
                <a:gd name="T15" fmla="*/ 51 h 51"/>
                <a:gd name="T16" fmla="*/ 10 w 67"/>
                <a:gd name="T17" fmla="*/ 42 h 51"/>
                <a:gd name="T18" fmla="*/ 40 w 67"/>
                <a:gd name="T19" fmla="*/ 42 h 51"/>
                <a:gd name="T20" fmla="*/ 55 w 67"/>
                <a:gd name="T21" fmla="*/ 32 h 51"/>
                <a:gd name="T22" fmla="*/ 44 w 67"/>
                <a:gd name="T23" fmla="*/ 12 h 51"/>
                <a:gd name="T24" fmla="*/ 32 w 67"/>
                <a:gd name="T25" fmla="*/ 9 h 51"/>
                <a:gd name="T26" fmla="*/ 10 w 67"/>
                <a:gd name="T27"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40" y="51"/>
                  </a:moveTo>
                  <a:cubicBezTo>
                    <a:pt x="5" y="51"/>
                    <a:pt x="5" y="51"/>
                    <a:pt x="5" y="51"/>
                  </a:cubicBezTo>
                  <a:cubicBezTo>
                    <a:pt x="4" y="51"/>
                    <a:pt x="2" y="51"/>
                    <a:pt x="1" y="50"/>
                  </a:cubicBezTo>
                  <a:cubicBezTo>
                    <a:pt x="1" y="49"/>
                    <a:pt x="0" y="47"/>
                    <a:pt x="0" y="46"/>
                  </a:cubicBezTo>
                  <a:cubicBezTo>
                    <a:pt x="6" y="8"/>
                    <a:pt x="21" y="0"/>
                    <a:pt x="32" y="0"/>
                  </a:cubicBezTo>
                  <a:cubicBezTo>
                    <a:pt x="37" y="0"/>
                    <a:pt x="42" y="1"/>
                    <a:pt x="48" y="4"/>
                  </a:cubicBezTo>
                  <a:cubicBezTo>
                    <a:pt x="60" y="11"/>
                    <a:pt x="67" y="23"/>
                    <a:pt x="64" y="34"/>
                  </a:cubicBezTo>
                  <a:cubicBezTo>
                    <a:pt x="61" y="44"/>
                    <a:pt x="52" y="51"/>
                    <a:pt x="40" y="51"/>
                  </a:cubicBezTo>
                  <a:close/>
                  <a:moveTo>
                    <a:pt x="10" y="42"/>
                  </a:moveTo>
                  <a:cubicBezTo>
                    <a:pt x="40" y="42"/>
                    <a:pt x="40" y="42"/>
                    <a:pt x="40" y="42"/>
                  </a:cubicBezTo>
                  <a:cubicBezTo>
                    <a:pt x="48" y="42"/>
                    <a:pt x="53" y="38"/>
                    <a:pt x="55" y="32"/>
                  </a:cubicBezTo>
                  <a:cubicBezTo>
                    <a:pt x="56" y="26"/>
                    <a:pt x="54" y="18"/>
                    <a:pt x="44" y="12"/>
                  </a:cubicBezTo>
                  <a:cubicBezTo>
                    <a:pt x="39" y="10"/>
                    <a:pt x="35" y="9"/>
                    <a:pt x="32" y="9"/>
                  </a:cubicBezTo>
                  <a:cubicBezTo>
                    <a:pt x="19" y="9"/>
                    <a:pt x="13" y="28"/>
                    <a:pt x="10" y="4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noEditPoints="1"/>
            </p:cNvSpPr>
            <p:nvPr/>
          </p:nvSpPr>
          <p:spPr bwMode="auto">
            <a:xfrm>
              <a:off x="8193088" y="3402013"/>
              <a:ext cx="146050" cy="112713"/>
            </a:xfrm>
            <a:custGeom>
              <a:avLst/>
              <a:gdLst>
                <a:gd name="T0" fmla="*/ 61 w 66"/>
                <a:gd name="T1" fmla="*/ 51 h 51"/>
                <a:gd name="T2" fmla="*/ 26 w 66"/>
                <a:gd name="T3" fmla="*/ 51 h 51"/>
                <a:gd name="T4" fmla="*/ 3 w 66"/>
                <a:gd name="T5" fmla="*/ 34 h 51"/>
                <a:gd name="T6" fmla="*/ 18 w 66"/>
                <a:gd name="T7" fmla="*/ 4 h 51"/>
                <a:gd name="T8" fmla="*/ 34 w 66"/>
                <a:gd name="T9" fmla="*/ 0 h 51"/>
                <a:gd name="T10" fmla="*/ 66 w 66"/>
                <a:gd name="T11" fmla="*/ 46 h 51"/>
                <a:gd name="T12" fmla="*/ 65 w 66"/>
                <a:gd name="T13" fmla="*/ 50 h 51"/>
                <a:gd name="T14" fmla="*/ 61 w 66"/>
                <a:gd name="T15" fmla="*/ 51 h 51"/>
                <a:gd name="T16" fmla="*/ 34 w 66"/>
                <a:gd name="T17" fmla="*/ 9 h 51"/>
                <a:gd name="T18" fmla="*/ 22 w 66"/>
                <a:gd name="T19" fmla="*/ 12 h 51"/>
                <a:gd name="T20" fmla="*/ 11 w 66"/>
                <a:gd name="T21" fmla="*/ 32 h 51"/>
                <a:gd name="T22" fmla="*/ 26 w 66"/>
                <a:gd name="T23" fmla="*/ 42 h 51"/>
                <a:gd name="T24" fmla="*/ 56 w 66"/>
                <a:gd name="T25" fmla="*/ 42 h 51"/>
                <a:gd name="T26" fmla="*/ 34 w 66"/>
                <a:gd name="T27"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51">
                  <a:moveTo>
                    <a:pt x="61" y="51"/>
                  </a:moveTo>
                  <a:cubicBezTo>
                    <a:pt x="26" y="51"/>
                    <a:pt x="26" y="51"/>
                    <a:pt x="26" y="51"/>
                  </a:cubicBezTo>
                  <a:cubicBezTo>
                    <a:pt x="15" y="51"/>
                    <a:pt x="5" y="44"/>
                    <a:pt x="3" y="34"/>
                  </a:cubicBezTo>
                  <a:cubicBezTo>
                    <a:pt x="0" y="23"/>
                    <a:pt x="6" y="11"/>
                    <a:pt x="18" y="4"/>
                  </a:cubicBezTo>
                  <a:cubicBezTo>
                    <a:pt x="24" y="1"/>
                    <a:pt x="29" y="0"/>
                    <a:pt x="34" y="0"/>
                  </a:cubicBezTo>
                  <a:cubicBezTo>
                    <a:pt x="46" y="0"/>
                    <a:pt x="60" y="8"/>
                    <a:pt x="66" y="46"/>
                  </a:cubicBezTo>
                  <a:cubicBezTo>
                    <a:pt x="66" y="47"/>
                    <a:pt x="66" y="49"/>
                    <a:pt x="65" y="50"/>
                  </a:cubicBezTo>
                  <a:cubicBezTo>
                    <a:pt x="64" y="51"/>
                    <a:pt x="63" y="51"/>
                    <a:pt x="61" y="51"/>
                  </a:cubicBezTo>
                  <a:close/>
                  <a:moveTo>
                    <a:pt x="34" y="9"/>
                  </a:moveTo>
                  <a:cubicBezTo>
                    <a:pt x="31" y="9"/>
                    <a:pt x="27" y="10"/>
                    <a:pt x="22" y="12"/>
                  </a:cubicBezTo>
                  <a:cubicBezTo>
                    <a:pt x="12" y="18"/>
                    <a:pt x="10" y="26"/>
                    <a:pt x="11" y="32"/>
                  </a:cubicBezTo>
                  <a:cubicBezTo>
                    <a:pt x="13" y="38"/>
                    <a:pt x="19" y="42"/>
                    <a:pt x="26" y="42"/>
                  </a:cubicBezTo>
                  <a:cubicBezTo>
                    <a:pt x="56" y="42"/>
                    <a:pt x="56" y="42"/>
                    <a:pt x="56" y="42"/>
                  </a:cubicBezTo>
                  <a:cubicBezTo>
                    <a:pt x="53" y="28"/>
                    <a:pt x="47" y="9"/>
                    <a:pt x="34"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noEditPoints="1"/>
            </p:cNvSpPr>
            <p:nvPr/>
          </p:nvSpPr>
          <p:spPr bwMode="auto">
            <a:xfrm>
              <a:off x="8320088" y="3495675"/>
              <a:ext cx="101600" cy="314325"/>
            </a:xfrm>
            <a:custGeom>
              <a:avLst/>
              <a:gdLst>
                <a:gd name="T0" fmla="*/ 39 w 46"/>
                <a:gd name="T1" fmla="*/ 142 h 142"/>
                <a:gd name="T2" fmla="*/ 6 w 46"/>
                <a:gd name="T3" fmla="*/ 142 h 142"/>
                <a:gd name="T4" fmla="*/ 2 w 46"/>
                <a:gd name="T5" fmla="*/ 137 h 142"/>
                <a:gd name="T6" fmla="*/ 2 w 46"/>
                <a:gd name="T7" fmla="*/ 30 h 142"/>
                <a:gd name="T8" fmla="*/ 0 w 46"/>
                <a:gd name="T9" fmla="*/ 5 h 142"/>
                <a:gd name="T10" fmla="*/ 1 w 46"/>
                <a:gd name="T11" fmla="*/ 2 h 142"/>
                <a:gd name="T12" fmla="*/ 4 w 46"/>
                <a:gd name="T13" fmla="*/ 0 h 142"/>
                <a:gd name="T14" fmla="*/ 41 w 46"/>
                <a:gd name="T15" fmla="*/ 0 h 142"/>
                <a:gd name="T16" fmla="*/ 44 w 46"/>
                <a:gd name="T17" fmla="*/ 2 h 142"/>
                <a:gd name="T18" fmla="*/ 45 w 46"/>
                <a:gd name="T19" fmla="*/ 5 h 142"/>
                <a:gd name="T20" fmla="*/ 44 w 46"/>
                <a:gd name="T21" fmla="*/ 30 h 142"/>
                <a:gd name="T22" fmla="*/ 44 w 46"/>
                <a:gd name="T23" fmla="*/ 137 h 142"/>
                <a:gd name="T24" fmla="*/ 39 w 46"/>
                <a:gd name="T25" fmla="*/ 142 h 142"/>
                <a:gd name="T26" fmla="*/ 11 w 46"/>
                <a:gd name="T27" fmla="*/ 133 h 142"/>
                <a:gd name="T28" fmla="*/ 35 w 46"/>
                <a:gd name="T29" fmla="*/ 133 h 142"/>
                <a:gd name="T30" fmla="*/ 35 w 46"/>
                <a:gd name="T31" fmla="*/ 30 h 142"/>
                <a:gd name="T32" fmla="*/ 36 w 46"/>
                <a:gd name="T33" fmla="*/ 9 h 142"/>
                <a:gd name="T34" fmla="*/ 10 w 46"/>
                <a:gd name="T35" fmla="*/ 9 h 142"/>
                <a:gd name="T36" fmla="*/ 11 w 46"/>
                <a:gd name="T37" fmla="*/ 31 h 142"/>
                <a:gd name="T38" fmla="*/ 11 w 46"/>
                <a:gd name="T39"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142">
                  <a:moveTo>
                    <a:pt x="39" y="142"/>
                  </a:moveTo>
                  <a:cubicBezTo>
                    <a:pt x="6" y="142"/>
                    <a:pt x="6" y="142"/>
                    <a:pt x="6" y="142"/>
                  </a:cubicBezTo>
                  <a:cubicBezTo>
                    <a:pt x="4" y="142"/>
                    <a:pt x="2" y="140"/>
                    <a:pt x="2" y="137"/>
                  </a:cubicBezTo>
                  <a:cubicBezTo>
                    <a:pt x="2" y="30"/>
                    <a:pt x="2" y="30"/>
                    <a:pt x="2" y="30"/>
                  </a:cubicBezTo>
                  <a:cubicBezTo>
                    <a:pt x="2" y="30"/>
                    <a:pt x="2" y="19"/>
                    <a:pt x="0" y="5"/>
                  </a:cubicBezTo>
                  <a:cubicBezTo>
                    <a:pt x="0" y="4"/>
                    <a:pt x="0" y="3"/>
                    <a:pt x="1" y="2"/>
                  </a:cubicBezTo>
                  <a:cubicBezTo>
                    <a:pt x="2" y="1"/>
                    <a:pt x="3" y="0"/>
                    <a:pt x="4" y="0"/>
                  </a:cubicBezTo>
                  <a:cubicBezTo>
                    <a:pt x="41" y="0"/>
                    <a:pt x="41" y="0"/>
                    <a:pt x="41" y="0"/>
                  </a:cubicBezTo>
                  <a:cubicBezTo>
                    <a:pt x="42" y="0"/>
                    <a:pt x="43" y="1"/>
                    <a:pt x="44" y="2"/>
                  </a:cubicBezTo>
                  <a:cubicBezTo>
                    <a:pt x="45" y="3"/>
                    <a:pt x="46" y="4"/>
                    <a:pt x="45" y="5"/>
                  </a:cubicBezTo>
                  <a:cubicBezTo>
                    <a:pt x="43" y="19"/>
                    <a:pt x="44" y="30"/>
                    <a:pt x="44" y="30"/>
                  </a:cubicBezTo>
                  <a:cubicBezTo>
                    <a:pt x="44" y="137"/>
                    <a:pt x="44" y="137"/>
                    <a:pt x="44" y="137"/>
                  </a:cubicBezTo>
                  <a:cubicBezTo>
                    <a:pt x="44" y="140"/>
                    <a:pt x="42" y="142"/>
                    <a:pt x="39" y="142"/>
                  </a:cubicBezTo>
                  <a:close/>
                  <a:moveTo>
                    <a:pt x="11" y="133"/>
                  </a:moveTo>
                  <a:cubicBezTo>
                    <a:pt x="35" y="133"/>
                    <a:pt x="35" y="133"/>
                    <a:pt x="35" y="133"/>
                  </a:cubicBezTo>
                  <a:cubicBezTo>
                    <a:pt x="35" y="30"/>
                    <a:pt x="35" y="30"/>
                    <a:pt x="35" y="30"/>
                  </a:cubicBezTo>
                  <a:cubicBezTo>
                    <a:pt x="35" y="30"/>
                    <a:pt x="34" y="21"/>
                    <a:pt x="36" y="9"/>
                  </a:cubicBezTo>
                  <a:cubicBezTo>
                    <a:pt x="10" y="9"/>
                    <a:pt x="10" y="9"/>
                    <a:pt x="10" y="9"/>
                  </a:cubicBezTo>
                  <a:cubicBezTo>
                    <a:pt x="11" y="21"/>
                    <a:pt x="11" y="30"/>
                    <a:pt x="11" y="31"/>
                  </a:cubicBezTo>
                  <a:lnTo>
                    <a:pt x="11" y="13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5411788" y="3960813"/>
              <a:ext cx="2959100" cy="2897188"/>
            </a:xfrm>
            <a:custGeom>
              <a:avLst/>
              <a:gdLst>
                <a:gd name="T0" fmla="*/ 1335 w 1335"/>
                <a:gd name="T1" fmla="*/ 0 h 1309"/>
                <a:gd name="T2" fmla="*/ 1335 w 1335"/>
                <a:gd name="T3" fmla="*/ 578 h 1309"/>
                <a:gd name="T4" fmla="*/ 1215 w 1335"/>
                <a:gd name="T5" fmla="*/ 697 h 1309"/>
                <a:gd name="T6" fmla="*/ 119 w 1335"/>
                <a:gd name="T7" fmla="*/ 697 h 1309"/>
                <a:gd name="T8" fmla="*/ 0 w 1335"/>
                <a:gd name="T9" fmla="*/ 817 h 1309"/>
                <a:gd name="T10" fmla="*/ 0 w 1335"/>
                <a:gd name="T11" fmla="*/ 1309 h 1309"/>
              </a:gdLst>
              <a:ahLst/>
              <a:cxnLst>
                <a:cxn ang="0">
                  <a:pos x="T0" y="T1"/>
                </a:cxn>
                <a:cxn ang="0">
                  <a:pos x="T2" y="T3"/>
                </a:cxn>
                <a:cxn ang="0">
                  <a:pos x="T4" y="T5"/>
                </a:cxn>
                <a:cxn ang="0">
                  <a:pos x="T6" y="T7"/>
                </a:cxn>
                <a:cxn ang="0">
                  <a:pos x="T8" y="T9"/>
                </a:cxn>
                <a:cxn ang="0">
                  <a:pos x="T10" y="T11"/>
                </a:cxn>
              </a:cxnLst>
              <a:rect l="0" t="0" r="r" b="b"/>
              <a:pathLst>
                <a:path w="1335" h="1309">
                  <a:moveTo>
                    <a:pt x="1335" y="0"/>
                  </a:moveTo>
                  <a:cubicBezTo>
                    <a:pt x="1335" y="578"/>
                    <a:pt x="1335" y="578"/>
                    <a:pt x="1335" y="578"/>
                  </a:cubicBezTo>
                  <a:cubicBezTo>
                    <a:pt x="1335" y="644"/>
                    <a:pt x="1281" y="697"/>
                    <a:pt x="1215" y="697"/>
                  </a:cubicBezTo>
                  <a:cubicBezTo>
                    <a:pt x="119" y="697"/>
                    <a:pt x="119" y="697"/>
                    <a:pt x="119" y="697"/>
                  </a:cubicBezTo>
                  <a:cubicBezTo>
                    <a:pt x="53" y="697"/>
                    <a:pt x="0" y="751"/>
                    <a:pt x="0" y="817"/>
                  </a:cubicBezTo>
                  <a:cubicBezTo>
                    <a:pt x="0" y="1309"/>
                    <a:pt x="0" y="1309"/>
                    <a:pt x="0" y="1309"/>
                  </a:cubicBezTo>
                </a:path>
              </a:pathLst>
            </a:cu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6429376" y="2733675"/>
              <a:ext cx="1182688" cy="4124325"/>
            </a:xfrm>
            <a:custGeom>
              <a:avLst/>
              <a:gdLst>
                <a:gd name="T0" fmla="*/ 534 w 534"/>
                <a:gd name="T1" fmla="*/ 0 h 1863"/>
                <a:gd name="T2" fmla="*/ 534 w 534"/>
                <a:gd name="T3" fmla="*/ 275 h 1863"/>
                <a:gd name="T4" fmla="*/ 413 w 534"/>
                <a:gd name="T5" fmla="*/ 395 h 1863"/>
                <a:gd name="T6" fmla="*/ 134 w 534"/>
                <a:gd name="T7" fmla="*/ 395 h 1863"/>
                <a:gd name="T8" fmla="*/ 0 w 534"/>
                <a:gd name="T9" fmla="*/ 530 h 1863"/>
                <a:gd name="T10" fmla="*/ 0 w 534"/>
                <a:gd name="T11" fmla="*/ 1863 h 1863"/>
              </a:gdLst>
              <a:ahLst/>
              <a:cxnLst>
                <a:cxn ang="0">
                  <a:pos x="T0" y="T1"/>
                </a:cxn>
                <a:cxn ang="0">
                  <a:pos x="T2" y="T3"/>
                </a:cxn>
                <a:cxn ang="0">
                  <a:pos x="T4" y="T5"/>
                </a:cxn>
                <a:cxn ang="0">
                  <a:pos x="T6" y="T7"/>
                </a:cxn>
                <a:cxn ang="0">
                  <a:pos x="T8" y="T9"/>
                </a:cxn>
                <a:cxn ang="0">
                  <a:pos x="T10" y="T11"/>
                </a:cxn>
              </a:cxnLst>
              <a:rect l="0" t="0" r="r" b="b"/>
              <a:pathLst>
                <a:path w="534" h="1863">
                  <a:moveTo>
                    <a:pt x="534" y="0"/>
                  </a:moveTo>
                  <a:cubicBezTo>
                    <a:pt x="534" y="275"/>
                    <a:pt x="534" y="275"/>
                    <a:pt x="534" y="275"/>
                  </a:cubicBezTo>
                  <a:cubicBezTo>
                    <a:pt x="534" y="341"/>
                    <a:pt x="480" y="395"/>
                    <a:pt x="413" y="395"/>
                  </a:cubicBezTo>
                  <a:cubicBezTo>
                    <a:pt x="134" y="395"/>
                    <a:pt x="134" y="395"/>
                    <a:pt x="134" y="395"/>
                  </a:cubicBezTo>
                  <a:cubicBezTo>
                    <a:pt x="60" y="395"/>
                    <a:pt x="0" y="455"/>
                    <a:pt x="0" y="530"/>
                  </a:cubicBezTo>
                  <a:cubicBezTo>
                    <a:pt x="0" y="1863"/>
                    <a:pt x="0" y="1863"/>
                    <a:pt x="0" y="1863"/>
                  </a:cubicBezTo>
                </a:path>
              </a:pathLst>
            </a:custGeom>
            <a:noFill/>
            <a:ln w="61913"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7477126" y="2546350"/>
              <a:ext cx="260350" cy="157163"/>
            </a:xfrm>
            <a:custGeom>
              <a:avLst/>
              <a:gdLst>
                <a:gd name="T0" fmla="*/ 107 w 117"/>
                <a:gd name="T1" fmla="*/ 0 h 71"/>
                <a:gd name="T2" fmla="*/ 10 w 117"/>
                <a:gd name="T3" fmla="*/ 0 h 71"/>
                <a:gd name="T4" fmla="*/ 0 w 117"/>
                <a:gd name="T5" fmla="*/ 10 h 71"/>
                <a:gd name="T6" fmla="*/ 0 w 117"/>
                <a:gd name="T7" fmla="*/ 61 h 71"/>
                <a:gd name="T8" fmla="*/ 10 w 117"/>
                <a:gd name="T9" fmla="*/ 71 h 71"/>
                <a:gd name="T10" fmla="*/ 107 w 117"/>
                <a:gd name="T11" fmla="*/ 71 h 71"/>
                <a:gd name="T12" fmla="*/ 117 w 117"/>
                <a:gd name="T13" fmla="*/ 61 h 71"/>
                <a:gd name="T14" fmla="*/ 117 w 117"/>
                <a:gd name="T15" fmla="*/ 10 h 71"/>
                <a:gd name="T16" fmla="*/ 107 w 117"/>
                <a:gd name="T17" fmla="*/ 0 h 71"/>
                <a:gd name="T18" fmla="*/ 102 w 117"/>
                <a:gd name="T19" fmla="*/ 49 h 71"/>
                <a:gd name="T20" fmla="*/ 105 w 117"/>
                <a:gd name="T21" fmla="*/ 55 h 71"/>
                <a:gd name="T22" fmla="*/ 100 w 117"/>
                <a:gd name="T23" fmla="*/ 59 h 71"/>
                <a:gd name="T24" fmla="*/ 17 w 117"/>
                <a:gd name="T25" fmla="*/ 59 h 71"/>
                <a:gd name="T26" fmla="*/ 12 w 117"/>
                <a:gd name="T27" fmla="*/ 54 h 71"/>
                <a:gd name="T28" fmla="*/ 17 w 117"/>
                <a:gd name="T29" fmla="*/ 49 h 71"/>
                <a:gd name="T30" fmla="*/ 74 w 117"/>
                <a:gd name="T31" fmla="*/ 49 h 71"/>
                <a:gd name="T32" fmla="*/ 15 w 117"/>
                <a:gd name="T33" fmla="*/ 24 h 71"/>
                <a:gd name="T34" fmla="*/ 12 w 117"/>
                <a:gd name="T35" fmla="*/ 18 h 71"/>
                <a:gd name="T36" fmla="*/ 17 w 117"/>
                <a:gd name="T37" fmla="*/ 14 h 71"/>
                <a:gd name="T38" fmla="*/ 100 w 117"/>
                <a:gd name="T39" fmla="*/ 14 h 71"/>
                <a:gd name="T40" fmla="*/ 105 w 117"/>
                <a:gd name="T41" fmla="*/ 19 h 71"/>
                <a:gd name="T42" fmla="*/ 100 w 117"/>
                <a:gd name="T43" fmla="*/ 24 h 71"/>
                <a:gd name="T44" fmla="*/ 43 w 117"/>
                <a:gd name="T45" fmla="*/ 24 h 71"/>
                <a:gd name="T46" fmla="*/ 102 w 117"/>
                <a:gd name="T47"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1">
                  <a:moveTo>
                    <a:pt x="107" y="0"/>
                  </a:moveTo>
                  <a:cubicBezTo>
                    <a:pt x="10" y="0"/>
                    <a:pt x="10" y="0"/>
                    <a:pt x="10" y="0"/>
                  </a:cubicBezTo>
                  <a:cubicBezTo>
                    <a:pt x="5" y="0"/>
                    <a:pt x="0" y="5"/>
                    <a:pt x="0" y="10"/>
                  </a:cubicBezTo>
                  <a:cubicBezTo>
                    <a:pt x="0" y="61"/>
                    <a:pt x="0" y="61"/>
                    <a:pt x="0" y="61"/>
                  </a:cubicBezTo>
                  <a:cubicBezTo>
                    <a:pt x="0" y="67"/>
                    <a:pt x="5" y="71"/>
                    <a:pt x="10" y="71"/>
                  </a:cubicBezTo>
                  <a:cubicBezTo>
                    <a:pt x="107" y="71"/>
                    <a:pt x="107" y="71"/>
                    <a:pt x="107" y="71"/>
                  </a:cubicBezTo>
                  <a:cubicBezTo>
                    <a:pt x="112" y="71"/>
                    <a:pt x="117" y="67"/>
                    <a:pt x="117" y="61"/>
                  </a:cubicBezTo>
                  <a:cubicBezTo>
                    <a:pt x="117" y="10"/>
                    <a:pt x="117" y="10"/>
                    <a:pt x="117" y="10"/>
                  </a:cubicBezTo>
                  <a:cubicBezTo>
                    <a:pt x="117" y="5"/>
                    <a:pt x="112" y="0"/>
                    <a:pt x="107" y="0"/>
                  </a:cubicBezTo>
                  <a:close/>
                  <a:moveTo>
                    <a:pt x="102" y="49"/>
                  </a:moveTo>
                  <a:cubicBezTo>
                    <a:pt x="104" y="50"/>
                    <a:pt x="106" y="53"/>
                    <a:pt x="105" y="55"/>
                  </a:cubicBezTo>
                  <a:cubicBezTo>
                    <a:pt x="105" y="58"/>
                    <a:pt x="102" y="59"/>
                    <a:pt x="100" y="59"/>
                  </a:cubicBezTo>
                  <a:cubicBezTo>
                    <a:pt x="17" y="59"/>
                    <a:pt x="17" y="59"/>
                    <a:pt x="17" y="59"/>
                  </a:cubicBezTo>
                  <a:cubicBezTo>
                    <a:pt x="14" y="59"/>
                    <a:pt x="12" y="57"/>
                    <a:pt x="12" y="54"/>
                  </a:cubicBezTo>
                  <a:cubicBezTo>
                    <a:pt x="12" y="51"/>
                    <a:pt x="14" y="49"/>
                    <a:pt x="17" y="49"/>
                  </a:cubicBezTo>
                  <a:cubicBezTo>
                    <a:pt x="74" y="49"/>
                    <a:pt x="74" y="49"/>
                    <a:pt x="74" y="49"/>
                  </a:cubicBezTo>
                  <a:cubicBezTo>
                    <a:pt x="15" y="24"/>
                    <a:pt x="15" y="24"/>
                    <a:pt x="15" y="24"/>
                  </a:cubicBezTo>
                  <a:cubicBezTo>
                    <a:pt x="13" y="23"/>
                    <a:pt x="11" y="20"/>
                    <a:pt x="12" y="18"/>
                  </a:cubicBezTo>
                  <a:cubicBezTo>
                    <a:pt x="12" y="16"/>
                    <a:pt x="15" y="14"/>
                    <a:pt x="17" y="14"/>
                  </a:cubicBezTo>
                  <a:cubicBezTo>
                    <a:pt x="100" y="14"/>
                    <a:pt x="100" y="14"/>
                    <a:pt x="100" y="14"/>
                  </a:cubicBezTo>
                  <a:cubicBezTo>
                    <a:pt x="103" y="14"/>
                    <a:pt x="105" y="16"/>
                    <a:pt x="105" y="19"/>
                  </a:cubicBezTo>
                  <a:cubicBezTo>
                    <a:pt x="105" y="22"/>
                    <a:pt x="103" y="24"/>
                    <a:pt x="100" y="24"/>
                  </a:cubicBezTo>
                  <a:cubicBezTo>
                    <a:pt x="43" y="24"/>
                    <a:pt x="43" y="24"/>
                    <a:pt x="43" y="24"/>
                  </a:cubicBezTo>
                  <a:lnTo>
                    <a:pt x="102"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7543801" y="2722563"/>
              <a:ext cx="127000" cy="28575"/>
            </a:xfrm>
            <a:custGeom>
              <a:avLst/>
              <a:gdLst>
                <a:gd name="T0" fmla="*/ 0 w 57"/>
                <a:gd name="T1" fmla="*/ 0 h 13"/>
                <a:gd name="T2" fmla="*/ 29 w 57"/>
                <a:gd name="T3" fmla="*/ 13 h 13"/>
                <a:gd name="T4" fmla="*/ 57 w 57"/>
                <a:gd name="T5" fmla="*/ 0 h 13"/>
                <a:gd name="T6" fmla="*/ 0 w 57"/>
                <a:gd name="T7" fmla="*/ 0 h 13"/>
              </a:gdLst>
              <a:ahLst/>
              <a:cxnLst>
                <a:cxn ang="0">
                  <a:pos x="T0" y="T1"/>
                </a:cxn>
                <a:cxn ang="0">
                  <a:pos x="T2" y="T3"/>
                </a:cxn>
                <a:cxn ang="0">
                  <a:pos x="T4" y="T5"/>
                </a:cxn>
                <a:cxn ang="0">
                  <a:pos x="T6" y="T7"/>
                </a:cxn>
              </a:cxnLst>
              <a:rect l="0" t="0" r="r" b="b"/>
              <a:pathLst>
                <a:path w="57" h="13">
                  <a:moveTo>
                    <a:pt x="0" y="0"/>
                  </a:moveTo>
                  <a:cubicBezTo>
                    <a:pt x="7" y="8"/>
                    <a:pt x="17" y="13"/>
                    <a:pt x="29" y="13"/>
                  </a:cubicBezTo>
                  <a:cubicBezTo>
                    <a:pt x="40" y="13"/>
                    <a:pt x="50" y="8"/>
                    <a:pt x="57"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noEditPoints="1"/>
            </p:cNvSpPr>
            <p:nvPr/>
          </p:nvSpPr>
          <p:spPr bwMode="auto">
            <a:xfrm>
              <a:off x="7258051" y="1735138"/>
              <a:ext cx="698500" cy="788988"/>
            </a:xfrm>
            <a:custGeom>
              <a:avLst/>
              <a:gdLst>
                <a:gd name="T0" fmla="*/ 158 w 315"/>
                <a:gd name="T1" fmla="*/ 0 h 356"/>
                <a:gd name="T2" fmla="*/ 0 w 315"/>
                <a:gd name="T3" fmla="*/ 158 h 356"/>
                <a:gd name="T4" fmla="*/ 99 w 315"/>
                <a:gd name="T5" fmla="*/ 305 h 356"/>
                <a:gd name="T6" fmla="*/ 99 w 315"/>
                <a:gd name="T7" fmla="*/ 346 h 356"/>
                <a:gd name="T8" fmla="*/ 109 w 315"/>
                <a:gd name="T9" fmla="*/ 356 h 356"/>
                <a:gd name="T10" fmla="*/ 206 w 315"/>
                <a:gd name="T11" fmla="*/ 356 h 356"/>
                <a:gd name="T12" fmla="*/ 216 w 315"/>
                <a:gd name="T13" fmla="*/ 346 h 356"/>
                <a:gd name="T14" fmla="*/ 216 w 315"/>
                <a:gd name="T15" fmla="*/ 305 h 356"/>
                <a:gd name="T16" fmla="*/ 315 w 315"/>
                <a:gd name="T17" fmla="*/ 158 h 356"/>
                <a:gd name="T18" fmla="*/ 158 w 315"/>
                <a:gd name="T19" fmla="*/ 0 h 356"/>
                <a:gd name="T20" fmla="*/ 149 w 315"/>
                <a:gd name="T21" fmla="*/ 250 h 356"/>
                <a:gd name="T22" fmla="*/ 149 w 315"/>
                <a:gd name="T23" fmla="*/ 182 h 356"/>
                <a:gd name="T24" fmla="*/ 128 w 315"/>
                <a:gd name="T25" fmla="*/ 182 h 356"/>
                <a:gd name="T26" fmla="*/ 166 w 315"/>
                <a:gd name="T27" fmla="*/ 91 h 356"/>
                <a:gd name="T28" fmla="*/ 166 w 315"/>
                <a:gd name="T29" fmla="*/ 159 h 356"/>
                <a:gd name="T30" fmla="*/ 187 w 315"/>
                <a:gd name="T31" fmla="*/ 159 h 356"/>
                <a:gd name="T32" fmla="*/ 149 w 315"/>
                <a:gd name="T33" fmla="*/ 25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56">
                  <a:moveTo>
                    <a:pt x="158" y="0"/>
                  </a:moveTo>
                  <a:cubicBezTo>
                    <a:pt x="70" y="0"/>
                    <a:pt x="0" y="70"/>
                    <a:pt x="0" y="158"/>
                  </a:cubicBezTo>
                  <a:cubicBezTo>
                    <a:pt x="0" y="224"/>
                    <a:pt x="41" y="281"/>
                    <a:pt x="99" y="305"/>
                  </a:cubicBezTo>
                  <a:cubicBezTo>
                    <a:pt x="99" y="346"/>
                    <a:pt x="99" y="346"/>
                    <a:pt x="99" y="346"/>
                  </a:cubicBezTo>
                  <a:cubicBezTo>
                    <a:pt x="99" y="352"/>
                    <a:pt x="104" y="356"/>
                    <a:pt x="109" y="356"/>
                  </a:cubicBezTo>
                  <a:cubicBezTo>
                    <a:pt x="206" y="356"/>
                    <a:pt x="206" y="356"/>
                    <a:pt x="206" y="356"/>
                  </a:cubicBezTo>
                  <a:cubicBezTo>
                    <a:pt x="212" y="356"/>
                    <a:pt x="216" y="352"/>
                    <a:pt x="216" y="346"/>
                  </a:cubicBezTo>
                  <a:cubicBezTo>
                    <a:pt x="216" y="305"/>
                    <a:pt x="216" y="305"/>
                    <a:pt x="216" y="305"/>
                  </a:cubicBezTo>
                  <a:cubicBezTo>
                    <a:pt x="274" y="281"/>
                    <a:pt x="315" y="224"/>
                    <a:pt x="315" y="158"/>
                  </a:cubicBezTo>
                  <a:cubicBezTo>
                    <a:pt x="315" y="70"/>
                    <a:pt x="245" y="0"/>
                    <a:pt x="158" y="0"/>
                  </a:cubicBezTo>
                  <a:close/>
                  <a:moveTo>
                    <a:pt x="149" y="250"/>
                  </a:moveTo>
                  <a:cubicBezTo>
                    <a:pt x="149" y="182"/>
                    <a:pt x="149" y="182"/>
                    <a:pt x="149" y="182"/>
                  </a:cubicBezTo>
                  <a:cubicBezTo>
                    <a:pt x="128" y="182"/>
                    <a:pt x="128" y="182"/>
                    <a:pt x="128" y="182"/>
                  </a:cubicBezTo>
                  <a:cubicBezTo>
                    <a:pt x="166" y="91"/>
                    <a:pt x="166" y="91"/>
                    <a:pt x="166" y="91"/>
                  </a:cubicBezTo>
                  <a:cubicBezTo>
                    <a:pt x="166" y="159"/>
                    <a:pt x="166" y="159"/>
                    <a:pt x="166" y="159"/>
                  </a:cubicBezTo>
                  <a:cubicBezTo>
                    <a:pt x="187" y="159"/>
                    <a:pt x="187" y="159"/>
                    <a:pt x="187" y="159"/>
                  </a:cubicBezTo>
                  <a:lnTo>
                    <a:pt x="149" y="25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Line 21"/>
            <p:cNvSpPr>
              <a:spLocks noChangeShapeType="1"/>
            </p:cNvSpPr>
            <p:nvPr/>
          </p:nvSpPr>
          <p:spPr bwMode="auto">
            <a:xfrm>
              <a:off x="6724651" y="6858000"/>
              <a:ext cx="0" cy="0"/>
            </a:xfrm>
            <a:prstGeom prst="line">
              <a:avLst/>
            </a:prstGeom>
            <a:noFill/>
            <a:ln w="46038" cap="flat">
              <a:solidFill>
                <a:srgbClr val="00BCD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3665538" y="3743325"/>
              <a:ext cx="228600" cy="31750"/>
            </a:xfrm>
            <a:custGeom>
              <a:avLst/>
              <a:gdLst>
                <a:gd name="T0" fmla="*/ 97 w 103"/>
                <a:gd name="T1" fmla="*/ 14 h 14"/>
                <a:gd name="T2" fmla="*/ 7 w 103"/>
                <a:gd name="T3" fmla="*/ 14 h 14"/>
                <a:gd name="T4" fmla="*/ 0 w 103"/>
                <a:gd name="T5" fmla="*/ 7 h 14"/>
                <a:gd name="T6" fmla="*/ 0 w 103"/>
                <a:gd name="T7" fmla="*/ 7 h 14"/>
                <a:gd name="T8" fmla="*/ 7 w 103"/>
                <a:gd name="T9" fmla="*/ 0 h 14"/>
                <a:gd name="T10" fmla="*/ 97 w 103"/>
                <a:gd name="T11" fmla="*/ 0 h 14"/>
                <a:gd name="T12" fmla="*/ 103 w 103"/>
                <a:gd name="T13" fmla="*/ 7 h 14"/>
                <a:gd name="T14" fmla="*/ 103 w 103"/>
                <a:gd name="T15" fmla="*/ 7 h 14"/>
                <a:gd name="T16" fmla="*/ 97 w 10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4">
                  <a:moveTo>
                    <a:pt x="97" y="14"/>
                  </a:moveTo>
                  <a:cubicBezTo>
                    <a:pt x="7" y="14"/>
                    <a:pt x="7" y="14"/>
                    <a:pt x="7" y="14"/>
                  </a:cubicBezTo>
                  <a:cubicBezTo>
                    <a:pt x="3" y="14"/>
                    <a:pt x="0" y="11"/>
                    <a:pt x="0" y="7"/>
                  </a:cubicBezTo>
                  <a:cubicBezTo>
                    <a:pt x="0" y="7"/>
                    <a:pt x="0" y="7"/>
                    <a:pt x="0" y="7"/>
                  </a:cubicBezTo>
                  <a:cubicBezTo>
                    <a:pt x="0" y="3"/>
                    <a:pt x="3" y="0"/>
                    <a:pt x="7" y="0"/>
                  </a:cubicBezTo>
                  <a:cubicBezTo>
                    <a:pt x="97" y="0"/>
                    <a:pt x="97" y="0"/>
                    <a:pt x="97" y="0"/>
                  </a:cubicBezTo>
                  <a:cubicBezTo>
                    <a:pt x="100" y="0"/>
                    <a:pt x="103" y="3"/>
                    <a:pt x="103" y="7"/>
                  </a:cubicBezTo>
                  <a:cubicBezTo>
                    <a:pt x="103" y="7"/>
                    <a:pt x="103" y="7"/>
                    <a:pt x="103" y="7"/>
                  </a:cubicBezTo>
                  <a:cubicBezTo>
                    <a:pt x="103" y="11"/>
                    <a:pt x="100" y="14"/>
                    <a:pt x="97" y="14"/>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p:nvSpPr>
          <p:spPr bwMode="auto">
            <a:xfrm>
              <a:off x="3703638" y="3786188"/>
              <a:ext cx="153988" cy="28575"/>
            </a:xfrm>
            <a:custGeom>
              <a:avLst/>
              <a:gdLst>
                <a:gd name="T0" fmla="*/ 63 w 69"/>
                <a:gd name="T1" fmla="*/ 13 h 13"/>
                <a:gd name="T2" fmla="*/ 6 w 69"/>
                <a:gd name="T3" fmla="*/ 13 h 13"/>
                <a:gd name="T4" fmla="*/ 0 w 69"/>
                <a:gd name="T5" fmla="*/ 8 h 13"/>
                <a:gd name="T6" fmla="*/ 0 w 69"/>
                <a:gd name="T7" fmla="*/ 5 h 13"/>
                <a:gd name="T8" fmla="*/ 6 w 69"/>
                <a:gd name="T9" fmla="*/ 0 h 13"/>
                <a:gd name="T10" fmla="*/ 63 w 69"/>
                <a:gd name="T11" fmla="*/ 0 h 13"/>
                <a:gd name="T12" fmla="*/ 69 w 69"/>
                <a:gd name="T13" fmla="*/ 5 h 13"/>
                <a:gd name="T14" fmla="*/ 69 w 69"/>
                <a:gd name="T15" fmla="*/ 8 h 13"/>
                <a:gd name="T16" fmla="*/ 63 w 6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
                  <a:moveTo>
                    <a:pt x="63" y="13"/>
                  </a:moveTo>
                  <a:cubicBezTo>
                    <a:pt x="6" y="13"/>
                    <a:pt x="6" y="13"/>
                    <a:pt x="6" y="13"/>
                  </a:cubicBezTo>
                  <a:cubicBezTo>
                    <a:pt x="3" y="13"/>
                    <a:pt x="0" y="11"/>
                    <a:pt x="0" y="8"/>
                  </a:cubicBezTo>
                  <a:cubicBezTo>
                    <a:pt x="0" y="5"/>
                    <a:pt x="0" y="5"/>
                    <a:pt x="0" y="5"/>
                  </a:cubicBezTo>
                  <a:cubicBezTo>
                    <a:pt x="0" y="2"/>
                    <a:pt x="3" y="0"/>
                    <a:pt x="6" y="0"/>
                  </a:cubicBezTo>
                  <a:cubicBezTo>
                    <a:pt x="63" y="0"/>
                    <a:pt x="63" y="0"/>
                    <a:pt x="63" y="0"/>
                  </a:cubicBezTo>
                  <a:cubicBezTo>
                    <a:pt x="67" y="0"/>
                    <a:pt x="69" y="2"/>
                    <a:pt x="69" y="5"/>
                  </a:cubicBezTo>
                  <a:cubicBezTo>
                    <a:pt x="69" y="8"/>
                    <a:pt x="69" y="8"/>
                    <a:pt x="69" y="8"/>
                  </a:cubicBezTo>
                  <a:cubicBezTo>
                    <a:pt x="69" y="11"/>
                    <a:pt x="67" y="13"/>
                    <a:pt x="63" y="13"/>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3665538" y="3702050"/>
              <a:ext cx="228600" cy="30163"/>
            </a:xfrm>
            <a:custGeom>
              <a:avLst/>
              <a:gdLst>
                <a:gd name="T0" fmla="*/ 97 w 103"/>
                <a:gd name="T1" fmla="*/ 14 h 14"/>
                <a:gd name="T2" fmla="*/ 7 w 103"/>
                <a:gd name="T3" fmla="*/ 14 h 14"/>
                <a:gd name="T4" fmla="*/ 0 w 103"/>
                <a:gd name="T5" fmla="*/ 7 h 14"/>
                <a:gd name="T6" fmla="*/ 0 w 103"/>
                <a:gd name="T7" fmla="*/ 7 h 14"/>
                <a:gd name="T8" fmla="*/ 7 w 103"/>
                <a:gd name="T9" fmla="*/ 0 h 14"/>
                <a:gd name="T10" fmla="*/ 97 w 103"/>
                <a:gd name="T11" fmla="*/ 0 h 14"/>
                <a:gd name="T12" fmla="*/ 103 w 103"/>
                <a:gd name="T13" fmla="*/ 7 h 14"/>
                <a:gd name="T14" fmla="*/ 103 w 103"/>
                <a:gd name="T15" fmla="*/ 7 h 14"/>
                <a:gd name="T16" fmla="*/ 97 w 10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4">
                  <a:moveTo>
                    <a:pt x="97" y="14"/>
                  </a:moveTo>
                  <a:cubicBezTo>
                    <a:pt x="7" y="14"/>
                    <a:pt x="7" y="14"/>
                    <a:pt x="7" y="14"/>
                  </a:cubicBezTo>
                  <a:cubicBezTo>
                    <a:pt x="3" y="14"/>
                    <a:pt x="0" y="11"/>
                    <a:pt x="0" y="7"/>
                  </a:cubicBezTo>
                  <a:cubicBezTo>
                    <a:pt x="0" y="7"/>
                    <a:pt x="0" y="7"/>
                    <a:pt x="0" y="7"/>
                  </a:cubicBezTo>
                  <a:cubicBezTo>
                    <a:pt x="0" y="3"/>
                    <a:pt x="3" y="0"/>
                    <a:pt x="7" y="0"/>
                  </a:cubicBezTo>
                  <a:cubicBezTo>
                    <a:pt x="97" y="0"/>
                    <a:pt x="97" y="0"/>
                    <a:pt x="97" y="0"/>
                  </a:cubicBezTo>
                  <a:cubicBezTo>
                    <a:pt x="100" y="0"/>
                    <a:pt x="103" y="3"/>
                    <a:pt x="103" y="7"/>
                  </a:cubicBezTo>
                  <a:cubicBezTo>
                    <a:pt x="103" y="7"/>
                    <a:pt x="103" y="7"/>
                    <a:pt x="103" y="7"/>
                  </a:cubicBezTo>
                  <a:cubicBezTo>
                    <a:pt x="103" y="11"/>
                    <a:pt x="100" y="14"/>
                    <a:pt x="97" y="14"/>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5"/>
            <p:cNvSpPr>
              <a:spLocks/>
            </p:cNvSpPr>
            <p:nvPr/>
          </p:nvSpPr>
          <p:spPr bwMode="auto">
            <a:xfrm>
              <a:off x="3692526" y="3433763"/>
              <a:ext cx="177800" cy="247650"/>
            </a:xfrm>
            <a:custGeom>
              <a:avLst/>
              <a:gdLst>
                <a:gd name="T0" fmla="*/ 50 w 80"/>
                <a:gd name="T1" fmla="*/ 112 h 112"/>
                <a:gd name="T2" fmla="*/ 46 w 80"/>
                <a:gd name="T3" fmla="*/ 108 h 112"/>
                <a:gd name="T4" fmla="*/ 46 w 80"/>
                <a:gd name="T5" fmla="*/ 53 h 112"/>
                <a:gd name="T6" fmla="*/ 46 w 80"/>
                <a:gd name="T7" fmla="*/ 51 h 112"/>
                <a:gd name="T8" fmla="*/ 69 w 80"/>
                <a:gd name="T9" fmla="*/ 8 h 112"/>
                <a:gd name="T10" fmla="*/ 11 w 80"/>
                <a:gd name="T11" fmla="*/ 8 h 112"/>
                <a:gd name="T12" fmla="*/ 33 w 80"/>
                <a:gd name="T13" fmla="*/ 51 h 112"/>
                <a:gd name="T14" fmla="*/ 34 w 80"/>
                <a:gd name="T15" fmla="*/ 53 h 112"/>
                <a:gd name="T16" fmla="*/ 34 w 80"/>
                <a:gd name="T17" fmla="*/ 108 h 112"/>
                <a:gd name="T18" fmla="*/ 29 w 80"/>
                <a:gd name="T19" fmla="*/ 112 h 112"/>
                <a:gd name="T20" fmla="*/ 25 w 80"/>
                <a:gd name="T21" fmla="*/ 108 h 112"/>
                <a:gd name="T22" fmla="*/ 25 w 80"/>
                <a:gd name="T23" fmla="*/ 54 h 112"/>
                <a:gd name="T24" fmla="*/ 0 w 80"/>
                <a:gd name="T25" fmla="*/ 6 h 112"/>
                <a:gd name="T26" fmla="*/ 0 w 80"/>
                <a:gd name="T27" fmla="*/ 2 h 112"/>
                <a:gd name="T28" fmla="*/ 4 w 80"/>
                <a:gd name="T29" fmla="*/ 0 h 112"/>
                <a:gd name="T30" fmla="*/ 75 w 80"/>
                <a:gd name="T31" fmla="*/ 0 h 112"/>
                <a:gd name="T32" fmla="*/ 79 w 80"/>
                <a:gd name="T33" fmla="*/ 2 h 112"/>
                <a:gd name="T34" fmla="*/ 79 w 80"/>
                <a:gd name="T35" fmla="*/ 6 h 112"/>
                <a:gd name="T36" fmla="*/ 54 w 80"/>
                <a:gd name="T37" fmla="*/ 54 h 112"/>
                <a:gd name="T38" fmla="*/ 54 w 80"/>
                <a:gd name="T39" fmla="*/ 108 h 112"/>
                <a:gd name="T40" fmla="*/ 50 w 80"/>
                <a:gd name="T4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2">
                  <a:moveTo>
                    <a:pt x="50" y="112"/>
                  </a:moveTo>
                  <a:cubicBezTo>
                    <a:pt x="48" y="112"/>
                    <a:pt x="46" y="110"/>
                    <a:pt x="46" y="108"/>
                  </a:cubicBezTo>
                  <a:cubicBezTo>
                    <a:pt x="46" y="53"/>
                    <a:pt x="46" y="53"/>
                    <a:pt x="46" y="53"/>
                  </a:cubicBezTo>
                  <a:cubicBezTo>
                    <a:pt x="46" y="52"/>
                    <a:pt x="46" y="51"/>
                    <a:pt x="46" y="51"/>
                  </a:cubicBezTo>
                  <a:cubicBezTo>
                    <a:pt x="69" y="8"/>
                    <a:pt x="69" y="8"/>
                    <a:pt x="69" y="8"/>
                  </a:cubicBezTo>
                  <a:cubicBezTo>
                    <a:pt x="11" y="8"/>
                    <a:pt x="11" y="8"/>
                    <a:pt x="11" y="8"/>
                  </a:cubicBezTo>
                  <a:cubicBezTo>
                    <a:pt x="33" y="51"/>
                    <a:pt x="33" y="51"/>
                    <a:pt x="33" y="51"/>
                  </a:cubicBezTo>
                  <a:cubicBezTo>
                    <a:pt x="33" y="51"/>
                    <a:pt x="34" y="52"/>
                    <a:pt x="34" y="53"/>
                  </a:cubicBezTo>
                  <a:cubicBezTo>
                    <a:pt x="34" y="108"/>
                    <a:pt x="34" y="108"/>
                    <a:pt x="34" y="108"/>
                  </a:cubicBezTo>
                  <a:cubicBezTo>
                    <a:pt x="34" y="110"/>
                    <a:pt x="32" y="112"/>
                    <a:pt x="29" y="112"/>
                  </a:cubicBezTo>
                  <a:cubicBezTo>
                    <a:pt x="27" y="112"/>
                    <a:pt x="25" y="110"/>
                    <a:pt x="25" y="108"/>
                  </a:cubicBezTo>
                  <a:cubicBezTo>
                    <a:pt x="25" y="54"/>
                    <a:pt x="25" y="54"/>
                    <a:pt x="25" y="54"/>
                  </a:cubicBezTo>
                  <a:cubicBezTo>
                    <a:pt x="0" y="6"/>
                    <a:pt x="0" y="6"/>
                    <a:pt x="0" y="6"/>
                  </a:cubicBezTo>
                  <a:cubicBezTo>
                    <a:pt x="0" y="5"/>
                    <a:pt x="0" y="3"/>
                    <a:pt x="0" y="2"/>
                  </a:cubicBezTo>
                  <a:cubicBezTo>
                    <a:pt x="1" y="1"/>
                    <a:pt x="3" y="0"/>
                    <a:pt x="4" y="0"/>
                  </a:cubicBezTo>
                  <a:cubicBezTo>
                    <a:pt x="75" y="0"/>
                    <a:pt x="75" y="0"/>
                    <a:pt x="75" y="0"/>
                  </a:cubicBezTo>
                  <a:cubicBezTo>
                    <a:pt x="77" y="0"/>
                    <a:pt x="78" y="1"/>
                    <a:pt x="79" y="2"/>
                  </a:cubicBezTo>
                  <a:cubicBezTo>
                    <a:pt x="80" y="3"/>
                    <a:pt x="80" y="5"/>
                    <a:pt x="79" y="6"/>
                  </a:cubicBezTo>
                  <a:cubicBezTo>
                    <a:pt x="54" y="54"/>
                    <a:pt x="54" y="54"/>
                    <a:pt x="54" y="54"/>
                  </a:cubicBezTo>
                  <a:cubicBezTo>
                    <a:pt x="54" y="108"/>
                    <a:pt x="54" y="108"/>
                    <a:pt x="54" y="108"/>
                  </a:cubicBezTo>
                  <a:cubicBezTo>
                    <a:pt x="54" y="110"/>
                    <a:pt x="52" y="112"/>
                    <a:pt x="50" y="112"/>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6"/>
            <p:cNvSpPr>
              <a:spLocks noEditPoints="1"/>
            </p:cNvSpPr>
            <p:nvPr/>
          </p:nvSpPr>
          <p:spPr bwMode="auto">
            <a:xfrm>
              <a:off x="3506788" y="3014663"/>
              <a:ext cx="547688" cy="666750"/>
            </a:xfrm>
            <a:custGeom>
              <a:avLst/>
              <a:gdLst>
                <a:gd name="T0" fmla="*/ 166 w 247"/>
                <a:gd name="T1" fmla="*/ 301 h 301"/>
                <a:gd name="T2" fmla="*/ 81 w 247"/>
                <a:gd name="T3" fmla="*/ 301 h 301"/>
                <a:gd name="T4" fmla="*/ 70 w 247"/>
                <a:gd name="T5" fmla="*/ 290 h 301"/>
                <a:gd name="T6" fmla="*/ 35 w 247"/>
                <a:gd name="T7" fmla="*/ 205 h 301"/>
                <a:gd name="T8" fmla="*/ 0 w 247"/>
                <a:gd name="T9" fmla="*/ 112 h 301"/>
                <a:gd name="T10" fmla="*/ 124 w 247"/>
                <a:gd name="T11" fmla="*/ 0 h 301"/>
                <a:gd name="T12" fmla="*/ 247 w 247"/>
                <a:gd name="T13" fmla="*/ 112 h 301"/>
                <a:gd name="T14" fmla="*/ 212 w 247"/>
                <a:gd name="T15" fmla="*/ 205 h 301"/>
                <a:gd name="T16" fmla="*/ 178 w 247"/>
                <a:gd name="T17" fmla="*/ 290 h 301"/>
                <a:gd name="T18" fmla="*/ 166 w 247"/>
                <a:gd name="T19" fmla="*/ 301 h 301"/>
                <a:gd name="T20" fmla="*/ 124 w 247"/>
                <a:gd name="T21" fmla="*/ 8 h 301"/>
                <a:gd name="T22" fmla="*/ 9 w 247"/>
                <a:gd name="T23" fmla="*/ 112 h 301"/>
                <a:gd name="T24" fmla="*/ 42 w 247"/>
                <a:gd name="T25" fmla="*/ 201 h 301"/>
                <a:gd name="T26" fmla="*/ 78 w 247"/>
                <a:gd name="T27" fmla="*/ 290 h 301"/>
                <a:gd name="T28" fmla="*/ 81 w 247"/>
                <a:gd name="T29" fmla="*/ 293 h 301"/>
                <a:gd name="T30" fmla="*/ 166 w 247"/>
                <a:gd name="T31" fmla="*/ 293 h 301"/>
                <a:gd name="T32" fmla="*/ 170 w 247"/>
                <a:gd name="T33" fmla="*/ 290 h 301"/>
                <a:gd name="T34" fmla="*/ 205 w 247"/>
                <a:gd name="T35" fmla="*/ 201 h 301"/>
                <a:gd name="T36" fmla="*/ 239 w 247"/>
                <a:gd name="T37" fmla="*/ 112 h 301"/>
                <a:gd name="T38" fmla="*/ 124 w 247"/>
                <a:gd name="T39" fmla="*/ 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301">
                  <a:moveTo>
                    <a:pt x="166" y="301"/>
                  </a:moveTo>
                  <a:cubicBezTo>
                    <a:pt x="81" y="301"/>
                    <a:pt x="81" y="301"/>
                    <a:pt x="81" y="301"/>
                  </a:cubicBezTo>
                  <a:cubicBezTo>
                    <a:pt x="75" y="301"/>
                    <a:pt x="70" y="296"/>
                    <a:pt x="70" y="290"/>
                  </a:cubicBezTo>
                  <a:cubicBezTo>
                    <a:pt x="68" y="258"/>
                    <a:pt x="51" y="231"/>
                    <a:pt x="35" y="205"/>
                  </a:cubicBezTo>
                  <a:cubicBezTo>
                    <a:pt x="18" y="177"/>
                    <a:pt x="0" y="148"/>
                    <a:pt x="0" y="112"/>
                  </a:cubicBezTo>
                  <a:cubicBezTo>
                    <a:pt x="0" y="58"/>
                    <a:pt x="43" y="0"/>
                    <a:pt x="124" y="0"/>
                  </a:cubicBezTo>
                  <a:cubicBezTo>
                    <a:pt x="194" y="0"/>
                    <a:pt x="247" y="59"/>
                    <a:pt x="247" y="112"/>
                  </a:cubicBezTo>
                  <a:cubicBezTo>
                    <a:pt x="247" y="148"/>
                    <a:pt x="230" y="177"/>
                    <a:pt x="212" y="205"/>
                  </a:cubicBezTo>
                  <a:cubicBezTo>
                    <a:pt x="196" y="231"/>
                    <a:pt x="180" y="258"/>
                    <a:pt x="178" y="290"/>
                  </a:cubicBezTo>
                  <a:cubicBezTo>
                    <a:pt x="177" y="296"/>
                    <a:pt x="172" y="301"/>
                    <a:pt x="166" y="301"/>
                  </a:cubicBezTo>
                  <a:close/>
                  <a:moveTo>
                    <a:pt x="124" y="8"/>
                  </a:moveTo>
                  <a:cubicBezTo>
                    <a:pt x="49" y="8"/>
                    <a:pt x="9" y="62"/>
                    <a:pt x="9" y="112"/>
                  </a:cubicBezTo>
                  <a:cubicBezTo>
                    <a:pt x="9" y="145"/>
                    <a:pt x="25" y="172"/>
                    <a:pt x="42" y="201"/>
                  </a:cubicBezTo>
                  <a:cubicBezTo>
                    <a:pt x="59" y="228"/>
                    <a:pt x="76" y="256"/>
                    <a:pt x="78" y="290"/>
                  </a:cubicBezTo>
                  <a:cubicBezTo>
                    <a:pt x="78" y="292"/>
                    <a:pt x="80" y="293"/>
                    <a:pt x="81" y="293"/>
                  </a:cubicBezTo>
                  <a:cubicBezTo>
                    <a:pt x="166" y="293"/>
                    <a:pt x="166" y="293"/>
                    <a:pt x="166" y="293"/>
                  </a:cubicBezTo>
                  <a:cubicBezTo>
                    <a:pt x="168" y="293"/>
                    <a:pt x="169" y="292"/>
                    <a:pt x="170" y="290"/>
                  </a:cubicBezTo>
                  <a:cubicBezTo>
                    <a:pt x="172" y="256"/>
                    <a:pt x="189" y="228"/>
                    <a:pt x="205" y="201"/>
                  </a:cubicBezTo>
                  <a:cubicBezTo>
                    <a:pt x="223" y="172"/>
                    <a:pt x="239" y="145"/>
                    <a:pt x="239" y="112"/>
                  </a:cubicBezTo>
                  <a:cubicBezTo>
                    <a:pt x="239" y="63"/>
                    <a:pt x="190" y="8"/>
                    <a:pt x="124" y="8"/>
                  </a:cubicBezTo>
                  <a:close/>
                </a:path>
              </a:pathLst>
            </a:custGeom>
            <a:solidFill>
              <a:schemeClr val="accent4"/>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7"/>
            <p:cNvSpPr>
              <a:spLocks/>
            </p:cNvSpPr>
            <p:nvPr/>
          </p:nvSpPr>
          <p:spPr bwMode="auto">
            <a:xfrm>
              <a:off x="3781426" y="3803650"/>
              <a:ext cx="2071688" cy="3054350"/>
            </a:xfrm>
            <a:custGeom>
              <a:avLst/>
              <a:gdLst>
                <a:gd name="T0" fmla="*/ 0 w 935"/>
                <a:gd name="T1" fmla="*/ 0 h 1380"/>
                <a:gd name="T2" fmla="*/ 0 w 935"/>
                <a:gd name="T3" fmla="*/ 104 h 1380"/>
                <a:gd name="T4" fmla="*/ 80 w 935"/>
                <a:gd name="T5" fmla="*/ 183 h 1380"/>
                <a:gd name="T6" fmla="*/ 855 w 935"/>
                <a:gd name="T7" fmla="*/ 183 h 1380"/>
                <a:gd name="T8" fmla="*/ 935 w 935"/>
                <a:gd name="T9" fmla="*/ 263 h 1380"/>
                <a:gd name="T10" fmla="*/ 935 w 935"/>
                <a:gd name="T11" fmla="*/ 1380 h 1380"/>
              </a:gdLst>
              <a:ahLst/>
              <a:cxnLst>
                <a:cxn ang="0">
                  <a:pos x="T0" y="T1"/>
                </a:cxn>
                <a:cxn ang="0">
                  <a:pos x="T2" y="T3"/>
                </a:cxn>
                <a:cxn ang="0">
                  <a:pos x="T4" y="T5"/>
                </a:cxn>
                <a:cxn ang="0">
                  <a:pos x="T6" y="T7"/>
                </a:cxn>
                <a:cxn ang="0">
                  <a:pos x="T8" y="T9"/>
                </a:cxn>
                <a:cxn ang="0">
                  <a:pos x="T10" y="T11"/>
                </a:cxn>
              </a:cxnLst>
              <a:rect l="0" t="0" r="r" b="b"/>
              <a:pathLst>
                <a:path w="935" h="1380">
                  <a:moveTo>
                    <a:pt x="0" y="0"/>
                  </a:moveTo>
                  <a:cubicBezTo>
                    <a:pt x="0" y="104"/>
                    <a:pt x="0" y="104"/>
                    <a:pt x="0" y="104"/>
                  </a:cubicBezTo>
                  <a:cubicBezTo>
                    <a:pt x="0" y="148"/>
                    <a:pt x="35" y="183"/>
                    <a:pt x="80" y="183"/>
                  </a:cubicBezTo>
                  <a:cubicBezTo>
                    <a:pt x="855" y="183"/>
                    <a:pt x="855" y="183"/>
                    <a:pt x="855" y="183"/>
                  </a:cubicBezTo>
                  <a:cubicBezTo>
                    <a:pt x="899" y="183"/>
                    <a:pt x="935" y="219"/>
                    <a:pt x="935" y="263"/>
                  </a:cubicBezTo>
                  <a:cubicBezTo>
                    <a:pt x="935" y="1380"/>
                    <a:pt x="935" y="1380"/>
                    <a:pt x="935" y="1380"/>
                  </a:cubicBezTo>
                </a:path>
              </a:pathLst>
            </a:custGeom>
            <a:noFill/>
            <a:ln w="3492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p:cNvSpPr>
              <a:spLocks/>
            </p:cNvSpPr>
            <p:nvPr/>
          </p:nvSpPr>
          <p:spPr bwMode="auto">
            <a:xfrm>
              <a:off x="5218113" y="3910013"/>
              <a:ext cx="219075" cy="44450"/>
            </a:xfrm>
            <a:custGeom>
              <a:avLst/>
              <a:gdLst>
                <a:gd name="T0" fmla="*/ 99 w 99"/>
                <a:gd name="T1" fmla="*/ 20 h 20"/>
                <a:gd name="T2" fmla="*/ 99 w 99"/>
                <a:gd name="T3" fmla="*/ 8 h 20"/>
                <a:gd name="T4" fmla="*/ 91 w 99"/>
                <a:gd name="T5" fmla="*/ 0 h 20"/>
                <a:gd name="T6" fmla="*/ 8 w 99"/>
                <a:gd name="T7" fmla="*/ 0 h 20"/>
                <a:gd name="T8" fmla="*/ 0 w 99"/>
                <a:gd name="T9" fmla="*/ 8 h 20"/>
                <a:gd name="T10" fmla="*/ 0 w 99"/>
                <a:gd name="T11" fmla="*/ 20 h 20"/>
                <a:gd name="T12" fmla="*/ 99 w 9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99" h="20">
                  <a:moveTo>
                    <a:pt x="99" y="20"/>
                  </a:moveTo>
                  <a:cubicBezTo>
                    <a:pt x="99" y="8"/>
                    <a:pt x="99" y="8"/>
                    <a:pt x="99" y="8"/>
                  </a:cubicBezTo>
                  <a:cubicBezTo>
                    <a:pt x="99" y="4"/>
                    <a:pt x="95" y="0"/>
                    <a:pt x="91" y="0"/>
                  </a:cubicBezTo>
                  <a:cubicBezTo>
                    <a:pt x="8" y="0"/>
                    <a:pt x="8" y="0"/>
                    <a:pt x="8" y="0"/>
                  </a:cubicBezTo>
                  <a:cubicBezTo>
                    <a:pt x="3" y="0"/>
                    <a:pt x="0" y="4"/>
                    <a:pt x="0" y="8"/>
                  </a:cubicBezTo>
                  <a:cubicBezTo>
                    <a:pt x="0" y="20"/>
                    <a:pt x="0" y="20"/>
                    <a:pt x="0" y="20"/>
                  </a:cubicBezTo>
                  <a:lnTo>
                    <a:pt x="99" y="2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9"/>
            <p:cNvSpPr>
              <a:spLocks noChangeArrowheads="1"/>
            </p:cNvSpPr>
            <p:nvPr/>
          </p:nvSpPr>
          <p:spPr bwMode="auto">
            <a:xfrm>
              <a:off x="5218113" y="3973513"/>
              <a:ext cx="219075" cy="28575"/>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5218113" y="4022725"/>
              <a:ext cx="219075" cy="44450"/>
            </a:xfrm>
            <a:custGeom>
              <a:avLst/>
              <a:gdLst>
                <a:gd name="T0" fmla="*/ 0 w 99"/>
                <a:gd name="T1" fmla="*/ 0 h 20"/>
                <a:gd name="T2" fmla="*/ 0 w 99"/>
                <a:gd name="T3" fmla="*/ 12 h 20"/>
                <a:gd name="T4" fmla="*/ 8 w 99"/>
                <a:gd name="T5" fmla="*/ 20 h 20"/>
                <a:gd name="T6" fmla="*/ 91 w 99"/>
                <a:gd name="T7" fmla="*/ 20 h 20"/>
                <a:gd name="T8" fmla="*/ 99 w 99"/>
                <a:gd name="T9" fmla="*/ 12 h 20"/>
                <a:gd name="T10" fmla="*/ 99 w 99"/>
                <a:gd name="T11" fmla="*/ 0 h 20"/>
                <a:gd name="T12" fmla="*/ 0 w 9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99" h="20">
                  <a:moveTo>
                    <a:pt x="0" y="0"/>
                  </a:moveTo>
                  <a:cubicBezTo>
                    <a:pt x="0" y="12"/>
                    <a:pt x="0" y="12"/>
                    <a:pt x="0" y="12"/>
                  </a:cubicBezTo>
                  <a:cubicBezTo>
                    <a:pt x="0" y="16"/>
                    <a:pt x="3" y="20"/>
                    <a:pt x="8" y="20"/>
                  </a:cubicBezTo>
                  <a:cubicBezTo>
                    <a:pt x="91" y="20"/>
                    <a:pt x="91" y="20"/>
                    <a:pt x="91" y="20"/>
                  </a:cubicBezTo>
                  <a:cubicBezTo>
                    <a:pt x="95" y="20"/>
                    <a:pt x="99" y="16"/>
                    <a:pt x="99" y="12"/>
                  </a:cubicBezTo>
                  <a:cubicBezTo>
                    <a:pt x="99" y="0"/>
                    <a:pt x="99" y="0"/>
                    <a:pt x="99" y="0"/>
                  </a:cubicBez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noEditPoints="1"/>
            </p:cNvSpPr>
            <p:nvPr/>
          </p:nvSpPr>
          <p:spPr bwMode="auto">
            <a:xfrm>
              <a:off x="5046663" y="3181350"/>
              <a:ext cx="560388" cy="700088"/>
            </a:xfrm>
            <a:custGeom>
              <a:avLst/>
              <a:gdLst>
                <a:gd name="T0" fmla="*/ 126 w 253"/>
                <a:gd name="T1" fmla="*/ 0 h 316"/>
                <a:gd name="T2" fmla="*/ 0 w 253"/>
                <a:gd name="T3" fmla="*/ 111 h 316"/>
                <a:gd name="T4" fmla="*/ 70 w 253"/>
                <a:gd name="T5" fmla="*/ 305 h 316"/>
                <a:gd name="T6" fmla="*/ 83 w 253"/>
                <a:gd name="T7" fmla="*/ 316 h 316"/>
                <a:gd name="T8" fmla="*/ 169 w 253"/>
                <a:gd name="T9" fmla="*/ 316 h 316"/>
                <a:gd name="T10" fmla="*/ 182 w 253"/>
                <a:gd name="T11" fmla="*/ 305 h 316"/>
                <a:gd name="T12" fmla="*/ 253 w 253"/>
                <a:gd name="T13" fmla="*/ 111 h 316"/>
                <a:gd name="T14" fmla="*/ 126 w 253"/>
                <a:gd name="T15" fmla="*/ 0 h 316"/>
                <a:gd name="T16" fmla="*/ 113 w 253"/>
                <a:gd name="T17" fmla="*/ 285 h 316"/>
                <a:gd name="T18" fmla="*/ 111 w 253"/>
                <a:gd name="T19" fmla="*/ 285 h 316"/>
                <a:gd name="T20" fmla="*/ 107 w 253"/>
                <a:gd name="T21" fmla="*/ 283 h 316"/>
                <a:gd name="T22" fmla="*/ 66 w 253"/>
                <a:gd name="T23" fmla="*/ 176 h 316"/>
                <a:gd name="T24" fmla="*/ 65 w 253"/>
                <a:gd name="T25" fmla="*/ 176 h 316"/>
                <a:gd name="T26" fmla="*/ 49 w 253"/>
                <a:gd name="T27" fmla="*/ 160 h 316"/>
                <a:gd name="T28" fmla="*/ 65 w 253"/>
                <a:gd name="T29" fmla="*/ 144 h 316"/>
                <a:gd name="T30" fmla="*/ 80 w 253"/>
                <a:gd name="T31" fmla="*/ 160 h 316"/>
                <a:gd name="T32" fmla="*/ 74 w 253"/>
                <a:gd name="T33" fmla="*/ 173 h 316"/>
                <a:gd name="T34" fmla="*/ 115 w 253"/>
                <a:gd name="T35" fmla="*/ 279 h 316"/>
                <a:gd name="T36" fmla="*/ 113 w 253"/>
                <a:gd name="T37" fmla="*/ 285 h 316"/>
                <a:gd name="T38" fmla="*/ 188 w 253"/>
                <a:gd name="T39" fmla="*/ 176 h 316"/>
                <a:gd name="T40" fmla="*/ 187 w 253"/>
                <a:gd name="T41" fmla="*/ 176 h 316"/>
                <a:gd name="T42" fmla="*/ 145 w 253"/>
                <a:gd name="T43" fmla="*/ 283 h 316"/>
                <a:gd name="T44" fmla="*/ 141 w 253"/>
                <a:gd name="T45" fmla="*/ 285 h 316"/>
                <a:gd name="T46" fmla="*/ 140 w 253"/>
                <a:gd name="T47" fmla="*/ 285 h 316"/>
                <a:gd name="T48" fmla="*/ 137 w 253"/>
                <a:gd name="T49" fmla="*/ 279 h 316"/>
                <a:gd name="T50" fmla="*/ 178 w 253"/>
                <a:gd name="T51" fmla="*/ 173 h 316"/>
                <a:gd name="T52" fmla="*/ 172 w 253"/>
                <a:gd name="T53" fmla="*/ 160 h 316"/>
                <a:gd name="T54" fmla="*/ 188 w 253"/>
                <a:gd name="T55" fmla="*/ 144 h 316"/>
                <a:gd name="T56" fmla="*/ 204 w 253"/>
                <a:gd name="T57" fmla="*/ 160 h 316"/>
                <a:gd name="T58" fmla="*/ 188 w 253"/>
                <a:gd name="T59" fmla="*/ 1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3" h="316">
                  <a:moveTo>
                    <a:pt x="126" y="0"/>
                  </a:moveTo>
                  <a:cubicBezTo>
                    <a:pt x="41" y="0"/>
                    <a:pt x="0" y="51"/>
                    <a:pt x="0" y="111"/>
                  </a:cubicBezTo>
                  <a:cubicBezTo>
                    <a:pt x="0" y="184"/>
                    <a:pt x="55" y="235"/>
                    <a:pt x="70" y="305"/>
                  </a:cubicBezTo>
                  <a:cubicBezTo>
                    <a:pt x="71" y="311"/>
                    <a:pt x="77" y="316"/>
                    <a:pt x="83" y="316"/>
                  </a:cubicBezTo>
                  <a:cubicBezTo>
                    <a:pt x="169" y="316"/>
                    <a:pt x="169" y="316"/>
                    <a:pt x="169" y="316"/>
                  </a:cubicBezTo>
                  <a:cubicBezTo>
                    <a:pt x="176" y="316"/>
                    <a:pt x="181" y="311"/>
                    <a:pt x="182" y="305"/>
                  </a:cubicBezTo>
                  <a:cubicBezTo>
                    <a:pt x="197" y="235"/>
                    <a:pt x="253" y="184"/>
                    <a:pt x="253" y="111"/>
                  </a:cubicBezTo>
                  <a:cubicBezTo>
                    <a:pt x="253" y="51"/>
                    <a:pt x="201" y="0"/>
                    <a:pt x="126" y="0"/>
                  </a:cubicBezTo>
                  <a:close/>
                  <a:moveTo>
                    <a:pt x="113" y="285"/>
                  </a:moveTo>
                  <a:cubicBezTo>
                    <a:pt x="112" y="285"/>
                    <a:pt x="112" y="285"/>
                    <a:pt x="111" y="285"/>
                  </a:cubicBezTo>
                  <a:cubicBezTo>
                    <a:pt x="109" y="285"/>
                    <a:pt x="108" y="284"/>
                    <a:pt x="107" y="283"/>
                  </a:cubicBezTo>
                  <a:cubicBezTo>
                    <a:pt x="66" y="176"/>
                    <a:pt x="66" y="176"/>
                    <a:pt x="66" y="176"/>
                  </a:cubicBezTo>
                  <a:cubicBezTo>
                    <a:pt x="65" y="176"/>
                    <a:pt x="65" y="176"/>
                    <a:pt x="65" y="176"/>
                  </a:cubicBezTo>
                  <a:cubicBezTo>
                    <a:pt x="56" y="176"/>
                    <a:pt x="49" y="169"/>
                    <a:pt x="49" y="160"/>
                  </a:cubicBezTo>
                  <a:cubicBezTo>
                    <a:pt x="49" y="151"/>
                    <a:pt x="56" y="144"/>
                    <a:pt x="65" y="144"/>
                  </a:cubicBezTo>
                  <a:cubicBezTo>
                    <a:pt x="73" y="144"/>
                    <a:pt x="80" y="151"/>
                    <a:pt x="80" y="160"/>
                  </a:cubicBezTo>
                  <a:cubicBezTo>
                    <a:pt x="80" y="165"/>
                    <a:pt x="78" y="170"/>
                    <a:pt x="74" y="173"/>
                  </a:cubicBezTo>
                  <a:cubicBezTo>
                    <a:pt x="115" y="279"/>
                    <a:pt x="115" y="279"/>
                    <a:pt x="115" y="279"/>
                  </a:cubicBezTo>
                  <a:cubicBezTo>
                    <a:pt x="116" y="282"/>
                    <a:pt x="115" y="284"/>
                    <a:pt x="113" y="285"/>
                  </a:cubicBezTo>
                  <a:close/>
                  <a:moveTo>
                    <a:pt x="188" y="176"/>
                  </a:moveTo>
                  <a:cubicBezTo>
                    <a:pt x="187" y="176"/>
                    <a:pt x="187" y="176"/>
                    <a:pt x="187" y="176"/>
                  </a:cubicBezTo>
                  <a:cubicBezTo>
                    <a:pt x="145" y="283"/>
                    <a:pt x="145" y="283"/>
                    <a:pt x="145" y="283"/>
                  </a:cubicBezTo>
                  <a:cubicBezTo>
                    <a:pt x="145" y="284"/>
                    <a:pt x="143" y="285"/>
                    <a:pt x="141" y="285"/>
                  </a:cubicBezTo>
                  <a:cubicBezTo>
                    <a:pt x="141" y="285"/>
                    <a:pt x="140" y="285"/>
                    <a:pt x="140" y="285"/>
                  </a:cubicBezTo>
                  <a:cubicBezTo>
                    <a:pt x="137" y="284"/>
                    <a:pt x="136" y="282"/>
                    <a:pt x="137" y="279"/>
                  </a:cubicBezTo>
                  <a:cubicBezTo>
                    <a:pt x="178" y="173"/>
                    <a:pt x="178" y="173"/>
                    <a:pt x="178" y="173"/>
                  </a:cubicBezTo>
                  <a:cubicBezTo>
                    <a:pt x="174" y="170"/>
                    <a:pt x="172" y="165"/>
                    <a:pt x="172" y="160"/>
                  </a:cubicBezTo>
                  <a:cubicBezTo>
                    <a:pt x="172" y="151"/>
                    <a:pt x="179" y="144"/>
                    <a:pt x="188" y="144"/>
                  </a:cubicBezTo>
                  <a:cubicBezTo>
                    <a:pt x="197" y="144"/>
                    <a:pt x="204" y="151"/>
                    <a:pt x="204" y="160"/>
                  </a:cubicBezTo>
                  <a:cubicBezTo>
                    <a:pt x="204" y="169"/>
                    <a:pt x="197" y="176"/>
                    <a:pt x="188" y="176"/>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2"/>
            <p:cNvSpPr>
              <a:spLocks/>
            </p:cNvSpPr>
            <p:nvPr/>
          </p:nvSpPr>
          <p:spPr bwMode="auto">
            <a:xfrm>
              <a:off x="5327651" y="4040188"/>
              <a:ext cx="230188" cy="2817813"/>
            </a:xfrm>
            <a:custGeom>
              <a:avLst/>
              <a:gdLst>
                <a:gd name="T0" fmla="*/ 0 w 104"/>
                <a:gd name="T1" fmla="*/ 0 h 1273"/>
                <a:gd name="T2" fmla="*/ 0 w 104"/>
                <a:gd name="T3" fmla="*/ 408 h 1273"/>
                <a:gd name="T4" fmla="*/ 52 w 104"/>
                <a:gd name="T5" fmla="*/ 460 h 1273"/>
                <a:gd name="T6" fmla="*/ 52 w 104"/>
                <a:gd name="T7" fmla="*/ 460 h 1273"/>
                <a:gd name="T8" fmla="*/ 104 w 104"/>
                <a:gd name="T9" fmla="*/ 512 h 1273"/>
                <a:gd name="T10" fmla="*/ 104 w 104"/>
                <a:gd name="T11" fmla="*/ 1273 h 1273"/>
              </a:gdLst>
              <a:ahLst/>
              <a:cxnLst>
                <a:cxn ang="0">
                  <a:pos x="T0" y="T1"/>
                </a:cxn>
                <a:cxn ang="0">
                  <a:pos x="T2" y="T3"/>
                </a:cxn>
                <a:cxn ang="0">
                  <a:pos x="T4" y="T5"/>
                </a:cxn>
                <a:cxn ang="0">
                  <a:pos x="T6" y="T7"/>
                </a:cxn>
                <a:cxn ang="0">
                  <a:pos x="T8" y="T9"/>
                </a:cxn>
                <a:cxn ang="0">
                  <a:pos x="T10" y="T11"/>
                </a:cxn>
              </a:cxnLst>
              <a:rect l="0" t="0" r="r" b="b"/>
              <a:pathLst>
                <a:path w="104" h="1273">
                  <a:moveTo>
                    <a:pt x="0" y="0"/>
                  </a:moveTo>
                  <a:cubicBezTo>
                    <a:pt x="0" y="408"/>
                    <a:pt x="0" y="408"/>
                    <a:pt x="0" y="408"/>
                  </a:cubicBezTo>
                  <a:cubicBezTo>
                    <a:pt x="0" y="437"/>
                    <a:pt x="23" y="460"/>
                    <a:pt x="52" y="460"/>
                  </a:cubicBezTo>
                  <a:cubicBezTo>
                    <a:pt x="52" y="460"/>
                    <a:pt x="52" y="460"/>
                    <a:pt x="52" y="460"/>
                  </a:cubicBezTo>
                  <a:cubicBezTo>
                    <a:pt x="81" y="460"/>
                    <a:pt x="104" y="483"/>
                    <a:pt x="104" y="512"/>
                  </a:cubicBezTo>
                  <a:cubicBezTo>
                    <a:pt x="104" y="1273"/>
                    <a:pt x="104" y="1273"/>
                    <a:pt x="104" y="1273"/>
                  </a:cubicBezTo>
                </a:path>
              </a:pathLst>
            </a:custGeom>
            <a:noFill/>
            <a:ln w="10636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p:cNvSpPr>
            <p:nvPr/>
          </p:nvSpPr>
          <p:spPr bwMode="auto">
            <a:xfrm>
              <a:off x="4681538" y="3109913"/>
              <a:ext cx="2043113" cy="3748088"/>
            </a:xfrm>
            <a:custGeom>
              <a:avLst/>
              <a:gdLst>
                <a:gd name="T0" fmla="*/ 0 w 922"/>
                <a:gd name="T1" fmla="*/ 0 h 1693"/>
                <a:gd name="T2" fmla="*/ 0 w 922"/>
                <a:gd name="T3" fmla="*/ 587 h 1693"/>
                <a:gd name="T4" fmla="*/ 77 w 922"/>
                <a:gd name="T5" fmla="*/ 663 h 1693"/>
                <a:gd name="T6" fmla="*/ 845 w 922"/>
                <a:gd name="T7" fmla="*/ 663 h 1693"/>
                <a:gd name="T8" fmla="*/ 922 w 922"/>
                <a:gd name="T9" fmla="*/ 740 h 1693"/>
                <a:gd name="T10" fmla="*/ 922 w 922"/>
                <a:gd name="T11" fmla="*/ 1693 h 1693"/>
              </a:gdLst>
              <a:ahLst/>
              <a:cxnLst>
                <a:cxn ang="0">
                  <a:pos x="T0" y="T1"/>
                </a:cxn>
                <a:cxn ang="0">
                  <a:pos x="T2" y="T3"/>
                </a:cxn>
                <a:cxn ang="0">
                  <a:pos x="T4" y="T5"/>
                </a:cxn>
                <a:cxn ang="0">
                  <a:pos x="T6" y="T7"/>
                </a:cxn>
                <a:cxn ang="0">
                  <a:pos x="T8" y="T9"/>
                </a:cxn>
                <a:cxn ang="0">
                  <a:pos x="T10" y="T11"/>
                </a:cxn>
              </a:cxnLst>
              <a:rect l="0" t="0" r="r" b="b"/>
              <a:pathLst>
                <a:path w="922" h="1693">
                  <a:moveTo>
                    <a:pt x="0" y="0"/>
                  </a:moveTo>
                  <a:cubicBezTo>
                    <a:pt x="0" y="587"/>
                    <a:pt x="0" y="587"/>
                    <a:pt x="0" y="587"/>
                  </a:cubicBezTo>
                  <a:cubicBezTo>
                    <a:pt x="0" y="629"/>
                    <a:pt x="35" y="663"/>
                    <a:pt x="77" y="663"/>
                  </a:cubicBezTo>
                  <a:cubicBezTo>
                    <a:pt x="845" y="663"/>
                    <a:pt x="845" y="663"/>
                    <a:pt x="845" y="663"/>
                  </a:cubicBezTo>
                  <a:cubicBezTo>
                    <a:pt x="887" y="663"/>
                    <a:pt x="922" y="698"/>
                    <a:pt x="922" y="740"/>
                  </a:cubicBezTo>
                  <a:cubicBezTo>
                    <a:pt x="922" y="1693"/>
                    <a:pt x="922" y="1693"/>
                    <a:pt x="922" y="1693"/>
                  </a:cubicBezTo>
                </a:path>
              </a:pathLst>
            </a:custGeom>
            <a:noFill/>
            <a:ln w="46038"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4"/>
            <p:cNvSpPr>
              <a:spLocks noEditPoints="1"/>
            </p:cNvSpPr>
            <p:nvPr/>
          </p:nvSpPr>
          <p:spPr bwMode="auto">
            <a:xfrm>
              <a:off x="4437063" y="2339975"/>
              <a:ext cx="492125" cy="606425"/>
            </a:xfrm>
            <a:custGeom>
              <a:avLst/>
              <a:gdLst>
                <a:gd name="T0" fmla="*/ 147 w 222"/>
                <a:gd name="T1" fmla="*/ 274 h 274"/>
                <a:gd name="T2" fmla="*/ 74 w 222"/>
                <a:gd name="T3" fmla="*/ 274 h 274"/>
                <a:gd name="T4" fmla="*/ 60 w 222"/>
                <a:gd name="T5" fmla="*/ 262 h 274"/>
                <a:gd name="T6" fmla="*/ 31 w 222"/>
                <a:gd name="T7" fmla="*/ 193 h 274"/>
                <a:gd name="T8" fmla="*/ 0 w 222"/>
                <a:gd name="T9" fmla="*/ 97 h 274"/>
                <a:gd name="T10" fmla="*/ 111 w 222"/>
                <a:gd name="T11" fmla="*/ 0 h 274"/>
                <a:gd name="T12" fmla="*/ 222 w 222"/>
                <a:gd name="T13" fmla="*/ 97 h 274"/>
                <a:gd name="T14" fmla="*/ 191 w 222"/>
                <a:gd name="T15" fmla="*/ 193 h 274"/>
                <a:gd name="T16" fmla="*/ 162 w 222"/>
                <a:gd name="T17" fmla="*/ 262 h 274"/>
                <a:gd name="T18" fmla="*/ 147 w 222"/>
                <a:gd name="T19" fmla="*/ 274 h 274"/>
                <a:gd name="T20" fmla="*/ 111 w 222"/>
                <a:gd name="T21" fmla="*/ 8 h 274"/>
                <a:gd name="T22" fmla="*/ 8 w 222"/>
                <a:gd name="T23" fmla="*/ 97 h 274"/>
                <a:gd name="T24" fmla="*/ 38 w 222"/>
                <a:gd name="T25" fmla="*/ 189 h 274"/>
                <a:gd name="T26" fmla="*/ 67 w 222"/>
                <a:gd name="T27" fmla="*/ 260 h 274"/>
                <a:gd name="T28" fmla="*/ 74 w 222"/>
                <a:gd name="T29" fmla="*/ 266 h 274"/>
                <a:gd name="T30" fmla="*/ 147 w 222"/>
                <a:gd name="T31" fmla="*/ 266 h 274"/>
                <a:gd name="T32" fmla="*/ 154 w 222"/>
                <a:gd name="T33" fmla="*/ 260 h 274"/>
                <a:gd name="T34" fmla="*/ 184 w 222"/>
                <a:gd name="T35" fmla="*/ 189 h 274"/>
                <a:gd name="T36" fmla="*/ 214 w 222"/>
                <a:gd name="T37" fmla="*/ 97 h 274"/>
                <a:gd name="T38" fmla="*/ 111 w 222"/>
                <a:gd name="T39" fmla="*/ 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 h="274">
                  <a:moveTo>
                    <a:pt x="147" y="274"/>
                  </a:moveTo>
                  <a:cubicBezTo>
                    <a:pt x="74" y="274"/>
                    <a:pt x="74" y="274"/>
                    <a:pt x="74" y="274"/>
                  </a:cubicBezTo>
                  <a:cubicBezTo>
                    <a:pt x="67" y="274"/>
                    <a:pt x="61" y="269"/>
                    <a:pt x="60" y="262"/>
                  </a:cubicBezTo>
                  <a:cubicBezTo>
                    <a:pt x="54" y="237"/>
                    <a:pt x="43" y="215"/>
                    <a:pt x="31" y="193"/>
                  </a:cubicBezTo>
                  <a:cubicBezTo>
                    <a:pt x="16" y="164"/>
                    <a:pt x="0" y="133"/>
                    <a:pt x="0" y="97"/>
                  </a:cubicBezTo>
                  <a:cubicBezTo>
                    <a:pt x="0" y="38"/>
                    <a:pt x="44" y="0"/>
                    <a:pt x="111" y="0"/>
                  </a:cubicBezTo>
                  <a:cubicBezTo>
                    <a:pt x="174" y="0"/>
                    <a:pt x="222" y="41"/>
                    <a:pt x="222" y="97"/>
                  </a:cubicBezTo>
                  <a:cubicBezTo>
                    <a:pt x="222" y="133"/>
                    <a:pt x="206" y="164"/>
                    <a:pt x="191" y="193"/>
                  </a:cubicBezTo>
                  <a:cubicBezTo>
                    <a:pt x="179" y="215"/>
                    <a:pt x="167" y="237"/>
                    <a:pt x="162" y="262"/>
                  </a:cubicBezTo>
                  <a:cubicBezTo>
                    <a:pt x="161" y="269"/>
                    <a:pt x="155" y="274"/>
                    <a:pt x="147" y="274"/>
                  </a:cubicBezTo>
                  <a:close/>
                  <a:moveTo>
                    <a:pt x="111" y="8"/>
                  </a:moveTo>
                  <a:cubicBezTo>
                    <a:pt x="35" y="8"/>
                    <a:pt x="8" y="54"/>
                    <a:pt x="8" y="97"/>
                  </a:cubicBezTo>
                  <a:cubicBezTo>
                    <a:pt x="8" y="131"/>
                    <a:pt x="23" y="159"/>
                    <a:pt x="38" y="189"/>
                  </a:cubicBezTo>
                  <a:cubicBezTo>
                    <a:pt x="50" y="211"/>
                    <a:pt x="62" y="234"/>
                    <a:pt x="67" y="260"/>
                  </a:cubicBezTo>
                  <a:cubicBezTo>
                    <a:pt x="68" y="264"/>
                    <a:pt x="71" y="266"/>
                    <a:pt x="74" y="266"/>
                  </a:cubicBezTo>
                  <a:cubicBezTo>
                    <a:pt x="147" y="266"/>
                    <a:pt x="147" y="266"/>
                    <a:pt x="147" y="266"/>
                  </a:cubicBezTo>
                  <a:cubicBezTo>
                    <a:pt x="151" y="266"/>
                    <a:pt x="154" y="264"/>
                    <a:pt x="154" y="260"/>
                  </a:cubicBezTo>
                  <a:cubicBezTo>
                    <a:pt x="160" y="234"/>
                    <a:pt x="172" y="211"/>
                    <a:pt x="184" y="189"/>
                  </a:cubicBezTo>
                  <a:cubicBezTo>
                    <a:pt x="199" y="159"/>
                    <a:pt x="214" y="131"/>
                    <a:pt x="214" y="97"/>
                  </a:cubicBezTo>
                  <a:cubicBezTo>
                    <a:pt x="214" y="46"/>
                    <a:pt x="170" y="8"/>
                    <a:pt x="111" y="8"/>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p:cNvSpPr>
            <p:nvPr/>
          </p:nvSpPr>
          <p:spPr bwMode="auto">
            <a:xfrm>
              <a:off x="4581526" y="2967038"/>
              <a:ext cx="203200" cy="61913"/>
            </a:xfrm>
            <a:custGeom>
              <a:avLst/>
              <a:gdLst>
                <a:gd name="T0" fmla="*/ 88 w 92"/>
                <a:gd name="T1" fmla="*/ 28 h 28"/>
                <a:gd name="T2" fmla="*/ 84 w 92"/>
                <a:gd name="T3" fmla="*/ 24 h 28"/>
                <a:gd name="T4" fmla="*/ 84 w 92"/>
                <a:gd name="T5" fmla="*/ 13 h 28"/>
                <a:gd name="T6" fmla="*/ 78 w 92"/>
                <a:gd name="T7" fmla="*/ 8 h 28"/>
                <a:gd name="T8" fmla="*/ 14 w 92"/>
                <a:gd name="T9" fmla="*/ 8 h 28"/>
                <a:gd name="T10" fmla="*/ 8 w 92"/>
                <a:gd name="T11" fmla="*/ 13 h 28"/>
                <a:gd name="T12" fmla="*/ 8 w 92"/>
                <a:gd name="T13" fmla="*/ 24 h 28"/>
                <a:gd name="T14" fmla="*/ 4 w 92"/>
                <a:gd name="T15" fmla="*/ 28 h 28"/>
                <a:gd name="T16" fmla="*/ 0 w 92"/>
                <a:gd name="T17" fmla="*/ 24 h 28"/>
                <a:gd name="T18" fmla="*/ 0 w 92"/>
                <a:gd name="T19" fmla="*/ 13 h 28"/>
                <a:gd name="T20" fmla="*/ 14 w 92"/>
                <a:gd name="T21" fmla="*/ 0 h 28"/>
                <a:gd name="T22" fmla="*/ 78 w 92"/>
                <a:gd name="T23" fmla="*/ 0 h 28"/>
                <a:gd name="T24" fmla="*/ 92 w 92"/>
                <a:gd name="T25" fmla="*/ 13 h 28"/>
                <a:gd name="T26" fmla="*/ 92 w 92"/>
                <a:gd name="T27" fmla="*/ 24 h 28"/>
                <a:gd name="T28" fmla="*/ 88 w 92"/>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28">
                  <a:moveTo>
                    <a:pt x="88" y="28"/>
                  </a:moveTo>
                  <a:cubicBezTo>
                    <a:pt x="86" y="28"/>
                    <a:pt x="84" y="26"/>
                    <a:pt x="84" y="24"/>
                  </a:cubicBezTo>
                  <a:cubicBezTo>
                    <a:pt x="84" y="13"/>
                    <a:pt x="84" y="13"/>
                    <a:pt x="84" y="13"/>
                  </a:cubicBezTo>
                  <a:cubicBezTo>
                    <a:pt x="84" y="10"/>
                    <a:pt x="81" y="8"/>
                    <a:pt x="78" y="8"/>
                  </a:cubicBezTo>
                  <a:cubicBezTo>
                    <a:pt x="14" y="8"/>
                    <a:pt x="14" y="8"/>
                    <a:pt x="14" y="8"/>
                  </a:cubicBezTo>
                  <a:cubicBezTo>
                    <a:pt x="10" y="8"/>
                    <a:pt x="8" y="10"/>
                    <a:pt x="8" y="13"/>
                  </a:cubicBezTo>
                  <a:cubicBezTo>
                    <a:pt x="8" y="24"/>
                    <a:pt x="8" y="24"/>
                    <a:pt x="8" y="24"/>
                  </a:cubicBezTo>
                  <a:cubicBezTo>
                    <a:pt x="8" y="26"/>
                    <a:pt x="6" y="28"/>
                    <a:pt x="4" y="28"/>
                  </a:cubicBezTo>
                  <a:cubicBezTo>
                    <a:pt x="2" y="28"/>
                    <a:pt x="0" y="26"/>
                    <a:pt x="0" y="24"/>
                  </a:cubicBezTo>
                  <a:cubicBezTo>
                    <a:pt x="0" y="13"/>
                    <a:pt x="0" y="13"/>
                    <a:pt x="0" y="13"/>
                  </a:cubicBezTo>
                  <a:cubicBezTo>
                    <a:pt x="0" y="6"/>
                    <a:pt x="6" y="0"/>
                    <a:pt x="14" y="0"/>
                  </a:cubicBezTo>
                  <a:cubicBezTo>
                    <a:pt x="78" y="0"/>
                    <a:pt x="78" y="0"/>
                    <a:pt x="78" y="0"/>
                  </a:cubicBezTo>
                  <a:cubicBezTo>
                    <a:pt x="86" y="0"/>
                    <a:pt x="92" y="6"/>
                    <a:pt x="92" y="13"/>
                  </a:cubicBezTo>
                  <a:cubicBezTo>
                    <a:pt x="92" y="24"/>
                    <a:pt x="92" y="24"/>
                    <a:pt x="92" y="24"/>
                  </a:cubicBezTo>
                  <a:cubicBezTo>
                    <a:pt x="92" y="26"/>
                    <a:pt x="90" y="28"/>
                    <a:pt x="88" y="28"/>
                  </a:cubicBezTo>
                  <a:close/>
                </a:path>
              </a:pathLst>
            </a:cu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6"/>
            <p:cNvSpPr>
              <a:spLocks noEditPoints="1"/>
            </p:cNvSpPr>
            <p:nvPr/>
          </p:nvSpPr>
          <p:spPr bwMode="auto">
            <a:xfrm>
              <a:off x="4581526" y="3011488"/>
              <a:ext cx="203200" cy="103188"/>
            </a:xfrm>
            <a:custGeom>
              <a:avLst/>
              <a:gdLst>
                <a:gd name="T0" fmla="*/ 79 w 92"/>
                <a:gd name="T1" fmla="*/ 47 h 47"/>
                <a:gd name="T2" fmla="*/ 12 w 92"/>
                <a:gd name="T3" fmla="*/ 47 h 47"/>
                <a:gd name="T4" fmla="*/ 0 w 92"/>
                <a:gd name="T5" fmla="*/ 35 h 47"/>
                <a:gd name="T6" fmla="*/ 0 w 92"/>
                <a:gd name="T7" fmla="*/ 4 h 47"/>
                <a:gd name="T8" fmla="*/ 4 w 92"/>
                <a:gd name="T9" fmla="*/ 0 h 47"/>
                <a:gd name="T10" fmla="*/ 88 w 92"/>
                <a:gd name="T11" fmla="*/ 0 h 47"/>
                <a:gd name="T12" fmla="*/ 92 w 92"/>
                <a:gd name="T13" fmla="*/ 4 h 47"/>
                <a:gd name="T14" fmla="*/ 92 w 92"/>
                <a:gd name="T15" fmla="*/ 35 h 47"/>
                <a:gd name="T16" fmla="*/ 79 w 92"/>
                <a:gd name="T17" fmla="*/ 47 h 47"/>
                <a:gd name="T18" fmla="*/ 8 w 92"/>
                <a:gd name="T19" fmla="*/ 8 h 47"/>
                <a:gd name="T20" fmla="*/ 8 w 92"/>
                <a:gd name="T21" fmla="*/ 35 h 47"/>
                <a:gd name="T22" fmla="*/ 12 w 92"/>
                <a:gd name="T23" fmla="*/ 39 h 47"/>
                <a:gd name="T24" fmla="*/ 79 w 92"/>
                <a:gd name="T25" fmla="*/ 39 h 47"/>
                <a:gd name="T26" fmla="*/ 84 w 92"/>
                <a:gd name="T27" fmla="*/ 35 h 47"/>
                <a:gd name="T28" fmla="*/ 84 w 92"/>
                <a:gd name="T29" fmla="*/ 8 h 47"/>
                <a:gd name="T30" fmla="*/ 8 w 92"/>
                <a:gd name="T3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47">
                  <a:moveTo>
                    <a:pt x="79" y="47"/>
                  </a:moveTo>
                  <a:cubicBezTo>
                    <a:pt x="12" y="47"/>
                    <a:pt x="12" y="47"/>
                    <a:pt x="12" y="47"/>
                  </a:cubicBezTo>
                  <a:cubicBezTo>
                    <a:pt x="6" y="47"/>
                    <a:pt x="0" y="41"/>
                    <a:pt x="0" y="35"/>
                  </a:cubicBezTo>
                  <a:cubicBezTo>
                    <a:pt x="0" y="4"/>
                    <a:pt x="0" y="4"/>
                    <a:pt x="0" y="4"/>
                  </a:cubicBezTo>
                  <a:cubicBezTo>
                    <a:pt x="0" y="1"/>
                    <a:pt x="2" y="0"/>
                    <a:pt x="4" y="0"/>
                  </a:cubicBezTo>
                  <a:cubicBezTo>
                    <a:pt x="88" y="0"/>
                    <a:pt x="88" y="0"/>
                    <a:pt x="88" y="0"/>
                  </a:cubicBezTo>
                  <a:cubicBezTo>
                    <a:pt x="90" y="0"/>
                    <a:pt x="92" y="1"/>
                    <a:pt x="92" y="4"/>
                  </a:cubicBezTo>
                  <a:cubicBezTo>
                    <a:pt x="92" y="35"/>
                    <a:pt x="92" y="35"/>
                    <a:pt x="92" y="35"/>
                  </a:cubicBezTo>
                  <a:cubicBezTo>
                    <a:pt x="92" y="41"/>
                    <a:pt x="86" y="47"/>
                    <a:pt x="79" y="47"/>
                  </a:cubicBezTo>
                  <a:close/>
                  <a:moveTo>
                    <a:pt x="8" y="8"/>
                  </a:moveTo>
                  <a:cubicBezTo>
                    <a:pt x="8" y="35"/>
                    <a:pt x="8" y="35"/>
                    <a:pt x="8" y="35"/>
                  </a:cubicBezTo>
                  <a:cubicBezTo>
                    <a:pt x="8" y="37"/>
                    <a:pt x="10" y="39"/>
                    <a:pt x="12" y="39"/>
                  </a:cubicBezTo>
                  <a:cubicBezTo>
                    <a:pt x="79" y="39"/>
                    <a:pt x="79" y="39"/>
                    <a:pt x="79" y="39"/>
                  </a:cubicBezTo>
                  <a:cubicBezTo>
                    <a:pt x="82" y="39"/>
                    <a:pt x="84" y="37"/>
                    <a:pt x="84" y="35"/>
                  </a:cubicBezTo>
                  <a:cubicBezTo>
                    <a:pt x="84" y="8"/>
                    <a:pt x="84" y="8"/>
                    <a:pt x="84" y="8"/>
                  </a:cubicBezTo>
                  <a:lnTo>
                    <a:pt x="8" y="8"/>
                  </a:lnTo>
                  <a:close/>
                </a:path>
              </a:pathLst>
            </a:cu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7"/>
            <p:cNvSpPr>
              <a:spLocks/>
            </p:cNvSpPr>
            <p:nvPr/>
          </p:nvSpPr>
          <p:spPr bwMode="auto">
            <a:xfrm>
              <a:off x="4586288" y="3051175"/>
              <a:ext cx="195263" cy="17463"/>
            </a:xfrm>
            <a:custGeom>
              <a:avLst/>
              <a:gdLst>
                <a:gd name="T0" fmla="*/ 84 w 88"/>
                <a:gd name="T1" fmla="*/ 8 h 8"/>
                <a:gd name="T2" fmla="*/ 4 w 88"/>
                <a:gd name="T3" fmla="*/ 8 h 8"/>
                <a:gd name="T4" fmla="*/ 0 w 88"/>
                <a:gd name="T5" fmla="*/ 4 h 8"/>
                <a:gd name="T6" fmla="*/ 4 w 88"/>
                <a:gd name="T7" fmla="*/ 0 h 8"/>
                <a:gd name="T8" fmla="*/ 84 w 88"/>
                <a:gd name="T9" fmla="*/ 0 h 8"/>
                <a:gd name="T10" fmla="*/ 88 w 88"/>
                <a:gd name="T11" fmla="*/ 4 h 8"/>
                <a:gd name="T12" fmla="*/ 84 w 8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8" h="8">
                  <a:moveTo>
                    <a:pt x="84" y="8"/>
                  </a:moveTo>
                  <a:cubicBezTo>
                    <a:pt x="4" y="8"/>
                    <a:pt x="4" y="8"/>
                    <a:pt x="4" y="8"/>
                  </a:cubicBezTo>
                  <a:cubicBezTo>
                    <a:pt x="2" y="8"/>
                    <a:pt x="0" y="6"/>
                    <a:pt x="0" y="4"/>
                  </a:cubicBezTo>
                  <a:cubicBezTo>
                    <a:pt x="0" y="2"/>
                    <a:pt x="2" y="0"/>
                    <a:pt x="4" y="0"/>
                  </a:cubicBezTo>
                  <a:cubicBezTo>
                    <a:pt x="84" y="0"/>
                    <a:pt x="84" y="0"/>
                    <a:pt x="84" y="0"/>
                  </a:cubicBezTo>
                  <a:cubicBezTo>
                    <a:pt x="86" y="0"/>
                    <a:pt x="88" y="2"/>
                    <a:pt x="88" y="4"/>
                  </a:cubicBezTo>
                  <a:cubicBezTo>
                    <a:pt x="88" y="6"/>
                    <a:pt x="86" y="8"/>
                    <a:pt x="84" y="8"/>
                  </a:cubicBezTo>
                  <a:close/>
                </a:path>
              </a:pathLst>
            </a:cu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8"/>
            <p:cNvSpPr>
              <a:spLocks/>
            </p:cNvSpPr>
            <p:nvPr/>
          </p:nvSpPr>
          <p:spPr bwMode="auto">
            <a:xfrm>
              <a:off x="4700588" y="2636838"/>
              <a:ext cx="106363" cy="246063"/>
            </a:xfrm>
            <a:custGeom>
              <a:avLst/>
              <a:gdLst>
                <a:gd name="T0" fmla="*/ 5 w 48"/>
                <a:gd name="T1" fmla="*/ 111 h 111"/>
                <a:gd name="T2" fmla="*/ 3 w 48"/>
                <a:gd name="T3" fmla="*/ 110 h 111"/>
                <a:gd name="T4" fmla="*/ 1 w 48"/>
                <a:gd name="T5" fmla="*/ 105 h 111"/>
                <a:gd name="T6" fmla="*/ 40 w 48"/>
                <a:gd name="T7" fmla="*/ 3 h 111"/>
                <a:gd name="T8" fmla="*/ 45 w 48"/>
                <a:gd name="T9" fmla="*/ 1 h 111"/>
                <a:gd name="T10" fmla="*/ 48 w 48"/>
                <a:gd name="T11" fmla="*/ 6 h 111"/>
                <a:gd name="T12" fmla="*/ 8 w 48"/>
                <a:gd name="T13" fmla="*/ 108 h 111"/>
                <a:gd name="T14" fmla="*/ 5 w 48"/>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1">
                  <a:moveTo>
                    <a:pt x="5" y="111"/>
                  </a:moveTo>
                  <a:cubicBezTo>
                    <a:pt x="4" y="111"/>
                    <a:pt x="4" y="111"/>
                    <a:pt x="3" y="110"/>
                  </a:cubicBezTo>
                  <a:cubicBezTo>
                    <a:pt x="1" y="110"/>
                    <a:pt x="0" y="107"/>
                    <a:pt x="1" y="105"/>
                  </a:cubicBezTo>
                  <a:cubicBezTo>
                    <a:pt x="40" y="3"/>
                    <a:pt x="40" y="3"/>
                    <a:pt x="40" y="3"/>
                  </a:cubicBezTo>
                  <a:cubicBezTo>
                    <a:pt x="41" y="1"/>
                    <a:pt x="43" y="0"/>
                    <a:pt x="45" y="1"/>
                  </a:cubicBezTo>
                  <a:cubicBezTo>
                    <a:pt x="47" y="2"/>
                    <a:pt x="48" y="4"/>
                    <a:pt x="48" y="6"/>
                  </a:cubicBezTo>
                  <a:cubicBezTo>
                    <a:pt x="8" y="108"/>
                    <a:pt x="8" y="108"/>
                    <a:pt x="8" y="108"/>
                  </a:cubicBezTo>
                  <a:cubicBezTo>
                    <a:pt x="8" y="110"/>
                    <a:pt x="6" y="111"/>
                    <a:pt x="5" y="111"/>
                  </a:cubicBezTo>
                  <a:close/>
                </a:path>
              </a:pathLst>
            </a:cu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9"/>
            <p:cNvSpPr>
              <a:spLocks/>
            </p:cNvSpPr>
            <p:nvPr/>
          </p:nvSpPr>
          <p:spPr bwMode="auto">
            <a:xfrm>
              <a:off x="4557713" y="2636838"/>
              <a:ext cx="107950" cy="246063"/>
            </a:xfrm>
            <a:custGeom>
              <a:avLst/>
              <a:gdLst>
                <a:gd name="T0" fmla="*/ 44 w 49"/>
                <a:gd name="T1" fmla="*/ 111 h 111"/>
                <a:gd name="T2" fmla="*/ 41 w 49"/>
                <a:gd name="T3" fmla="*/ 108 h 111"/>
                <a:gd name="T4" fmla="*/ 1 w 49"/>
                <a:gd name="T5" fmla="*/ 6 h 111"/>
                <a:gd name="T6" fmla="*/ 3 w 49"/>
                <a:gd name="T7" fmla="*/ 1 h 111"/>
                <a:gd name="T8" fmla="*/ 9 w 49"/>
                <a:gd name="T9" fmla="*/ 3 h 111"/>
                <a:gd name="T10" fmla="*/ 48 w 49"/>
                <a:gd name="T11" fmla="*/ 105 h 111"/>
                <a:gd name="T12" fmla="*/ 46 w 49"/>
                <a:gd name="T13" fmla="*/ 110 h 111"/>
                <a:gd name="T14" fmla="*/ 44 w 49"/>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11">
                  <a:moveTo>
                    <a:pt x="44" y="111"/>
                  </a:moveTo>
                  <a:cubicBezTo>
                    <a:pt x="43" y="111"/>
                    <a:pt x="41" y="110"/>
                    <a:pt x="41" y="108"/>
                  </a:cubicBezTo>
                  <a:cubicBezTo>
                    <a:pt x="1" y="6"/>
                    <a:pt x="1" y="6"/>
                    <a:pt x="1" y="6"/>
                  </a:cubicBezTo>
                  <a:cubicBezTo>
                    <a:pt x="0" y="4"/>
                    <a:pt x="1" y="2"/>
                    <a:pt x="3" y="1"/>
                  </a:cubicBezTo>
                  <a:cubicBezTo>
                    <a:pt x="5" y="0"/>
                    <a:pt x="8" y="1"/>
                    <a:pt x="9" y="3"/>
                  </a:cubicBezTo>
                  <a:cubicBezTo>
                    <a:pt x="48" y="105"/>
                    <a:pt x="48" y="105"/>
                    <a:pt x="48" y="105"/>
                  </a:cubicBezTo>
                  <a:cubicBezTo>
                    <a:pt x="49" y="107"/>
                    <a:pt x="48" y="110"/>
                    <a:pt x="46" y="110"/>
                  </a:cubicBezTo>
                  <a:cubicBezTo>
                    <a:pt x="45" y="111"/>
                    <a:pt x="45" y="111"/>
                    <a:pt x="44" y="111"/>
                  </a:cubicBezTo>
                  <a:close/>
                </a:path>
              </a:pathLst>
            </a:cu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40"/>
            <p:cNvSpPr>
              <a:spLocks noChangeArrowheads="1"/>
            </p:cNvSpPr>
            <p:nvPr/>
          </p:nvSpPr>
          <p:spPr bwMode="auto">
            <a:xfrm>
              <a:off x="4770438" y="2616200"/>
              <a:ext cx="57150" cy="60325"/>
            </a:xfrm>
            <a:prstGeom prst="ellipse">
              <a:avLst/>
            </a:pr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41"/>
            <p:cNvSpPr>
              <a:spLocks noChangeArrowheads="1"/>
            </p:cNvSpPr>
            <p:nvPr/>
          </p:nvSpPr>
          <p:spPr bwMode="auto">
            <a:xfrm>
              <a:off x="4537076" y="2616200"/>
              <a:ext cx="60325" cy="60325"/>
            </a:xfrm>
            <a:prstGeom prst="ellipse">
              <a:avLst/>
            </a:prstGeom>
            <a:solidFill>
              <a:srgbClr val="00BCD4"/>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2"/>
            <p:cNvSpPr>
              <a:spLocks/>
            </p:cNvSpPr>
            <p:nvPr/>
          </p:nvSpPr>
          <p:spPr bwMode="auto">
            <a:xfrm>
              <a:off x="7542213" y="5167313"/>
              <a:ext cx="365125" cy="47625"/>
            </a:xfrm>
            <a:custGeom>
              <a:avLst/>
              <a:gdLst>
                <a:gd name="T0" fmla="*/ 154 w 165"/>
                <a:gd name="T1" fmla="*/ 22 h 22"/>
                <a:gd name="T2" fmla="*/ 11 w 165"/>
                <a:gd name="T3" fmla="*/ 22 h 22"/>
                <a:gd name="T4" fmla="*/ 0 w 165"/>
                <a:gd name="T5" fmla="*/ 11 h 22"/>
                <a:gd name="T6" fmla="*/ 0 w 165"/>
                <a:gd name="T7" fmla="*/ 11 h 22"/>
                <a:gd name="T8" fmla="*/ 11 w 165"/>
                <a:gd name="T9" fmla="*/ 0 h 22"/>
                <a:gd name="T10" fmla="*/ 154 w 165"/>
                <a:gd name="T11" fmla="*/ 0 h 22"/>
                <a:gd name="T12" fmla="*/ 165 w 165"/>
                <a:gd name="T13" fmla="*/ 11 h 22"/>
                <a:gd name="T14" fmla="*/ 165 w 165"/>
                <a:gd name="T15" fmla="*/ 11 h 22"/>
                <a:gd name="T16" fmla="*/ 154 w 165"/>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2">
                  <a:moveTo>
                    <a:pt x="154" y="22"/>
                  </a:moveTo>
                  <a:cubicBezTo>
                    <a:pt x="11" y="22"/>
                    <a:pt x="11" y="22"/>
                    <a:pt x="11" y="22"/>
                  </a:cubicBezTo>
                  <a:cubicBezTo>
                    <a:pt x="5" y="22"/>
                    <a:pt x="0" y="17"/>
                    <a:pt x="0" y="11"/>
                  </a:cubicBezTo>
                  <a:cubicBezTo>
                    <a:pt x="0" y="11"/>
                    <a:pt x="0" y="11"/>
                    <a:pt x="0" y="11"/>
                  </a:cubicBezTo>
                  <a:cubicBezTo>
                    <a:pt x="0" y="5"/>
                    <a:pt x="5" y="0"/>
                    <a:pt x="11" y="0"/>
                  </a:cubicBezTo>
                  <a:cubicBezTo>
                    <a:pt x="154" y="0"/>
                    <a:pt x="154" y="0"/>
                    <a:pt x="154" y="0"/>
                  </a:cubicBezTo>
                  <a:cubicBezTo>
                    <a:pt x="160" y="0"/>
                    <a:pt x="165" y="5"/>
                    <a:pt x="165" y="11"/>
                  </a:cubicBezTo>
                  <a:cubicBezTo>
                    <a:pt x="165" y="11"/>
                    <a:pt x="165" y="11"/>
                    <a:pt x="165" y="11"/>
                  </a:cubicBezTo>
                  <a:cubicBezTo>
                    <a:pt x="165" y="17"/>
                    <a:pt x="160" y="22"/>
                    <a:pt x="154" y="2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3"/>
            <p:cNvSpPr>
              <a:spLocks/>
            </p:cNvSpPr>
            <p:nvPr/>
          </p:nvSpPr>
          <p:spPr bwMode="auto">
            <a:xfrm>
              <a:off x="7600951" y="5235575"/>
              <a:ext cx="246063" cy="49213"/>
            </a:xfrm>
            <a:custGeom>
              <a:avLst/>
              <a:gdLst>
                <a:gd name="T0" fmla="*/ 102 w 111"/>
                <a:gd name="T1" fmla="*/ 22 h 22"/>
                <a:gd name="T2" fmla="*/ 9 w 111"/>
                <a:gd name="T3" fmla="*/ 22 h 22"/>
                <a:gd name="T4" fmla="*/ 0 w 111"/>
                <a:gd name="T5" fmla="*/ 13 h 22"/>
                <a:gd name="T6" fmla="*/ 0 w 111"/>
                <a:gd name="T7" fmla="*/ 9 h 22"/>
                <a:gd name="T8" fmla="*/ 9 w 111"/>
                <a:gd name="T9" fmla="*/ 0 h 22"/>
                <a:gd name="T10" fmla="*/ 102 w 111"/>
                <a:gd name="T11" fmla="*/ 0 h 22"/>
                <a:gd name="T12" fmla="*/ 111 w 111"/>
                <a:gd name="T13" fmla="*/ 9 h 22"/>
                <a:gd name="T14" fmla="*/ 111 w 111"/>
                <a:gd name="T15" fmla="*/ 13 h 22"/>
                <a:gd name="T16" fmla="*/ 102 w 111"/>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2">
                  <a:moveTo>
                    <a:pt x="102" y="22"/>
                  </a:moveTo>
                  <a:cubicBezTo>
                    <a:pt x="9" y="22"/>
                    <a:pt x="9" y="22"/>
                    <a:pt x="9" y="22"/>
                  </a:cubicBezTo>
                  <a:cubicBezTo>
                    <a:pt x="4" y="22"/>
                    <a:pt x="0" y="18"/>
                    <a:pt x="0" y="13"/>
                  </a:cubicBezTo>
                  <a:cubicBezTo>
                    <a:pt x="0" y="9"/>
                    <a:pt x="0" y="9"/>
                    <a:pt x="0" y="9"/>
                  </a:cubicBezTo>
                  <a:cubicBezTo>
                    <a:pt x="0" y="4"/>
                    <a:pt x="4" y="0"/>
                    <a:pt x="9" y="0"/>
                  </a:cubicBezTo>
                  <a:cubicBezTo>
                    <a:pt x="102" y="0"/>
                    <a:pt x="102" y="0"/>
                    <a:pt x="102" y="0"/>
                  </a:cubicBezTo>
                  <a:cubicBezTo>
                    <a:pt x="107" y="0"/>
                    <a:pt x="111" y="4"/>
                    <a:pt x="111" y="9"/>
                  </a:cubicBezTo>
                  <a:cubicBezTo>
                    <a:pt x="111" y="13"/>
                    <a:pt x="111" y="13"/>
                    <a:pt x="111" y="13"/>
                  </a:cubicBezTo>
                  <a:cubicBezTo>
                    <a:pt x="111" y="18"/>
                    <a:pt x="107" y="22"/>
                    <a:pt x="102" y="2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4"/>
            <p:cNvSpPr>
              <a:spLocks/>
            </p:cNvSpPr>
            <p:nvPr/>
          </p:nvSpPr>
          <p:spPr bwMode="auto">
            <a:xfrm>
              <a:off x="7542213" y="5100638"/>
              <a:ext cx="365125" cy="49213"/>
            </a:xfrm>
            <a:custGeom>
              <a:avLst/>
              <a:gdLst>
                <a:gd name="T0" fmla="*/ 154 w 165"/>
                <a:gd name="T1" fmla="*/ 22 h 22"/>
                <a:gd name="T2" fmla="*/ 11 w 165"/>
                <a:gd name="T3" fmla="*/ 22 h 22"/>
                <a:gd name="T4" fmla="*/ 0 w 165"/>
                <a:gd name="T5" fmla="*/ 11 h 22"/>
                <a:gd name="T6" fmla="*/ 0 w 165"/>
                <a:gd name="T7" fmla="*/ 11 h 22"/>
                <a:gd name="T8" fmla="*/ 11 w 165"/>
                <a:gd name="T9" fmla="*/ 0 h 22"/>
                <a:gd name="T10" fmla="*/ 154 w 165"/>
                <a:gd name="T11" fmla="*/ 0 h 22"/>
                <a:gd name="T12" fmla="*/ 165 w 165"/>
                <a:gd name="T13" fmla="*/ 11 h 22"/>
                <a:gd name="T14" fmla="*/ 165 w 165"/>
                <a:gd name="T15" fmla="*/ 11 h 22"/>
                <a:gd name="T16" fmla="*/ 154 w 165"/>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2">
                  <a:moveTo>
                    <a:pt x="154" y="22"/>
                  </a:moveTo>
                  <a:cubicBezTo>
                    <a:pt x="11" y="22"/>
                    <a:pt x="11" y="22"/>
                    <a:pt x="11" y="22"/>
                  </a:cubicBezTo>
                  <a:cubicBezTo>
                    <a:pt x="5" y="22"/>
                    <a:pt x="0" y="17"/>
                    <a:pt x="0" y="11"/>
                  </a:cubicBezTo>
                  <a:cubicBezTo>
                    <a:pt x="0" y="11"/>
                    <a:pt x="0" y="11"/>
                    <a:pt x="0" y="11"/>
                  </a:cubicBezTo>
                  <a:cubicBezTo>
                    <a:pt x="0" y="5"/>
                    <a:pt x="5" y="0"/>
                    <a:pt x="11" y="0"/>
                  </a:cubicBezTo>
                  <a:cubicBezTo>
                    <a:pt x="154" y="0"/>
                    <a:pt x="154" y="0"/>
                    <a:pt x="154" y="0"/>
                  </a:cubicBezTo>
                  <a:cubicBezTo>
                    <a:pt x="160" y="0"/>
                    <a:pt x="165" y="5"/>
                    <a:pt x="165" y="11"/>
                  </a:cubicBezTo>
                  <a:cubicBezTo>
                    <a:pt x="165" y="11"/>
                    <a:pt x="165" y="11"/>
                    <a:pt x="165" y="11"/>
                  </a:cubicBezTo>
                  <a:cubicBezTo>
                    <a:pt x="165" y="17"/>
                    <a:pt x="160" y="22"/>
                    <a:pt x="154" y="2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5"/>
            <p:cNvSpPr>
              <a:spLocks noEditPoints="1"/>
            </p:cNvSpPr>
            <p:nvPr/>
          </p:nvSpPr>
          <p:spPr bwMode="auto">
            <a:xfrm>
              <a:off x="7300913" y="3971925"/>
              <a:ext cx="847725" cy="1108075"/>
            </a:xfrm>
            <a:custGeom>
              <a:avLst/>
              <a:gdLst>
                <a:gd name="T0" fmla="*/ 273 w 383"/>
                <a:gd name="T1" fmla="*/ 479 h 501"/>
                <a:gd name="T2" fmla="*/ 271 w 383"/>
                <a:gd name="T3" fmla="*/ 479 h 501"/>
                <a:gd name="T4" fmla="*/ 383 w 383"/>
                <a:gd name="T5" fmla="*/ 177 h 501"/>
                <a:gd name="T6" fmla="*/ 192 w 383"/>
                <a:gd name="T7" fmla="*/ 0 h 501"/>
                <a:gd name="T8" fmla="*/ 0 w 383"/>
                <a:gd name="T9" fmla="*/ 177 h 501"/>
                <a:gd name="T10" fmla="*/ 112 w 383"/>
                <a:gd name="T11" fmla="*/ 479 h 501"/>
                <a:gd name="T12" fmla="*/ 110 w 383"/>
                <a:gd name="T13" fmla="*/ 479 h 501"/>
                <a:gd name="T14" fmla="*/ 97 w 383"/>
                <a:gd name="T15" fmla="*/ 490 h 501"/>
                <a:gd name="T16" fmla="*/ 110 w 383"/>
                <a:gd name="T17" fmla="*/ 501 h 501"/>
                <a:gd name="T18" fmla="*/ 273 w 383"/>
                <a:gd name="T19" fmla="*/ 501 h 501"/>
                <a:gd name="T20" fmla="*/ 286 w 383"/>
                <a:gd name="T21" fmla="*/ 490 h 501"/>
                <a:gd name="T22" fmla="*/ 273 w 383"/>
                <a:gd name="T23" fmla="*/ 479 h 501"/>
                <a:gd name="T24" fmla="*/ 255 w 383"/>
                <a:gd name="T25" fmla="*/ 303 h 501"/>
                <a:gd name="T26" fmla="*/ 215 w 383"/>
                <a:gd name="T27" fmla="*/ 381 h 501"/>
                <a:gd name="T28" fmla="*/ 215 w 383"/>
                <a:gd name="T29" fmla="*/ 470 h 501"/>
                <a:gd name="T30" fmla="*/ 208 w 383"/>
                <a:gd name="T31" fmla="*/ 476 h 501"/>
                <a:gd name="T32" fmla="*/ 201 w 383"/>
                <a:gd name="T33" fmla="*/ 470 h 501"/>
                <a:gd name="T34" fmla="*/ 201 w 383"/>
                <a:gd name="T35" fmla="*/ 380 h 501"/>
                <a:gd name="T36" fmla="*/ 202 w 383"/>
                <a:gd name="T37" fmla="*/ 377 h 501"/>
                <a:gd name="T38" fmla="*/ 238 w 383"/>
                <a:gd name="T39" fmla="*/ 307 h 501"/>
                <a:gd name="T40" fmla="*/ 145 w 383"/>
                <a:gd name="T41" fmla="*/ 307 h 501"/>
                <a:gd name="T42" fmla="*/ 181 w 383"/>
                <a:gd name="T43" fmla="*/ 377 h 501"/>
                <a:gd name="T44" fmla="*/ 182 w 383"/>
                <a:gd name="T45" fmla="*/ 380 h 501"/>
                <a:gd name="T46" fmla="*/ 182 w 383"/>
                <a:gd name="T47" fmla="*/ 470 h 501"/>
                <a:gd name="T48" fmla="*/ 175 w 383"/>
                <a:gd name="T49" fmla="*/ 476 h 501"/>
                <a:gd name="T50" fmla="*/ 168 w 383"/>
                <a:gd name="T51" fmla="*/ 470 h 501"/>
                <a:gd name="T52" fmla="*/ 168 w 383"/>
                <a:gd name="T53" fmla="*/ 381 h 501"/>
                <a:gd name="T54" fmla="*/ 128 w 383"/>
                <a:gd name="T55" fmla="*/ 303 h 501"/>
                <a:gd name="T56" fmla="*/ 128 w 383"/>
                <a:gd name="T57" fmla="*/ 297 h 501"/>
                <a:gd name="T58" fmla="*/ 134 w 383"/>
                <a:gd name="T59" fmla="*/ 294 h 501"/>
                <a:gd name="T60" fmla="*/ 249 w 383"/>
                <a:gd name="T61" fmla="*/ 294 h 501"/>
                <a:gd name="T62" fmla="*/ 255 w 383"/>
                <a:gd name="T63" fmla="*/ 297 h 501"/>
                <a:gd name="T64" fmla="*/ 255 w 383"/>
                <a:gd name="T65" fmla="*/ 303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3" h="501">
                  <a:moveTo>
                    <a:pt x="273" y="479"/>
                  </a:moveTo>
                  <a:cubicBezTo>
                    <a:pt x="271" y="479"/>
                    <a:pt x="271" y="479"/>
                    <a:pt x="271" y="479"/>
                  </a:cubicBezTo>
                  <a:cubicBezTo>
                    <a:pt x="271" y="363"/>
                    <a:pt x="383" y="290"/>
                    <a:pt x="383" y="177"/>
                  </a:cubicBezTo>
                  <a:cubicBezTo>
                    <a:pt x="383" y="97"/>
                    <a:pt x="305" y="0"/>
                    <a:pt x="192" y="0"/>
                  </a:cubicBezTo>
                  <a:cubicBezTo>
                    <a:pt x="62" y="0"/>
                    <a:pt x="0" y="97"/>
                    <a:pt x="0" y="177"/>
                  </a:cubicBezTo>
                  <a:cubicBezTo>
                    <a:pt x="0" y="290"/>
                    <a:pt x="112" y="363"/>
                    <a:pt x="112" y="479"/>
                  </a:cubicBezTo>
                  <a:cubicBezTo>
                    <a:pt x="110" y="479"/>
                    <a:pt x="110" y="479"/>
                    <a:pt x="110" y="479"/>
                  </a:cubicBezTo>
                  <a:cubicBezTo>
                    <a:pt x="103" y="479"/>
                    <a:pt x="97" y="484"/>
                    <a:pt x="97" y="490"/>
                  </a:cubicBezTo>
                  <a:cubicBezTo>
                    <a:pt x="97" y="496"/>
                    <a:pt x="103" y="501"/>
                    <a:pt x="110" y="501"/>
                  </a:cubicBezTo>
                  <a:cubicBezTo>
                    <a:pt x="273" y="501"/>
                    <a:pt x="273" y="501"/>
                    <a:pt x="273" y="501"/>
                  </a:cubicBezTo>
                  <a:cubicBezTo>
                    <a:pt x="280" y="501"/>
                    <a:pt x="286" y="496"/>
                    <a:pt x="286" y="490"/>
                  </a:cubicBezTo>
                  <a:cubicBezTo>
                    <a:pt x="286" y="484"/>
                    <a:pt x="280" y="479"/>
                    <a:pt x="273" y="479"/>
                  </a:cubicBezTo>
                  <a:close/>
                  <a:moveTo>
                    <a:pt x="255" y="303"/>
                  </a:moveTo>
                  <a:cubicBezTo>
                    <a:pt x="215" y="381"/>
                    <a:pt x="215" y="381"/>
                    <a:pt x="215" y="381"/>
                  </a:cubicBezTo>
                  <a:cubicBezTo>
                    <a:pt x="215" y="470"/>
                    <a:pt x="215" y="470"/>
                    <a:pt x="215" y="470"/>
                  </a:cubicBezTo>
                  <a:cubicBezTo>
                    <a:pt x="215" y="473"/>
                    <a:pt x="212" y="476"/>
                    <a:pt x="208" y="476"/>
                  </a:cubicBezTo>
                  <a:cubicBezTo>
                    <a:pt x="204" y="476"/>
                    <a:pt x="201" y="473"/>
                    <a:pt x="201" y="470"/>
                  </a:cubicBezTo>
                  <a:cubicBezTo>
                    <a:pt x="201" y="380"/>
                    <a:pt x="201" y="380"/>
                    <a:pt x="201" y="380"/>
                  </a:cubicBezTo>
                  <a:cubicBezTo>
                    <a:pt x="201" y="379"/>
                    <a:pt x="202" y="377"/>
                    <a:pt x="202" y="377"/>
                  </a:cubicBezTo>
                  <a:cubicBezTo>
                    <a:pt x="238" y="307"/>
                    <a:pt x="238" y="307"/>
                    <a:pt x="238" y="307"/>
                  </a:cubicBezTo>
                  <a:cubicBezTo>
                    <a:pt x="145" y="307"/>
                    <a:pt x="145" y="307"/>
                    <a:pt x="145" y="307"/>
                  </a:cubicBezTo>
                  <a:cubicBezTo>
                    <a:pt x="181" y="377"/>
                    <a:pt x="181" y="377"/>
                    <a:pt x="181" y="377"/>
                  </a:cubicBezTo>
                  <a:cubicBezTo>
                    <a:pt x="181" y="377"/>
                    <a:pt x="182" y="379"/>
                    <a:pt x="182" y="380"/>
                  </a:cubicBezTo>
                  <a:cubicBezTo>
                    <a:pt x="182" y="470"/>
                    <a:pt x="182" y="470"/>
                    <a:pt x="182" y="470"/>
                  </a:cubicBezTo>
                  <a:cubicBezTo>
                    <a:pt x="182" y="473"/>
                    <a:pt x="179" y="476"/>
                    <a:pt x="175" y="476"/>
                  </a:cubicBezTo>
                  <a:cubicBezTo>
                    <a:pt x="171" y="476"/>
                    <a:pt x="168" y="473"/>
                    <a:pt x="168" y="470"/>
                  </a:cubicBezTo>
                  <a:cubicBezTo>
                    <a:pt x="168" y="381"/>
                    <a:pt x="168" y="381"/>
                    <a:pt x="168" y="381"/>
                  </a:cubicBezTo>
                  <a:cubicBezTo>
                    <a:pt x="128" y="303"/>
                    <a:pt x="128" y="303"/>
                    <a:pt x="128" y="303"/>
                  </a:cubicBezTo>
                  <a:cubicBezTo>
                    <a:pt x="127" y="301"/>
                    <a:pt x="127" y="299"/>
                    <a:pt x="128" y="297"/>
                  </a:cubicBezTo>
                  <a:cubicBezTo>
                    <a:pt x="130" y="295"/>
                    <a:pt x="132" y="294"/>
                    <a:pt x="134" y="294"/>
                  </a:cubicBezTo>
                  <a:cubicBezTo>
                    <a:pt x="249" y="294"/>
                    <a:pt x="249" y="294"/>
                    <a:pt x="249" y="294"/>
                  </a:cubicBezTo>
                  <a:cubicBezTo>
                    <a:pt x="251" y="294"/>
                    <a:pt x="253" y="295"/>
                    <a:pt x="255" y="297"/>
                  </a:cubicBezTo>
                  <a:cubicBezTo>
                    <a:pt x="256" y="299"/>
                    <a:pt x="256" y="301"/>
                    <a:pt x="255" y="30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6"/>
            <p:cNvSpPr>
              <a:spLocks/>
            </p:cNvSpPr>
            <p:nvPr/>
          </p:nvSpPr>
          <p:spPr bwMode="auto">
            <a:xfrm>
              <a:off x="6278563" y="5275263"/>
              <a:ext cx="1447800" cy="1582738"/>
            </a:xfrm>
            <a:custGeom>
              <a:avLst/>
              <a:gdLst>
                <a:gd name="T0" fmla="*/ 653 w 653"/>
                <a:gd name="T1" fmla="*/ 0 h 715"/>
                <a:gd name="T2" fmla="*/ 653 w 653"/>
                <a:gd name="T3" fmla="*/ 180 h 715"/>
                <a:gd name="T4" fmla="*/ 512 w 653"/>
                <a:gd name="T5" fmla="*/ 320 h 715"/>
                <a:gd name="T6" fmla="*/ 141 w 653"/>
                <a:gd name="T7" fmla="*/ 320 h 715"/>
                <a:gd name="T8" fmla="*/ 0 w 653"/>
                <a:gd name="T9" fmla="*/ 460 h 715"/>
                <a:gd name="T10" fmla="*/ 0 w 653"/>
                <a:gd name="T11" fmla="*/ 715 h 715"/>
              </a:gdLst>
              <a:ahLst/>
              <a:cxnLst>
                <a:cxn ang="0">
                  <a:pos x="T0" y="T1"/>
                </a:cxn>
                <a:cxn ang="0">
                  <a:pos x="T2" y="T3"/>
                </a:cxn>
                <a:cxn ang="0">
                  <a:pos x="T4" y="T5"/>
                </a:cxn>
                <a:cxn ang="0">
                  <a:pos x="T6" y="T7"/>
                </a:cxn>
                <a:cxn ang="0">
                  <a:pos x="T8" y="T9"/>
                </a:cxn>
                <a:cxn ang="0">
                  <a:pos x="T10" y="T11"/>
                </a:cxn>
              </a:cxnLst>
              <a:rect l="0" t="0" r="r" b="b"/>
              <a:pathLst>
                <a:path w="653" h="715">
                  <a:moveTo>
                    <a:pt x="653" y="0"/>
                  </a:moveTo>
                  <a:cubicBezTo>
                    <a:pt x="653" y="180"/>
                    <a:pt x="653" y="180"/>
                    <a:pt x="653" y="180"/>
                  </a:cubicBezTo>
                  <a:cubicBezTo>
                    <a:pt x="653" y="257"/>
                    <a:pt x="590" y="320"/>
                    <a:pt x="512" y="320"/>
                  </a:cubicBezTo>
                  <a:cubicBezTo>
                    <a:pt x="141" y="320"/>
                    <a:pt x="141" y="320"/>
                    <a:pt x="141" y="320"/>
                  </a:cubicBezTo>
                  <a:cubicBezTo>
                    <a:pt x="63" y="320"/>
                    <a:pt x="0" y="383"/>
                    <a:pt x="0" y="460"/>
                  </a:cubicBezTo>
                  <a:cubicBezTo>
                    <a:pt x="0" y="715"/>
                    <a:pt x="0" y="715"/>
                    <a:pt x="0" y="715"/>
                  </a:cubicBezTo>
                </a:path>
              </a:pathLst>
            </a:custGeom>
            <a:noFill/>
            <a:ln w="889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7"/>
            <p:cNvSpPr>
              <a:spLocks/>
            </p:cNvSpPr>
            <p:nvPr/>
          </p:nvSpPr>
          <p:spPr bwMode="auto">
            <a:xfrm>
              <a:off x="6910388" y="4354513"/>
              <a:ext cx="196850" cy="38100"/>
            </a:xfrm>
            <a:custGeom>
              <a:avLst/>
              <a:gdLst>
                <a:gd name="T0" fmla="*/ 0 w 89"/>
                <a:gd name="T1" fmla="*/ 17 h 17"/>
                <a:gd name="T2" fmla="*/ 89 w 89"/>
                <a:gd name="T3" fmla="*/ 17 h 17"/>
                <a:gd name="T4" fmla="*/ 89 w 89"/>
                <a:gd name="T5" fmla="*/ 17 h 17"/>
                <a:gd name="T6" fmla="*/ 89 w 89"/>
                <a:gd name="T7" fmla="*/ 10 h 17"/>
                <a:gd name="T8" fmla="*/ 79 w 89"/>
                <a:gd name="T9" fmla="*/ 0 h 17"/>
                <a:gd name="T10" fmla="*/ 10 w 89"/>
                <a:gd name="T11" fmla="*/ 0 h 17"/>
                <a:gd name="T12" fmla="*/ 0 w 89"/>
                <a:gd name="T13" fmla="*/ 10 h 17"/>
                <a:gd name="T14" fmla="*/ 0 w 89"/>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7">
                  <a:moveTo>
                    <a:pt x="0" y="17"/>
                  </a:moveTo>
                  <a:cubicBezTo>
                    <a:pt x="89" y="17"/>
                    <a:pt x="89" y="17"/>
                    <a:pt x="89" y="17"/>
                  </a:cubicBezTo>
                  <a:cubicBezTo>
                    <a:pt x="89" y="17"/>
                    <a:pt x="89" y="17"/>
                    <a:pt x="89" y="17"/>
                  </a:cubicBezTo>
                  <a:cubicBezTo>
                    <a:pt x="89" y="10"/>
                    <a:pt x="89" y="10"/>
                    <a:pt x="89" y="10"/>
                  </a:cubicBezTo>
                  <a:cubicBezTo>
                    <a:pt x="89" y="4"/>
                    <a:pt x="84" y="0"/>
                    <a:pt x="79" y="0"/>
                  </a:cubicBezTo>
                  <a:cubicBezTo>
                    <a:pt x="10" y="0"/>
                    <a:pt x="10" y="0"/>
                    <a:pt x="10" y="0"/>
                  </a:cubicBezTo>
                  <a:cubicBezTo>
                    <a:pt x="5" y="0"/>
                    <a:pt x="0" y="4"/>
                    <a:pt x="0" y="10"/>
                  </a:cubicBezTo>
                  <a:cubicBezTo>
                    <a:pt x="0" y="17"/>
                    <a:pt x="0" y="17"/>
                    <a:pt x="0" y="1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8"/>
            <p:cNvSpPr>
              <a:spLocks/>
            </p:cNvSpPr>
            <p:nvPr/>
          </p:nvSpPr>
          <p:spPr bwMode="auto">
            <a:xfrm>
              <a:off x="6911976" y="4410075"/>
              <a:ext cx="193675" cy="26988"/>
            </a:xfrm>
            <a:custGeom>
              <a:avLst/>
              <a:gdLst>
                <a:gd name="T0" fmla="*/ 87 w 87"/>
                <a:gd name="T1" fmla="*/ 0 h 12"/>
                <a:gd name="T2" fmla="*/ 0 w 87"/>
                <a:gd name="T3" fmla="*/ 0 h 12"/>
                <a:gd name="T4" fmla="*/ 2 w 87"/>
                <a:gd name="T5" fmla="*/ 12 h 12"/>
                <a:gd name="T6" fmla="*/ 85 w 87"/>
                <a:gd name="T7" fmla="*/ 12 h 12"/>
                <a:gd name="T8" fmla="*/ 87 w 87"/>
                <a:gd name="T9" fmla="*/ 0 h 12"/>
              </a:gdLst>
              <a:ahLst/>
              <a:cxnLst>
                <a:cxn ang="0">
                  <a:pos x="T0" y="T1"/>
                </a:cxn>
                <a:cxn ang="0">
                  <a:pos x="T2" y="T3"/>
                </a:cxn>
                <a:cxn ang="0">
                  <a:pos x="T4" y="T5"/>
                </a:cxn>
                <a:cxn ang="0">
                  <a:pos x="T6" y="T7"/>
                </a:cxn>
                <a:cxn ang="0">
                  <a:pos x="T8" y="T9"/>
                </a:cxn>
              </a:cxnLst>
              <a:rect l="0" t="0" r="r" b="b"/>
              <a:pathLst>
                <a:path w="87" h="12">
                  <a:moveTo>
                    <a:pt x="87" y="0"/>
                  </a:moveTo>
                  <a:cubicBezTo>
                    <a:pt x="0" y="0"/>
                    <a:pt x="0" y="0"/>
                    <a:pt x="0" y="0"/>
                  </a:cubicBezTo>
                  <a:cubicBezTo>
                    <a:pt x="0" y="4"/>
                    <a:pt x="1" y="8"/>
                    <a:pt x="2" y="12"/>
                  </a:cubicBezTo>
                  <a:cubicBezTo>
                    <a:pt x="85" y="12"/>
                    <a:pt x="85" y="12"/>
                    <a:pt x="85" y="12"/>
                  </a:cubicBezTo>
                  <a:cubicBezTo>
                    <a:pt x="86" y="8"/>
                    <a:pt x="87" y="4"/>
                    <a:pt x="87"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9"/>
            <p:cNvSpPr>
              <a:spLocks/>
            </p:cNvSpPr>
            <p:nvPr/>
          </p:nvSpPr>
          <p:spPr bwMode="auto">
            <a:xfrm>
              <a:off x="6926263" y="4451350"/>
              <a:ext cx="165100" cy="47625"/>
            </a:xfrm>
            <a:custGeom>
              <a:avLst/>
              <a:gdLst>
                <a:gd name="T0" fmla="*/ 0 w 75"/>
                <a:gd name="T1" fmla="*/ 0 h 21"/>
                <a:gd name="T2" fmla="*/ 38 w 75"/>
                <a:gd name="T3" fmla="*/ 21 h 21"/>
                <a:gd name="T4" fmla="*/ 38 w 75"/>
                <a:gd name="T5" fmla="*/ 21 h 21"/>
                <a:gd name="T6" fmla="*/ 75 w 75"/>
                <a:gd name="T7" fmla="*/ 0 h 21"/>
                <a:gd name="T8" fmla="*/ 0 w 75"/>
                <a:gd name="T9" fmla="*/ 0 h 21"/>
              </a:gdLst>
              <a:ahLst/>
              <a:cxnLst>
                <a:cxn ang="0">
                  <a:pos x="T0" y="T1"/>
                </a:cxn>
                <a:cxn ang="0">
                  <a:pos x="T2" y="T3"/>
                </a:cxn>
                <a:cxn ang="0">
                  <a:pos x="T4" y="T5"/>
                </a:cxn>
                <a:cxn ang="0">
                  <a:pos x="T6" y="T7"/>
                </a:cxn>
                <a:cxn ang="0">
                  <a:pos x="T8" y="T9"/>
                </a:cxn>
              </a:cxnLst>
              <a:rect l="0" t="0" r="r" b="b"/>
              <a:pathLst>
                <a:path w="75" h="21">
                  <a:moveTo>
                    <a:pt x="0" y="0"/>
                  </a:moveTo>
                  <a:cubicBezTo>
                    <a:pt x="8" y="13"/>
                    <a:pt x="22" y="21"/>
                    <a:pt x="38" y="21"/>
                  </a:cubicBezTo>
                  <a:cubicBezTo>
                    <a:pt x="38" y="21"/>
                    <a:pt x="38" y="21"/>
                    <a:pt x="38" y="21"/>
                  </a:cubicBezTo>
                  <a:cubicBezTo>
                    <a:pt x="53" y="21"/>
                    <a:pt x="67" y="13"/>
                    <a:pt x="75"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50"/>
            <p:cNvSpPr>
              <a:spLocks noEditPoints="1"/>
            </p:cNvSpPr>
            <p:nvPr/>
          </p:nvSpPr>
          <p:spPr bwMode="auto">
            <a:xfrm>
              <a:off x="6791326" y="3783013"/>
              <a:ext cx="438150" cy="550863"/>
            </a:xfrm>
            <a:custGeom>
              <a:avLst/>
              <a:gdLst>
                <a:gd name="T0" fmla="*/ 99 w 198"/>
                <a:gd name="T1" fmla="*/ 0 h 249"/>
                <a:gd name="T2" fmla="*/ 0 w 198"/>
                <a:gd name="T3" fmla="*/ 87 h 249"/>
                <a:gd name="T4" fmla="*/ 54 w 198"/>
                <a:gd name="T5" fmla="*/ 239 h 249"/>
                <a:gd name="T6" fmla="*/ 67 w 198"/>
                <a:gd name="T7" fmla="*/ 249 h 249"/>
                <a:gd name="T8" fmla="*/ 130 w 198"/>
                <a:gd name="T9" fmla="*/ 249 h 249"/>
                <a:gd name="T10" fmla="*/ 143 w 198"/>
                <a:gd name="T11" fmla="*/ 239 h 249"/>
                <a:gd name="T12" fmla="*/ 198 w 198"/>
                <a:gd name="T13" fmla="*/ 87 h 249"/>
                <a:gd name="T14" fmla="*/ 99 w 198"/>
                <a:gd name="T15" fmla="*/ 0 h 249"/>
                <a:gd name="T16" fmla="*/ 83 w 198"/>
                <a:gd name="T17" fmla="*/ 225 h 249"/>
                <a:gd name="T18" fmla="*/ 82 w 198"/>
                <a:gd name="T19" fmla="*/ 225 h 249"/>
                <a:gd name="T20" fmla="*/ 78 w 198"/>
                <a:gd name="T21" fmla="*/ 222 h 249"/>
                <a:gd name="T22" fmla="*/ 42 w 198"/>
                <a:gd name="T23" fmla="*/ 127 h 249"/>
                <a:gd name="T24" fmla="*/ 44 w 198"/>
                <a:gd name="T25" fmla="*/ 123 h 249"/>
                <a:gd name="T26" fmla="*/ 49 w 198"/>
                <a:gd name="T27" fmla="*/ 125 h 249"/>
                <a:gd name="T28" fmla="*/ 85 w 198"/>
                <a:gd name="T29" fmla="*/ 220 h 249"/>
                <a:gd name="T30" fmla="*/ 83 w 198"/>
                <a:gd name="T31" fmla="*/ 225 h 249"/>
                <a:gd name="T32" fmla="*/ 108 w 198"/>
                <a:gd name="T33" fmla="*/ 131 h 249"/>
                <a:gd name="T34" fmla="*/ 105 w 198"/>
                <a:gd name="T35" fmla="*/ 130 h 249"/>
                <a:gd name="T36" fmla="*/ 98 w 198"/>
                <a:gd name="T37" fmla="*/ 123 h 249"/>
                <a:gd name="T38" fmla="*/ 92 w 198"/>
                <a:gd name="T39" fmla="*/ 130 h 249"/>
                <a:gd name="T40" fmla="*/ 87 w 198"/>
                <a:gd name="T41" fmla="*/ 130 h 249"/>
                <a:gd name="T42" fmla="*/ 80 w 198"/>
                <a:gd name="T43" fmla="*/ 123 h 249"/>
                <a:gd name="T44" fmla="*/ 73 w 198"/>
                <a:gd name="T45" fmla="*/ 130 h 249"/>
                <a:gd name="T46" fmla="*/ 68 w 198"/>
                <a:gd name="T47" fmla="*/ 130 h 249"/>
                <a:gd name="T48" fmla="*/ 59 w 198"/>
                <a:gd name="T49" fmla="*/ 121 h 249"/>
                <a:gd name="T50" fmla="*/ 59 w 198"/>
                <a:gd name="T51" fmla="*/ 116 h 249"/>
                <a:gd name="T52" fmla="*/ 64 w 198"/>
                <a:gd name="T53" fmla="*/ 116 h 249"/>
                <a:gd name="T54" fmla="*/ 71 w 198"/>
                <a:gd name="T55" fmla="*/ 122 h 249"/>
                <a:gd name="T56" fmla="*/ 77 w 198"/>
                <a:gd name="T57" fmla="*/ 116 h 249"/>
                <a:gd name="T58" fmla="*/ 83 w 198"/>
                <a:gd name="T59" fmla="*/ 116 h 249"/>
                <a:gd name="T60" fmla="*/ 89 w 198"/>
                <a:gd name="T61" fmla="*/ 122 h 249"/>
                <a:gd name="T62" fmla="*/ 96 w 198"/>
                <a:gd name="T63" fmla="*/ 116 h 249"/>
                <a:gd name="T64" fmla="*/ 101 w 198"/>
                <a:gd name="T65" fmla="*/ 116 h 249"/>
                <a:gd name="T66" fmla="*/ 108 w 198"/>
                <a:gd name="T67" fmla="*/ 122 h 249"/>
                <a:gd name="T68" fmla="*/ 114 w 198"/>
                <a:gd name="T69" fmla="*/ 116 h 249"/>
                <a:gd name="T70" fmla="*/ 120 w 198"/>
                <a:gd name="T71" fmla="*/ 116 h 249"/>
                <a:gd name="T72" fmla="*/ 126 w 198"/>
                <a:gd name="T73" fmla="*/ 122 h 249"/>
                <a:gd name="T74" fmla="*/ 133 w 198"/>
                <a:gd name="T75" fmla="*/ 116 h 249"/>
                <a:gd name="T76" fmla="*/ 138 w 198"/>
                <a:gd name="T77" fmla="*/ 116 h 249"/>
                <a:gd name="T78" fmla="*/ 138 w 198"/>
                <a:gd name="T79" fmla="*/ 121 h 249"/>
                <a:gd name="T80" fmla="*/ 129 w 198"/>
                <a:gd name="T81" fmla="*/ 130 h 249"/>
                <a:gd name="T82" fmla="*/ 124 w 198"/>
                <a:gd name="T83" fmla="*/ 130 h 249"/>
                <a:gd name="T84" fmla="*/ 117 w 198"/>
                <a:gd name="T85" fmla="*/ 123 h 249"/>
                <a:gd name="T86" fmla="*/ 110 w 198"/>
                <a:gd name="T87" fmla="*/ 130 h 249"/>
                <a:gd name="T88" fmla="*/ 108 w 198"/>
                <a:gd name="T89" fmla="*/ 131 h 249"/>
                <a:gd name="T90" fmla="*/ 155 w 198"/>
                <a:gd name="T91" fmla="*/ 127 h 249"/>
                <a:gd name="T92" fmla="*/ 119 w 198"/>
                <a:gd name="T93" fmla="*/ 222 h 249"/>
                <a:gd name="T94" fmla="*/ 115 w 198"/>
                <a:gd name="T95" fmla="*/ 225 h 249"/>
                <a:gd name="T96" fmla="*/ 114 w 198"/>
                <a:gd name="T97" fmla="*/ 225 h 249"/>
                <a:gd name="T98" fmla="*/ 112 w 198"/>
                <a:gd name="T99" fmla="*/ 220 h 249"/>
                <a:gd name="T100" fmla="*/ 148 w 198"/>
                <a:gd name="T101" fmla="*/ 125 h 249"/>
                <a:gd name="T102" fmla="*/ 153 w 198"/>
                <a:gd name="T103" fmla="*/ 123 h 249"/>
                <a:gd name="T104" fmla="*/ 155 w 198"/>
                <a:gd name="T105" fmla="*/ 1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 h="249">
                  <a:moveTo>
                    <a:pt x="99" y="0"/>
                  </a:moveTo>
                  <a:cubicBezTo>
                    <a:pt x="32" y="0"/>
                    <a:pt x="0" y="40"/>
                    <a:pt x="0" y="87"/>
                  </a:cubicBezTo>
                  <a:cubicBezTo>
                    <a:pt x="0" y="145"/>
                    <a:pt x="42" y="185"/>
                    <a:pt x="54" y="239"/>
                  </a:cubicBezTo>
                  <a:cubicBezTo>
                    <a:pt x="56" y="245"/>
                    <a:pt x="61" y="249"/>
                    <a:pt x="67" y="249"/>
                  </a:cubicBezTo>
                  <a:cubicBezTo>
                    <a:pt x="130" y="249"/>
                    <a:pt x="130" y="249"/>
                    <a:pt x="130" y="249"/>
                  </a:cubicBezTo>
                  <a:cubicBezTo>
                    <a:pt x="136" y="249"/>
                    <a:pt x="141" y="245"/>
                    <a:pt x="143" y="239"/>
                  </a:cubicBezTo>
                  <a:cubicBezTo>
                    <a:pt x="155" y="185"/>
                    <a:pt x="198" y="145"/>
                    <a:pt x="198" y="87"/>
                  </a:cubicBezTo>
                  <a:cubicBezTo>
                    <a:pt x="198" y="40"/>
                    <a:pt x="157" y="0"/>
                    <a:pt x="99" y="0"/>
                  </a:cubicBezTo>
                  <a:close/>
                  <a:moveTo>
                    <a:pt x="83" y="225"/>
                  </a:moveTo>
                  <a:cubicBezTo>
                    <a:pt x="83" y="225"/>
                    <a:pt x="82" y="225"/>
                    <a:pt x="82" y="225"/>
                  </a:cubicBezTo>
                  <a:cubicBezTo>
                    <a:pt x="80" y="225"/>
                    <a:pt x="79" y="224"/>
                    <a:pt x="78" y="222"/>
                  </a:cubicBezTo>
                  <a:cubicBezTo>
                    <a:pt x="42" y="127"/>
                    <a:pt x="42" y="127"/>
                    <a:pt x="42" y="127"/>
                  </a:cubicBezTo>
                  <a:cubicBezTo>
                    <a:pt x="41" y="125"/>
                    <a:pt x="42" y="123"/>
                    <a:pt x="44" y="123"/>
                  </a:cubicBezTo>
                  <a:cubicBezTo>
                    <a:pt x="46" y="122"/>
                    <a:pt x="48" y="123"/>
                    <a:pt x="49" y="125"/>
                  </a:cubicBezTo>
                  <a:cubicBezTo>
                    <a:pt x="85" y="220"/>
                    <a:pt x="85" y="220"/>
                    <a:pt x="85" y="220"/>
                  </a:cubicBezTo>
                  <a:cubicBezTo>
                    <a:pt x="86" y="222"/>
                    <a:pt x="85" y="224"/>
                    <a:pt x="83" y="225"/>
                  </a:cubicBezTo>
                  <a:close/>
                  <a:moveTo>
                    <a:pt x="108" y="131"/>
                  </a:moveTo>
                  <a:cubicBezTo>
                    <a:pt x="107" y="131"/>
                    <a:pt x="106" y="131"/>
                    <a:pt x="105" y="130"/>
                  </a:cubicBezTo>
                  <a:cubicBezTo>
                    <a:pt x="98" y="123"/>
                    <a:pt x="98" y="123"/>
                    <a:pt x="98" y="123"/>
                  </a:cubicBezTo>
                  <a:cubicBezTo>
                    <a:pt x="92" y="130"/>
                    <a:pt x="92" y="130"/>
                    <a:pt x="92" y="130"/>
                  </a:cubicBezTo>
                  <a:cubicBezTo>
                    <a:pt x="90" y="131"/>
                    <a:pt x="88" y="131"/>
                    <a:pt x="87" y="130"/>
                  </a:cubicBezTo>
                  <a:cubicBezTo>
                    <a:pt x="80" y="123"/>
                    <a:pt x="80" y="123"/>
                    <a:pt x="80" y="123"/>
                  </a:cubicBezTo>
                  <a:cubicBezTo>
                    <a:pt x="73" y="130"/>
                    <a:pt x="73" y="130"/>
                    <a:pt x="73" y="130"/>
                  </a:cubicBezTo>
                  <a:cubicBezTo>
                    <a:pt x="72" y="131"/>
                    <a:pt x="70" y="131"/>
                    <a:pt x="68" y="130"/>
                  </a:cubicBezTo>
                  <a:cubicBezTo>
                    <a:pt x="59" y="121"/>
                    <a:pt x="59" y="121"/>
                    <a:pt x="59" y="121"/>
                  </a:cubicBezTo>
                  <a:cubicBezTo>
                    <a:pt x="58" y="119"/>
                    <a:pt x="58" y="117"/>
                    <a:pt x="59" y="116"/>
                  </a:cubicBezTo>
                  <a:cubicBezTo>
                    <a:pt x="60" y="114"/>
                    <a:pt x="63" y="114"/>
                    <a:pt x="64" y="116"/>
                  </a:cubicBezTo>
                  <a:cubicBezTo>
                    <a:pt x="71" y="122"/>
                    <a:pt x="71" y="122"/>
                    <a:pt x="71" y="122"/>
                  </a:cubicBezTo>
                  <a:cubicBezTo>
                    <a:pt x="77" y="116"/>
                    <a:pt x="77" y="116"/>
                    <a:pt x="77" y="116"/>
                  </a:cubicBezTo>
                  <a:cubicBezTo>
                    <a:pt x="79" y="114"/>
                    <a:pt x="81" y="114"/>
                    <a:pt x="83" y="116"/>
                  </a:cubicBezTo>
                  <a:cubicBezTo>
                    <a:pt x="89" y="122"/>
                    <a:pt x="89" y="122"/>
                    <a:pt x="89" y="122"/>
                  </a:cubicBezTo>
                  <a:cubicBezTo>
                    <a:pt x="96" y="116"/>
                    <a:pt x="96" y="116"/>
                    <a:pt x="96" y="116"/>
                  </a:cubicBezTo>
                  <a:cubicBezTo>
                    <a:pt x="97" y="114"/>
                    <a:pt x="100" y="114"/>
                    <a:pt x="101" y="116"/>
                  </a:cubicBezTo>
                  <a:cubicBezTo>
                    <a:pt x="108" y="122"/>
                    <a:pt x="108" y="122"/>
                    <a:pt x="108" y="122"/>
                  </a:cubicBezTo>
                  <a:cubicBezTo>
                    <a:pt x="114" y="116"/>
                    <a:pt x="114" y="116"/>
                    <a:pt x="114" y="116"/>
                  </a:cubicBezTo>
                  <a:cubicBezTo>
                    <a:pt x="116" y="114"/>
                    <a:pt x="118" y="114"/>
                    <a:pt x="120" y="116"/>
                  </a:cubicBezTo>
                  <a:cubicBezTo>
                    <a:pt x="126" y="122"/>
                    <a:pt x="126" y="122"/>
                    <a:pt x="126" y="122"/>
                  </a:cubicBezTo>
                  <a:cubicBezTo>
                    <a:pt x="133" y="116"/>
                    <a:pt x="133" y="116"/>
                    <a:pt x="133" y="116"/>
                  </a:cubicBezTo>
                  <a:cubicBezTo>
                    <a:pt x="134" y="114"/>
                    <a:pt x="137" y="114"/>
                    <a:pt x="138" y="116"/>
                  </a:cubicBezTo>
                  <a:cubicBezTo>
                    <a:pt x="139" y="117"/>
                    <a:pt x="139" y="119"/>
                    <a:pt x="138" y="121"/>
                  </a:cubicBezTo>
                  <a:cubicBezTo>
                    <a:pt x="129" y="130"/>
                    <a:pt x="129" y="130"/>
                    <a:pt x="129" y="130"/>
                  </a:cubicBezTo>
                  <a:cubicBezTo>
                    <a:pt x="127" y="131"/>
                    <a:pt x="125" y="131"/>
                    <a:pt x="124" y="130"/>
                  </a:cubicBezTo>
                  <a:cubicBezTo>
                    <a:pt x="117" y="123"/>
                    <a:pt x="117" y="123"/>
                    <a:pt x="117" y="123"/>
                  </a:cubicBezTo>
                  <a:cubicBezTo>
                    <a:pt x="110" y="130"/>
                    <a:pt x="110" y="130"/>
                    <a:pt x="110" y="130"/>
                  </a:cubicBezTo>
                  <a:cubicBezTo>
                    <a:pt x="110" y="131"/>
                    <a:pt x="109" y="131"/>
                    <a:pt x="108" y="131"/>
                  </a:cubicBezTo>
                  <a:close/>
                  <a:moveTo>
                    <a:pt x="155" y="127"/>
                  </a:moveTo>
                  <a:cubicBezTo>
                    <a:pt x="119" y="222"/>
                    <a:pt x="119" y="222"/>
                    <a:pt x="119" y="222"/>
                  </a:cubicBezTo>
                  <a:cubicBezTo>
                    <a:pt x="118" y="224"/>
                    <a:pt x="117" y="225"/>
                    <a:pt x="115" y="225"/>
                  </a:cubicBezTo>
                  <a:cubicBezTo>
                    <a:pt x="115" y="225"/>
                    <a:pt x="114" y="225"/>
                    <a:pt x="114" y="225"/>
                  </a:cubicBezTo>
                  <a:cubicBezTo>
                    <a:pt x="112" y="224"/>
                    <a:pt x="111" y="222"/>
                    <a:pt x="112" y="220"/>
                  </a:cubicBezTo>
                  <a:cubicBezTo>
                    <a:pt x="148" y="125"/>
                    <a:pt x="148" y="125"/>
                    <a:pt x="148" y="125"/>
                  </a:cubicBezTo>
                  <a:cubicBezTo>
                    <a:pt x="149" y="123"/>
                    <a:pt x="151" y="122"/>
                    <a:pt x="153" y="123"/>
                  </a:cubicBezTo>
                  <a:cubicBezTo>
                    <a:pt x="155" y="123"/>
                    <a:pt x="156" y="125"/>
                    <a:pt x="155" y="12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1"/>
            <p:cNvSpPr>
              <a:spLocks/>
            </p:cNvSpPr>
            <p:nvPr/>
          </p:nvSpPr>
          <p:spPr bwMode="auto">
            <a:xfrm>
              <a:off x="6575426" y="4479925"/>
              <a:ext cx="434975" cy="2378075"/>
            </a:xfrm>
            <a:custGeom>
              <a:avLst/>
              <a:gdLst>
                <a:gd name="T0" fmla="*/ 196 w 196"/>
                <a:gd name="T1" fmla="*/ 0 h 1074"/>
                <a:gd name="T2" fmla="*/ 196 w 196"/>
                <a:gd name="T3" fmla="*/ 211 h 1074"/>
                <a:gd name="T4" fmla="*/ 139 w 196"/>
                <a:gd name="T5" fmla="*/ 268 h 1074"/>
                <a:gd name="T6" fmla="*/ 57 w 196"/>
                <a:gd name="T7" fmla="*/ 268 h 1074"/>
                <a:gd name="T8" fmla="*/ 0 w 196"/>
                <a:gd name="T9" fmla="*/ 324 h 1074"/>
                <a:gd name="T10" fmla="*/ 0 w 196"/>
                <a:gd name="T11" fmla="*/ 1074 h 1074"/>
              </a:gdLst>
              <a:ahLst/>
              <a:cxnLst>
                <a:cxn ang="0">
                  <a:pos x="T0" y="T1"/>
                </a:cxn>
                <a:cxn ang="0">
                  <a:pos x="T2" y="T3"/>
                </a:cxn>
                <a:cxn ang="0">
                  <a:pos x="T4" y="T5"/>
                </a:cxn>
                <a:cxn ang="0">
                  <a:pos x="T6" y="T7"/>
                </a:cxn>
                <a:cxn ang="0">
                  <a:pos x="T8" y="T9"/>
                </a:cxn>
                <a:cxn ang="0">
                  <a:pos x="T10" y="T11"/>
                </a:cxn>
              </a:cxnLst>
              <a:rect l="0" t="0" r="r" b="b"/>
              <a:pathLst>
                <a:path w="196" h="1074">
                  <a:moveTo>
                    <a:pt x="196" y="0"/>
                  </a:moveTo>
                  <a:cubicBezTo>
                    <a:pt x="196" y="211"/>
                    <a:pt x="196" y="211"/>
                    <a:pt x="196" y="211"/>
                  </a:cubicBezTo>
                  <a:cubicBezTo>
                    <a:pt x="196" y="243"/>
                    <a:pt x="170" y="268"/>
                    <a:pt x="139" y="268"/>
                  </a:cubicBezTo>
                  <a:cubicBezTo>
                    <a:pt x="57" y="268"/>
                    <a:pt x="57" y="268"/>
                    <a:pt x="57" y="268"/>
                  </a:cubicBezTo>
                  <a:cubicBezTo>
                    <a:pt x="25" y="268"/>
                    <a:pt x="0" y="293"/>
                    <a:pt x="0" y="324"/>
                  </a:cubicBezTo>
                  <a:cubicBezTo>
                    <a:pt x="0" y="1074"/>
                    <a:pt x="0" y="1074"/>
                    <a:pt x="0" y="1074"/>
                  </a:cubicBezTo>
                </a:path>
              </a:pathLst>
            </a:custGeom>
            <a:noFill/>
            <a:ln w="3810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52"/>
            <p:cNvSpPr>
              <a:spLocks/>
            </p:cNvSpPr>
            <p:nvPr/>
          </p:nvSpPr>
          <p:spPr bwMode="auto">
            <a:xfrm>
              <a:off x="4891088" y="5578475"/>
              <a:ext cx="1085850" cy="1279525"/>
            </a:xfrm>
            <a:custGeom>
              <a:avLst/>
              <a:gdLst>
                <a:gd name="T0" fmla="*/ 0 w 490"/>
                <a:gd name="T1" fmla="*/ 0 h 578"/>
                <a:gd name="T2" fmla="*/ 0 w 490"/>
                <a:gd name="T3" fmla="*/ 59 h 578"/>
                <a:gd name="T4" fmla="*/ 70 w 490"/>
                <a:gd name="T5" fmla="*/ 130 h 578"/>
                <a:gd name="T6" fmla="*/ 419 w 490"/>
                <a:gd name="T7" fmla="*/ 128 h 578"/>
                <a:gd name="T8" fmla="*/ 490 w 490"/>
                <a:gd name="T9" fmla="*/ 199 h 578"/>
                <a:gd name="T10" fmla="*/ 490 w 490"/>
                <a:gd name="T11" fmla="*/ 578 h 578"/>
              </a:gdLst>
              <a:ahLst/>
              <a:cxnLst>
                <a:cxn ang="0">
                  <a:pos x="T0" y="T1"/>
                </a:cxn>
                <a:cxn ang="0">
                  <a:pos x="T2" y="T3"/>
                </a:cxn>
                <a:cxn ang="0">
                  <a:pos x="T4" y="T5"/>
                </a:cxn>
                <a:cxn ang="0">
                  <a:pos x="T6" y="T7"/>
                </a:cxn>
                <a:cxn ang="0">
                  <a:pos x="T8" y="T9"/>
                </a:cxn>
                <a:cxn ang="0">
                  <a:pos x="T10" y="T11"/>
                </a:cxn>
              </a:cxnLst>
              <a:rect l="0" t="0" r="r" b="b"/>
              <a:pathLst>
                <a:path w="490" h="578">
                  <a:moveTo>
                    <a:pt x="0" y="0"/>
                  </a:moveTo>
                  <a:cubicBezTo>
                    <a:pt x="0" y="59"/>
                    <a:pt x="0" y="59"/>
                    <a:pt x="0" y="59"/>
                  </a:cubicBezTo>
                  <a:cubicBezTo>
                    <a:pt x="0" y="98"/>
                    <a:pt x="31" y="130"/>
                    <a:pt x="70" y="130"/>
                  </a:cubicBezTo>
                  <a:cubicBezTo>
                    <a:pt x="419" y="128"/>
                    <a:pt x="419" y="128"/>
                    <a:pt x="419" y="128"/>
                  </a:cubicBezTo>
                  <a:cubicBezTo>
                    <a:pt x="458" y="128"/>
                    <a:pt x="490" y="160"/>
                    <a:pt x="490" y="199"/>
                  </a:cubicBezTo>
                  <a:cubicBezTo>
                    <a:pt x="490" y="578"/>
                    <a:pt x="490" y="578"/>
                    <a:pt x="490" y="578"/>
                  </a:cubicBezTo>
                </a:path>
              </a:pathLst>
            </a:custGeom>
            <a:noFill/>
            <a:ln w="1746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3"/>
            <p:cNvSpPr>
              <a:spLocks noEditPoints="1"/>
            </p:cNvSpPr>
            <p:nvPr/>
          </p:nvSpPr>
          <p:spPr bwMode="auto">
            <a:xfrm>
              <a:off x="4681538" y="4919663"/>
              <a:ext cx="420688" cy="519113"/>
            </a:xfrm>
            <a:custGeom>
              <a:avLst/>
              <a:gdLst>
                <a:gd name="T0" fmla="*/ 134 w 190"/>
                <a:gd name="T1" fmla="*/ 235 h 235"/>
                <a:gd name="T2" fmla="*/ 56 w 190"/>
                <a:gd name="T3" fmla="*/ 235 h 235"/>
                <a:gd name="T4" fmla="*/ 52 w 190"/>
                <a:gd name="T5" fmla="*/ 232 h 235"/>
                <a:gd name="T6" fmla="*/ 27 w 190"/>
                <a:gd name="T7" fmla="*/ 165 h 235"/>
                <a:gd name="T8" fmla="*/ 0 w 190"/>
                <a:gd name="T9" fmla="*/ 83 h 235"/>
                <a:gd name="T10" fmla="*/ 95 w 190"/>
                <a:gd name="T11" fmla="*/ 0 h 235"/>
                <a:gd name="T12" fmla="*/ 190 w 190"/>
                <a:gd name="T13" fmla="*/ 83 h 235"/>
                <a:gd name="T14" fmla="*/ 163 w 190"/>
                <a:gd name="T15" fmla="*/ 165 h 235"/>
                <a:gd name="T16" fmla="*/ 137 w 190"/>
                <a:gd name="T17" fmla="*/ 232 h 235"/>
                <a:gd name="T18" fmla="*/ 134 w 190"/>
                <a:gd name="T19" fmla="*/ 235 h 235"/>
                <a:gd name="T20" fmla="*/ 58 w 190"/>
                <a:gd name="T21" fmla="*/ 228 h 235"/>
                <a:gd name="T22" fmla="*/ 131 w 190"/>
                <a:gd name="T23" fmla="*/ 228 h 235"/>
                <a:gd name="T24" fmla="*/ 157 w 190"/>
                <a:gd name="T25" fmla="*/ 162 h 235"/>
                <a:gd name="T26" fmla="*/ 183 w 190"/>
                <a:gd name="T27" fmla="*/ 83 h 235"/>
                <a:gd name="T28" fmla="*/ 95 w 190"/>
                <a:gd name="T29" fmla="*/ 7 h 235"/>
                <a:gd name="T30" fmla="*/ 7 w 190"/>
                <a:gd name="T31" fmla="*/ 83 h 235"/>
                <a:gd name="T32" fmla="*/ 33 w 190"/>
                <a:gd name="T33" fmla="*/ 162 h 235"/>
                <a:gd name="T34" fmla="*/ 58 w 190"/>
                <a:gd name="T35" fmla="*/ 22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35">
                  <a:moveTo>
                    <a:pt x="134" y="235"/>
                  </a:moveTo>
                  <a:cubicBezTo>
                    <a:pt x="56" y="235"/>
                    <a:pt x="56" y="235"/>
                    <a:pt x="56" y="235"/>
                  </a:cubicBezTo>
                  <a:cubicBezTo>
                    <a:pt x="54" y="235"/>
                    <a:pt x="52" y="233"/>
                    <a:pt x="52" y="232"/>
                  </a:cubicBezTo>
                  <a:cubicBezTo>
                    <a:pt x="49" y="207"/>
                    <a:pt x="37" y="186"/>
                    <a:pt x="27" y="165"/>
                  </a:cubicBezTo>
                  <a:cubicBezTo>
                    <a:pt x="13" y="140"/>
                    <a:pt x="0" y="114"/>
                    <a:pt x="0" y="83"/>
                  </a:cubicBezTo>
                  <a:cubicBezTo>
                    <a:pt x="0" y="32"/>
                    <a:pt x="37" y="0"/>
                    <a:pt x="95" y="0"/>
                  </a:cubicBezTo>
                  <a:cubicBezTo>
                    <a:pt x="149" y="0"/>
                    <a:pt x="190" y="36"/>
                    <a:pt x="190" y="83"/>
                  </a:cubicBezTo>
                  <a:cubicBezTo>
                    <a:pt x="190" y="114"/>
                    <a:pt x="176" y="140"/>
                    <a:pt x="163" y="165"/>
                  </a:cubicBezTo>
                  <a:cubicBezTo>
                    <a:pt x="152" y="186"/>
                    <a:pt x="141" y="207"/>
                    <a:pt x="137" y="232"/>
                  </a:cubicBezTo>
                  <a:cubicBezTo>
                    <a:pt x="137" y="233"/>
                    <a:pt x="136" y="235"/>
                    <a:pt x="134" y="235"/>
                  </a:cubicBezTo>
                  <a:close/>
                  <a:moveTo>
                    <a:pt x="58" y="228"/>
                  </a:moveTo>
                  <a:cubicBezTo>
                    <a:pt x="131" y="228"/>
                    <a:pt x="131" y="228"/>
                    <a:pt x="131" y="228"/>
                  </a:cubicBezTo>
                  <a:cubicBezTo>
                    <a:pt x="135" y="203"/>
                    <a:pt x="146" y="182"/>
                    <a:pt x="157" y="162"/>
                  </a:cubicBezTo>
                  <a:cubicBezTo>
                    <a:pt x="170" y="136"/>
                    <a:pt x="183" y="112"/>
                    <a:pt x="183" y="83"/>
                  </a:cubicBezTo>
                  <a:cubicBezTo>
                    <a:pt x="183" y="40"/>
                    <a:pt x="145" y="7"/>
                    <a:pt x="95" y="7"/>
                  </a:cubicBezTo>
                  <a:cubicBezTo>
                    <a:pt x="30" y="7"/>
                    <a:pt x="7" y="46"/>
                    <a:pt x="7" y="83"/>
                  </a:cubicBezTo>
                  <a:cubicBezTo>
                    <a:pt x="7" y="112"/>
                    <a:pt x="19" y="136"/>
                    <a:pt x="33" y="162"/>
                  </a:cubicBezTo>
                  <a:cubicBezTo>
                    <a:pt x="43" y="182"/>
                    <a:pt x="54" y="203"/>
                    <a:pt x="58" y="228"/>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4"/>
            <p:cNvSpPr>
              <a:spLocks noEditPoints="1"/>
            </p:cNvSpPr>
            <p:nvPr/>
          </p:nvSpPr>
          <p:spPr bwMode="auto">
            <a:xfrm>
              <a:off x="4783138" y="5422900"/>
              <a:ext cx="217488" cy="165100"/>
            </a:xfrm>
            <a:custGeom>
              <a:avLst/>
              <a:gdLst>
                <a:gd name="T0" fmla="*/ 49 w 98"/>
                <a:gd name="T1" fmla="*/ 74 h 74"/>
                <a:gd name="T2" fmla="*/ 0 w 98"/>
                <a:gd name="T3" fmla="*/ 25 h 74"/>
                <a:gd name="T4" fmla="*/ 0 w 98"/>
                <a:gd name="T5" fmla="*/ 13 h 74"/>
                <a:gd name="T6" fmla="*/ 14 w 98"/>
                <a:gd name="T7" fmla="*/ 0 h 74"/>
                <a:gd name="T8" fmla="*/ 84 w 98"/>
                <a:gd name="T9" fmla="*/ 0 h 74"/>
                <a:gd name="T10" fmla="*/ 98 w 98"/>
                <a:gd name="T11" fmla="*/ 13 h 74"/>
                <a:gd name="T12" fmla="*/ 98 w 98"/>
                <a:gd name="T13" fmla="*/ 25 h 74"/>
                <a:gd name="T14" fmla="*/ 49 w 98"/>
                <a:gd name="T15" fmla="*/ 74 h 74"/>
                <a:gd name="T16" fmla="*/ 14 w 98"/>
                <a:gd name="T17" fmla="*/ 7 h 74"/>
                <a:gd name="T18" fmla="*/ 7 w 98"/>
                <a:gd name="T19" fmla="*/ 13 h 74"/>
                <a:gd name="T20" fmla="*/ 7 w 98"/>
                <a:gd name="T21" fmla="*/ 25 h 74"/>
                <a:gd name="T22" fmla="*/ 49 w 98"/>
                <a:gd name="T23" fmla="*/ 67 h 74"/>
                <a:gd name="T24" fmla="*/ 91 w 98"/>
                <a:gd name="T25" fmla="*/ 25 h 74"/>
                <a:gd name="T26" fmla="*/ 91 w 98"/>
                <a:gd name="T27" fmla="*/ 13 h 74"/>
                <a:gd name="T28" fmla="*/ 84 w 98"/>
                <a:gd name="T29" fmla="*/ 7 h 74"/>
                <a:gd name="T30" fmla="*/ 14 w 98"/>
                <a:gd name="T31"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74">
                  <a:moveTo>
                    <a:pt x="49" y="74"/>
                  </a:moveTo>
                  <a:cubicBezTo>
                    <a:pt x="22" y="74"/>
                    <a:pt x="0" y="52"/>
                    <a:pt x="0" y="25"/>
                  </a:cubicBezTo>
                  <a:cubicBezTo>
                    <a:pt x="0" y="13"/>
                    <a:pt x="0" y="13"/>
                    <a:pt x="0" y="13"/>
                  </a:cubicBezTo>
                  <a:cubicBezTo>
                    <a:pt x="0" y="6"/>
                    <a:pt x="6" y="0"/>
                    <a:pt x="14" y="0"/>
                  </a:cubicBezTo>
                  <a:cubicBezTo>
                    <a:pt x="84" y="0"/>
                    <a:pt x="84" y="0"/>
                    <a:pt x="84" y="0"/>
                  </a:cubicBezTo>
                  <a:cubicBezTo>
                    <a:pt x="92" y="0"/>
                    <a:pt x="98" y="6"/>
                    <a:pt x="98" y="13"/>
                  </a:cubicBezTo>
                  <a:cubicBezTo>
                    <a:pt x="98" y="25"/>
                    <a:pt x="98" y="25"/>
                    <a:pt x="98" y="25"/>
                  </a:cubicBezTo>
                  <a:cubicBezTo>
                    <a:pt x="98" y="52"/>
                    <a:pt x="76" y="74"/>
                    <a:pt x="49" y="74"/>
                  </a:cubicBezTo>
                  <a:close/>
                  <a:moveTo>
                    <a:pt x="14" y="7"/>
                  </a:moveTo>
                  <a:cubicBezTo>
                    <a:pt x="10" y="7"/>
                    <a:pt x="7" y="10"/>
                    <a:pt x="7" y="13"/>
                  </a:cubicBezTo>
                  <a:cubicBezTo>
                    <a:pt x="7" y="25"/>
                    <a:pt x="7" y="25"/>
                    <a:pt x="7" y="25"/>
                  </a:cubicBezTo>
                  <a:cubicBezTo>
                    <a:pt x="7" y="48"/>
                    <a:pt x="26" y="67"/>
                    <a:pt x="49" y="67"/>
                  </a:cubicBezTo>
                  <a:cubicBezTo>
                    <a:pt x="72" y="67"/>
                    <a:pt x="91" y="48"/>
                    <a:pt x="91" y="25"/>
                  </a:cubicBezTo>
                  <a:cubicBezTo>
                    <a:pt x="91" y="13"/>
                    <a:pt x="91" y="13"/>
                    <a:pt x="91" y="13"/>
                  </a:cubicBezTo>
                  <a:cubicBezTo>
                    <a:pt x="91" y="10"/>
                    <a:pt x="88" y="7"/>
                    <a:pt x="84" y="7"/>
                  </a:cubicBezTo>
                  <a:lnTo>
                    <a:pt x="14" y="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5"/>
            <p:cNvSpPr>
              <a:spLocks/>
            </p:cNvSpPr>
            <p:nvPr/>
          </p:nvSpPr>
          <p:spPr bwMode="auto">
            <a:xfrm>
              <a:off x="4789488" y="5470525"/>
              <a:ext cx="204788" cy="14288"/>
            </a:xfrm>
            <a:custGeom>
              <a:avLst/>
              <a:gdLst>
                <a:gd name="T0" fmla="*/ 88 w 92"/>
                <a:gd name="T1" fmla="*/ 7 h 7"/>
                <a:gd name="T2" fmla="*/ 3 w 92"/>
                <a:gd name="T3" fmla="*/ 7 h 7"/>
                <a:gd name="T4" fmla="*/ 0 w 92"/>
                <a:gd name="T5" fmla="*/ 4 h 7"/>
                <a:gd name="T6" fmla="*/ 3 w 92"/>
                <a:gd name="T7" fmla="*/ 0 h 7"/>
                <a:gd name="T8" fmla="*/ 88 w 92"/>
                <a:gd name="T9" fmla="*/ 0 h 7"/>
                <a:gd name="T10" fmla="*/ 92 w 92"/>
                <a:gd name="T11" fmla="*/ 4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6"/>
                    <a:pt x="0" y="4"/>
                  </a:cubicBezTo>
                  <a:cubicBezTo>
                    <a:pt x="0" y="2"/>
                    <a:pt x="1" y="0"/>
                    <a:pt x="3" y="0"/>
                  </a:cubicBezTo>
                  <a:cubicBezTo>
                    <a:pt x="88" y="0"/>
                    <a:pt x="88" y="0"/>
                    <a:pt x="88" y="0"/>
                  </a:cubicBezTo>
                  <a:cubicBezTo>
                    <a:pt x="90" y="0"/>
                    <a:pt x="92" y="2"/>
                    <a:pt x="92" y="4"/>
                  </a:cubicBezTo>
                  <a:cubicBezTo>
                    <a:pt x="92" y="6"/>
                    <a:pt x="90" y="7"/>
                    <a:pt x="88" y="7"/>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6"/>
            <p:cNvSpPr>
              <a:spLocks/>
            </p:cNvSpPr>
            <p:nvPr/>
          </p:nvSpPr>
          <p:spPr bwMode="auto">
            <a:xfrm>
              <a:off x="4799013" y="5516563"/>
              <a:ext cx="184150" cy="15875"/>
            </a:xfrm>
            <a:custGeom>
              <a:avLst/>
              <a:gdLst>
                <a:gd name="T0" fmla="*/ 80 w 83"/>
                <a:gd name="T1" fmla="*/ 7 h 7"/>
                <a:gd name="T2" fmla="*/ 3 w 83"/>
                <a:gd name="T3" fmla="*/ 7 h 7"/>
                <a:gd name="T4" fmla="*/ 0 w 83"/>
                <a:gd name="T5" fmla="*/ 3 h 7"/>
                <a:gd name="T6" fmla="*/ 3 w 83"/>
                <a:gd name="T7" fmla="*/ 0 h 7"/>
                <a:gd name="T8" fmla="*/ 80 w 83"/>
                <a:gd name="T9" fmla="*/ 0 h 7"/>
                <a:gd name="T10" fmla="*/ 83 w 83"/>
                <a:gd name="T11" fmla="*/ 3 h 7"/>
                <a:gd name="T12" fmla="*/ 80 w 8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3" h="7">
                  <a:moveTo>
                    <a:pt x="80" y="7"/>
                  </a:moveTo>
                  <a:cubicBezTo>
                    <a:pt x="3" y="7"/>
                    <a:pt x="3" y="7"/>
                    <a:pt x="3" y="7"/>
                  </a:cubicBezTo>
                  <a:cubicBezTo>
                    <a:pt x="2" y="7"/>
                    <a:pt x="0" y="5"/>
                    <a:pt x="0" y="3"/>
                  </a:cubicBezTo>
                  <a:cubicBezTo>
                    <a:pt x="0" y="1"/>
                    <a:pt x="2" y="0"/>
                    <a:pt x="3" y="0"/>
                  </a:cubicBezTo>
                  <a:cubicBezTo>
                    <a:pt x="80" y="0"/>
                    <a:pt x="80" y="0"/>
                    <a:pt x="80" y="0"/>
                  </a:cubicBezTo>
                  <a:cubicBezTo>
                    <a:pt x="82" y="0"/>
                    <a:pt x="83" y="1"/>
                    <a:pt x="83" y="3"/>
                  </a:cubicBezTo>
                  <a:cubicBezTo>
                    <a:pt x="83" y="5"/>
                    <a:pt x="82" y="7"/>
                    <a:pt x="80" y="7"/>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7"/>
            <p:cNvSpPr>
              <a:spLocks/>
            </p:cNvSpPr>
            <p:nvPr/>
          </p:nvSpPr>
          <p:spPr bwMode="auto">
            <a:xfrm>
              <a:off x="4916488" y="5173663"/>
              <a:ext cx="92075" cy="207963"/>
            </a:xfrm>
            <a:custGeom>
              <a:avLst/>
              <a:gdLst>
                <a:gd name="T0" fmla="*/ 4 w 42"/>
                <a:gd name="T1" fmla="*/ 94 h 94"/>
                <a:gd name="T2" fmla="*/ 3 w 42"/>
                <a:gd name="T3" fmla="*/ 94 h 94"/>
                <a:gd name="T4" fmla="*/ 1 w 42"/>
                <a:gd name="T5" fmla="*/ 90 h 94"/>
                <a:gd name="T6" fmla="*/ 35 w 42"/>
                <a:gd name="T7" fmla="*/ 2 h 94"/>
                <a:gd name="T8" fmla="*/ 39 w 42"/>
                <a:gd name="T9" fmla="*/ 1 h 94"/>
                <a:gd name="T10" fmla="*/ 41 w 42"/>
                <a:gd name="T11" fmla="*/ 5 h 94"/>
                <a:gd name="T12" fmla="*/ 8 w 42"/>
                <a:gd name="T13" fmla="*/ 92 h 94"/>
                <a:gd name="T14" fmla="*/ 4 w 42"/>
                <a:gd name="T15" fmla="*/ 94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4">
                  <a:moveTo>
                    <a:pt x="4" y="94"/>
                  </a:moveTo>
                  <a:cubicBezTo>
                    <a:pt x="4" y="94"/>
                    <a:pt x="3" y="94"/>
                    <a:pt x="3" y="94"/>
                  </a:cubicBezTo>
                  <a:cubicBezTo>
                    <a:pt x="1" y="93"/>
                    <a:pt x="0" y="91"/>
                    <a:pt x="1" y="90"/>
                  </a:cubicBezTo>
                  <a:cubicBezTo>
                    <a:pt x="35" y="2"/>
                    <a:pt x="35" y="2"/>
                    <a:pt x="35" y="2"/>
                  </a:cubicBezTo>
                  <a:cubicBezTo>
                    <a:pt x="36" y="1"/>
                    <a:pt x="38" y="0"/>
                    <a:pt x="39" y="1"/>
                  </a:cubicBezTo>
                  <a:cubicBezTo>
                    <a:pt x="41" y="1"/>
                    <a:pt x="42" y="3"/>
                    <a:pt x="41" y="5"/>
                  </a:cubicBezTo>
                  <a:cubicBezTo>
                    <a:pt x="8" y="92"/>
                    <a:pt x="8" y="92"/>
                    <a:pt x="8" y="92"/>
                  </a:cubicBezTo>
                  <a:cubicBezTo>
                    <a:pt x="7" y="93"/>
                    <a:pt x="6" y="94"/>
                    <a:pt x="4" y="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8"/>
            <p:cNvSpPr>
              <a:spLocks/>
            </p:cNvSpPr>
            <p:nvPr/>
          </p:nvSpPr>
          <p:spPr bwMode="auto">
            <a:xfrm>
              <a:off x="4773613" y="5173663"/>
              <a:ext cx="92075" cy="207963"/>
            </a:xfrm>
            <a:custGeom>
              <a:avLst/>
              <a:gdLst>
                <a:gd name="T0" fmla="*/ 37 w 41"/>
                <a:gd name="T1" fmla="*/ 94 h 94"/>
                <a:gd name="T2" fmla="*/ 34 w 41"/>
                <a:gd name="T3" fmla="*/ 92 h 94"/>
                <a:gd name="T4" fmla="*/ 0 w 41"/>
                <a:gd name="T5" fmla="*/ 5 h 94"/>
                <a:gd name="T6" fmla="*/ 2 w 41"/>
                <a:gd name="T7" fmla="*/ 1 h 94"/>
                <a:gd name="T8" fmla="*/ 7 w 41"/>
                <a:gd name="T9" fmla="*/ 2 h 94"/>
                <a:gd name="T10" fmla="*/ 40 w 41"/>
                <a:gd name="T11" fmla="*/ 90 h 94"/>
                <a:gd name="T12" fmla="*/ 38 w 41"/>
                <a:gd name="T13" fmla="*/ 94 h 94"/>
                <a:gd name="T14" fmla="*/ 37 w 41"/>
                <a:gd name="T15" fmla="*/ 94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94">
                  <a:moveTo>
                    <a:pt x="37" y="94"/>
                  </a:moveTo>
                  <a:cubicBezTo>
                    <a:pt x="36" y="94"/>
                    <a:pt x="35" y="93"/>
                    <a:pt x="34" y="92"/>
                  </a:cubicBezTo>
                  <a:cubicBezTo>
                    <a:pt x="0" y="5"/>
                    <a:pt x="0" y="5"/>
                    <a:pt x="0" y="5"/>
                  </a:cubicBezTo>
                  <a:cubicBezTo>
                    <a:pt x="0" y="3"/>
                    <a:pt x="1" y="1"/>
                    <a:pt x="2" y="1"/>
                  </a:cubicBezTo>
                  <a:cubicBezTo>
                    <a:pt x="4" y="0"/>
                    <a:pt x="6" y="1"/>
                    <a:pt x="7" y="2"/>
                  </a:cubicBezTo>
                  <a:cubicBezTo>
                    <a:pt x="40" y="90"/>
                    <a:pt x="40" y="90"/>
                    <a:pt x="40" y="90"/>
                  </a:cubicBezTo>
                  <a:cubicBezTo>
                    <a:pt x="41" y="91"/>
                    <a:pt x="40" y="93"/>
                    <a:pt x="38" y="94"/>
                  </a:cubicBezTo>
                  <a:cubicBezTo>
                    <a:pt x="38" y="94"/>
                    <a:pt x="38" y="94"/>
                    <a:pt x="37" y="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9"/>
            <p:cNvSpPr>
              <a:spLocks/>
            </p:cNvSpPr>
            <p:nvPr/>
          </p:nvSpPr>
          <p:spPr bwMode="auto">
            <a:xfrm>
              <a:off x="4806951" y="5157788"/>
              <a:ext cx="168275" cy="34925"/>
            </a:xfrm>
            <a:custGeom>
              <a:avLst/>
              <a:gdLst>
                <a:gd name="T0" fmla="*/ 12 w 76"/>
                <a:gd name="T1" fmla="*/ 15 h 16"/>
                <a:gd name="T2" fmla="*/ 10 w 76"/>
                <a:gd name="T3" fmla="*/ 14 h 16"/>
                <a:gd name="T4" fmla="*/ 1 w 76"/>
                <a:gd name="T5" fmla="*/ 6 h 16"/>
                <a:gd name="T6" fmla="*/ 1 w 76"/>
                <a:gd name="T7" fmla="*/ 1 h 16"/>
                <a:gd name="T8" fmla="*/ 6 w 76"/>
                <a:gd name="T9" fmla="*/ 1 h 16"/>
                <a:gd name="T10" fmla="*/ 12 w 76"/>
                <a:gd name="T11" fmla="*/ 7 h 16"/>
                <a:gd name="T12" fmla="*/ 18 w 76"/>
                <a:gd name="T13" fmla="*/ 1 h 16"/>
                <a:gd name="T14" fmla="*/ 23 w 76"/>
                <a:gd name="T15" fmla="*/ 1 h 16"/>
                <a:gd name="T16" fmla="*/ 29 w 76"/>
                <a:gd name="T17" fmla="*/ 7 h 16"/>
                <a:gd name="T18" fmla="*/ 35 w 76"/>
                <a:gd name="T19" fmla="*/ 1 h 16"/>
                <a:gd name="T20" fmla="*/ 40 w 76"/>
                <a:gd name="T21" fmla="*/ 1 h 16"/>
                <a:gd name="T22" fmla="*/ 46 w 76"/>
                <a:gd name="T23" fmla="*/ 7 h 16"/>
                <a:gd name="T24" fmla="*/ 52 w 76"/>
                <a:gd name="T25" fmla="*/ 1 h 16"/>
                <a:gd name="T26" fmla="*/ 57 w 76"/>
                <a:gd name="T27" fmla="*/ 1 h 16"/>
                <a:gd name="T28" fmla="*/ 63 w 76"/>
                <a:gd name="T29" fmla="*/ 7 h 16"/>
                <a:gd name="T30" fmla="*/ 69 w 76"/>
                <a:gd name="T31" fmla="*/ 1 h 16"/>
                <a:gd name="T32" fmla="*/ 74 w 76"/>
                <a:gd name="T33" fmla="*/ 1 h 16"/>
                <a:gd name="T34" fmla="*/ 74 w 76"/>
                <a:gd name="T35" fmla="*/ 6 h 16"/>
                <a:gd name="T36" fmla="*/ 66 w 76"/>
                <a:gd name="T37" fmla="*/ 14 h 16"/>
                <a:gd name="T38" fmla="*/ 61 w 76"/>
                <a:gd name="T39" fmla="*/ 14 h 16"/>
                <a:gd name="T40" fmla="*/ 55 w 76"/>
                <a:gd name="T41" fmla="*/ 8 h 16"/>
                <a:gd name="T42" fmla="*/ 49 w 76"/>
                <a:gd name="T43" fmla="*/ 14 h 16"/>
                <a:gd name="T44" fmla="*/ 44 w 76"/>
                <a:gd name="T45" fmla="*/ 14 h 16"/>
                <a:gd name="T46" fmla="*/ 38 w 76"/>
                <a:gd name="T47" fmla="*/ 8 h 16"/>
                <a:gd name="T48" fmla="*/ 32 w 76"/>
                <a:gd name="T49" fmla="*/ 14 h 16"/>
                <a:gd name="T50" fmla="*/ 27 w 76"/>
                <a:gd name="T51" fmla="*/ 14 h 16"/>
                <a:gd name="T52" fmla="*/ 21 w 76"/>
                <a:gd name="T53" fmla="*/ 8 h 16"/>
                <a:gd name="T54" fmla="*/ 15 w 76"/>
                <a:gd name="T55" fmla="*/ 14 h 16"/>
                <a:gd name="T56" fmla="*/ 12 w 76"/>
                <a:gd name="T5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16">
                  <a:moveTo>
                    <a:pt x="12" y="15"/>
                  </a:moveTo>
                  <a:cubicBezTo>
                    <a:pt x="11" y="15"/>
                    <a:pt x="10" y="15"/>
                    <a:pt x="10" y="14"/>
                  </a:cubicBezTo>
                  <a:cubicBezTo>
                    <a:pt x="1" y="6"/>
                    <a:pt x="1" y="6"/>
                    <a:pt x="1" y="6"/>
                  </a:cubicBezTo>
                  <a:cubicBezTo>
                    <a:pt x="0" y="5"/>
                    <a:pt x="0" y="2"/>
                    <a:pt x="1" y="1"/>
                  </a:cubicBezTo>
                  <a:cubicBezTo>
                    <a:pt x="3" y="0"/>
                    <a:pt x="5" y="0"/>
                    <a:pt x="6" y="1"/>
                  </a:cubicBezTo>
                  <a:cubicBezTo>
                    <a:pt x="12" y="7"/>
                    <a:pt x="12" y="7"/>
                    <a:pt x="12" y="7"/>
                  </a:cubicBezTo>
                  <a:cubicBezTo>
                    <a:pt x="18" y="1"/>
                    <a:pt x="18" y="1"/>
                    <a:pt x="18" y="1"/>
                  </a:cubicBezTo>
                  <a:cubicBezTo>
                    <a:pt x="20" y="0"/>
                    <a:pt x="22" y="0"/>
                    <a:pt x="23" y="1"/>
                  </a:cubicBezTo>
                  <a:cubicBezTo>
                    <a:pt x="29" y="7"/>
                    <a:pt x="29" y="7"/>
                    <a:pt x="29" y="7"/>
                  </a:cubicBezTo>
                  <a:cubicBezTo>
                    <a:pt x="35" y="1"/>
                    <a:pt x="35" y="1"/>
                    <a:pt x="35" y="1"/>
                  </a:cubicBezTo>
                  <a:cubicBezTo>
                    <a:pt x="37" y="0"/>
                    <a:pt x="39" y="0"/>
                    <a:pt x="40" y="1"/>
                  </a:cubicBezTo>
                  <a:cubicBezTo>
                    <a:pt x="46" y="7"/>
                    <a:pt x="46" y="7"/>
                    <a:pt x="46" y="7"/>
                  </a:cubicBezTo>
                  <a:cubicBezTo>
                    <a:pt x="52" y="1"/>
                    <a:pt x="52" y="1"/>
                    <a:pt x="52" y="1"/>
                  </a:cubicBezTo>
                  <a:cubicBezTo>
                    <a:pt x="54" y="0"/>
                    <a:pt x="56" y="0"/>
                    <a:pt x="57" y="1"/>
                  </a:cubicBezTo>
                  <a:cubicBezTo>
                    <a:pt x="63" y="7"/>
                    <a:pt x="63" y="7"/>
                    <a:pt x="63" y="7"/>
                  </a:cubicBezTo>
                  <a:cubicBezTo>
                    <a:pt x="69" y="1"/>
                    <a:pt x="69" y="1"/>
                    <a:pt x="69" y="1"/>
                  </a:cubicBezTo>
                  <a:cubicBezTo>
                    <a:pt x="71" y="0"/>
                    <a:pt x="73" y="0"/>
                    <a:pt x="74" y="1"/>
                  </a:cubicBezTo>
                  <a:cubicBezTo>
                    <a:pt x="76" y="2"/>
                    <a:pt x="76" y="5"/>
                    <a:pt x="74" y="6"/>
                  </a:cubicBezTo>
                  <a:cubicBezTo>
                    <a:pt x="66" y="14"/>
                    <a:pt x="66" y="14"/>
                    <a:pt x="66" y="14"/>
                  </a:cubicBezTo>
                  <a:cubicBezTo>
                    <a:pt x="64" y="16"/>
                    <a:pt x="62" y="16"/>
                    <a:pt x="61" y="14"/>
                  </a:cubicBezTo>
                  <a:cubicBezTo>
                    <a:pt x="55" y="8"/>
                    <a:pt x="55" y="8"/>
                    <a:pt x="55" y="8"/>
                  </a:cubicBezTo>
                  <a:cubicBezTo>
                    <a:pt x="49" y="14"/>
                    <a:pt x="49" y="14"/>
                    <a:pt x="49" y="14"/>
                  </a:cubicBezTo>
                  <a:cubicBezTo>
                    <a:pt x="47" y="16"/>
                    <a:pt x="45" y="16"/>
                    <a:pt x="44" y="14"/>
                  </a:cubicBezTo>
                  <a:cubicBezTo>
                    <a:pt x="38" y="8"/>
                    <a:pt x="38" y="8"/>
                    <a:pt x="38" y="8"/>
                  </a:cubicBezTo>
                  <a:cubicBezTo>
                    <a:pt x="32" y="14"/>
                    <a:pt x="32" y="14"/>
                    <a:pt x="32" y="14"/>
                  </a:cubicBezTo>
                  <a:cubicBezTo>
                    <a:pt x="30" y="16"/>
                    <a:pt x="28" y="16"/>
                    <a:pt x="27" y="14"/>
                  </a:cubicBezTo>
                  <a:cubicBezTo>
                    <a:pt x="21" y="8"/>
                    <a:pt x="21" y="8"/>
                    <a:pt x="21" y="8"/>
                  </a:cubicBezTo>
                  <a:cubicBezTo>
                    <a:pt x="15" y="14"/>
                    <a:pt x="15" y="14"/>
                    <a:pt x="15" y="14"/>
                  </a:cubicBezTo>
                  <a:cubicBezTo>
                    <a:pt x="14" y="15"/>
                    <a:pt x="13" y="15"/>
                    <a:pt x="12" y="1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Line 60"/>
            <p:cNvSpPr>
              <a:spLocks noChangeShapeType="1"/>
            </p:cNvSpPr>
            <p:nvPr/>
          </p:nvSpPr>
          <p:spPr bwMode="auto">
            <a:xfrm>
              <a:off x="6108701" y="3473450"/>
              <a:ext cx="0" cy="3384550"/>
            </a:xfrm>
            <a:prstGeom prst="line">
              <a:avLst/>
            </a:prstGeom>
            <a:noFill/>
            <a:ln w="106363"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1"/>
            <p:cNvSpPr>
              <a:spLocks/>
            </p:cNvSpPr>
            <p:nvPr/>
          </p:nvSpPr>
          <p:spPr bwMode="auto">
            <a:xfrm>
              <a:off x="5851526" y="3351213"/>
              <a:ext cx="511175" cy="68263"/>
            </a:xfrm>
            <a:custGeom>
              <a:avLst/>
              <a:gdLst>
                <a:gd name="T0" fmla="*/ 216 w 231"/>
                <a:gd name="T1" fmla="*/ 31 h 31"/>
                <a:gd name="T2" fmla="*/ 15 w 231"/>
                <a:gd name="T3" fmla="*/ 31 h 31"/>
                <a:gd name="T4" fmla="*/ 0 w 231"/>
                <a:gd name="T5" fmla="*/ 16 h 31"/>
                <a:gd name="T6" fmla="*/ 0 w 231"/>
                <a:gd name="T7" fmla="*/ 16 h 31"/>
                <a:gd name="T8" fmla="*/ 15 w 231"/>
                <a:gd name="T9" fmla="*/ 0 h 31"/>
                <a:gd name="T10" fmla="*/ 216 w 231"/>
                <a:gd name="T11" fmla="*/ 0 h 31"/>
                <a:gd name="T12" fmla="*/ 231 w 231"/>
                <a:gd name="T13" fmla="*/ 16 h 31"/>
                <a:gd name="T14" fmla="*/ 231 w 231"/>
                <a:gd name="T15" fmla="*/ 16 h 31"/>
                <a:gd name="T16" fmla="*/ 216 w 231"/>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1">
                  <a:moveTo>
                    <a:pt x="216" y="31"/>
                  </a:moveTo>
                  <a:cubicBezTo>
                    <a:pt x="15" y="31"/>
                    <a:pt x="15" y="31"/>
                    <a:pt x="15" y="31"/>
                  </a:cubicBezTo>
                  <a:cubicBezTo>
                    <a:pt x="7" y="31"/>
                    <a:pt x="0" y="24"/>
                    <a:pt x="0" y="16"/>
                  </a:cubicBezTo>
                  <a:cubicBezTo>
                    <a:pt x="0" y="16"/>
                    <a:pt x="0" y="16"/>
                    <a:pt x="0" y="16"/>
                  </a:cubicBezTo>
                  <a:cubicBezTo>
                    <a:pt x="0" y="7"/>
                    <a:pt x="7" y="0"/>
                    <a:pt x="15" y="0"/>
                  </a:cubicBezTo>
                  <a:cubicBezTo>
                    <a:pt x="216" y="0"/>
                    <a:pt x="216" y="0"/>
                    <a:pt x="216" y="0"/>
                  </a:cubicBezTo>
                  <a:cubicBezTo>
                    <a:pt x="224" y="0"/>
                    <a:pt x="231" y="7"/>
                    <a:pt x="231" y="16"/>
                  </a:cubicBezTo>
                  <a:cubicBezTo>
                    <a:pt x="231" y="16"/>
                    <a:pt x="231" y="16"/>
                    <a:pt x="231" y="16"/>
                  </a:cubicBezTo>
                  <a:cubicBezTo>
                    <a:pt x="231" y="24"/>
                    <a:pt x="224" y="31"/>
                    <a:pt x="216"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2"/>
            <p:cNvSpPr>
              <a:spLocks/>
            </p:cNvSpPr>
            <p:nvPr/>
          </p:nvSpPr>
          <p:spPr bwMode="auto">
            <a:xfrm>
              <a:off x="5937251" y="3446463"/>
              <a:ext cx="339725" cy="68263"/>
            </a:xfrm>
            <a:custGeom>
              <a:avLst/>
              <a:gdLst>
                <a:gd name="T0" fmla="*/ 141 w 153"/>
                <a:gd name="T1" fmla="*/ 31 h 31"/>
                <a:gd name="T2" fmla="*/ 12 w 153"/>
                <a:gd name="T3" fmla="*/ 31 h 31"/>
                <a:gd name="T4" fmla="*/ 0 w 153"/>
                <a:gd name="T5" fmla="*/ 18 h 31"/>
                <a:gd name="T6" fmla="*/ 0 w 153"/>
                <a:gd name="T7" fmla="*/ 13 h 31"/>
                <a:gd name="T8" fmla="*/ 12 w 153"/>
                <a:gd name="T9" fmla="*/ 0 h 31"/>
                <a:gd name="T10" fmla="*/ 141 w 153"/>
                <a:gd name="T11" fmla="*/ 0 h 31"/>
                <a:gd name="T12" fmla="*/ 153 w 153"/>
                <a:gd name="T13" fmla="*/ 13 h 31"/>
                <a:gd name="T14" fmla="*/ 153 w 153"/>
                <a:gd name="T15" fmla="*/ 18 h 31"/>
                <a:gd name="T16" fmla="*/ 141 w 15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1">
                  <a:moveTo>
                    <a:pt x="141" y="31"/>
                  </a:moveTo>
                  <a:cubicBezTo>
                    <a:pt x="12" y="31"/>
                    <a:pt x="12" y="31"/>
                    <a:pt x="12" y="31"/>
                  </a:cubicBezTo>
                  <a:cubicBezTo>
                    <a:pt x="5" y="31"/>
                    <a:pt x="0" y="25"/>
                    <a:pt x="0" y="18"/>
                  </a:cubicBezTo>
                  <a:cubicBezTo>
                    <a:pt x="0" y="13"/>
                    <a:pt x="0" y="13"/>
                    <a:pt x="0" y="13"/>
                  </a:cubicBezTo>
                  <a:cubicBezTo>
                    <a:pt x="0" y="6"/>
                    <a:pt x="5" y="0"/>
                    <a:pt x="12" y="0"/>
                  </a:cubicBezTo>
                  <a:cubicBezTo>
                    <a:pt x="141" y="0"/>
                    <a:pt x="141" y="0"/>
                    <a:pt x="141" y="0"/>
                  </a:cubicBezTo>
                  <a:cubicBezTo>
                    <a:pt x="148" y="0"/>
                    <a:pt x="153" y="6"/>
                    <a:pt x="153" y="13"/>
                  </a:cubicBezTo>
                  <a:cubicBezTo>
                    <a:pt x="153" y="18"/>
                    <a:pt x="153" y="18"/>
                    <a:pt x="153" y="18"/>
                  </a:cubicBezTo>
                  <a:cubicBezTo>
                    <a:pt x="153" y="25"/>
                    <a:pt x="148" y="31"/>
                    <a:pt x="141"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3"/>
            <p:cNvSpPr>
              <a:spLocks/>
            </p:cNvSpPr>
            <p:nvPr/>
          </p:nvSpPr>
          <p:spPr bwMode="auto">
            <a:xfrm>
              <a:off x="5851526" y="3259138"/>
              <a:ext cx="511175" cy="66675"/>
            </a:xfrm>
            <a:custGeom>
              <a:avLst/>
              <a:gdLst>
                <a:gd name="T0" fmla="*/ 216 w 231"/>
                <a:gd name="T1" fmla="*/ 30 h 30"/>
                <a:gd name="T2" fmla="*/ 15 w 231"/>
                <a:gd name="T3" fmla="*/ 30 h 30"/>
                <a:gd name="T4" fmla="*/ 0 w 231"/>
                <a:gd name="T5" fmla="*/ 15 h 30"/>
                <a:gd name="T6" fmla="*/ 0 w 231"/>
                <a:gd name="T7" fmla="*/ 15 h 30"/>
                <a:gd name="T8" fmla="*/ 15 w 231"/>
                <a:gd name="T9" fmla="*/ 0 h 30"/>
                <a:gd name="T10" fmla="*/ 216 w 231"/>
                <a:gd name="T11" fmla="*/ 0 h 30"/>
                <a:gd name="T12" fmla="*/ 231 w 231"/>
                <a:gd name="T13" fmla="*/ 15 h 30"/>
                <a:gd name="T14" fmla="*/ 231 w 231"/>
                <a:gd name="T15" fmla="*/ 15 h 30"/>
                <a:gd name="T16" fmla="*/ 216 w 23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0">
                  <a:moveTo>
                    <a:pt x="216" y="30"/>
                  </a:moveTo>
                  <a:cubicBezTo>
                    <a:pt x="15" y="30"/>
                    <a:pt x="15" y="30"/>
                    <a:pt x="15" y="30"/>
                  </a:cubicBezTo>
                  <a:cubicBezTo>
                    <a:pt x="7" y="30"/>
                    <a:pt x="0" y="23"/>
                    <a:pt x="0" y="15"/>
                  </a:cubicBezTo>
                  <a:cubicBezTo>
                    <a:pt x="0" y="15"/>
                    <a:pt x="0" y="15"/>
                    <a:pt x="0" y="15"/>
                  </a:cubicBezTo>
                  <a:cubicBezTo>
                    <a:pt x="0" y="7"/>
                    <a:pt x="7" y="0"/>
                    <a:pt x="15" y="0"/>
                  </a:cubicBezTo>
                  <a:cubicBezTo>
                    <a:pt x="216" y="0"/>
                    <a:pt x="216" y="0"/>
                    <a:pt x="216" y="0"/>
                  </a:cubicBezTo>
                  <a:cubicBezTo>
                    <a:pt x="224" y="0"/>
                    <a:pt x="231" y="7"/>
                    <a:pt x="231" y="15"/>
                  </a:cubicBezTo>
                  <a:cubicBezTo>
                    <a:pt x="231" y="15"/>
                    <a:pt x="231" y="15"/>
                    <a:pt x="231" y="15"/>
                  </a:cubicBezTo>
                  <a:cubicBezTo>
                    <a:pt x="231" y="23"/>
                    <a:pt x="224" y="30"/>
                    <a:pt x="216" y="3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4"/>
            <p:cNvSpPr>
              <a:spLocks noEditPoints="1"/>
            </p:cNvSpPr>
            <p:nvPr/>
          </p:nvSpPr>
          <p:spPr bwMode="auto">
            <a:xfrm>
              <a:off x="5514976" y="1682750"/>
              <a:ext cx="1184275" cy="1549400"/>
            </a:xfrm>
            <a:custGeom>
              <a:avLst/>
              <a:gdLst>
                <a:gd name="T0" fmla="*/ 382 w 535"/>
                <a:gd name="T1" fmla="*/ 669 h 700"/>
                <a:gd name="T2" fmla="*/ 379 w 535"/>
                <a:gd name="T3" fmla="*/ 669 h 700"/>
                <a:gd name="T4" fmla="*/ 535 w 535"/>
                <a:gd name="T5" fmla="*/ 248 h 700"/>
                <a:gd name="T6" fmla="*/ 268 w 535"/>
                <a:gd name="T7" fmla="*/ 0 h 700"/>
                <a:gd name="T8" fmla="*/ 0 w 535"/>
                <a:gd name="T9" fmla="*/ 248 h 700"/>
                <a:gd name="T10" fmla="*/ 156 w 535"/>
                <a:gd name="T11" fmla="*/ 669 h 700"/>
                <a:gd name="T12" fmla="*/ 154 w 535"/>
                <a:gd name="T13" fmla="*/ 669 h 700"/>
                <a:gd name="T14" fmla="*/ 136 w 535"/>
                <a:gd name="T15" fmla="*/ 684 h 700"/>
                <a:gd name="T16" fmla="*/ 154 w 535"/>
                <a:gd name="T17" fmla="*/ 700 h 700"/>
                <a:gd name="T18" fmla="*/ 382 w 535"/>
                <a:gd name="T19" fmla="*/ 700 h 700"/>
                <a:gd name="T20" fmla="*/ 399 w 535"/>
                <a:gd name="T21" fmla="*/ 684 h 700"/>
                <a:gd name="T22" fmla="*/ 382 w 535"/>
                <a:gd name="T23" fmla="*/ 669 h 700"/>
                <a:gd name="T24" fmla="*/ 254 w 535"/>
                <a:gd name="T25" fmla="*/ 656 h 700"/>
                <a:gd name="T26" fmla="*/ 245 w 535"/>
                <a:gd name="T27" fmla="*/ 665 h 700"/>
                <a:gd name="T28" fmla="*/ 235 w 535"/>
                <a:gd name="T29" fmla="*/ 656 h 700"/>
                <a:gd name="T30" fmla="*/ 235 w 535"/>
                <a:gd name="T31" fmla="*/ 556 h 700"/>
                <a:gd name="T32" fmla="*/ 180 w 535"/>
                <a:gd name="T33" fmla="*/ 467 h 700"/>
                <a:gd name="T34" fmla="*/ 183 w 535"/>
                <a:gd name="T35" fmla="*/ 454 h 700"/>
                <a:gd name="T36" fmla="*/ 196 w 535"/>
                <a:gd name="T37" fmla="*/ 457 h 700"/>
                <a:gd name="T38" fmla="*/ 252 w 535"/>
                <a:gd name="T39" fmla="*/ 548 h 700"/>
                <a:gd name="T40" fmla="*/ 254 w 535"/>
                <a:gd name="T41" fmla="*/ 553 h 700"/>
                <a:gd name="T42" fmla="*/ 254 w 535"/>
                <a:gd name="T43" fmla="*/ 656 h 700"/>
                <a:gd name="T44" fmla="*/ 355 w 535"/>
                <a:gd name="T45" fmla="*/ 467 h 700"/>
                <a:gd name="T46" fmla="*/ 300 w 535"/>
                <a:gd name="T47" fmla="*/ 556 h 700"/>
                <a:gd name="T48" fmla="*/ 300 w 535"/>
                <a:gd name="T49" fmla="*/ 656 h 700"/>
                <a:gd name="T50" fmla="*/ 291 w 535"/>
                <a:gd name="T51" fmla="*/ 665 h 700"/>
                <a:gd name="T52" fmla="*/ 281 w 535"/>
                <a:gd name="T53" fmla="*/ 656 h 700"/>
                <a:gd name="T54" fmla="*/ 281 w 535"/>
                <a:gd name="T55" fmla="*/ 553 h 700"/>
                <a:gd name="T56" fmla="*/ 283 w 535"/>
                <a:gd name="T57" fmla="*/ 548 h 700"/>
                <a:gd name="T58" fmla="*/ 340 w 535"/>
                <a:gd name="T59" fmla="*/ 457 h 700"/>
                <a:gd name="T60" fmla="*/ 353 w 535"/>
                <a:gd name="T61" fmla="*/ 454 h 700"/>
                <a:gd name="T62" fmla="*/ 355 w 535"/>
                <a:gd name="T63" fmla="*/ 467 h 700"/>
                <a:gd name="T64" fmla="*/ 348 w 535"/>
                <a:gd name="T65" fmla="*/ 426 h 700"/>
                <a:gd name="T66" fmla="*/ 188 w 535"/>
                <a:gd name="T67" fmla="*/ 426 h 700"/>
                <a:gd name="T68" fmla="*/ 178 w 535"/>
                <a:gd name="T69" fmla="*/ 417 h 700"/>
                <a:gd name="T70" fmla="*/ 188 w 535"/>
                <a:gd name="T71" fmla="*/ 407 h 700"/>
                <a:gd name="T72" fmla="*/ 348 w 535"/>
                <a:gd name="T73" fmla="*/ 407 h 700"/>
                <a:gd name="T74" fmla="*/ 357 w 535"/>
                <a:gd name="T75" fmla="*/ 417 h 700"/>
                <a:gd name="T76" fmla="*/ 348 w 535"/>
                <a:gd name="T77" fmla="*/ 426 h 700"/>
                <a:gd name="T78" fmla="*/ 348 w 535"/>
                <a:gd name="T79" fmla="*/ 385 h 700"/>
                <a:gd name="T80" fmla="*/ 188 w 535"/>
                <a:gd name="T81" fmla="*/ 385 h 700"/>
                <a:gd name="T82" fmla="*/ 178 w 535"/>
                <a:gd name="T83" fmla="*/ 375 h 700"/>
                <a:gd name="T84" fmla="*/ 188 w 535"/>
                <a:gd name="T85" fmla="*/ 366 h 700"/>
                <a:gd name="T86" fmla="*/ 348 w 535"/>
                <a:gd name="T87" fmla="*/ 366 h 700"/>
                <a:gd name="T88" fmla="*/ 357 w 535"/>
                <a:gd name="T89" fmla="*/ 375 h 700"/>
                <a:gd name="T90" fmla="*/ 348 w 535"/>
                <a:gd name="T91" fmla="*/ 385 h 700"/>
                <a:gd name="T92" fmla="*/ 348 w 535"/>
                <a:gd name="T93" fmla="*/ 344 h 700"/>
                <a:gd name="T94" fmla="*/ 188 w 535"/>
                <a:gd name="T95" fmla="*/ 344 h 700"/>
                <a:gd name="T96" fmla="*/ 178 w 535"/>
                <a:gd name="T97" fmla="*/ 334 h 700"/>
                <a:gd name="T98" fmla="*/ 188 w 535"/>
                <a:gd name="T99" fmla="*/ 325 h 700"/>
                <a:gd name="T100" fmla="*/ 348 w 535"/>
                <a:gd name="T101" fmla="*/ 325 h 700"/>
                <a:gd name="T102" fmla="*/ 357 w 535"/>
                <a:gd name="T103" fmla="*/ 334 h 700"/>
                <a:gd name="T104" fmla="*/ 348 w 535"/>
                <a:gd name="T105" fmla="*/ 344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5" h="700">
                  <a:moveTo>
                    <a:pt x="382" y="669"/>
                  </a:moveTo>
                  <a:cubicBezTo>
                    <a:pt x="379" y="669"/>
                    <a:pt x="379" y="669"/>
                    <a:pt x="379" y="669"/>
                  </a:cubicBezTo>
                  <a:cubicBezTo>
                    <a:pt x="379" y="506"/>
                    <a:pt x="535" y="405"/>
                    <a:pt x="535" y="248"/>
                  </a:cubicBezTo>
                  <a:cubicBezTo>
                    <a:pt x="535" y="137"/>
                    <a:pt x="426" y="0"/>
                    <a:pt x="268" y="0"/>
                  </a:cubicBezTo>
                  <a:cubicBezTo>
                    <a:pt x="88" y="0"/>
                    <a:pt x="0" y="137"/>
                    <a:pt x="0" y="248"/>
                  </a:cubicBezTo>
                  <a:cubicBezTo>
                    <a:pt x="0" y="405"/>
                    <a:pt x="156" y="506"/>
                    <a:pt x="156" y="669"/>
                  </a:cubicBezTo>
                  <a:cubicBezTo>
                    <a:pt x="154" y="669"/>
                    <a:pt x="154" y="669"/>
                    <a:pt x="154" y="669"/>
                  </a:cubicBezTo>
                  <a:cubicBezTo>
                    <a:pt x="144" y="669"/>
                    <a:pt x="136" y="676"/>
                    <a:pt x="136" y="684"/>
                  </a:cubicBezTo>
                  <a:cubicBezTo>
                    <a:pt x="136" y="693"/>
                    <a:pt x="144" y="700"/>
                    <a:pt x="154" y="700"/>
                  </a:cubicBezTo>
                  <a:cubicBezTo>
                    <a:pt x="382" y="700"/>
                    <a:pt x="382" y="700"/>
                    <a:pt x="382" y="700"/>
                  </a:cubicBezTo>
                  <a:cubicBezTo>
                    <a:pt x="391" y="700"/>
                    <a:pt x="399" y="693"/>
                    <a:pt x="399" y="684"/>
                  </a:cubicBezTo>
                  <a:cubicBezTo>
                    <a:pt x="399" y="676"/>
                    <a:pt x="391" y="669"/>
                    <a:pt x="382" y="669"/>
                  </a:cubicBezTo>
                  <a:close/>
                  <a:moveTo>
                    <a:pt x="254" y="656"/>
                  </a:moveTo>
                  <a:cubicBezTo>
                    <a:pt x="254" y="661"/>
                    <a:pt x="250" y="665"/>
                    <a:pt x="245" y="665"/>
                  </a:cubicBezTo>
                  <a:cubicBezTo>
                    <a:pt x="239" y="665"/>
                    <a:pt x="235" y="661"/>
                    <a:pt x="235" y="656"/>
                  </a:cubicBezTo>
                  <a:cubicBezTo>
                    <a:pt x="235" y="556"/>
                    <a:pt x="235" y="556"/>
                    <a:pt x="235" y="556"/>
                  </a:cubicBezTo>
                  <a:cubicBezTo>
                    <a:pt x="180" y="467"/>
                    <a:pt x="180" y="467"/>
                    <a:pt x="180" y="467"/>
                  </a:cubicBezTo>
                  <a:cubicBezTo>
                    <a:pt x="177" y="463"/>
                    <a:pt x="178" y="457"/>
                    <a:pt x="183" y="454"/>
                  </a:cubicBezTo>
                  <a:cubicBezTo>
                    <a:pt x="187" y="452"/>
                    <a:pt x="193" y="453"/>
                    <a:pt x="196" y="457"/>
                  </a:cubicBezTo>
                  <a:cubicBezTo>
                    <a:pt x="252" y="548"/>
                    <a:pt x="252" y="548"/>
                    <a:pt x="252" y="548"/>
                  </a:cubicBezTo>
                  <a:cubicBezTo>
                    <a:pt x="253" y="549"/>
                    <a:pt x="254" y="551"/>
                    <a:pt x="254" y="553"/>
                  </a:cubicBezTo>
                  <a:lnTo>
                    <a:pt x="254" y="656"/>
                  </a:lnTo>
                  <a:close/>
                  <a:moveTo>
                    <a:pt x="355" y="467"/>
                  </a:moveTo>
                  <a:cubicBezTo>
                    <a:pt x="300" y="556"/>
                    <a:pt x="300" y="556"/>
                    <a:pt x="300" y="556"/>
                  </a:cubicBezTo>
                  <a:cubicBezTo>
                    <a:pt x="300" y="656"/>
                    <a:pt x="300" y="656"/>
                    <a:pt x="300" y="656"/>
                  </a:cubicBezTo>
                  <a:cubicBezTo>
                    <a:pt x="300" y="661"/>
                    <a:pt x="296" y="665"/>
                    <a:pt x="291" y="665"/>
                  </a:cubicBezTo>
                  <a:cubicBezTo>
                    <a:pt x="286" y="665"/>
                    <a:pt x="281" y="661"/>
                    <a:pt x="281" y="656"/>
                  </a:cubicBezTo>
                  <a:cubicBezTo>
                    <a:pt x="281" y="553"/>
                    <a:pt x="281" y="553"/>
                    <a:pt x="281" y="553"/>
                  </a:cubicBezTo>
                  <a:cubicBezTo>
                    <a:pt x="281" y="551"/>
                    <a:pt x="282" y="549"/>
                    <a:pt x="283" y="548"/>
                  </a:cubicBezTo>
                  <a:cubicBezTo>
                    <a:pt x="340" y="457"/>
                    <a:pt x="340" y="457"/>
                    <a:pt x="340" y="457"/>
                  </a:cubicBezTo>
                  <a:cubicBezTo>
                    <a:pt x="342" y="453"/>
                    <a:pt x="348" y="452"/>
                    <a:pt x="353" y="454"/>
                  </a:cubicBezTo>
                  <a:cubicBezTo>
                    <a:pt x="357" y="457"/>
                    <a:pt x="358" y="463"/>
                    <a:pt x="355" y="467"/>
                  </a:cubicBezTo>
                  <a:close/>
                  <a:moveTo>
                    <a:pt x="348" y="426"/>
                  </a:moveTo>
                  <a:cubicBezTo>
                    <a:pt x="188" y="426"/>
                    <a:pt x="188" y="426"/>
                    <a:pt x="188" y="426"/>
                  </a:cubicBezTo>
                  <a:cubicBezTo>
                    <a:pt x="183" y="426"/>
                    <a:pt x="178" y="422"/>
                    <a:pt x="178" y="417"/>
                  </a:cubicBezTo>
                  <a:cubicBezTo>
                    <a:pt x="178" y="411"/>
                    <a:pt x="183" y="407"/>
                    <a:pt x="188" y="407"/>
                  </a:cubicBezTo>
                  <a:cubicBezTo>
                    <a:pt x="348" y="407"/>
                    <a:pt x="348" y="407"/>
                    <a:pt x="348" y="407"/>
                  </a:cubicBezTo>
                  <a:cubicBezTo>
                    <a:pt x="353" y="407"/>
                    <a:pt x="357" y="411"/>
                    <a:pt x="357" y="417"/>
                  </a:cubicBezTo>
                  <a:cubicBezTo>
                    <a:pt x="357" y="422"/>
                    <a:pt x="353" y="426"/>
                    <a:pt x="348" y="426"/>
                  </a:cubicBezTo>
                  <a:close/>
                  <a:moveTo>
                    <a:pt x="348" y="385"/>
                  </a:moveTo>
                  <a:cubicBezTo>
                    <a:pt x="188" y="385"/>
                    <a:pt x="188" y="385"/>
                    <a:pt x="188" y="385"/>
                  </a:cubicBezTo>
                  <a:cubicBezTo>
                    <a:pt x="183" y="385"/>
                    <a:pt x="178" y="381"/>
                    <a:pt x="178" y="375"/>
                  </a:cubicBezTo>
                  <a:cubicBezTo>
                    <a:pt x="178" y="370"/>
                    <a:pt x="183" y="366"/>
                    <a:pt x="188" y="366"/>
                  </a:cubicBezTo>
                  <a:cubicBezTo>
                    <a:pt x="348" y="366"/>
                    <a:pt x="348" y="366"/>
                    <a:pt x="348" y="366"/>
                  </a:cubicBezTo>
                  <a:cubicBezTo>
                    <a:pt x="353" y="366"/>
                    <a:pt x="357" y="370"/>
                    <a:pt x="357" y="375"/>
                  </a:cubicBezTo>
                  <a:cubicBezTo>
                    <a:pt x="357" y="381"/>
                    <a:pt x="353" y="385"/>
                    <a:pt x="348" y="385"/>
                  </a:cubicBezTo>
                  <a:close/>
                  <a:moveTo>
                    <a:pt x="348" y="344"/>
                  </a:moveTo>
                  <a:cubicBezTo>
                    <a:pt x="188" y="344"/>
                    <a:pt x="188" y="344"/>
                    <a:pt x="188" y="344"/>
                  </a:cubicBezTo>
                  <a:cubicBezTo>
                    <a:pt x="183" y="344"/>
                    <a:pt x="178" y="339"/>
                    <a:pt x="178" y="334"/>
                  </a:cubicBezTo>
                  <a:cubicBezTo>
                    <a:pt x="178" y="329"/>
                    <a:pt x="183" y="325"/>
                    <a:pt x="188" y="325"/>
                  </a:cubicBezTo>
                  <a:cubicBezTo>
                    <a:pt x="348" y="325"/>
                    <a:pt x="348" y="325"/>
                    <a:pt x="348" y="325"/>
                  </a:cubicBezTo>
                  <a:cubicBezTo>
                    <a:pt x="353" y="325"/>
                    <a:pt x="357" y="329"/>
                    <a:pt x="357" y="334"/>
                  </a:cubicBezTo>
                  <a:cubicBezTo>
                    <a:pt x="357" y="339"/>
                    <a:pt x="353" y="344"/>
                    <a:pt x="348" y="3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5"/>
            <p:cNvSpPr>
              <a:spLocks/>
            </p:cNvSpPr>
            <p:nvPr/>
          </p:nvSpPr>
          <p:spPr bwMode="auto">
            <a:xfrm>
              <a:off x="6061076" y="1241425"/>
              <a:ext cx="69850" cy="1023938"/>
            </a:xfrm>
            <a:custGeom>
              <a:avLst/>
              <a:gdLst>
                <a:gd name="T0" fmla="*/ 31 w 31"/>
                <a:gd name="T1" fmla="*/ 17 h 462"/>
                <a:gd name="T2" fmla="*/ 21 w 31"/>
                <a:gd name="T3" fmla="*/ 462 h 462"/>
                <a:gd name="T4" fmla="*/ 0 w 31"/>
                <a:gd name="T5" fmla="*/ 17 h 462"/>
                <a:gd name="T6" fmla="*/ 15 w 31"/>
                <a:gd name="T7" fmla="*/ 1 h 462"/>
                <a:gd name="T8" fmla="*/ 31 w 31"/>
                <a:gd name="T9" fmla="*/ 16 h 462"/>
                <a:gd name="T10" fmla="*/ 31 w 31"/>
                <a:gd name="T11" fmla="*/ 17 h 462"/>
              </a:gdLst>
              <a:ahLst/>
              <a:cxnLst>
                <a:cxn ang="0">
                  <a:pos x="T0" y="T1"/>
                </a:cxn>
                <a:cxn ang="0">
                  <a:pos x="T2" y="T3"/>
                </a:cxn>
                <a:cxn ang="0">
                  <a:pos x="T4" y="T5"/>
                </a:cxn>
                <a:cxn ang="0">
                  <a:pos x="T6" y="T7"/>
                </a:cxn>
                <a:cxn ang="0">
                  <a:pos x="T8" y="T9"/>
                </a:cxn>
                <a:cxn ang="0">
                  <a:pos x="T10" y="T11"/>
                </a:cxn>
              </a:cxnLst>
              <a:rect l="0" t="0" r="r" b="b"/>
              <a:pathLst>
                <a:path w="31" h="462">
                  <a:moveTo>
                    <a:pt x="31" y="17"/>
                  </a:moveTo>
                  <a:cubicBezTo>
                    <a:pt x="21" y="462"/>
                    <a:pt x="21" y="462"/>
                    <a:pt x="21" y="462"/>
                  </a:cubicBezTo>
                  <a:cubicBezTo>
                    <a:pt x="0" y="17"/>
                    <a:pt x="0" y="17"/>
                    <a:pt x="0" y="17"/>
                  </a:cubicBezTo>
                  <a:cubicBezTo>
                    <a:pt x="0" y="9"/>
                    <a:pt x="6" y="1"/>
                    <a:pt x="15" y="1"/>
                  </a:cubicBezTo>
                  <a:cubicBezTo>
                    <a:pt x="24" y="0"/>
                    <a:pt x="31" y="7"/>
                    <a:pt x="31" y="16"/>
                  </a:cubicBezTo>
                  <a:cubicBezTo>
                    <a:pt x="31" y="16"/>
                    <a:pt x="31" y="16"/>
                    <a:pt x="31"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6"/>
            <p:cNvSpPr>
              <a:spLocks/>
            </p:cNvSpPr>
            <p:nvPr/>
          </p:nvSpPr>
          <p:spPr bwMode="auto">
            <a:xfrm>
              <a:off x="5719763" y="1301750"/>
              <a:ext cx="388938" cy="963613"/>
            </a:xfrm>
            <a:custGeom>
              <a:avLst/>
              <a:gdLst>
                <a:gd name="T0" fmla="*/ 32 w 175"/>
                <a:gd name="T1" fmla="*/ 13 h 435"/>
                <a:gd name="T2" fmla="*/ 175 w 175"/>
                <a:gd name="T3" fmla="*/ 435 h 435"/>
                <a:gd name="T4" fmla="*/ 3 w 175"/>
                <a:gd name="T5" fmla="*/ 24 h 435"/>
                <a:gd name="T6" fmla="*/ 11 w 175"/>
                <a:gd name="T7" fmla="*/ 4 h 435"/>
                <a:gd name="T8" fmla="*/ 32 w 175"/>
                <a:gd name="T9" fmla="*/ 12 h 435"/>
                <a:gd name="T10" fmla="*/ 32 w 175"/>
                <a:gd name="T11" fmla="*/ 13 h 435"/>
              </a:gdLst>
              <a:ahLst/>
              <a:cxnLst>
                <a:cxn ang="0">
                  <a:pos x="T0" y="T1"/>
                </a:cxn>
                <a:cxn ang="0">
                  <a:pos x="T2" y="T3"/>
                </a:cxn>
                <a:cxn ang="0">
                  <a:pos x="T4" y="T5"/>
                </a:cxn>
                <a:cxn ang="0">
                  <a:pos x="T6" y="T7"/>
                </a:cxn>
                <a:cxn ang="0">
                  <a:pos x="T8" y="T9"/>
                </a:cxn>
                <a:cxn ang="0">
                  <a:pos x="T10" y="T11"/>
                </a:cxn>
              </a:cxnLst>
              <a:rect l="0" t="0" r="r" b="b"/>
              <a:pathLst>
                <a:path w="175" h="435">
                  <a:moveTo>
                    <a:pt x="32" y="13"/>
                  </a:moveTo>
                  <a:cubicBezTo>
                    <a:pt x="175" y="435"/>
                    <a:pt x="175" y="435"/>
                    <a:pt x="175" y="435"/>
                  </a:cubicBezTo>
                  <a:cubicBezTo>
                    <a:pt x="3" y="24"/>
                    <a:pt x="3" y="24"/>
                    <a:pt x="3" y="24"/>
                  </a:cubicBezTo>
                  <a:cubicBezTo>
                    <a:pt x="0" y="16"/>
                    <a:pt x="3" y="7"/>
                    <a:pt x="11" y="4"/>
                  </a:cubicBezTo>
                  <a:cubicBezTo>
                    <a:pt x="19" y="0"/>
                    <a:pt x="29" y="4"/>
                    <a:pt x="32" y="12"/>
                  </a:cubicBezTo>
                  <a:cubicBezTo>
                    <a:pt x="32" y="12"/>
                    <a:pt x="32" y="13"/>
                    <a:pt x="3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7"/>
            <p:cNvSpPr>
              <a:spLocks/>
            </p:cNvSpPr>
            <p:nvPr/>
          </p:nvSpPr>
          <p:spPr bwMode="auto">
            <a:xfrm>
              <a:off x="5426076" y="1479550"/>
              <a:ext cx="682625" cy="785813"/>
            </a:xfrm>
            <a:custGeom>
              <a:avLst/>
              <a:gdLst>
                <a:gd name="T0" fmla="*/ 29 w 308"/>
                <a:gd name="T1" fmla="*/ 7 h 355"/>
                <a:gd name="T2" fmla="*/ 308 w 308"/>
                <a:gd name="T3" fmla="*/ 355 h 355"/>
                <a:gd name="T4" fmla="*/ 6 w 308"/>
                <a:gd name="T5" fmla="*/ 28 h 355"/>
                <a:gd name="T6" fmla="*/ 7 w 308"/>
                <a:gd name="T7" fmla="*/ 5 h 355"/>
                <a:gd name="T8" fmla="*/ 29 w 308"/>
                <a:gd name="T9" fmla="*/ 6 h 355"/>
                <a:gd name="T10" fmla="*/ 29 w 308"/>
                <a:gd name="T11" fmla="*/ 7 h 355"/>
              </a:gdLst>
              <a:ahLst/>
              <a:cxnLst>
                <a:cxn ang="0">
                  <a:pos x="T0" y="T1"/>
                </a:cxn>
                <a:cxn ang="0">
                  <a:pos x="T2" y="T3"/>
                </a:cxn>
                <a:cxn ang="0">
                  <a:pos x="T4" y="T5"/>
                </a:cxn>
                <a:cxn ang="0">
                  <a:pos x="T6" y="T7"/>
                </a:cxn>
                <a:cxn ang="0">
                  <a:pos x="T8" y="T9"/>
                </a:cxn>
                <a:cxn ang="0">
                  <a:pos x="T10" y="T11"/>
                </a:cxn>
              </a:cxnLst>
              <a:rect l="0" t="0" r="r" b="b"/>
              <a:pathLst>
                <a:path w="308" h="355">
                  <a:moveTo>
                    <a:pt x="29" y="7"/>
                  </a:moveTo>
                  <a:cubicBezTo>
                    <a:pt x="308" y="355"/>
                    <a:pt x="308" y="355"/>
                    <a:pt x="308" y="355"/>
                  </a:cubicBezTo>
                  <a:cubicBezTo>
                    <a:pt x="6" y="28"/>
                    <a:pt x="6" y="28"/>
                    <a:pt x="6" y="28"/>
                  </a:cubicBezTo>
                  <a:cubicBezTo>
                    <a:pt x="0" y="21"/>
                    <a:pt x="0" y="11"/>
                    <a:pt x="7" y="5"/>
                  </a:cubicBezTo>
                  <a:cubicBezTo>
                    <a:pt x="13" y="0"/>
                    <a:pt x="23" y="0"/>
                    <a:pt x="29" y="6"/>
                  </a:cubicBezTo>
                  <a:cubicBezTo>
                    <a:pt x="29" y="7"/>
                    <a:pt x="29" y="7"/>
                    <a:pt x="29" y="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8"/>
            <p:cNvSpPr>
              <a:spLocks/>
            </p:cNvSpPr>
            <p:nvPr/>
          </p:nvSpPr>
          <p:spPr bwMode="auto">
            <a:xfrm>
              <a:off x="5207001" y="1743075"/>
              <a:ext cx="901700" cy="522288"/>
            </a:xfrm>
            <a:custGeom>
              <a:avLst/>
              <a:gdLst>
                <a:gd name="T0" fmla="*/ 26 w 407"/>
                <a:gd name="T1" fmla="*/ 4 h 236"/>
                <a:gd name="T2" fmla="*/ 407 w 407"/>
                <a:gd name="T3" fmla="*/ 236 h 236"/>
                <a:gd name="T4" fmla="*/ 11 w 407"/>
                <a:gd name="T5" fmla="*/ 32 h 236"/>
                <a:gd name="T6" fmla="*/ 4 w 407"/>
                <a:gd name="T7" fmla="*/ 11 h 236"/>
                <a:gd name="T8" fmla="*/ 25 w 407"/>
                <a:gd name="T9" fmla="*/ 4 h 236"/>
                <a:gd name="T10" fmla="*/ 26 w 407"/>
                <a:gd name="T11" fmla="*/ 4 h 236"/>
              </a:gdLst>
              <a:ahLst/>
              <a:cxnLst>
                <a:cxn ang="0">
                  <a:pos x="T0" y="T1"/>
                </a:cxn>
                <a:cxn ang="0">
                  <a:pos x="T2" y="T3"/>
                </a:cxn>
                <a:cxn ang="0">
                  <a:pos x="T4" y="T5"/>
                </a:cxn>
                <a:cxn ang="0">
                  <a:pos x="T6" y="T7"/>
                </a:cxn>
                <a:cxn ang="0">
                  <a:pos x="T8" y="T9"/>
                </a:cxn>
                <a:cxn ang="0">
                  <a:pos x="T10" y="T11"/>
                </a:cxn>
              </a:cxnLst>
              <a:rect l="0" t="0" r="r" b="b"/>
              <a:pathLst>
                <a:path w="407" h="236">
                  <a:moveTo>
                    <a:pt x="26" y="4"/>
                  </a:moveTo>
                  <a:cubicBezTo>
                    <a:pt x="407" y="236"/>
                    <a:pt x="407" y="236"/>
                    <a:pt x="407" y="236"/>
                  </a:cubicBezTo>
                  <a:cubicBezTo>
                    <a:pt x="11" y="32"/>
                    <a:pt x="11" y="32"/>
                    <a:pt x="11" y="32"/>
                  </a:cubicBezTo>
                  <a:cubicBezTo>
                    <a:pt x="3" y="28"/>
                    <a:pt x="0" y="18"/>
                    <a:pt x="4" y="11"/>
                  </a:cubicBezTo>
                  <a:cubicBezTo>
                    <a:pt x="8" y="3"/>
                    <a:pt x="17" y="0"/>
                    <a:pt x="25" y="4"/>
                  </a:cubicBezTo>
                  <a:cubicBezTo>
                    <a:pt x="25" y="4"/>
                    <a:pt x="26" y="4"/>
                    <a:pt x="26"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9"/>
            <p:cNvSpPr>
              <a:spLocks/>
            </p:cNvSpPr>
            <p:nvPr/>
          </p:nvSpPr>
          <p:spPr bwMode="auto">
            <a:xfrm>
              <a:off x="5095876" y="2066925"/>
              <a:ext cx="1012825" cy="198438"/>
            </a:xfrm>
            <a:custGeom>
              <a:avLst/>
              <a:gdLst>
                <a:gd name="T0" fmla="*/ 20 w 457"/>
                <a:gd name="T1" fmla="*/ 2 h 89"/>
                <a:gd name="T2" fmla="*/ 457 w 457"/>
                <a:gd name="T3" fmla="*/ 89 h 89"/>
                <a:gd name="T4" fmla="*/ 15 w 457"/>
                <a:gd name="T5" fmla="*/ 32 h 89"/>
                <a:gd name="T6" fmla="*/ 1 w 457"/>
                <a:gd name="T7" fmla="*/ 15 h 89"/>
                <a:gd name="T8" fmla="*/ 19 w 457"/>
                <a:gd name="T9" fmla="*/ 1 h 89"/>
                <a:gd name="T10" fmla="*/ 20 w 457"/>
                <a:gd name="T11" fmla="*/ 2 h 89"/>
              </a:gdLst>
              <a:ahLst/>
              <a:cxnLst>
                <a:cxn ang="0">
                  <a:pos x="T0" y="T1"/>
                </a:cxn>
                <a:cxn ang="0">
                  <a:pos x="T2" y="T3"/>
                </a:cxn>
                <a:cxn ang="0">
                  <a:pos x="T4" y="T5"/>
                </a:cxn>
                <a:cxn ang="0">
                  <a:pos x="T6" y="T7"/>
                </a:cxn>
                <a:cxn ang="0">
                  <a:pos x="T8" y="T9"/>
                </a:cxn>
                <a:cxn ang="0">
                  <a:pos x="T10" y="T11"/>
                </a:cxn>
              </a:cxnLst>
              <a:rect l="0" t="0" r="r" b="b"/>
              <a:pathLst>
                <a:path w="457" h="89">
                  <a:moveTo>
                    <a:pt x="20" y="2"/>
                  </a:moveTo>
                  <a:cubicBezTo>
                    <a:pt x="457" y="89"/>
                    <a:pt x="457" y="89"/>
                    <a:pt x="457" y="89"/>
                  </a:cubicBezTo>
                  <a:cubicBezTo>
                    <a:pt x="15" y="32"/>
                    <a:pt x="15" y="32"/>
                    <a:pt x="15" y="32"/>
                  </a:cubicBezTo>
                  <a:cubicBezTo>
                    <a:pt x="6" y="31"/>
                    <a:pt x="0" y="23"/>
                    <a:pt x="1" y="15"/>
                  </a:cubicBezTo>
                  <a:cubicBezTo>
                    <a:pt x="2" y="6"/>
                    <a:pt x="10" y="0"/>
                    <a:pt x="19" y="1"/>
                  </a:cubicBezTo>
                  <a:cubicBezTo>
                    <a:pt x="19" y="1"/>
                    <a:pt x="19" y="1"/>
                    <a:pt x="20"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0"/>
            <p:cNvSpPr>
              <a:spLocks/>
            </p:cNvSpPr>
            <p:nvPr/>
          </p:nvSpPr>
          <p:spPr bwMode="auto">
            <a:xfrm>
              <a:off x="5097463" y="2265363"/>
              <a:ext cx="1011238" cy="220663"/>
            </a:xfrm>
            <a:custGeom>
              <a:avLst/>
              <a:gdLst>
                <a:gd name="T0" fmla="*/ 15 w 456"/>
                <a:gd name="T1" fmla="*/ 67 h 100"/>
                <a:gd name="T2" fmla="*/ 456 w 456"/>
                <a:gd name="T3" fmla="*/ 0 h 100"/>
                <a:gd name="T4" fmla="*/ 21 w 456"/>
                <a:gd name="T5" fmla="*/ 98 h 100"/>
                <a:gd name="T6" fmla="*/ 2 w 456"/>
                <a:gd name="T7" fmla="*/ 86 h 100"/>
                <a:gd name="T8" fmla="*/ 14 w 456"/>
                <a:gd name="T9" fmla="*/ 67 h 100"/>
                <a:gd name="T10" fmla="*/ 15 w 456"/>
                <a:gd name="T11" fmla="*/ 67 h 100"/>
              </a:gdLst>
              <a:ahLst/>
              <a:cxnLst>
                <a:cxn ang="0">
                  <a:pos x="T0" y="T1"/>
                </a:cxn>
                <a:cxn ang="0">
                  <a:pos x="T2" y="T3"/>
                </a:cxn>
                <a:cxn ang="0">
                  <a:pos x="T4" y="T5"/>
                </a:cxn>
                <a:cxn ang="0">
                  <a:pos x="T6" y="T7"/>
                </a:cxn>
                <a:cxn ang="0">
                  <a:pos x="T8" y="T9"/>
                </a:cxn>
                <a:cxn ang="0">
                  <a:pos x="T10" y="T11"/>
                </a:cxn>
              </a:cxnLst>
              <a:rect l="0" t="0" r="r" b="b"/>
              <a:pathLst>
                <a:path w="456" h="100">
                  <a:moveTo>
                    <a:pt x="15" y="67"/>
                  </a:moveTo>
                  <a:cubicBezTo>
                    <a:pt x="456" y="0"/>
                    <a:pt x="456" y="0"/>
                    <a:pt x="456" y="0"/>
                  </a:cubicBezTo>
                  <a:cubicBezTo>
                    <a:pt x="21" y="98"/>
                    <a:pt x="21" y="98"/>
                    <a:pt x="21" y="98"/>
                  </a:cubicBezTo>
                  <a:cubicBezTo>
                    <a:pt x="12" y="100"/>
                    <a:pt x="4" y="95"/>
                    <a:pt x="2" y="86"/>
                  </a:cubicBezTo>
                  <a:cubicBezTo>
                    <a:pt x="0" y="78"/>
                    <a:pt x="5" y="69"/>
                    <a:pt x="14" y="67"/>
                  </a:cubicBezTo>
                  <a:cubicBezTo>
                    <a:pt x="14" y="67"/>
                    <a:pt x="15" y="67"/>
                    <a:pt x="15" y="6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1"/>
            <p:cNvSpPr>
              <a:spLocks/>
            </p:cNvSpPr>
            <p:nvPr/>
          </p:nvSpPr>
          <p:spPr bwMode="auto">
            <a:xfrm>
              <a:off x="5218113" y="2265363"/>
              <a:ext cx="890588" cy="544513"/>
            </a:xfrm>
            <a:custGeom>
              <a:avLst/>
              <a:gdLst>
                <a:gd name="T0" fmla="*/ 10 w 402"/>
                <a:gd name="T1" fmla="*/ 214 h 246"/>
                <a:gd name="T2" fmla="*/ 402 w 402"/>
                <a:gd name="T3" fmla="*/ 0 h 246"/>
                <a:gd name="T4" fmla="*/ 26 w 402"/>
                <a:gd name="T5" fmla="*/ 241 h 246"/>
                <a:gd name="T6" fmla="*/ 5 w 402"/>
                <a:gd name="T7" fmla="*/ 236 h 246"/>
                <a:gd name="T8" fmla="*/ 9 w 402"/>
                <a:gd name="T9" fmla="*/ 214 h 246"/>
                <a:gd name="T10" fmla="*/ 10 w 402"/>
                <a:gd name="T11" fmla="*/ 214 h 246"/>
              </a:gdLst>
              <a:ahLst/>
              <a:cxnLst>
                <a:cxn ang="0">
                  <a:pos x="T0" y="T1"/>
                </a:cxn>
                <a:cxn ang="0">
                  <a:pos x="T2" y="T3"/>
                </a:cxn>
                <a:cxn ang="0">
                  <a:pos x="T4" y="T5"/>
                </a:cxn>
                <a:cxn ang="0">
                  <a:pos x="T6" y="T7"/>
                </a:cxn>
                <a:cxn ang="0">
                  <a:pos x="T8" y="T9"/>
                </a:cxn>
                <a:cxn ang="0">
                  <a:pos x="T10" y="T11"/>
                </a:cxn>
              </a:cxnLst>
              <a:rect l="0" t="0" r="r" b="b"/>
              <a:pathLst>
                <a:path w="402" h="246">
                  <a:moveTo>
                    <a:pt x="10" y="214"/>
                  </a:moveTo>
                  <a:cubicBezTo>
                    <a:pt x="402" y="0"/>
                    <a:pt x="402" y="0"/>
                    <a:pt x="402" y="0"/>
                  </a:cubicBezTo>
                  <a:cubicBezTo>
                    <a:pt x="26" y="241"/>
                    <a:pt x="26" y="241"/>
                    <a:pt x="26" y="241"/>
                  </a:cubicBezTo>
                  <a:cubicBezTo>
                    <a:pt x="19" y="246"/>
                    <a:pt x="9" y="243"/>
                    <a:pt x="5" y="236"/>
                  </a:cubicBezTo>
                  <a:cubicBezTo>
                    <a:pt x="0" y="229"/>
                    <a:pt x="2" y="219"/>
                    <a:pt x="9" y="214"/>
                  </a:cubicBezTo>
                  <a:cubicBezTo>
                    <a:pt x="10" y="214"/>
                    <a:pt x="10" y="214"/>
                    <a:pt x="10" y="2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2"/>
            <p:cNvSpPr>
              <a:spLocks/>
            </p:cNvSpPr>
            <p:nvPr/>
          </p:nvSpPr>
          <p:spPr bwMode="auto">
            <a:xfrm>
              <a:off x="5441951" y="2265363"/>
              <a:ext cx="666750" cy="803275"/>
            </a:xfrm>
            <a:custGeom>
              <a:avLst/>
              <a:gdLst>
                <a:gd name="T0" fmla="*/ 6 w 301"/>
                <a:gd name="T1" fmla="*/ 335 h 363"/>
                <a:gd name="T2" fmla="*/ 301 w 301"/>
                <a:gd name="T3" fmla="*/ 0 h 363"/>
                <a:gd name="T4" fmla="*/ 30 w 301"/>
                <a:gd name="T5" fmla="*/ 355 h 363"/>
                <a:gd name="T6" fmla="*/ 8 w 301"/>
                <a:gd name="T7" fmla="*/ 358 h 363"/>
                <a:gd name="T8" fmla="*/ 5 w 301"/>
                <a:gd name="T9" fmla="*/ 336 h 363"/>
                <a:gd name="T10" fmla="*/ 6 w 301"/>
                <a:gd name="T11" fmla="*/ 335 h 363"/>
              </a:gdLst>
              <a:ahLst/>
              <a:cxnLst>
                <a:cxn ang="0">
                  <a:pos x="T0" y="T1"/>
                </a:cxn>
                <a:cxn ang="0">
                  <a:pos x="T2" y="T3"/>
                </a:cxn>
                <a:cxn ang="0">
                  <a:pos x="T4" y="T5"/>
                </a:cxn>
                <a:cxn ang="0">
                  <a:pos x="T6" y="T7"/>
                </a:cxn>
                <a:cxn ang="0">
                  <a:pos x="T8" y="T9"/>
                </a:cxn>
                <a:cxn ang="0">
                  <a:pos x="T10" y="T11"/>
                </a:cxn>
              </a:cxnLst>
              <a:rect l="0" t="0" r="r" b="b"/>
              <a:pathLst>
                <a:path w="301" h="363">
                  <a:moveTo>
                    <a:pt x="6" y="335"/>
                  </a:moveTo>
                  <a:cubicBezTo>
                    <a:pt x="301" y="0"/>
                    <a:pt x="301" y="0"/>
                    <a:pt x="301" y="0"/>
                  </a:cubicBezTo>
                  <a:cubicBezTo>
                    <a:pt x="30" y="355"/>
                    <a:pt x="30" y="355"/>
                    <a:pt x="30" y="355"/>
                  </a:cubicBezTo>
                  <a:cubicBezTo>
                    <a:pt x="25" y="362"/>
                    <a:pt x="15" y="363"/>
                    <a:pt x="8" y="358"/>
                  </a:cubicBezTo>
                  <a:cubicBezTo>
                    <a:pt x="1" y="352"/>
                    <a:pt x="0" y="343"/>
                    <a:pt x="5" y="336"/>
                  </a:cubicBezTo>
                  <a:cubicBezTo>
                    <a:pt x="6" y="335"/>
                    <a:pt x="6" y="335"/>
                    <a:pt x="6" y="3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3"/>
            <p:cNvSpPr>
              <a:spLocks/>
            </p:cNvSpPr>
            <p:nvPr/>
          </p:nvSpPr>
          <p:spPr bwMode="auto">
            <a:xfrm>
              <a:off x="6108701" y="2265363"/>
              <a:ext cx="679450" cy="787400"/>
            </a:xfrm>
            <a:custGeom>
              <a:avLst/>
              <a:gdLst>
                <a:gd name="T0" fmla="*/ 278 w 307"/>
                <a:gd name="T1" fmla="*/ 349 h 356"/>
                <a:gd name="T2" fmla="*/ 0 w 307"/>
                <a:gd name="T3" fmla="*/ 0 h 356"/>
                <a:gd name="T4" fmla="*/ 302 w 307"/>
                <a:gd name="T5" fmla="*/ 328 h 356"/>
                <a:gd name="T6" fmla="*/ 301 w 307"/>
                <a:gd name="T7" fmla="*/ 350 h 356"/>
                <a:gd name="T8" fmla="*/ 279 w 307"/>
                <a:gd name="T9" fmla="*/ 349 h 356"/>
                <a:gd name="T10" fmla="*/ 278 w 307"/>
                <a:gd name="T11" fmla="*/ 349 h 356"/>
              </a:gdLst>
              <a:ahLst/>
              <a:cxnLst>
                <a:cxn ang="0">
                  <a:pos x="T0" y="T1"/>
                </a:cxn>
                <a:cxn ang="0">
                  <a:pos x="T2" y="T3"/>
                </a:cxn>
                <a:cxn ang="0">
                  <a:pos x="T4" y="T5"/>
                </a:cxn>
                <a:cxn ang="0">
                  <a:pos x="T6" y="T7"/>
                </a:cxn>
                <a:cxn ang="0">
                  <a:pos x="T8" y="T9"/>
                </a:cxn>
                <a:cxn ang="0">
                  <a:pos x="T10" y="T11"/>
                </a:cxn>
              </a:cxnLst>
              <a:rect l="0" t="0" r="r" b="b"/>
              <a:pathLst>
                <a:path w="307" h="356">
                  <a:moveTo>
                    <a:pt x="278" y="349"/>
                  </a:moveTo>
                  <a:cubicBezTo>
                    <a:pt x="0" y="0"/>
                    <a:pt x="0" y="0"/>
                    <a:pt x="0" y="0"/>
                  </a:cubicBezTo>
                  <a:cubicBezTo>
                    <a:pt x="302" y="328"/>
                    <a:pt x="302" y="328"/>
                    <a:pt x="302" y="328"/>
                  </a:cubicBezTo>
                  <a:cubicBezTo>
                    <a:pt x="307" y="334"/>
                    <a:pt x="307" y="344"/>
                    <a:pt x="301" y="350"/>
                  </a:cubicBezTo>
                  <a:cubicBezTo>
                    <a:pt x="294" y="356"/>
                    <a:pt x="284" y="356"/>
                    <a:pt x="279" y="349"/>
                  </a:cubicBezTo>
                  <a:cubicBezTo>
                    <a:pt x="278" y="349"/>
                    <a:pt x="278" y="349"/>
                    <a:pt x="278" y="34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4"/>
            <p:cNvSpPr>
              <a:spLocks/>
            </p:cNvSpPr>
            <p:nvPr/>
          </p:nvSpPr>
          <p:spPr bwMode="auto">
            <a:xfrm>
              <a:off x="6108701" y="2265363"/>
              <a:ext cx="898525" cy="523875"/>
            </a:xfrm>
            <a:custGeom>
              <a:avLst/>
              <a:gdLst>
                <a:gd name="T0" fmla="*/ 380 w 406"/>
                <a:gd name="T1" fmla="*/ 232 h 237"/>
                <a:gd name="T2" fmla="*/ 0 w 406"/>
                <a:gd name="T3" fmla="*/ 0 h 237"/>
                <a:gd name="T4" fmla="*/ 395 w 406"/>
                <a:gd name="T5" fmla="*/ 205 h 237"/>
                <a:gd name="T6" fmla="*/ 402 w 406"/>
                <a:gd name="T7" fmla="*/ 226 h 237"/>
                <a:gd name="T8" fmla="*/ 381 w 406"/>
                <a:gd name="T9" fmla="*/ 233 h 237"/>
                <a:gd name="T10" fmla="*/ 380 w 406"/>
                <a:gd name="T11" fmla="*/ 232 h 237"/>
              </a:gdLst>
              <a:ahLst/>
              <a:cxnLst>
                <a:cxn ang="0">
                  <a:pos x="T0" y="T1"/>
                </a:cxn>
                <a:cxn ang="0">
                  <a:pos x="T2" y="T3"/>
                </a:cxn>
                <a:cxn ang="0">
                  <a:pos x="T4" y="T5"/>
                </a:cxn>
                <a:cxn ang="0">
                  <a:pos x="T6" y="T7"/>
                </a:cxn>
                <a:cxn ang="0">
                  <a:pos x="T8" y="T9"/>
                </a:cxn>
                <a:cxn ang="0">
                  <a:pos x="T10" y="T11"/>
                </a:cxn>
              </a:cxnLst>
              <a:rect l="0" t="0" r="r" b="b"/>
              <a:pathLst>
                <a:path w="406" h="237">
                  <a:moveTo>
                    <a:pt x="380" y="232"/>
                  </a:moveTo>
                  <a:cubicBezTo>
                    <a:pt x="0" y="0"/>
                    <a:pt x="0" y="0"/>
                    <a:pt x="0" y="0"/>
                  </a:cubicBezTo>
                  <a:cubicBezTo>
                    <a:pt x="395" y="205"/>
                    <a:pt x="395" y="205"/>
                    <a:pt x="395" y="205"/>
                  </a:cubicBezTo>
                  <a:cubicBezTo>
                    <a:pt x="403" y="209"/>
                    <a:pt x="406" y="218"/>
                    <a:pt x="402" y="226"/>
                  </a:cubicBezTo>
                  <a:cubicBezTo>
                    <a:pt x="398" y="234"/>
                    <a:pt x="389" y="237"/>
                    <a:pt x="381" y="233"/>
                  </a:cubicBezTo>
                  <a:cubicBezTo>
                    <a:pt x="381" y="233"/>
                    <a:pt x="380" y="233"/>
                    <a:pt x="380" y="2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5"/>
            <p:cNvSpPr>
              <a:spLocks/>
            </p:cNvSpPr>
            <p:nvPr/>
          </p:nvSpPr>
          <p:spPr bwMode="auto">
            <a:xfrm>
              <a:off x="6108701" y="2265363"/>
              <a:ext cx="1009650" cy="198438"/>
            </a:xfrm>
            <a:custGeom>
              <a:avLst/>
              <a:gdLst>
                <a:gd name="T0" fmla="*/ 437 w 456"/>
                <a:gd name="T1" fmla="*/ 88 h 90"/>
                <a:gd name="T2" fmla="*/ 0 w 456"/>
                <a:gd name="T3" fmla="*/ 0 h 90"/>
                <a:gd name="T4" fmla="*/ 442 w 456"/>
                <a:gd name="T5" fmla="*/ 57 h 90"/>
                <a:gd name="T6" fmla="*/ 455 w 456"/>
                <a:gd name="T7" fmla="*/ 75 h 90"/>
                <a:gd name="T8" fmla="*/ 438 w 456"/>
                <a:gd name="T9" fmla="*/ 88 h 90"/>
                <a:gd name="T10" fmla="*/ 437 w 456"/>
                <a:gd name="T11" fmla="*/ 88 h 90"/>
              </a:gdLst>
              <a:ahLst/>
              <a:cxnLst>
                <a:cxn ang="0">
                  <a:pos x="T0" y="T1"/>
                </a:cxn>
                <a:cxn ang="0">
                  <a:pos x="T2" y="T3"/>
                </a:cxn>
                <a:cxn ang="0">
                  <a:pos x="T4" y="T5"/>
                </a:cxn>
                <a:cxn ang="0">
                  <a:pos x="T6" y="T7"/>
                </a:cxn>
                <a:cxn ang="0">
                  <a:pos x="T8" y="T9"/>
                </a:cxn>
                <a:cxn ang="0">
                  <a:pos x="T10" y="T11"/>
                </a:cxn>
              </a:cxnLst>
              <a:rect l="0" t="0" r="r" b="b"/>
              <a:pathLst>
                <a:path w="456" h="90">
                  <a:moveTo>
                    <a:pt x="437" y="88"/>
                  </a:moveTo>
                  <a:cubicBezTo>
                    <a:pt x="0" y="0"/>
                    <a:pt x="0" y="0"/>
                    <a:pt x="0" y="0"/>
                  </a:cubicBezTo>
                  <a:cubicBezTo>
                    <a:pt x="442" y="57"/>
                    <a:pt x="442" y="57"/>
                    <a:pt x="442" y="57"/>
                  </a:cubicBezTo>
                  <a:cubicBezTo>
                    <a:pt x="450" y="58"/>
                    <a:pt x="456" y="66"/>
                    <a:pt x="455" y="75"/>
                  </a:cubicBezTo>
                  <a:cubicBezTo>
                    <a:pt x="454" y="83"/>
                    <a:pt x="446" y="90"/>
                    <a:pt x="438" y="88"/>
                  </a:cubicBezTo>
                  <a:cubicBezTo>
                    <a:pt x="437" y="88"/>
                    <a:pt x="437" y="88"/>
                    <a:pt x="437" y="8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6"/>
            <p:cNvSpPr>
              <a:spLocks/>
            </p:cNvSpPr>
            <p:nvPr/>
          </p:nvSpPr>
          <p:spPr bwMode="auto">
            <a:xfrm>
              <a:off x="6108701" y="2046288"/>
              <a:ext cx="1008063" cy="219075"/>
            </a:xfrm>
            <a:custGeom>
              <a:avLst/>
              <a:gdLst>
                <a:gd name="T0" fmla="*/ 440 w 455"/>
                <a:gd name="T1" fmla="*/ 33 h 99"/>
                <a:gd name="T2" fmla="*/ 0 w 455"/>
                <a:gd name="T3" fmla="*/ 99 h 99"/>
                <a:gd name="T4" fmla="*/ 434 w 455"/>
                <a:gd name="T5" fmla="*/ 2 h 99"/>
                <a:gd name="T6" fmla="*/ 453 w 455"/>
                <a:gd name="T7" fmla="*/ 14 h 99"/>
                <a:gd name="T8" fmla="*/ 441 w 455"/>
                <a:gd name="T9" fmla="*/ 32 h 99"/>
                <a:gd name="T10" fmla="*/ 440 w 455"/>
                <a:gd name="T11" fmla="*/ 33 h 99"/>
              </a:gdLst>
              <a:ahLst/>
              <a:cxnLst>
                <a:cxn ang="0">
                  <a:pos x="T0" y="T1"/>
                </a:cxn>
                <a:cxn ang="0">
                  <a:pos x="T2" y="T3"/>
                </a:cxn>
                <a:cxn ang="0">
                  <a:pos x="T4" y="T5"/>
                </a:cxn>
                <a:cxn ang="0">
                  <a:pos x="T6" y="T7"/>
                </a:cxn>
                <a:cxn ang="0">
                  <a:pos x="T8" y="T9"/>
                </a:cxn>
                <a:cxn ang="0">
                  <a:pos x="T10" y="T11"/>
                </a:cxn>
              </a:cxnLst>
              <a:rect l="0" t="0" r="r" b="b"/>
              <a:pathLst>
                <a:path w="455" h="99">
                  <a:moveTo>
                    <a:pt x="440" y="33"/>
                  </a:moveTo>
                  <a:cubicBezTo>
                    <a:pt x="0" y="99"/>
                    <a:pt x="0" y="99"/>
                    <a:pt x="0" y="99"/>
                  </a:cubicBezTo>
                  <a:cubicBezTo>
                    <a:pt x="434" y="2"/>
                    <a:pt x="434" y="2"/>
                    <a:pt x="434" y="2"/>
                  </a:cubicBezTo>
                  <a:cubicBezTo>
                    <a:pt x="443" y="0"/>
                    <a:pt x="451" y="5"/>
                    <a:pt x="453" y="14"/>
                  </a:cubicBezTo>
                  <a:cubicBezTo>
                    <a:pt x="455" y="22"/>
                    <a:pt x="450" y="30"/>
                    <a:pt x="441" y="32"/>
                  </a:cubicBezTo>
                  <a:cubicBezTo>
                    <a:pt x="441" y="32"/>
                    <a:pt x="441" y="32"/>
                    <a:pt x="440" y="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7"/>
            <p:cNvSpPr>
              <a:spLocks/>
            </p:cNvSpPr>
            <p:nvPr/>
          </p:nvSpPr>
          <p:spPr bwMode="auto">
            <a:xfrm>
              <a:off x="6108701" y="1722438"/>
              <a:ext cx="887413" cy="542925"/>
            </a:xfrm>
            <a:custGeom>
              <a:avLst/>
              <a:gdLst>
                <a:gd name="T0" fmla="*/ 391 w 401"/>
                <a:gd name="T1" fmla="*/ 32 h 245"/>
                <a:gd name="T2" fmla="*/ 0 w 401"/>
                <a:gd name="T3" fmla="*/ 245 h 245"/>
                <a:gd name="T4" fmla="*/ 375 w 401"/>
                <a:gd name="T5" fmla="*/ 5 h 245"/>
                <a:gd name="T6" fmla="*/ 396 w 401"/>
                <a:gd name="T7" fmla="*/ 10 h 245"/>
                <a:gd name="T8" fmla="*/ 392 w 401"/>
                <a:gd name="T9" fmla="*/ 31 h 245"/>
                <a:gd name="T10" fmla="*/ 391 w 401"/>
                <a:gd name="T11" fmla="*/ 32 h 245"/>
              </a:gdLst>
              <a:ahLst/>
              <a:cxnLst>
                <a:cxn ang="0">
                  <a:pos x="T0" y="T1"/>
                </a:cxn>
                <a:cxn ang="0">
                  <a:pos x="T2" y="T3"/>
                </a:cxn>
                <a:cxn ang="0">
                  <a:pos x="T4" y="T5"/>
                </a:cxn>
                <a:cxn ang="0">
                  <a:pos x="T6" y="T7"/>
                </a:cxn>
                <a:cxn ang="0">
                  <a:pos x="T8" y="T9"/>
                </a:cxn>
                <a:cxn ang="0">
                  <a:pos x="T10" y="T11"/>
                </a:cxn>
              </a:cxnLst>
              <a:rect l="0" t="0" r="r" b="b"/>
              <a:pathLst>
                <a:path w="401" h="245">
                  <a:moveTo>
                    <a:pt x="391" y="32"/>
                  </a:moveTo>
                  <a:cubicBezTo>
                    <a:pt x="0" y="245"/>
                    <a:pt x="0" y="245"/>
                    <a:pt x="0" y="245"/>
                  </a:cubicBezTo>
                  <a:cubicBezTo>
                    <a:pt x="375" y="5"/>
                    <a:pt x="375" y="5"/>
                    <a:pt x="375" y="5"/>
                  </a:cubicBezTo>
                  <a:cubicBezTo>
                    <a:pt x="382" y="0"/>
                    <a:pt x="392" y="2"/>
                    <a:pt x="396" y="10"/>
                  </a:cubicBezTo>
                  <a:cubicBezTo>
                    <a:pt x="401" y="17"/>
                    <a:pt x="399" y="27"/>
                    <a:pt x="392" y="31"/>
                  </a:cubicBezTo>
                  <a:cubicBezTo>
                    <a:pt x="391" y="31"/>
                    <a:pt x="391" y="32"/>
                    <a:pt x="391"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p:cNvSpPr>
            <p:nvPr/>
          </p:nvSpPr>
          <p:spPr bwMode="auto">
            <a:xfrm>
              <a:off x="6108701" y="1463675"/>
              <a:ext cx="663575" cy="801688"/>
            </a:xfrm>
            <a:custGeom>
              <a:avLst/>
              <a:gdLst>
                <a:gd name="T0" fmla="*/ 294 w 300"/>
                <a:gd name="T1" fmla="*/ 28 h 362"/>
                <a:gd name="T2" fmla="*/ 0 w 300"/>
                <a:gd name="T3" fmla="*/ 362 h 362"/>
                <a:gd name="T4" fmla="*/ 270 w 300"/>
                <a:gd name="T5" fmla="*/ 8 h 362"/>
                <a:gd name="T6" fmla="*/ 292 w 300"/>
                <a:gd name="T7" fmla="*/ 5 h 362"/>
                <a:gd name="T8" fmla="*/ 295 w 300"/>
                <a:gd name="T9" fmla="*/ 27 h 362"/>
                <a:gd name="T10" fmla="*/ 294 w 300"/>
                <a:gd name="T11" fmla="*/ 28 h 362"/>
              </a:gdLst>
              <a:ahLst/>
              <a:cxnLst>
                <a:cxn ang="0">
                  <a:pos x="T0" y="T1"/>
                </a:cxn>
                <a:cxn ang="0">
                  <a:pos x="T2" y="T3"/>
                </a:cxn>
                <a:cxn ang="0">
                  <a:pos x="T4" y="T5"/>
                </a:cxn>
                <a:cxn ang="0">
                  <a:pos x="T6" y="T7"/>
                </a:cxn>
                <a:cxn ang="0">
                  <a:pos x="T8" y="T9"/>
                </a:cxn>
                <a:cxn ang="0">
                  <a:pos x="T10" y="T11"/>
                </a:cxn>
              </a:cxnLst>
              <a:rect l="0" t="0" r="r" b="b"/>
              <a:pathLst>
                <a:path w="300" h="362">
                  <a:moveTo>
                    <a:pt x="294" y="28"/>
                  </a:moveTo>
                  <a:cubicBezTo>
                    <a:pt x="0" y="362"/>
                    <a:pt x="0" y="362"/>
                    <a:pt x="0" y="362"/>
                  </a:cubicBezTo>
                  <a:cubicBezTo>
                    <a:pt x="270" y="8"/>
                    <a:pt x="270" y="8"/>
                    <a:pt x="270" y="8"/>
                  </a:cubicBezTo>
                  <a:cubicBezTo>
                    <a:pt x="275" y="1"/>
                    <a:pt x="285" y="0"/>
                    <a:pt x="292" y="5"/>
                  </a:cubicBezTo>
                  <a:cubicBezTo>
                    <a:pt x="299" y="10"/>
                    <a:pt x="300" y="20"/>
                    <a:pt x="295" y="27"/>
                  </a:cubicBezTo>
                  <a:cubicBezTo>
                    <a:pt x="295" y="27"/>
                    <a:pt x="294" y="28"/>
                    <a:pt x="294"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9"/>
            <p:cNvSpPr>
              <a:spLocks/>
            </p:cNvSpPr>
            <p:nvPr/>
          </p:nvSpPr>
          <p:spPr bwMode="auto">
            <a:xfrm>
              <a:off x="6108701" y="1295400"/>
              <a:ext cx="365125" cy="969963"/>
            </a:xfrm>
            <a:custGeom>
              <a:avLst/>
              <a:gdLst>
                <a:gd name="T0" fmla="*/ 162 w 165"/>
                <a:gd name="T1" fmla="*/ 23 h 438"/>
                <a:gd name="T2" fmla="*/ 0 w 165"/>
                <a:gd name="T3" fmla="*/ 438 h 438"/>
                <a:gd name="T4" fmla="*/ 132 w 165"/>
                <a:gd name="T5" fmla="*/ 13 h 438"/>
                <a:gd name="T6" fmla="*/ 152 w 165"/>
                <a:gd name="T7" fmla="*/ 3 h 438"/>
                <a:gd name="T8" fmla="*/ 162 w 165"/>
                <a:gd name="T9" fmla="*/ 22 h 438"/>
                <a:gd name="T10" fmla="*/ 162 w 165"/>
                <a:gd name="T11" fmla="*/ 23 h 438"/>
              </a:gdLst>
              <a:ahLst/>
              <a:cxnLst>
                <a:cxn ang="0">
                  <a:pos x="T0" y="T1"/>
                </a:cxn>
                <a:cxn ang="0">
                  <a:pos x="T2" y="T3"/>
                </a:cxn>
                <a:cxn ang="0">
                  <a:pos x="T4" y="T5"/>
                </a:cxn>
                <a:cxn ang="0">
                  <a:pos x="T6" y="T7"/>
                </a:cxn>
                <a:cxn ang="0">
                  <a:pos x="T8" y="T9"/>
                </a:cxn>
                <a:cxn ang="0">
                  <a:pos x="T10" y="T11"/>
                </a:cxn>
              </a:cxnLst>
              <a:rect l="0" t="0" r="r" b="b"/>
              <a:pathLst>
                <a:path w="165" h="438">
                  <a:moveTo>
                    <a:pt x="162" y="23"/>
                  </a:moveTo>
                  <a:cubicBezTo>
                    <a:pt x="0" y="438"/>
                    <a:pt x="0" y="438"/>
                    <a:pt x="0" y="438"/>
                  </a:cubicBezTo>
                  <a:cubicBezTo>
                    <a:pt x="132" y="13"/>
                    <a:pt x="132" y="13"/>
                    <a:pt x="132" y="13"/>
                  </a:cubicBezTo>
                  <a:cubicBezTo>
                    <a:pt x="135" y="5"/>
                    <a:pt x="144" y="0"/>
                    <a:pt x="152" y="3"/>
                  </a:cubicBezTo>
                  <a:cubicBezTo>
                    <a:pt x="160" y="5"/>
                    <a:pt x="165" y="14"/>
                    <a:pt x="162" y="22"/>
                  </a:cubicBezTo>
                  <a:cubicBezTo>
                    <a:pt x="162" y="23"/>
                    <a:pt x="162" y="23"/>
                    <a:pt x="162" y="2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1" name="Rectangle 80"/>
          <p:cNvSpPr/>
          <p:nvPr/>
        </p:nvSpPr>
        <p:spPr>
          <a:xfrm>
            <a:off x="1345585" y="559968"/>
            <a:ext cx="7032648" cy="438582"/>
          </a:xfrm>
          <a:prstGeom prst="rect">
            <a:avLst/>
          </a:prstGeom>
        </p:spPr>
        <p:txBody>
          <a:bodyPr wrap="square" lIns="68580" tIns="34290" rIns="68580" bIns="34290">
            <a:spAutoFit/>
          </a:bodyPr>
          <a:lstStyle/>
          <a:p>
            <a:pPr marL="0" indent="0" algn="ctr">
              <a:buNone/>
            </a:pPr>
            <a:r>
              <a:rPr lang="ru-RU" sz="2400" dirty="0"/>
              <a:t>Объекты права промышленной собственности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34703"/>
            <a:ext cx="494665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Прямоугольник 81">
            <a:extLst>
              <a:ext uri="{FF2B5EF4-FFF2-40B4-BE49-F238E27FC236}">
                <a16:creationId xmlns:a16="http://schemas.microsoft.com/office/drawing/2014/main" id="{5F280568-F1EF-449E-9069-12241D3B3AFB}"/>
              </a:ext>
            </a:extLst>
          </p:cNvPr>
          <p:cNvSpPr/>
          <p:nvPr/>
        </p:nvSpPr>
        <p:spPr>
          <a:xfrm>
            <a:off x="2137596" y="82097"/>
            <a:ext cx="4572000" cy="307777"/>
          </a:xfrm>
          <a:prstGeom prst="rect">
            <a:avLst/>
          </a:prstGeom>
        </p:spPr>
        <p:txBody>
          <a:bodyPr>
            <a:spAutoFit/>
          </a:bodyPr>
          <a:lstStyle/>
          <a:p>
            <a:pPr algn="ctr"/>
            <a:r>
              <a:rPr lang="ru-RU" dirty="0"/>
              <a:t>Патентное право охраняет именно идею</a:t>
            </a:r>
          </a:p>
        </p:txBody>
      </p:sp>
    </p:spTree>
    <p:extLst>
      <p:ext uri="{BB962C8B-B14F-4D97-AF65-F5344CB8AC3E}">
        <p14:creationId xmlns:p14="http://schemas.microsoft.com/office/powerpoint/2010/main" val="251718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
          <p:cNvSpPr txBox="1"/>
          <p:nvPr/>
        </p:nvSpPr>
        <p:spPr>
          <a:xfrm>
            <a:off x="1231900" y="925116"/>
            <a:ext cx="6750050" cy="369332"/>
          </a:xfrm>
          <a:prstGeom prst="rect">
            <a:avLst/>
          </a:prstGeom>
        </p:spPr>
        <p:txBody>
          <a:bodyPr lIns="0" tIns="0" rIns="0" bIns="0">
            <a:spAutoFit/>
          </a:bodyPr>
          <a:lstStyle/>
          <a:p>
            <a:pPr marL="12700">
              <a:tabLst>
                <a:tab pos="1556385" algn="l"/>
              </a:tabLst>
              <a:defRPr/>
            </a:pPr>
            <a:r>
              <a:rPr sz="2400" b="1" spc="-10" dirty="0">
                <a:latin typeface="Arial"/>
                <a:cs typeface="Arial"/>
              </a:rPr>
              <a:t>Объекты	</a:t>
            </a:r>
            <a:r>
              <a:rPr sz="2400" b="1" spc="-5" dirty="0">
                <a:latin typeface="Arial"/>
                <a:cs typeface="Arial"/>
              </a:rPr>
              <a:t>интеллектуальной</a:t>
            </a:r>
            <a:r>
              <a:rPr sz="2400" b="1" spc="-45" dirty="0">
                <a:latin typeface="Arial"/>
                <a:cs typeface="Arial"/>
              </a:rPr>
              <a:t> </a:t>
            </a:r>
            <a:r>
              <a:rPr sz="2400" b="1" spc="-10" dirty="0">
                <a:latin typeface="Arial"/>
                <a:cs typeface="Arial"/>
              </a:rPr>
              <a:t>собственности</a:t>
            </a:r>
            <a:endParaRPr sz="2400" dirty="0">
              <a:latin typeface="Arial"/>
              <a:cs typeface="Arial"/>
            </a:endParaRPr>
          </a:p>
        </p:txBody>
      </p:sp>
      <p:sp>
        <p:nvSpPr>
          <p:cNvPr id="37" name="object 4"/>
          <p:cNvSpPr>
            <a:spLocks/>
          </p:cNvSpPr>
          <p:nvPr/>
        </p:nvSpPr>
        <p:spPr bwMode="auto">
          <a:xfrm>
            <a:off x="2092328" y="1298974"/>
            <a:ext cx="1147763" cy="431006"/>
          </a:xfrm>
          <a:custGeom>
            <a:avLst/>
            <a:gdLst>
              <a:gd name="T0" fmla="*/ 117496 w 1146810"/>
              <a:gd name="T1" fmla="*/ 419806 h 574039"/>
              <a:gd name="T2" fmla="*/ 0 w 1146810"/>
              <a:gd name="T3" fmla="*/ 571509 h 574039"/>
              <a:gd name="T4" fmla="*/ 191827 w 1146810"/>
              <a:gd name="T5" fmla="*/ 574498 h 574039"/>
              <a:gd name="T6" fmla="*/ 167042 w 1146810"/>
              <a:gd name="T7" fmla="*/ 522942 h 574039"/>
              <a:gd name="T8" fmla="*/ 274309 w 1146810"/>
              <a:gd name="T9" fmla="*/ 471374 h 574039"/>
              <a:gd name="T10" fmla="*/ 142269 w 1146810"/>
              <a:gd name="T11" fmla="*/ 471374 h 574039"/>
              <a:gd name="T12" fmla="*/ 117496 w 1146810"/>
              <a:gd name="T13" fmla="*/ 419806 h 574039"/>
              <a:gd name="T14" fmla="*/ 1122761 w 1146810"/>
              <a:gd name="T15" fmla="*/ 0 h 574039"/>
              <a:gd name="T16" fmla="*/ 142269 w 1146810"/>
              <a:gd name="T17" fmla="*/ 471374 h 574039"/>
              <a:gd name="T18" fmla="*/ 274309 w 1146810"/>
              <a:gd name="T19" fmla="*/ 471374 h 574039"/>
              <a:gd name="T20" fmla="*/ 1147547 w 1146810"/>
              <a:gd name="T21" fmla="*/ 51568 h 574039"/>
              <a:gd name="T22" fmla="*/ 1122761 w 1146810"/>
              <a:gd name="T23" fmla="*/ 0 h 5740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6810" h="574039">
                <a:moveTo>
                  <a:pt x="117398" y="419341"/>
                </a:moveTo>
                <a:lnTo>
                  <a:pt x="0" y="570877"/>
                </a:lnTo>
                <a:lnTo>
                  <a:pt x="191668" y="573862"/>
                </a:lnTo>
                <a:lnTo>
                  <a:pt x="166903" y="522363"/>
                </a:lnTo>
                <a:lnTo>
                  <a:pt x="274081" y="470852"/>
                </a:lnTo>
                <a:lnTo>
                  <a:pt x="142151" y="470852"/>
                </a:lnTo>
                <a:lnTo>
                  <a:pt x="117398" y="419341"/>
                </a:lnTo>
                <a:close/>
              </a:path>
              <a:path w="1146810" h="574039">
                <a:moveTo>
                  <a:pt x="1121829" y="0"/>
                </a:moveTo>
                <a:lnTo>
                  <a:pt x="142151" y="470852"/>
                </a:lnTo>
                <a:lnTo>
                  <a:pt x="274081" y="470852"/>
                </a:lnTo>
                <a:lnTo>
                  <a:pt x="1146594" y="51511"/>
                </a:lnTo>
                <a:lnTo>
                  <a:pt x="11218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9" name="object 5"/>
          <p:cNvSpPr>
            <a:spLocks/>
          </p:cNvSpPr>
          <p:nvPr/>
        </p:nvSpPr>
        <p:spPr bwMode="auto">
          <a:xfrm>
            <a:off x="5033968" y="1300165"/>
            <a:ext cx="962025" cy="427435"/>
          </a:xfrm>
          <a:custGeom>
            <a:avLst/>
            <a:gdLst>
              <a:gd name="T0" fmla="*/ 28467 w 962660"/>
              <a:gd name="T1" fmla="*/ 0 h 570230"/>
              <a:gd name="T2" fmla="*/ 0 w 962660"/>
              <a:gd name="T3" fmla="*/ 49514 h 570230"/>
              <a:gd name="T4" fmla="*/ 799128 w 962660"/>
              <a:gd name="T5" fmla="*/ 508936 h 570230"/>
              <a:gd name="T6" fmla="*/ 770673 w 962660"/>
              <a:gd name="T7" fmla="*/ 558463 h 570230"/>
              <a:gd name="T8" fmla="*/ 961910 w 962660"/>
              <a:gd name="T9" fmla="*/ 569582 h 570230"/>
              <a:gd name="T10" fmla="*/ 888885 w 962660"/>
              <a:gd name="T11" fmla="*/ 459420 h 570230"/>
              <a:gd name="T12" fmla="*/ 827595 w 962660"/>
              <a:gd name="T13" fmla="*/ 459420 h 570230"/>
              <a:gd name="T14" fmla="*/ 28467 w 962660"/>
              <a:gd name="T15" fmla="*/ 0 h 570230"/>
              <a:gd name="T16" fmla="*/ 856062 w 962660"/>
              <a:gd name="T17" fmla="*/ 409905 h 570230"/>
              <a:gd name="T18" fmla="*/ 827595 w 962660"/>
              <a:gd name="T19" fmla="*/ 459420 h 570230"/>
              <a:gd name="T20" fmla="*/ 888885 w 962660"/>
              <a:gd name="T21" fmla="*/ 459420 h 570230"/>
              <a:gd name="T22" fmla="*/ 856062 w 962660"/>
              <a:gd name="T23" fmla="*/ 409905 h 570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2660" h="570230">
                <a:moveTo>
                  <a:pt x="28486" y="0"/>
                </a:moveTo>
                <a:lnTo>
                  <a:pt x="0" y="49542"/>
                </a:lnTo>
                <a:lnTo>
                  <a:pt x="799655" y="509219"/>
                </a:lnTo>
                <a:lnTo>
                  <a:pt x="771182" y="558774"/>
                </a:lnTo>
                <a:lnTo>
                  <a:pt x="962545" y="569899"/>
                </a:lnTo>
                <a:lnTo>
                  <a:pt x="889472" y="459676"/>
                </a:lnTo>
                <a:lnTo>
                  <a:pt x="828141" y="459676"/>
                </a:lnTo>
                <a:lnTo>
                  <a:pt x="28486" y="0"/>
                </a:lnTo>
                <a:close/>
              </a:path>
              <a:path w="962660" h="570230">
                <a:moveTo>
                  <a:pt x="856627" y="410133"/>
                </a:moveTo>
                <a:lnTo>
                  <a:pt x="828141" y="459676"/>
                </a:lnTo>
                <a:lnTo>
                  <a:pt x="889472" y="459676"/>
                </a:lnTo>
                <a:lnTo>
                  <a:pt x="856627" y="410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0" name="object 6"/>
          <p:cNvSpPr txBox="1">
            <a:spLocks noChangeArrowheads="1"/>
          </p:cNvSpPr>
          <p:nvPr/>
        </p:nvSpPr>
        <p:spPr bwMode="auto">
          <a:xfrm>
            <a:off x="187325" y="1756175"/>
            <a:ext cx="38544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922338" eaLnBrk="0" hangingPunct="0">
              <a:spcBef>
                <a:spcPct val="20000"/>
              </a:spcBef>
              <a:tabLst>
                <a:tab pos="2227263" algn="l"/>
              </a:tabLst>
              <a:defRPr>
                <a:solidFill>
                  <a:schemeClr val="tx1"/>
                </a:solidFill>
                <a:latin typeface="Calibri" pitchFamily="34" charset="0"/>
              </a:defRPr>
            </a:lvl1pPr>
            <a:lvl2pPr marL="742950" indent="-285750" eaLnBrk="0" hangingPunct="0">
              <a:spcBef>
                <a:spcPct val="20000"/>
              </a:spcBef>
              <a:tabLst>
                <a:tab pos="2227263" algn="l"/>
              </a:tabLst>
              <a:defRPr>
                <a:solidFill>
                  <a:schemeClr val="tx1"/>
                </a:solidFill>
                <a:latin typeface="Calibri" pitchFamily="34" charset="0"/>
              </a:defRPr>
            </a:lvl2pPr>
            <a:lvl3pPr marL="1143000" indent="-228600" eaLnBrk="0" hangingPunct="0">
              <a:spcBef>
                <a:spcPct val="20000"/>
              </a:spcBef>
              <a:tabLst>
                <a:tab pos="2227263" algn="l"/>
              </a:tabLst>
              <a:defRPr>
                <a:solidFill>
                  <a:schemeClr val="tx1"/>
                </a:solidFill>
                <a:latin typeface="Calibri" pitchFamily="34" charset="0"/>
              </a:defRPr>
            </a:lvl3pPr>
            <a:lvl4pPr marL="1600200" indent="-228600" eaLnBrk="0" hangingPunct="0">
              <a:spcBef>
                <a:spcPct val="20000"/>
              </a:spcBef>
              <a:tabLst>
                <a:tab pos="2227263" algn="l"/>
              </a:tabLst>
              <a:defRPr>
                <a:solidFill>
                  <a:schemeClr val="tx1"/>
                </a:solidFill>
                <a:latin typeface="Calibri" pitchFamily="34" charset="0"/>
              </a:defRPr>
            </a:lvl4pPr>
            <a:lvl5pPr marL="2057400" indent="-228600" eaLnBrk="0" hangingPunct="0">
              <a:spcBef>
                <a:spcPct val="20000"/>
              </a:spcBef>
              <a:tabLst>
                <a:tab pos="2227263" algn="l"/>
              </a:tabLst>
              <a:defRPr>
                <a:solidFill>
                  <a:schemeClr val="tx1"/>
                </a:solidFill>
                <a:latin typeface="Calibri" pitchFamily="34" charset="0"/>
              </a:defRPr>
            </a:lvl5pPr>
            <a:lvl6pPr marL="2514600" indent="-228600" eaLnBrk="0" fontAlgn="base" hangingPunct="0">
              <a:spcBef>
                <a:spcPct val="20000"/>
              </a:spcBef>
              <a:spcAft>
                <a:spcPct val="0"/>
              </a:spcAft>
              <a:tabLst>
                <a:tab pos="2227263" algn="l"/>
              </a:tabLst>
              <a:defRPr>
                <a:solidFill>
                  <a:schemeClr val="tx1"/>
                </a:solidFill>
                <a:latin typeface="Calibri" pitchFamily="34" charset="0"/>
              </a:defRPr>
            </a:lvl6pPr>
            <a:lvl7pPr marL="2971800" indent="-228600" eaLnBrk="0" fontAlgn="base" hangingPunct="0">
              <a:spcBef>
                <a:spcPct val="20000"/>
              </a:spcBef>
              <a:spcAft>
                <a:spcPct val="0"/>
              </a:spcAft>
              <a:tabLst>
                <a:tab pos="2227263" algn="l"/>
              </a:tabLst>
              <a:defRPr>
                <a:solidFill>
                  <a:schemeClr val="tx1"/>
                </a:solidFill>
                <a:latin typeface="Calibri" pitchFamily="34" charset="0"/>
              </a:defRPr>
            </a:lvl7pPr>
            <a:lvl8pPr marL="3429000" indent="-228600" eaLnBrk="0" fontAlgn="base" hangingPunct="0">
              <a:spcBef>
                <a:spcPct val="20000"/>
              </a:spcBef>
              <a:spcAft>
                <a:spcPct val="0"/>
              </a:spcAft>
              <a:tabLst>
                <a:tab pos="2227263" algn="l"/>
              </a:tabLst>
              <a:defRPr>
                <a:solidFill>
                  <a:schemeClr val="tx1"/>
                </a:solidFill>
                <a:latin typeface="Calibri" pitchFamily="34" charset="0"/>
              </a:defRPr>
            </a:lvl8pPr>
            <a:lvl9pPr marL="3886200" indent="-228600" eaLnBrk="0" fontAlgn="base" hangingPunct="0">
              <a:spcBef>
                <a:spcPct val="20000"/>
              </a:spcBef>
              <a:spcAft>
                <a:spcPct val="0"/>
              </a:spcAft>
              <a:tabLst>
                <a:tab pos="2227263" algn="l"/>
              </a:tabLst>
              <a:defRPr>
                <a:solidFill>
                  <a:schemeClr val="tx1"/>
                </a:solidFill>
                <a:latin typeface="Calibri" pitchFamily="34" charset="0"/>
              </a:defRPr>
            </a:lvl9pPr>
          </a:lstStyle>
          <a:p>
            <a:pPr eaLnBrk="1" hangingPunct="1">
              <a:spcBef>
                <a:spcPct val="0"/>
              </a:spcBef>
            </a:pPr>
            <a:r>
              <a:rPr lang="ru-RU" altLang="ru-RU" sz="2000" i="1" dirty="0">
                <a:latin typeface="Arial" charset="0"/>
              </a:rPr>
              <a:t>Объекты	права  промышленной собственности</a:t>
            </a:r>
            <a:endParaRPr lang="ru-RU" altLang="ru-RU" sz="2000" dirty="0">
              <a:latin typeface="Arial" charset="0"/>
            </a:endParaRPr>
          </a:p>
        </p:txBody>
      </p:sp>
      <p:sp>
        <p:nvSpPr>
          <p:cNvPr id="41" name="object 7"/>
          <p:cNvSpPr txBox="1">
            <a:spLocks noChangeArrowheads="1"/>
          </p:cNvSpPr>
          <p:nvPr/>
        </p:nvSpPr>
        <p:spPr bwMode="auto">
          <a:xfrm>
            <a:off x="4433892" y="1758556"/>
            <a:ext cx="34940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28675" indent="-815975" eaLnBrk="0" hangingPunct="0">
              <a:spcBef>
                <a:spcPct val="20000"/>
              </a:spcBef>
              <a:tabLst>
                <a:tab pos="1303338" algn="l"/>
              </a:tabLst>
              <a:defRPr>
                <a:solidFill>
                  <a:schemeClr val="tx1"/>
                </a:solidFill>
                <a:latin typeface="Calibri" pitchFamily="34" charset="0"/>
              </a:defRPr>
            </a:lvl1pPr>
            <a:lvl2pPr marL="742950" indent="-285750" eaLnBrk="0" hangingPunct="0">
              <a:spcBef>
                <a:spcPct val="20000"/>
              </a:spcBef>
              <a:tabLst>
                <a:tab pos="1303338" algn="l"/>
              </a:tabLst>
              <a:defRPr>
                <a:solidFill>
                  <a:schemeClr val="tx1"/>
                </a:solidFill>
                <a:latin typeface="Calibri" pitchFamily="34" charset="0"/>
              </a:defRPr>
            </a:lvl2pPr>
            <a:lvl3pPr marL="1143000" indent="-228600" eaLnBrk="0" hangingPunct="0">
              <a:spcBef>
                <a:spcPct val="20000"/>
              </a:spcBef>
              <a:tabLst>
                <a:tab pos="1303338" algn="l"/>
              </a:tabLst>
              <a:defRPr>
                <a:solidFill>
                  <a:schemeClr val="tx1"/>
                </a:solidFill>
                <a:latin typeface="Calibri" pitchFamily="34" charset="0"/>
              </a:defRPr>
            </a:lvl3pPr>
            <a:lvl4pPr marL="1600200" indent="-228600" eaLnBrk="0" hangingPunct="0">
              <a:spcBef>
                <a:spcPct val="20000"/>
              </a:spcBef>
              <a:tabLst>
                <a:tab pos="1303338" algn="l"/>
              </a:tabLst>
              <a:defRPr>
                <a:solidFill>
                  <a:schemeClr val="tx1"/>
                </a:solidFill>
                <a:latin typeface="Calibri" pitchFamily="34" charset="0"/>
              </a:defRPr>
            </a:lvl4pPr>
            <a:lvl5pPr marL="2057400" indent="-228600" eaLnBrk="0" hangingPunct="0">
              <a:spcBef>
                <a:spcPct val="20000"/>
              </a:spcBef>
              <a:tabLst>
                <a:tab pos="1303338" algn="l"/>
              </a:tabLst>
              <a:defRPr>
                <a:solidFill>
                  <a:schemeClr val="tx1"/>
                </a:solidFill>
                <a:latin typeface="Calibri" pitchFamily="34" charset="0"/>
              </a:defRPr>
            </a:lvl5pPr>
            <a:lvl6pPr marL="2514600" indent="-228600" eaLnBrk="0" fontAlgn="base" hangingPunct="0">
              <a:spcBef>
                <a:spcPct val="20000"/>
              </a:spcBef>
              <a:spcAft>
                <a:spcPct val="0"/>
              </a:spcAft>
              <a:tabLst>
                <a:tab pos="1303338" algn="l"/>
              </a:tabLst>
              <a:defRPr>
                <a:solidFill>
                  <a:schemeClr val="tx1"/>
                </a:solidFill>
                <a:latin typeface="Calibri" pitchFamily="34" charset="0"/>
              </a:defRPr>
            </a:lvl6pPr>
            <a:lvl7pPr marL="2971800" indent="-228600" eaLnBrk="0" fontAlgn="base" hangingPunct="0">
              <a:spcBef>
                <a:spcPct val="20000"/>
              </a:spcBef>
              <a:spcAft>
                <a:spcPct val="0"/>
              </a:spcAft>
              <a:tabLst>
                <a:tab pos="1303338" algn="l"/>
              </a:tabLst>
              <a:defRPr>
                <a:solidFill>
                  <a:schemeClr val="tx1"/>
                </a:solidFill>
                <a:latin typeface="Calibri" pitchFamily="34" charset="0"/>
              </a:defRPr>
            </a:lvl7pPr>
            <a:lvl8pPr marL="3429000" indent="-228600" eaLnBrk="0" fontAlgn="base" hangingPunct="0">
              <a:spcBef>
                <a:spcPct val="20000"/>
              </a:spcBef>
              <a:spcAft>
                <a:spcPct val="0"/>
              </a:spcAft>
              <a:tabLst>
                <a:tab pos="1303338" algn="l"/>
              </a:tabLst>
              <a:defRPr>
                <a:solidFill>
                  <a:schemeClr val="tx1"/>
                </a:solidFill>
                <a:latin typeface="Calibri" pitchFamily="34" charset="0"/>
              </a:defRPr>
            </a:lvl8pPr>
            <a:lvl9pPr marL="3886200" indent="-228600" eaLnBrk="0" fontAlgn="base" hangingPunct="0">
              <a:spcBef>
                <a:spcPct val="20000"/>
              </a:spcBef>
              <a:spcAft>
                <a:spcPct val="0"/>
              </a:spcAft>
              <a:tabLst>
                <a:tab pos="1303338" algn="l"/>
              </a:tabLst>
              <a:defRPr>
                <a:solidFill>
                  <a:schemeClr val="tx1"/>
                </a:solidFill>
                <a:latin typeface="Calibri" pitchFamily="34" charset="0"/>
              </a:defRPr>
            </a:lvl9pPr>
          </a:lstStyle>
          <a:p>
            <a:pPr marL="0" indent="12700" algn="ctr" eaLnBrk="1" hangingPunct="1">
              <a:spcBef>
                <a:spcPct val="0"/>
              </a:spcBef>
            </a:pPr>
            <a:r>
              <a:rPr lang="ru-RU" altLang="ru-RU" sz="2000" i="1" dirty="0">
                <a:latin typeface="Arial" charset="0"/>
              </a:rPr>
              <a:t>Объекты	авторского права и смежных прав</a:t>
            </a:r>
            <a:endParaRPr lang="ru-RU" altLang="ru-RU" sz="2000" dirty="0">
              <a:latin typeface="Arial" charset="0"/>
            </a:endParaRPr>
          </a:p>
        </p:txBody>
      </p:sp>
      <p:sp>
        <p:nvSpPr>
          <p:cNvPr id="42" name="object 8"/>
          <p:cNvSpPr txBox="1">
            <a:spLocks noChangeArrowheads="1"/>
          </p:cNvSpPr>
          <p:nvPr/>
        </p:nvSpPr>
        <p:spPr bwMode="auto">
          <a:xfrm>
            <a:off x="355601" y="2583657"/>
            <a:ext cx="3827463"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50"/>
              </a:lnSpc>
              <a:spcBef>
                <a:spcPct val="0"/>
              </a:spcBef>
            </a:pPr>
            <a:r>
              <a:rPr lang="ru-RU" altLang="ru-RU">
                <a:latin typeface="Arial" charset="0"/>
              </a:rPr>
              <a:t>v </a:t>
            </a:r>
            <a:r>
              <a:rPr lang="ru-RU" altLang="ru-RU" b="1">
                <a:latin typeface="Arial" charset="0"/>
              </a:rPr>
              <a:t>Изобретения</a:t>
            </a:r>
            <a:endParaRPr lang="ru-RU" altLang="ru-RU">
              <a:latin typeface="Arial" charset="0"/>
            </a:endParaRPr>
          </a:p>
          <a:p>
            <a:pPr eaLnBrk="1" hangingPunct="1">
              <a:lnSpc>
                <a:spcPts val="2150"/>
              </a:lnSpc>
              <a:spcBef>
                <a:spcPct val="0"/>
              </a:spcBef>
            </a:pPr>
            <a:r>
              <a:rPr lang="ru-RU" altLang="ru-RU">
                <a:latin typeface="Arial" charset="0"/>
              </a:rPr>
              <a:t>v </a:t>
            </a:r>
            <a:r>
              <a:rPr lang="ru-RU" altLang="ru-RU" b="1">
                <a:latin typeface="Arial" charset="0"/>
              </a:rPr>
              <a:t>Полезные модели</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Промышленные образцы</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Товарные знаки и  знаки обслуживания</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Секрет производства (ноу-хау)</a:t>
            </a:r>
            <a:endParaRPr lang="ru-RU" altLang="ru-RU">
              <a:latin typeface="Arial" charset="0"/>
            </a:endParaRPr>
          </a:p>
        </p:txBody>
      </p:sp>
      <p:sp>
        <p:nvSpPr>
          <p:cNvPr id="43" name="object 9"/>
          <p:cNvSpPr txBox="1">
            <a:spLocks noChangeArrowheads="1"/>
          </p:cNvSpPr>
          <p:nvPr/>
        </p:nvSpPr>
        <p:spPr bwMode="auto">
          <a:xfrm>
            <a:off x="4518025" y="2591991"/>
            <a:ext cx="450215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3700" indent="-3810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25"/>
              </a:lnSpc>
              <a:spcBef>
                <a:spcPct val="0"/>
              </a:spcBef>
            </a:pPr>
            <a:r>
              <a:rPr lang="ru-RU" altLang="ru-RU">
                <a:latin typeface="Arial" charset="0"/>
              </a:rPr>
              <a:t>v </a:t>
            </a:r>
            <a:r>
              <a:rPr lang="ru-RU" altLang="ru-RU" b="1">
                <a:latin typeface="Arial" charset="0"/>
              </a:rPr>
              <a:t>Произведения науки,  литературы и искусства</a:t>
            </a:r>
            <a:endParaRPr lang="ru-RU" altLang="ru-RU">
              <a:latin typeface="Arial" charset="0"/>
            </a:endParaRPr>
          </a:p>
          <a:p>
            <a:pPr eaLnBrk="1" hangingPunct="1">
              <a:lnSpc>
                <a:spcPts val="2100"/>
              </a:lnSpc>
              <a:spcBef>
                <a:spcPct val="0"/>
              </a:spcBef>
            </a:pPr>
            <a:r>
              <a:rPr lang="ru-RU" altLang="ru-RU">
                <a:latin typeface="Arial" charset="0"/>
              </a:rPr>
              <a:t>v </a:t>
            </a:r>
            <a:r>
              <a:rPr lang="ru-RU" altLang="ru-RU" b="1">
                <a:latin typeface="Arial" charset="0"/>
              </a:rPr>
              <a:t>Фонограммы и видеозаписи</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Программы для ЭВМ</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Базы данных</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Топологии интегральных микросхем</a:t>
            </a:r>
            <a:endParaRPr lang="ru-RU" altLang="ru-RU">
              <a:latin typeface="Arial" charset="0"/>
            </a:endParaRPr>
          </a:p>
        </p:txBody>
      </p:sp>
      <p:sp>
        <p:nvSpPr>
          <p:cNvPr id="44" name="object 10"/>
          <p:cNvSpPr>
            <a:spLocks/>
          </p:cNvSpPr>
          <p:nvPr/>
        </p:nvSpPr>
        <p:spPr bwMode="auto">
          <a:xfrm>
            <a:off x="3952875" y="1243015"/>
            <a:ext cx="4432300" cy="3178969"/>
          </a:xfrm>
          <a:custGeom>
            <a:avLst/>
            <a:gdLst>
              <a:gd name="T0" fmla="*/ 8576 w 4431665"/>
              <a:gd name="T1" fmla="*/ 1931524 h 4237990"/>
              <a:gd name="T2" fmla="*/ 42658 w 4431665"/>
              <a:gd name="T3" fmla="*/ 1703357 h 4237990"/>
              <a:gd name="T4" fmla="*/ 101383 w 4431665"/>
              <a:gd name="T5" fmla="*/ 1483684 h 4237990"/>
              <a:gd name="T6" fmla="*/ 183343 w 4431665"/>
              <a:gd name="T7" fmla="*/ 1273850 h 4237990"/>
              <a:gd name="T8" fmla="*/ 287133 w 4431665"/>
              <a:gd name="T9" fmla="*/ 1075201 h 4237990"/>
              <a:gd name="T10" fmla="*/ 411344 w 4431665"/>
              <a:gd name="T11" fmla="*/ 889083 h 4237990"/>
              <a:gd name="T12" fmla="*/ 554568 w 4431665"/>
              <a:gd name="T13" fmla="*/ 716841 h 4237990"/>
              <a:gd name="T14" fmla="*/ 715399 w 4431665"/>
              <a:gd name="T15" fmla="*/ 559824 h 4237990"/>
              <a:gd name="T16" fmla="*/ 892430 w 4431665"/>
              <a:gd name="T17" fmla="*/ 419375 h 4237990"/>
              <a:gd name="T18" fmla="*/ 1084252 w 4431665"/>
              <a:gd name="T19" fmla="*/ 296840 h 4237990"/>
              <a:gd name="T20" fmla="*/ 1289458 w 4431665"/>
              <a:gd name="T21" fmla="*/ 193567 h 4237990"/>
              <a:gd name="T22" fmla="*/ 1506641 w 4431665"/>
              <a:gd name="T23" fmla="*/ 110900 h 4237990"/>
              <a:gd name="T24" fmla="*/ 1734393 w 4431665"/>
              <a:gd name="T25" fmla="*/ 50186 h 4237990"/>
              <a:gd name="T26" fmla="*/ 1971308 w 4431665"/>
              <a:gd name="T27" fmla="*/ 12771 h 4237990"/>
              <a:gd name="T28" fmla="*/ 2215978 w 4431665"/>
              <a:gd name="T29" fmla="*/ 0 h 4237990"/>
              <a:gd name="T30" fmla="*/ 2460649 w 4431665"/>
              <a:gd name="T31" fmla="*/ 12771 h 4237990"/>
              <a:gd name="T32" fmla="*/ 2697564 w 4431665"/>
              <a:gd name="T33" fmla="*/ 50186 h 4237990"/>
              <a:gd name="T34" fmla="*/ 2925317 w 4431665"/>
              <a:gd name="T35" fmla="*/ 110900 h 4237990"/>
              <a:gd name="T36" fmla="*/ 3142500 w 4431665"/>
              <a:gd name="T37" fmla="*/ 193567 h 4237990"/>
              <a:gd name="T38" fmla="*/ 3347707 w 4431665"/>
              <a:gd name="T39" fmla="*/ 296840 h 4237990"/>
              <a:gd name="T40" fmla="*/ 3539529 w 4431665"/>
              <a:gd name="T41" fmla="*/ 419375 h 4237990"/>
              <a:gd name="T42" fmla="*/ 3716558 w 4431665"/>
              <a:gd name="T43" fmla="*/ 559824 h 4237990"/>
              <a:gd name="T44" fmla="*/ 3877389 w 4431665"/>
              <a:gd name="T45" fmla="*/ 716841 h 4237990"/>
              <a:gd name="T46" fmla="*/ 4020614 w 4431665"/>
              <a:gd name="T47" fmla="*/ 889083 h 4237990"/>
              <a:gd name="T48" fmla="*/ 4144824 w 4431665"/>
              <a:gd name="T49" fmla="*/ 1075201 h 4237990"/>
              <a:gd name="T50" fmla="*/ 4248614 w 4431665"/>
              <a:gd name="T51" fmla="*/ 1273850 h 4237990"/>
              <a:gd name="T52" fmla="*/ 4330574 w 4431665"/>
              <a:gd name="T53" fmla="*/ 1483684 h 4237990"/>
              <a:gd name="T54" fmla="*/ 4389299 w 4431665"/>
              <a:gd name="T55" fmla="*/ 1703357 h 4237990"/>
              <a:gd name="T56" fmla="*/ 4423381 w 4431665"/>
              <a:gd name="T57" fmla="*/ 1931524 h 4237990"/>
              <a:gd name="T58" fmla="*/ 4431415 w 4431665"/>
              <a:gd name="T59" fmla="*/ 2166596 h 4237990"/>
              <a:gd name="T60" fmla="*/ 4412795 w 4431665"/>
              <a:gd name="T61" fmla="*/ 2399210 h 4237990"/>
              <a:gd name="T62" fmla="*/ 4368688 w 4431665"/>
              <a:gd name="T63" fmla="*/ 2624140 h 4237990"/>
              <a:gd name="T64" fmla="*/ 4300499 w 4431665"/>
              <a:gd name="T65" fmla="*/ 2840038 h 4237990"/>
              <a:gd name="T66" fmla="*/ 4209638 w 4431665"/>
              <a:gd name="T67" fmla="*/ 3045559 h 4237990"/>
              <a:gd name="T68" fmla="*/ 4097512 w 4431665"/>
              <a:gd name="T69" fmla="*/ 3239356 h 4237990"/>
              <a:gd name="T70" fmla="*/ 3965527 w 4431665"/>
              <a:gd name="T71" fmla="*/ 3420084 h 4237990"/>
              <a:gd name="T72" fmla="*/ 3815091 w 4431665"/>
              <a:gd name="T73" fmla="*/ 3586397 h 4237990"/>
              <a:gd name="T74" fmla="*/ 3647612 w 4431665"/>
              <a:gd name="T75" fmla="*/ 3736948 h 4237990"/>
              <a:gd name="T76" fmla="*/ 3464496 w 4431665"/>
              <a:gd name="T77" fmla="*/ 3870392 h 4237990"/>
              <a:gd name="T78" fmla="*/ 3267152 w 4431665"/>
              <a:gd name="T79" fmla="*/ 3985383 h 4237990"/>
              <a:gd name="T80" fmla="*/ 3056986 w 4431665"/>
              <a:gd name="T81" fmla="*/ 4080575 h 4237990"/>
              <a:gd name="T82" fmla="*/ 2835405 w 4431665"/>
              <a:gd name="T83" fmla="*/ 4154622 h 4237990"/>
              <a:gd name="T84" fmla="*/ 2603819 w 4431665"/>
              <a:gd name="T85" fmla="*/ 4206178 h 4237990"/>
              <a:gd name="T86" fmla="*/ 2363633 w 4431665"/>
              <a:gd name="T87" fmla="*/ 4233897 h 4237990"/>
              <a:gd name="T88" fmla="*/ 2117270 w 4431665"/>
              <a:gd name="T89" fmla="*/ 4236462 h 4237990"/>
              <a:gd name="T90" fmla="*/ 1875534 w 4431665"/>
              <a:gd name="T91" fmla="*/ 4213672 h 4237990"/>
              <a:gd name="T92" fmla="*/ 1642114 w 4431665"/>
              <a:gd name="T93" fmla="*/ 4166775 h 4237990"/>
              <a:gd name="T94" fmla="*/ 1418421 w 4431665"/>
              <a:gd name="T95" fmla="*/ 4097119 h 4237990"/>
              <a:gd name="T96" fmla="*/ 1205860 w 4431665"/>
              <a:gd name="T97" fmla="*/ 4006048 h 4237990"/>
              <a:gd name="T98" fmla="*/ 1005838 w 4431665"/>
              <a:gd name="T99" fmla="*/ 3894910 h 4237990"/>
              <a:gd name="T100" fmla="*/ 819764 w 4431665"/>
              <a:gd name="T101" fmla="*/ 3765049 h 4237990"/>
              <a:gd name="T102" fmla="*/ 649045 w 4431665"/>
              <a:gd name="T103" fmla="*/ 3617811 h 4237990"/>
              <a:gd name="T104" fmla="*/ 495087 w 4431665"/>
              <a:gd name="T105" fmla="*/ 3454544 h 4237990"/>
              <a:gd name="T106" fmla="*/ 359299 w 4431665"/>
              <a:gd name="T107" fmla="*/ 3276591 h 4237990"/>
              <a:gd name="T108" fmla="*/ 243088 w 4431665"/>
              <a:gd name="T109" fmla="*/ 3085299 h 4237990"/>
              <a:gd name="T110" fmla="*/ 147861 w 4431665"/>
              <a:gd name="T111" fmla="*/ 2882016 h 4237990"/>
              <a:gd name="T112" fmla="*/ 75026 w 4431665"/>
              <a:gd name="T113" fmla="*/ 2668086 h 4237990"/>
              <a:gd name="T114" fmla="*/ 25989 w 4431665"/>
              <a:gd name="T115" fmla="*/ 2444854 h 4237990"/>
              <a:gd name="T116" fmla="*/ 2158 w 4431665"/>
              <a:gd name="T117" fmla="*/ 2213669 h 42379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31665" h="4237990">
                <a:moveTo>
                  <a:pt x="0" y="2118951"/>
                </a:moveTo>
                <a:lnTo>
                  <a:pt x="541" y="2071631"/>
                </a:lnTo>
                <a:lnTo>
                  <a:pt x="2158" y="2024564"/>
                </a:lnTo>
                <a:lnTo>
                  <a:pt x="4840" y="1977762"/>
                </a:lnTo>
                <a:lnTo>
                  <a:pt x="8575" y="1931235"/>
                </a:lnTo>
                <a:lnTo>
                  <a:pt x="13351" y="1884994"/>
                </a:lnTo>
                <a:lnTo>
                  <a:pt x="19159" y="1839049"/>
                </a:lnTo>
                <a:lnTo>
                  <a:pt x="25985" y="1793412"/>
                </a:lnTo>
                <a:lnTo>
                  <a:pt x="33820" y="1748093"/>
                </a:lnTo>
                <a:lnTo>
                  <a:pt x="42652" y="1703102"/>
                </a:lnTo>
                <a:lnTo>
                  <a:pt x="52469" y="1658452"/>
                </a:lnTo>
                <a:lnTo>
                  <a:pt x="63260" y="1614152"/>
                </a:lnTo>
                <a:lnTo>
                  <a:pt x="75015" y="1570213"/>
                </a:lnTo>
                <a:lnTo>
                  <a:pt x="87721" y="1526646"/>
                </a:lnTo>
                <a:lnTo>
                  <a:pt x="101368" y="1483462"/>
                </a:lnTo>
                <a:lnTo>
                  <a:pt x="115944" y="1440671"/>
                </a:lnTo>
                <a:lnTo>
                  <a:pt x="131439" y="1398285"/>
                </a:lnTo>
                <a:lnTo>
                  <a:pt x="147840" y="1356314"/>
                </a:lnTo>
                <a:lnTo>
                  <a:pt x="165137" y="1314768"/>
                </a:lnTo>
                <a:lnTo>
                  <a:pt x="183317" y="1273659"/>
                </a:lnTo>
                <a:lnTo>
                  <a:pt x="202371" y="1232997"/>
                </a:lnTo>
                <a:lnTo>
                  <a:pt x="222287" y="1192794"/>
                </a:lnTo>
                <a:lnTo>
                  <a:pt x="243053" y="1153059"/>
                </a:lnTo>
                <a:lnTo>
                  <a:pt x="264659" y="1113804"/>
                </a:lnTo>
                <a:lnTo>
                  <a:pt x="287092" y="1075040"/>
                </a:lnTo>
                <a:lnTo>
                  <a:pt x="310342" y="1036776"/>
                </a:lnTo>
                <a:lnTo>
                  <a:pt x="334398" y="999025"/>
                </a:lnTo>
                <a:lnTo>
                  <a:pt x="359248" y="961796"/>
                </a:lnTo>
                <a:lnTo>
                  <a:pt x="384881" y="925101"/>
                </a:lnTo>
                <a:lnTo>
                  <a:pt x="411285" y="888950"/>
                </a:lnTo>
                <a:lnTo>
                  <a:pt x="438450" y="853354"/>
                </a:lnTo>
                <a:lnTo>
                  <a:pt x="466364" y="818323"/>
                </a:lnTo>
                <a:lnTo>
                  <a:pt x="495016" y="783869"/>
                </a:lnTo>
                <a:lnTo>
                  <a:pt x="524395" y="750003"/>
                </a:lnTo>
                <a:lnTo>
                  <a:pt x="554489" y="716734"/>
                </a:lnTo>
                <a:lnTo>
                  <a:pt x="585288" y="684075"/>
                </a:lnTo>
                <a:lnTo>
                  <a:pt x="616779" y="652035"/>
                </a:lnTo>
                <a:lnTo>
                  <a:pt x="648952" y="620625"/>
                </a:lnTo>
                <a:lnTo>
                  <a:pt x="681795" y="589857"/>
                </a:lnTo>
                <a:lnTo>
                  <a:pt x="715297" y="559740"/>
                </a:lnTo>
                <a:lnTo>
                  <a:pt x="749448" y="530286"/>
                </a:lnTo>
                <a:lnTo>
                  <a:pt x="784234" y="501505"/>
                </a:lnTo>
                <a:lnTo>
                  <a:pt x="819647" y="473409"/>
                </a:lnTo>
                <a:lnTo>
                  <a:pt x="855673" y="446008"/>
                </a:lnTo>
                <a:lnTo>
                  <a:pt x="892302" y="419312"/>
                </a:lnTo>
                <a:lnTo>
                  <a:pt x="929523" y="393333"/>
                </a:lnTo>
                <a:lnTo>
                  <a:pt x="967324" y="368081"/>
                </a:lnTo>
                <a:lnTo>
                  <a:pt x="1005694" y="343567"/>
                </a:lnTo>
                <a:lnTo>
                  <a:pt x="1044622" y="319801"/>
                </a:lnTo>
                <a:lnTo>
                  <a:pt x="1084097" y="296796"/>
                </a:lnTo>
                <a:lnTo>
                  <a:pt x="1124106" y="274561"/>
                </a:lnTo>
                <a:lnTo>
                  <a:pt x="1164640" y="253106"/>
                </a:lnTo>
                <a:lnTo>
                  <a:pt x="1205687" y="232444"/>
                </a:lnTo>
                <a:lnTo>
                  <a:pt x="1247235" y="212584"/>
                </a:lnTo>
                <a:lnTo>
                  <a:pt x="1289273" y="193538"/>
                </a:lnTo>
                <a:lnTo>
                  <a:pt x="1331791" y="175316"/>
                </a:lnTo>
                <a:lnTo>
                  <a:pt x="1374776" y="157928"/>
                </a:lnTo>
                <a:lnTo>
                  <a:pt x="1418218" y="141387"/>
                </a:lnTo>
                <a:lnTo>
                  <a:pt x="1462104" y="125701"/>
                </a:lnTo>
                <a:lnTo>
                  <a:pt x="1506425" y="110883"/>
                </a:lnTo>
                <a:lnTo>
                  <a:pt x="1551169" y="96943"/>
                </a:lnTo>
                <a:lnTo>
                  <a:pt x="1596324" y="83892"/>
                </a:lnTo>
                <a:lnTo>
                  <a:pt x="1641879" y="71740"/>
                </a:lnTo>
                <a:lnTo>
                  <a:pt x="1687823" y="60499"/>
                </a:lnTo>
                <a:lnTo>
                  <a:pt x="1734145" y="50178"/>
                </a:lnTo>
                <a:lnTo>
                  <a:pt x="1780834" y="40790"/>
                </a:lnTo>
                <a:lnTo>
                  <a:pt x="1827877" y="32344"/>
                </a:lnTo>
                <a:lnTo>
                  <a:pt x="1875265" y="24851"/>
                </a:lnTo>
                <a:lnTo>
                  <a:pt x="1922985" y="18322"/>
                </a:lnTo>
                <a:lnTo>
                  <a:pt x="1971026" y="12769"/>
                </a:lnTo>
                <a:lnTo>
                  <a:pt x="2019378" y="8200"/>
                </a:lnTo>
                <a:lnTo>
                  <a:pt x="2068028" y="4629"/>
                </a:lnTo>
                <a:lnTo>
                  <a:pt x="2116967" y="2064"/>
                </a:lnTo>
                <a:lnTo>
                  <a:pt x="2166181" y="517"/>
                </a:lnTo>
                <a:lnTo>
                  <a:pt x="2215661" y="0"/>
                </a:lnTo>
                <a:lnTo>
                  <a:pt x="2265141" y="517"/>
                </a:lnTo>
                <a:lnTo>
                  <a:pt x="2314355" y="2064"/>
                </a:lnTo>
                <a:lnTo>
                  <a:pt x="2363294" y="4629"/>
                </a:lnTo>
                <a:lnTo>
                  <a:pt x="2411944" y="8200"/>
                </a:lnTo>
                <a:lnTo>
                  <a:pt x="2460296" y="12769"/>
                </a:lnTo>
                <a:lnTo>
                  <a:pt x="2508338" y="18322"/>
                </a:lnTo>
                <a:lnTo>
                  <a:pt x="2556058" y="24851"/>
                </a:lnTo>
                <a:lnTo>
                  <a:pt x="2603446" y="32344"/>
                </a:lnTo>
                <a:lnTo>
                  <a:pt x="2650489" y="40790"/>
                </a:lnTo>
                <a:lnTo>
                  <a:pt x="2697178" y="50178"/>
                </a:lnTo>
                <a:lnTo>
                  <a:pt x="2743500" y="60499"/>
                </a:lnTo>
                <a:lnTo>
                  <a:pt x="2789444" y="71740"/>
                </a:lnTo>
                <a:lnTo>
                  <a:pt x="2834999" y="83892"/>
                </a:lnTo>
                <a:lnTo>
                  <a:pt x="2880155" y="96943"/>
                </a:lnTo>
                <a:lnTo>
                  <a:pt x="2924898" y="110883"/>
                </a:lnTo>
                <a:lnTo>
                  <a:pt x="2969219" y="125701"/>
                </a:lnTo>
                <a:lnTo>
                  <a:pt x="3013106" y="141387"/>
                </a:lnTo>
                <a:lnTo>
                  <a:pt x="3056548" y="157928"/>
                </a:lnTo>
                <a:lnTo>
                  <a:pt x="3099533" y="175316"/>
                </a:lnTo>
                <a:lnTo>
                  <a:pt x="3142050" y="193538"/>
                </a:lnTo>
                <a:lnTo>
                  <a:pt x="3184089" y="212584"/>
                </a:lnTo>
                <a:lnTo>
                  <a:pt x="3225637" y="232444"/>
                </a:lnTo>
                <a:lnTo>
                  <a:pt x="3266684" y="253106"/>
                </a:lnTo>
                <a:lnTo>
                  <a:pt x="3307217" y="274561"/>
                </a:lnTo>
                <a:lnTo>
                  <a:pt x="3347227" y="296796"/>
                </a:lnTo>
                <a:lnTo>
                  <a:pt x="3386702" y="319801"/>
                </a:lnTo>
                <a:lnTo>
                  <a:pt x="3425630" y="343567"/>
                </a:lnTo>
                <a:lnTo>
                  <a:pt x="3464000" y="368081"/>
                </a:lnTo>
                <a:lnTo>
                  <a:pt x="3501801" y="393333"/>
                </a:lnTo>
                <a:lnTo>
                  <a:pt x="3539022" y="419312"/>
                </a:lnTo>
                <a:lnTo>
                  <a:pt x="3575651" y="446008"/>
                </a:lnTo>
                <a:lnTo>
                  <a:pt x="3611677" y="473409"/>
                </a:lnTo>
                <a:lnTo>
                  <a:pt x="3647089" y="501505"/>
                </a:lnTo>
                <a:lnTo>
                  <a:pt x="3681876" y="530286"/>
                </a:lnTo>
                <a:lnTo>
                  <a:pt x="3716026" y="559740"/>
                </a:lnTo>
                <a:lnTo>
                  <a:pt x="3749528" y="589857"/>
                </a:lnTo>
                <a:lnTo>
                  <a:pt x="3782372" y="620625"/>
                </a:lnTo>
                <a:lnTo>
                  <a:pt x="3814544" y="652035"/>
                </a:lnTo>
                <a:lnTo>
                  <a:pt x="3846036" y="684075"/>
                </a:lnTo>
                <a:lnTo>
                  <a:pt x="3876834" y="716734"/>
                </a:lnTo>
                <a:lnTo>
                  <a:pt x="3906928" y="750003"/>
                </a:lnTo>
                <a:lnTo>
                  <a:pt x="3936307" y="783869"/>
                </a:lnTo>
                <a:lnTo>
                  <a:pt x="3964959" y="818323"/>
                </a:lnTo>
                <a:lnTo>
                  <a:pt x="3992873" y="853354"/>
                </a:lnTo>
                <a:lnTo>
                  <a:pt x="4020038" y="888950"/>
                </a:lnTo>
                <a:lnTo>
                  <a:pt x="4046442" y="925101"/>
                </a:lnTo>
                <a:lnTo>
                  <a:pt x="4072075" y="961796"/>
                </a:lnTo>
                <a:lnTo>
                  <a:pt x="4096925" y="999025"/>
                </a:lnTo>
                <a:lnTo>
                  <a:pt x="4120980" y="1036776"/>
                </a:lnTo>
                <a:lnTo>
                  <a:pt x="4144230" y="1075040"/>
                </a:lnTo>
                <a:lnTo>
                  <a:pt x="4166664" y="1113804"/>
                </a:lnTo>
                <a:lnTo>
                  <a:pt x="4188269" y="1153059"/>
                </a:lnTo>
                <a:lnTo>
                  <a:pt x="4209035" y="1192794"/>
                </a:lnTo>
                <a:lnTo>
                  <a:pt x="4228951" y="1232997"/>
                </a:lnTo>
                <a:lnTo>
                  <a:pt x="4248005" y="1273659"/>
                </a:lnTo>
                <a:lnTo>
                  <a:pt x="4266186" y="1314768"/>
                </a:lnTo>
                <a:lnTo>
                  <a:pt x="4283482" y="1356314"/>
                </a:lnTo>
                <a:lnTo>
                  <a:pt x="4299883" y="1398285"/>
                </a:lnTo>
                <a:lnTo>
                  <a:pt x="4315378" y="1440671"/>
                </a:lnTo>
                <a:lnTo>
                  <a:pt x="4329954" y="1483462"/>
                </a:lnTo>
                <a:lnTo>
                  <a:pt x="4343601" y="1526646"/>
                </a:lnTo>
                <a:lnTo>
                  <a:pt x="4356307" y="1570213"/>
                </a:lnTo>
                <a:lnTo>
                  <a:pt x="4368062" y="1614152"/>
                </a:lnTo>
                <a:lnTo>
                  <a:pt x="4378853" y="1658452"/>
                </a:lnTo>
                <a:lnTo>
                  <a:pt x="4388670" y="1703102"/>
                </a:lnTo>
                <a:lnTo>
                  <a:pt x="4397502" y="1748093"/>
                </a:lnTo>
                <a:lnTo>
                  <a:pt x="4405336" y="1793412"/>
                </a:lnTo>
                <a:lnTo>
                  <a:pt x="4412163" y="1839049"/>
                </a:lnTo>
                <a:lnTo>
                  <a:pt x="4417970" y="1884994"/>
                </a:lnTo>
                <a:lnTo>
                  <a:pt x="4422747" y="1931235"/>
                </a:lnTo>
                <a:lnTo>
                  <a:pt x="4426482" y="1977762"/>
                </a:lnTo>
                <a:lnTo>
                  <a:pt x="4429163" y="2024564"/>
                </a:lnTo>
                <a:lnTo>
                  <a:pt x="4430780" y="2071631"/>
                </a:lnTo>
                <a:lnTo>
                  <a:pt x="4431322" y="2118951"/>
                </a:lnTo>
                <a:lnTo>
                  <a:pt x="4430780" y="2166271"/>
                </a:lnTo>
                <a:lnTo>
                  <a:pt x="4429163" y="2213337"/>
                </a:lnTo>
                <a:lnTo>
                  <a:pt x="4426482" y="2260139"/>
                </a:lnTo>
                <a:lnTo>
                  <a:pt x="4422747" y="2306666"/>
                </a:lnTo>
                <a:lnTo>
                  <a:pt x="4417970" y="2352907"/>
                </a:lnTo>
                <a:lnTo>
                  <a:pt x="4412163" y="2398851"/>
                </a:lnTo>
                <a:lnTo>
                  <a:pt x="4405336" y="2444488"/>
                </a:lnTo>
                <a:lnTo>
                  <a:pt x="4397502" y="2489807"/>
                </a:lnTo>
                <a:lnTo>
                  <a:pt x="4388670" y="2534797"/>
                </a:lnTo>
                <a:lnTo>
                  <a:pt x="4378853" y="2579447"/>
                </a:lnTo>
                <a:lnTo>
                  <a:pt x="4368062" y="2623747"/>
                </a:lnTo>
                <a:lnTo>
                  <a:pt x="4356307" y="2667686"/>
                </a:lnTo>
                <a:lnTo>
                  <a:pt x="4343601" y="2711252"/>
                </a:lnTo>
                <a:lnTo>
                  <a:pt x="4329954" y="2754436"/>
                </a:lnTo>
                <a:lnTo>
                  <a:pt x="4315378" y="2797227"/>
                </a:lnTo>
                <a:lnTo>
                  <a:pt x="4299883" y="2839613"/>
                </a:lnTo>
                <a:lnTo>
                  <a:pt x="4283482" y="2881584"/>
                </a:lnTo>
                <a:lnTo>
                  <a:pt x="4266186" y="2923129"/>
                </a:lnTo>
                <a:lnTo>
                  <a:pt x="4248005" y="2964238"/>
                </a:lnTo>
                <a:lnTo>
                  <a:pt x="4228951" y="3004900"/>
                </a:lnTo>
                <a:lnTo>
                  <a:pt x="4209035" y="3045103"/>
                </a:lnTo>
                <a:lnTo>
                  <a:pt x="4188269" y="3084837"/>
                </a:lnTo>
                <a:lnTo>
                  <a:pt x="4166664" y="3124092"/>
                </a:lnTo>
                <a:lnTo>
                  <a:pt x="4144230" y="3162857"/>
                </a:lnTo>
                <a:lnTo>
                  <a:pt x="4120980" y="3201120"/>
                </a:lnTo>
                <a:lnTo>
                  <a:pt x="4096925" y="3238871"/>
                </a:lnTo>
                <a:lnTo>
                  <a:pt x="4072075" y="3276100"/>
                </a:lnTo>
                <a:lnTo>
                  <a:pt x="4046442" y="3312795"/>
                </a:lnTo>
                <a:lnTo>
                  <a:pt x="4020038" y="3348946"/>
                </a:lnTo>
                <a:lnTo>
                  <a:pt x="3992873" y="3384542"/>
                </a:lnTo>
                <a:lnTo>
                  <a:pt x="3964959" y="3419572"/>
                </a:lnTo>
                <a:lnTo>
                  <a:pt x="3936307" y="3454026"/>
                </a:lnTo>
                <a:lnTo>
                  <a:pt x="3906928" y="3487892"/>
                </a:lnTo>
                <a:lnTo>
                  <a:pt x="3876834" y="3521160"/>
                </a:lnTo>
                <a:lnTo>
                  <a:pt x="3846036" y="3553820"/>
                </a:lnTo>
                <a:lnTo>
                  <a:pt x="3814544" y="3585860"/>
                </a:lnTo>
                <a:lnTo>
                  <a:pt x="3782372" y="3617269"/>
                </a:lnTo>
                <a:lnTo>
                  <a:pt x="3749528" y="3648037"/>
                </a:lnTo>
                <a:lnTo>
                  <a:pt x="3716026" y="3678154"/>
                </a:lnTo>
                <a:lnTo>
                  <a:pt x="3681876" y="3707608"/>
                </a:lnTo>
                <a:lnTo>
                  <a:pt x="3647089" y="3736388"/>
                </a:lnTo>
                <a:lnTo>
                  <a:pt x="3611677" y="3764485"/>
                </a:lnTo>
                <a:lnTo>
                  <a:pt x="3575651" y="3791886"/>
                </a:lnTo>
                <a:lnTo>
                  <a:pt x="3539022" y="3818581"/>
                </a:lnTo>
                <a:lnTo>
                  <a:pt x="3501801" y="3844561"/>
                </a:lnTo>
                <a:lnTo>
                  <a:pt x="3464000" y="3869812"/>
                </a:lnTo>
                <a:lnTo>
                  <a:pt x="3425630" y="3894326"/>
                </a:lnTo>
                <a:lnTo>
                  <a:pt x="3386702" y="3918091"/>
                </a:lnTo>
                <a:lnTo>
                  <a:pt x="3347227" y="3941097"/>
                </a:lnTo>
                <a:lnTo>
                  <a:pt x="3307217" y="3963332"/>
                </a:lnTo>
                <a:lnTo>
                  <a:pt x="3266684" y="3984786"/>
                </a:lnTo>
                <a:lnTo>
                  <a:pt x="3225637" y="4005448"/>
                </a:lnTo>
                <a:lnTo>
                  <a:pt x="3184089" y="4025308"/>
                </a:lnTo>
                <a:lnTo>
                  <a:pt x="3142050" y="4044354"/>
                </a:lnTo>
                <a:lnTo>
                  <a:pt x="3099533" y="4062577"/>
                </a:lnTo>
                <a:lnTo>
                  <a:pt x="3056548" y="4079964"/>
                </a:lnTo>
                <a:lnTo>
                  <a:pt x="3013106" y="4096505"/>
                </a:lnTo>
                <a:lnTo>
                  <a:pt x="2969219" y="4112191"/>
                </a:lnTo>
                <a:lnTo>
                  <a:pt x="2924898" y="4127008"/>
                </a:lnTo>
                <a:lnTo>
                  <a:pt x="2880155" y="4140948"/>
                </a:lnTo>
                <a:lnTo>
                  <a:pt x="2834999" y="4154000"/>
                </a:lnTo>
                <a:lnTo>
                  <a:pt x="2789444" y="4166151"/>
                </a:lnTo>
                <a:lnTo>
                  <a:pt x="2743500" y="4177393"/>
                </a:lnTo>
                <a:lnTo>
                  <a:pt x="2697178" y="4187713"/>
                </a:lnTo>
                <a:lnTo>
                  <a:pt x="2650489" y="4197102"/>
                </a:lnTo>
                <a:lnTo>
                  <a:pt x="2603446" y="4205548"/>
                </a:lnTo>
                <a:lnTo>
                  <a:pt x="2556058" y="4213041"/>
                </a:lnTo>
                <a:lnTo>
                  <a:pt x="2508338" y="4219569"/>
                </a:lnTo>
                <a:lnTo>
                  <a:pt x="2460296" y="4225123"/>
                </a:lnTo>
                <a:lnTo>
                  <a:pt x="2411944" y="4229691"/>
                </a:lnTo>
                <a:lnTo>
                  <a:pt x="2363294" y="4233263"/>
                </a:lnTo>
                <a:lnTo>
                  <a:pt x="2314355" y="4235827"/>
                </a:lnTo>
                <a:lnTo>
                  <a:pt x="2265141" y="4237374"/>
                </a:lnTo>
                <a:lnTo>
                  <a:pt x="2215661" y="4237892"/>
                </a:lnTo>
                <a:lnTo>
                  <a:pt x="2166181" y="4237374"/>
                </a:lnTo>
                <a:lnTo>
                  <a:pt x="2116967" y="4235827"/>
                </a:lnTo>
                <a:lnTo>
                  <a:pt x="2068028" y="4233263"/>
                </a:lnTo>
                <a:lnTo>
                  <a:pt x="2019378" y="4229691"/>
                </a:lnTo>
                <a:lnTo>
                  <a:pt x="1971026" y="4225123"/>
                </a:lnTo>
                <a:lnTo>
                  <a:pt x="1922985" y="4219569"/>
                </a:lnTo>
                <a:lnTo>
                  <a:pt x="1875265" y="4213041"/>
                </a:lnTo>
                <a:lnTo>
                  <a:pt x="1827877" y="4205548"/>
                </a:lnTo>
                <a:lnTo>
                  <a:pt x="1780834" y="4197102"/>
                </a:lnTo>
                <a:lnTo>
                  <a:pt x="1734145" y="4187713"/>
                </a:lnTo>
                <a:lnTo>
                  <a:pt x="1687823" y="4177393"/>
                </a:lnTo>
                <a:lnTo>
                  <a:pt x="1641879" y="4166151"/>
                </a:lnTo>
                <a:lnTo>
                  <a:pt x="1596324" y="4154000"/>
                </a:lnTo>
                <a:lnTo>
                  <a:pt x="1551169" y="4140948"/>
                </a:lnTo>
                <a:lnTo>
                  <a:pt x="1506425" y="4127008"/>
                </a:lnTo>
                <a:lnTo>
                  <a:pt x="1462104" y="4112191"/>
                </a:lnTo>
                <a:lnTo>
                  <a:pt x="1418218" y="4096505"/>
                </a:lnTo>
                <a:lnTo>
                  <a:pt x="1374776" y="4079964"/>
                </a:lnTo>
                <a:lnTo>
                  <a:pt x="1331791" y="4062577"/>
                </a:lnTo>
                <a:lnTo>
                  <a:pt x="1289273" y="4044354"/>
                </a:lnTo>
                <a:lnTo>
                  <a:pt x="1247235" y="4025308"/>
                </a:lnTo>
                <a:lnTo>
                  <a:pt x="1205687" y="4005448"/>
                </a:lnTo>
                <a:lnTo>
                  <a:pt x="1164640" y="3984786"/>
                </a:lnTo>
                <a:lnTo>
                  <a:pt x="1124106" y="3963332"/>
                </a:lnTo>
                <a:lnTo>
                  <a:pt x="1084097" y="3941097"/>
                </a:lnTo>
                <a:lnTo>
                  <a:pt x="1044622" y="3918091"/>
                </a:lnTo>
                <a:lnTo>
                  <a:pt x="1005694" y="3894326"/>
                </a:lnTo>
                <a:lnTo>
                  <a:pt x="967324" y="3869812"/>
                </a:lnTo>
                <a:lnTo>
                  <a:pt x="929523" y="3844561"/>
                </a:lnTo>
                <a:lnTo>
                  <a:pt x="892302" y="3818581"/>
                </a:lnTo>
                <a:lnTo>
                  <a:pt x="855673" y="3791886"/>
                </a:lnTo>
                <a:lnTo>
                  <a:pt x="819647" y="3764485"/>
                </a:lnTo>
                <a:lnTo>
                  <a:pt x="784234" y="3736388"/>
                </a:lnTo>
                <a:lnTo>
                  <a:pt x="749448" y="3707608"/>
                </a:lnTo>
                <a:lnTo>
                  <a:pt x="715297" y="3678154"/>
                </a:lnTo>
                <a:lnTo>
                  <a:pt x="681795" y="3648037"/>
                </a:lnTo>
                <a:lnTo>
                  <a:pt x="648952" y="3617269"/>
                </a:lnTo>
                <a:lnTo>
                  <a:pt x="616779" y="3585860"/>
                </a:lnTo>
                <a:lnTo>
                  <a:pt x="585288" y="3553820"/>
                </a:lnTo>
                <a:lnTo>
                  <a:pt x="554489" y="3521160"/>
                </a:lnTo>
                <a:lnTo>
                  <a:pt x="524395" y="3487892"/>
                </a:lnTo>
                <a:lnTo>
                  <a:pt x="495016" y="3454026"/>
                </a:lnTo>
                <a:lnTo>
                  <a:pt x="466364" y="3419572"/>
                </a:lnTo>
                <a:lnTo>
                  <a:pt x="438450" y="3384542"/>
                </a:lnTo>
                <a:lnTo>
                  <a:pt x="411285" y="3348946"/>
                </a:lnTo>
                <a:lnTo>
                  <a:pt x="384881" y="3312795"/>
                </a:lnTo>
                <a:lnTo>
                  <a:pt x="359248" y="3276100"/>
                </a:lnTo>
                <a:lnTo>
                  <a:pt x="334398" y="3238871"/>
                </a:lnTo>
                <a:lnTo>
                  <a:pt x="310342" y="3201120"/>
                </a:lnTo>
                <a:lnTo>
                  <a:pt x="287092" y="3162857"/>
                </a:lnTo>
                <a:lnTo>
                  <a:pt x="264659" y="3124092"/>
                </a:lnTo>
                <a:lnTo>
                  <a:pt x="243053" y="3084837"/>
                </a:lnTo>
                <a:lnTo>
                  <a:pt x="222287" y="3045103"/>
                </a:lnTo>
                <a:lnTo>
                  <a:pt x="202371" y="3004900"/>
                </a:lnTo>
                <a:lnTo>
                  <a:pt x="183317" y="2964238"/>
                </a:lnTo>
                <a:lnTo>
                  <a:pt x="165137" y="2923129"/>
                </a:lnTo>
                <a:lnTo>
                  <a:pt x="147840" y="2881584"/>
                </a:lnTo>
                <a:lnTo>
                  <a:pt x="131439" y="2839613"/>
                </a:lnTo>
                <a:lnTo>
                  <a:pt x="115944" y="2797227"/>
                </a:lnTo>
                <a:lnTo>
                  <a:pt x="101368" y="2754436"/>
                </a:lnTo>
                <a:lnTo>
                  <a:pt x="87721" y="2711252"/>
                </a:lnTo>
                <a:lnTo>
                  <a:pt x="75015" y="2667686"/>
                </a:lnTo>
                <a:lnTo>
                  <a:pt x="63260" y="2623747"/>
                </a:lnTo>
                <a:lnTo>
                  <a:pt x="52469" y="2579447"/>
                </a:lnTo>
                <a:lnTo>
                  <a:pt x="42652" y="2534797"/>
                </a:lnTo>
                <a:lnTo>
                  <a:pt x="33820" y="2489807"/>
                </a:lnTo>
                <a:lnTo>
                  <a:pt x="25985" y="2444488"/>
                </a:lnTo>
                <a:lnTo>
                  <a:pt x="19159" y="2398851"/>
                </a:lnTo>
                <a:lnTo>
                  <a:pt x="13351" y="2352907"/>
                </a:lnTo>
                <a:lnTo>
                  <a:pt x="8575" y="2306666"/>
                </a:lnTo>
                <a:lnTo>
                  <a:pt x="4840" y="2260139"/>
                </a:lnTo>
                <a:lnTo>
                  <a:pt x="2158" y="2213337"/>
                </a:lnTo>
                <a:lnTo>
                  <a:pt x="541" y="2166271"/>
                </a:lnTo>
                <a:lnTo>
                  <a:pt x="0" y="2118951"/>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Tree>
    <p:extLst>
      <p:ext uri="{BB962C8B-B14F-4D97-AF65-F5344CB8AC3E}">
        <p14:creationId xmlns:p14="http://schemas.microsoft.com/office/powerpoint/2010/main" val="204955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object 3"/>
          <p:cNvSpPr txBox="1">
            <a:spLocks noChangeArrowheads="1"/>
          </p:cNvSpPr>
          <p:nvPr/>
        </p:nvSpPr>
        <p:spPr bwMode="auto">
          <a:xfrm>
            <a:off x="971601" y="2787774"/>
            <a:ext cx="7737797" cy="20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1900"/>
              </a:lnSpc>
              <a:spcBef>
                <a:spcPct val="0"/>
              </a:spcBef>
              <a:buClr>
                <a:srgbClr val="2992BE"/>
              </a:buClr>
              <a:buFontTx/>
              <a:buChar char="§"/>
            </a:pPr>
            <a:r>
              <a:rPr lang="ru-RU" altLang="ru-RU" dirty="0">
                <a:latin typeface="Arial" charset="0"/>
              </a:rPr>
              <a:t>Для возникновения авторских прав достаточно самого факта создания  произведения. Авторское право охраняет форму выражения, но не сам объект.</a:t>
            </a:r>
          </a:p>
          <a:p>
            <a:pPr eaLnBrk="1" hangingPunct="1">
              <a:lnSpc>
                <a:spcPct val="101000"/>
              </a:lnSpc>
              <a:spcBef>
                <a:spcPts val="300"/>
              </a:spcBef>
              <a:buClr>
                <a:srgbClr val="2992BE"/>
              </a:buClr>
              <a:buFontTx/>
              <a:buChar char="§"/>
            </a:pPr>
            <a:r>
              <a:rPr lang="ru-RU" altLang="ru-RU" dirty="0">
                <a:latin typeface="Arial" charset="0"/>
              </a:rPr>
              <a:t>Авторские права не распространяются на идеи, концепции, принципы, методы,  процессы, системы, способы, решения технических, организационных и иных  задач, открытия и факты.</a:t>
            </a:r>
          </a:p>
          <a:p>
            <a:pPr eaLnBrk="1" hangingPunct="1">
              <a:spcBef>
                <a:spcPts val="375"/>
              </a:spcBef>
              <a:buClr>
                <a:srgbClr val="2992BE"/>
              </a:buClr>
              <a:buFontTx/>
              <a:buChar char="§"/>
            </a:pPr>
            <a:r>
              <a:rPr lang="ru-RU" altLang="ru-RU" dirty="0">
                <a:latin typeface="Arial" charset="0"/>
              </a:rPr>
              <a:t>Несмотря на то, что идея не защищается авторским правом, оригинальная  форма выражения этой идеи в конкретном проекте, программе, описании или на  сайте охраняется и защищается авторским правом.</a:t>
            </a:r>
          </a:p>
          <a:p>
            <a:pPr eaLnBrk="1" hangingPunct="1">
              <a:spcBef>
                <a:spcPts val="13"/>
              </a:spcBef>
            </a:pPr>
            <a:endParaRPr lang="ru-RU" altLang="ru-RU" sz="1300" dirty="0">
              <a:latin typeface="Times New Roman" pitchFamily="18" charset="0"/>
              <a:cs typeface="Times New Roman" pitchFamily="18" charset="0"/>
            </a:endParaRPr>
          </a:p>
        </p:txBody>
      </p:sp>
      <p:sp>
        <p:nvSpPr>
          <p:cNvPr id="3" name="Прямоугольник 2"/>
          <p:cNvSpPr/>
          <p:nvPr/>
        </p:nvSpPr>
        <p:spPr>
          <a:xfrm>
            <a:off x="915576" y="4693541"/>
            <a:ext cx="6768752" cy="461665"/>
          </a:xfrm>
          <a:prstGeom prst="rect">
            <a:avLst/>
          </a:prstGeom>
        </p:spPr>
        <p:txBody>
          <a:bodyPr wrap="square">
            <a:spAutoFit/>
          </a:bodyPr>
          <a:lstStyle/>
          <a:p>
            <a:r>
              <a:rPr lang="ru-RU" sz="1200" dirty="0">
                <a:solidFill>
                  <a:srgbClr val="FF0000"/>
                </a:solidFill>
              </a:rPr>
              <a:t>Для большинства технических решений авторское  право не дает защиты, поскольку может защитить  только форму выражения оригинального объекта</a:t>
            </a:r>
          </a:p>
        </p:txBody>
      </p:sp>
      <p:sp>
        <p:nvSpPr>
          <p:cNvPr id="4" name="Прямоугольник 3"/>
          <p:cNvSpPr/>
          <p:nvPr/>
        </p:nvSpPr>
        <p:spPr>
          <a:xfrm>
            <a:off x="514657" y="1491632"/>
            <a:ext cx="8194741" cy="1538883"/>
          </a:xfrm>
          <a:prstGeom prst="rect">
            <a:avLst/>
          </a:prstGeom>
        </p:spPr>
        <p:txBody>
          <a:bodyPr wrap="square">
            <a:spAutoFit/>
          </a:bodyPr>
          <a:lstStyle/>
          <a:p>
            <a:r>
              <a:rPr lang="ru-RU" sz="1600" b="1" dirty="0"/>
              <a:t>Авторское право </a:t>
            </a:r>
            <a:r>
              <a:rPr lang="ru-RU" sz="1600" dirty="0"/>
              <a:t>– охраняет вещественные оригинальные объекты,  созданные творческим трудом, такие как произведения литературы (к ним же  относятся программы и базы данных для ЭВМ), изобразительного искусства,  музыкальные и артистические работы, записи выступлений – конечные  (материальные) результаты творческой деятельности.</a:t>
            </a:r>
          </a:p>
          <a:p>
            <a:endParaRPr lang="ru-RU" dirty="0"/>
          </a:p>
        </p:txBody>
      </p:sp>
    </p:spTree>
    <p:extLst>
      <p:ext uri="{BB962C8B-B14F-4D97-AF65-F5344CB8AC3E}">
        <p14:creationId xmlns:p14="http://schemas.microsoft.com/office/powerpoint/2010/main" val="401469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1" y="1177551"/>
            <a:ext cx="289401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4294967295"/>
          </p:nvPr>
        </p:nvSpPr>
        <p:spPr>
          <a:xfrm>
            <a:off x="1115616" y="6436"/>
            <a:ext cx="7704856" cy="3586904"/>
          </a:xfrm>
        </p:spPr>
        <p:txBody>
          <a:bodyPr>
            <a:normAutofit/>
          </a:bodyPr>
          <a:lstStyle/>
          <a:p>
            <a:pPr marL="0" lvl="0" indent="0" algn="ctr">
              <a:lnSpc>
                <a:spcPct val="120000"/>
              </a:lnSpc>
              <a:buNone/>
            </a:pPr>
            <a:r>
              <a:rPr lang="ru-RU" sz="2400" dirty="0"/>
              <a:t>Объекты авторского права и прав, смежных с авторскими</a:t>
            </a:r>
          </a:p>
          <a:p>
            <a:pPr>
              <a:lnSpc>
                <a:spcPct val="120000"/>
              </a:lnSpc>
            </a:pPr>
            <a:endParaRPr lang="ru-RU"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03598"/>
            <a:ext cx="2057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419623"/>
            <a:ext cx="2593975" cy="290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468288"/>
            <a:ext cx="2218779" cy="138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6" y="1926483"/>
            <a:ext cx="19224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427734"/>
            <a:ext cx="29083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20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14</a:t>
            </a:fld>
            <a:endParaRPr lang="en"/>
          </a:p>
        </p:txBody>
      </p:sp>
      <p:sp>
        <p:nvSpPr>
          <p:cNvPr id="4" name="Объект 2"/>
          <p:cNvSpPr txBox="1">
            <a:spLocks/>
          </p:cNvSpPr>
          <p:nvPr/>
        </p:nvSpPr>
        <p:spPr>
          <a:xfrm>
            <a:off x="1547664" y="6436"/>
            <a:ext cx="7272808" cy="358690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9pPr>
          </a:lstStyle>
          <a:p>
            <a:pPr marL="0" indent="0" algn="ctr">
              <a:lnSpc>
                <a:spcPct val="120000"/>
              </a:lnSpc>
              <a:buFont typeface="Lato Light"/>
              <a:buNone/>
            </a:pPr>
            <a:r>
              <a:rPr lang="ru-RU" sz="2400" dirty="0"/>
              <a:t>Фонограммы и видеозаписи, радио- и телепередачи</a:t>
            </a:r>
          </a:p>
          <a:p>
            <a:pPr>
              <a:lnSpc>
                <a:spcPct val="120000"/>
              </a:lnSpc>
            </a:pPr>
            <a:endParaRPr lang="ru-RU"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03598"/>
            <a:ext cx="4968552" cy="330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430" y="1289084"/>
            <a:ext cx="2600657" cy="207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242" y="3363840"/>
            <a:ext cx="3888432" cy="156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0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a:t>
            </a:fld>
            <a:endParaRPr lang="en"/>
          </a:p>
        </p:txBody>
      </p:sp>
      <p:sp>
        <p:nvSpPr>
          <p:cNvPr id="4" name="Объект 2"/>
          <p:cNvSpPr txBox="1">
            <a:spLocks/>
          </p:cNvSpPr>
          <p:nvPr/>
        </p:nvSpPr>
        <p:spPr>
          <a:xfrm>
            <a:off x="683568" y="27501"/>
            <a:ext cx="7272808" cy="358690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9pPr>
          </a:lstStyle>
          <a:p>
            <a:pPr marL="0" indent="0" algn="ctr">
              <a:lnSpc>
                <a:spcPct val="120000"/>
              </a:lnSpc>
              <a:buFont typeface="Lato Light"/>
              <a:buNone/>
            </a:pPr>
            <a:r>
              <a:rPr lang="ru-RU" sz="2400" dirty="0"/>
              <a:t>Программы для ЭВМ</a:t>
            </a:r>
          </a:p>
          <a:p>
            <a:pPr>
              <a:lnSpc>
                <a:spcPct val="120000"/>
              </a:lnSpc>
            </a:pP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505" y="1275606"/>
            <a:ext cx="4866475" cy="31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44" y="987574"/>
            <a:ext cx="3251697" cy="234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77" y="3129411"/>
            <a:ext cx="3144849" cy="1737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88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16</a:t>
            </a:fld>
            <a:endParaRPr lang="en"/>
          </a:p>
        </p:txBody>
      </p:sp>
      <p:sp>
        <p:nvSpPr>
          <p:cNvPr id="4" name="Объект 2"/>
          <p:cNvSpPr txBox="1">
            <a:spLocks/>
          </p:cNvSpPr>
          <p:nvPr/>
        </p:nvSpPr>
        <p:spPr>
          <a:xfrm>
            <a:off x="971600" y="6436"/>
            <a:ext cx="7272808" cy="358690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9pPr>
          </a:lstStyle>
          <a:p>
            <a:pPr marL="0" indent="0" algn="ctr">
              <a:lnSpc>
                <a:spcPct val="120000"/>
              </a:lnSpc>
              <a:buFont typeface="Lato Light"/>
              <a:buNone/>
            </a:pPr>
            <a:r>
              <a:rPr lang="ru-RU" sz="2400" dirty="0"/>
              <a:t>Базы данных</a:t>
            </a:r>
          </a:p>
          <a:p>
            <a:pPr>
              <a:lnSpc>
                <a:spcPct val="120000"/>
              </a:lnSpc>
            </a:pPr>
            <a:endParaRPr lang="ru-RU"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86" y="771552"/>
            <a:ext cx="708130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896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4E85C6E9-55E1-4788-B715-BF17E3E051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17</a:t>
            </a:fld>
            <a:endParaRPr lang="en"/>
          </a:p>
        </p:txBody>
      </p:sp>
      <p:sp>
        <p:nvSpPr>
          <p:cNvPr id="3" name="Прямоугольник 2">
            <a:extLst>
              <a:ext uri="{FF2B5EF4-FFF2-40B4-BE49-F238E27FC236}">
                <a16:creationId xmlns:a16="http://schemas.microsoft.com/office/drawing/2014/main" id="{12DB096F-8ED2-4112-A32A-C561DE6D6B2C}"/>
              </a:ext>
            </a:extLst>
          </p:cNvPr>
          <p:cNvSpPr/>
          <p:nvPr/>
        </p:nvSpPr>
        <p:spPr>
          <a:xfrm>
            <a:off x="760793" y="1419622"/>
            <a:ext cx="4320480" cy="2862322"/>
          </a:xfrm>
          <a:prstGeom prst="rect">
            <a:avLst/>
          </a:prstGeom>
        </p:spPr>
        <p:txBody>
          <a:bodyPr wrap="square">
            <a:spAutoFit/>
          </a:bodyPr>
          <a:lstStyle/>
          <a:p>
            <a:pPr marL="285750" indent="-285750">
              <a:buFont typeface="Arial" panose="020B0604020202020204" pitchFamily="34" charset="0"/>
              <a:buChar char="•"/>
            </a:pPr>
            <a:r>
              <a:rPr lang="ru-RU" sz="2000" dirty="0"/>
              <a:t>исполнителям (актерам и музыкантам) на исполняемые ими произведения;</a:t>
            </a:r>
          </a:p>
          <a:p>
            <a:pPr marL="285750" indent="-285750">
              <a:buFont typeface="Arial" panose="020B0604020202020204" pitchFamily="34" charset="0"/>
              <a:buChar char="•"/>
            </a:pPr>
            <a:r>
              <a:rPr lang="ru-RU" sz="2000" dirty="0"/>
              <a:t>производителям фонограмм (например, на компакт-дисках) на звукозаписи;</a:t>
            </a:r>
          </a:p>
          <a:p>
            <a:pPr marL="285750" indent="-285750">
              <a:buFont typeface="Arial" panose="020B0604020202020204" pitchFamily="34" charset="0"/>
              <a:buChar char="•"/>
            </a:pPr>
            <a:r>
              <a:rPr lang="ru-RU" sz="2000" dirty="0"/>
              <a:t>организациям эфирного вещания на их радио- и телепрограммы</a:t>
            </a:r>
          </a:p>
        </p:txBody>
      </p:sp>
      <p:sp>
        <p:nvSpPr>
          <p:cNvPr id="5" name="Прямоугольник 4">
            <a:extLst>
              <a:ext uri="{FF2B5EF4-FFF2-40B4-BE49-F238E27FC236}">
                <a16:creationId xmlns:a16="http://schemas.microsoft.com/office/drawing/2014/main" id="{B62F810A-0F1B-4154-AF98-B70C32602D53}"/>
              </a:ext>
            </a:extLst>
          </p:cNvPr>
          <p:cNvSpPr/>
          <p:nvPr/>
        </p:nvSpPr>
        <p:spPr>
          <a:xfrm>
            <a:off x="2051720" y="264174"/>
            <a:ext cx="6125395" cy="523220"/>
          </a:xfrm>
          <a:prstGeom prst="rect">
            <a:avLst/>
          </a:prstGeom>
        </p:spPr>
        <p:txBody>
          <a:bodyPr wrap="none">
            <a:spAutoFit/>
          </a:bodyPr>
          <a:lstStyle/>
          <a:p>
            <a:r>
              <a:rPr lang="ru-RU" sz="2800" dirty="0">
                <a:solidFill>
                  <a:srgbClr val="FF0000"/>
                </a:solidFill>
              </a:rPr>
              <a:t>Смежные права предоставляются: </a:t>
            </a:r>
          </a:p>
        </p:txBody>
      </p:sp>
      <p:pic>
        <p:nvPicPr>
          <p:cNvPr id="6" name="Рисунок 5">
            <a:extLst>
              <a:ext uri="{FF2B5EF4-FFF2-40B4-BE49-F238E27FC236}">
                <a16:creationId xmlns:a16="http://schemas.microsoft.com/office/drawing/2014/main" id="{CD5CB456-1C78-42AF-84B2-64DAD5B528AD}"/>
              </a:ext>
            </a:extLst>
          </p:cNvPr>
          <p:cNvPicPr>
            <a:picLocks noChangeAspect="1"/>
          </p:cNvPicPr>
          <p:nvPr/>
        </p:nvPicPr>
        <p:blipFill>
          <a:blip r:embed="rId2"/>
          <a:stretch>
            <a:fillRect/>
          </a:stretch>
        </p:blipFill>
        <p:spPr>
          <a:xfrm>
            <a:off x="5004048" y="987574"/>
            <a:ext cx="2880320" cy="1916722"/>
          </a:xfrm>
          <a:prstGeom prst="rect">
            <a:avLst/>
          </a:prstGeom>
        </p:spPr>
      </p:pic>
      <p:pic>
        <p:nvPicPr>
          <p:cNvPr id="7" name="Рисунок 6">
            <a:extLst>
              <a:ext uri="{FF2B5EF4-FFF2-40B4-BE49-F238E27FC236}">
                <a16:creationId xmlns:a16="http://schemas.microsoft.com/office/drawing/2014/main" id="{1ECB01E1-CB84-4E6D-9070-99C473E91E32}"/>
              </a:ext>
            </a:extLst>
          </p:cNvPr>
          <p:cNvPicPr>
            <a:picLocks noChangeAspect="1"/>
          </p:cNvPicPr>
          <p:nvPr/>
        </p:nvPicPr>
        <p:blipFill>
          <a:blip r:embed="rId3"/>
          <a:stretch>
            <a:fillRect/>
          </a:stretch>
        </p:blipFill>
        <p:spPr>
          <a:xfrm>
            <a:off x="5868144" y="2427734"/>
            <a:ext cx="3049459" cy="1990526"/>
          </a:xfrm>
          <a:prstGeom prst="rect">
            <a:avLst/>
          </a:prstGeom>
        </p:spPr>
      </p:pic>
    </p:spTree>
    <p:extLst>
      <p:ext uri="{BB962C8B-B14F-4D97-AF65-F5344CB8AC3E}">
        <p14:creationId xmlns:p14="http://schemas.microsoft.com/office/powerpoint/2010/main" val="356400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299242A-1805-43A8-BAED-A676ECEFC6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18</a:t>
            </a:fld>
            <a:endParaRPr lang="en"/>
          </a:p>
        </p:txBody>
      </p:sp>
      <p:sp>
        <p:nvSpPr>
          <p:cNvPr id="3" name="Прямоугольник 2">
            <a:extLst>
              <a:ext uri="{FF2B5EF4-FFF2-40B4-BE49-F238E27FC236}">
                <a16:creationId xmlns:a16="http://schemas.microsoft.com/office/drawing/2014/main" id="{6C2E7297-5634-415C-AB1C-4E36EE7CDBFC}"/>
              </a:ext>
            </a:extLst>
          </p:cNvPr>
          <p:cNvSpPr/>
          <p:nvPr/>
        </p:nvSpPr>
        <p:spPr>
          <a:xfrm>
            <a:off x="1547664" y="288443"/>
            <a:ext cx="6696744" cy="523220"/>
          </a:xfrm>
          <a:prstGeom prst="rect">
            <a:avLst/>
          </a:prstGeom>
        </p:spPr>
        <p:txBody>
          <a:bodyPr wrap="square">
            <a:spAutoFit/>
          </a:bodyPr>
          <a:lstStyle/>
          <a:p>
            <a:pPr algn="ctr"/>
            <a:r>
              <a:rPr lang="ru-RU" sz="2800" dirty="0">
                <a:solidFill>
                  <a:schemeClr val="accent6">
                    <a:lumMod val="50000"/>
                  </a:schemeClr>
                </a:solidFill>
              </a:rPr>
              <a:t>Способы фиксации авторских прав</a:t>
            </a:r>
          </a:p>
        </p:txBody>
      </p:sp>
      <p:sp>
        <p:nvSpPr>
          <p:cNvPr id="4" name="Прямоугольник 3">
            <a:extLst>
              <a:ext uri="{FF2B5EF4-FFF2-40B4-BE49-F238E27FC236}">
                <a16:creationId xmlns:a16="http://schemas.microsoft.com/office/drawing/2014/main" id="{BEAE6735-F879-4400-8C3A-E3B8A1D565F0}"/>
              </a:ext>
            </a:extLst>
          </p:cNvPr>
          <p:cNvSpPr/>
          <p:nvPr/>
        </p:nvSpPr>
        <p:spPr>
          <a:xfrm>
            <a:off x="827584" y="1347614"/>
            <a:ext cx="4680520" cy="2677656"/>
          </a:xfrm>
          <a:prstGeom prst="rect">
            <a:avLst/>
          </a:prstGeom>
        </p:spPr>
        <p:txBody>
          <a:bodyPr wrap="square">
            <a:spAutoFit/>
          </a:bodyPr>
          <a:lstStyle/>
          <a:p>
            <a:r>
              <a:rPr lang="ru-RU" sz="2400" dirty="0"/>
              <a:t>1. Регистрация (депонирование произведения) </a:t>
            </a:r>
          </a:p>
          <a:p>
            <a:r>
              <a:rPr lang="ru-RU" sz="2400" dirty="0"/>
              <a:t>2. Нотариальное заверение</a:t>
            </a:r>
          </a:p>
          <a:p>
            <a:r>
              <a:rPr lang="ru-RU" sz="2400" dirty="0"/>
              <a:t>3. Отправка произведения по почте самому себе</a:t>
            </a:r>
          </a:p>
          <a:p>
            <a:r>
              <a:rPr lang="ru-RU" sz="2400" dirty="0"/>
              <a:t>4. Публикация произведения под своим именем</a:t>
            </a:r>
          </a:p>
        </p:txBody>
      </p:sp>
      <p:pic>
        <p:nvPicPr>
          <p:cNvPr id="5" name="Рисунок 4">
            <a:extLst>
              <a:ext uri="{FF2B5EF4-FFF2-40B4-BE49-F238E27FC236}">
                <a16:creationId xmlns:a16="http://schemas.microsoft.com/office/drawing/2014/main" id="{820BD246-7538-46B3-8DCB-236E87F49C6F}"/>
              </a:ext>
            </a:extLst>
          </p:cNvPr>
          <p:cNvPicPr>
            <a:picLocks noChangeAspect="1"/>
          </p:cNvPicPr>
          <p:nvPr/>
        </p:nvPicPr>
        <p:blipFill>
          <a:blip r:embed="rId2"/>
          <a:stretch>
            <a:fillRect/>
          </a:stretch>
        </p:blipFill>
        <p:spPr>
          <a:xfrm>
            <a:off x="5724128" y="1143000"/>
            <a:ext cx="2857500" cy="2857500"/>
          </a:xfrm>
          <a:prstGeom prst="rect">
            <a:avLst/>
          </a:prstGeom>
        </p:spPr>
      </p:pic>
    </p:spTree>
    <p:extLst>
      <p:ext uri="{BB962C8B-B14F-4D97-AF65-F5344CB8AC3E}">
        <p14:creationId xmlns:p14="http://schemas.microsoft.com/office/powerpoint/2010/main" val="96496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19</a:t>
            </a:fld>
            <a:endParaRPr lang="en"/>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7495"/>
            <a:ext cx="3312368" cy="468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4414"/>
            <a:ext cx="3456384" cy="48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61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16020" y="1143374"/>
            <a:ext cx="3912579" cy="2508495"/>
            <a:chOff x="5441949" y="1524000"/>
            <a:chExt cx="6062663" cy="4232275"/>
          </a:xfrm>
        </p:grpSpPr>
        <p:sp>
          <p:nvSpPr>
            <p:cNvPr id="30" name="Freeform 7"/>
            <p:cNvSpPr>
              <a:spLocks noEditPoints="1"/>
            </p:cNvSpPr>
            <p:nvPr/>
          </p:nvSpPr>
          <p:spPr bwMode="auto">
            <a:xfrm>
              <a:off x="8642349" y="3092450"/>
              <a:ext cx="2162175" cy="2663825"/>
            </a:xfrm>
            <a:custGeom>
              <a:avLst/>
              <a:gdLst>
                <a:gd name="T0" fmla="*/ 1265 w 1362"/>
                <a:gd name="T1" fmla="*/ 1602 h 1678"/>
                <a:gd name="T2" fmla="*/ 1288 w 1362"/>
                <a:gd name="T3" fmla="*/ 1591 h 1678"/>
                <a:gd name="T4" fmla="*/ 1299 w 1362"/>
                <a:gd name="T5" fmla="*/ 1586 h 1678"/>
                <a:gd name="T6" fmla="*/ 1306 w 1362"/>
                <a:gd name="T7" fmla="*/ 1583 h 1678"/>
                <a:gd name="T8" fmla="*/ 1315 w 1362"/>
                <a:gd name="T9" fmla="*/ 1578 h 1678"/>
                <a:gd name="T10" fmla="*/ 1362 w 1362"/>
                <a:gd name="T11" fmla="*/ 1552 h 1678"/>
                <a:gd name="T12" fmla="*/ 902 w 1362"/>
                <a:gd name="T13" fmla="*/ 778 h 1678"/>
                <a:gd name="T14" fmla="*/ 1233 w 1362"/>
                <a:gd name="T15" fmla="*/ 1615 h 1678"/>
                <a:gd name="T16" fmla="*/ 1095 w 1362"/>
                <a:gd name="T17" fmla="*/ 1658 h 1678"/>
                <a:gd name="T18" fmla="*/ 951 w 1362"/>
                <a:gd name="T19" fmla="*/ 1677 h 1678"/>
                <a:gd name="T20" fmla="*/ 804 w 1362"/>
                <a:gd name="T21" fmla="*/ 1674 h 1678"/>
                <a:gd name="T22" fmla="*/ 656 w 1362"/>
                <a:gd name="T23" fmla="*/ 1645 h 1678"/>
                <a:gd name="T24" fmla="*/ 518 w 1362"/>
                <a:gd name="T25" fmla="*/ 1592 h 1678"/>
                <a:gd name="T26" fmla="*/ 398 w 1362"/>
                <a:gd name="T27" fmla="*/ 1525 h 1678"/>
                <a:gd name="T28" fmla="*/ 292 w 1362"/>
                <a:gd name="T29" fmla="*/ 1442 h 1678"/>
                <a:gd name="T30" fmla="*/ 201 w 1362"/>
                <a:gd name="T31" fmla="*/ 1344 h 1678"/>
                <a:gd name="T32" fmla="*/ 126 w 1362"/>
                <a:gd name="T33" fmla="*/ 1235 h 1678"/>
                <a:gd name="T34" fmla="*/ 68 w 1362"/>
                <a:gd name="T35" fmla="*/ 1118 h 1678"/>
                <a:gd name="T36" fmla="*/ 26 w 1362"/>
                <a:gd name="T37" fmla="*/ 992 h 1678"/>
                <a:gd name="T38" fmla="*/ 5 w 1362"/>
                <a:gd name="T39" fmla="*/ 862 h 1678"/>
                <a:gd name="T40" fmla="*/ 2 w 1362"/>
                <a:gd name="T41" fmla="*/ 727 h 1678"/>
                <a:gd name="T42" fmla="*/ 20 w 1362"/>
                <a:gd name="T43" fmla="*/ 593 h 1678"/>
                <a:gd name="T44" fmla="*/ 59 w 1362"/>
                <a:gd name="T45" fmla="*/ 459 h 1678"/>
                <a:gd name="T46" fmla="*/ 118 w 1362"/>
                <a:gd name="T47" fmla="*/ 332 h 1678"/>
                <a:gd name="T48" fmla="*/ 195 w 1362"/>
                <a:gd name="T49" fmla="*/ 217 h 1678"/>
                <a:gd name="T50" fmla="*/ 286 w 1362"/>
                <a:gd name="T51" fmla="*/ 119 h 1678"/>
                <a:gd name="T52" fmla="*/ 374 w 1362"/>
                <a:gd name="T53" fmla="*/ 47 h 1678"/>
                <a:gd name="T54" fmla="*/ 374 w 1362"/>
                <a:gd name="T55" fmla="*/ 47 h 1678"/>
                <a:gd name="T56" fmla="*/ 384 w 1362"/>
                <a:gd name="T57" fmla="*/ 40 h 1678"/>
                <a:gd name="T58" fmla="*/ 384 w 1362"/>
                <a:gd name="T59" fmla="*/ 40 h 1678"/>
                <a:gd name="T60" fmla="*/ 396 w 1362"/>
                <a:gd name="T61" fmla="*/ 31 h 1678"/>
                <a:gd name="T62" fmla="*/ 396 w 1362"/>
                <a:gd name="T63" fmla="*/ 31 h 1678"/>
                <a:gd name="T64" fmla="*/ 446 w 1362"/>
                <a:gd name="T65" fmla="*/ 0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2" h="1678">
                  <a:moveTo>
                    <a:pt x="1288" y="1591"/>
                  </a:moveTo>
                  <a:lnTo>
                    <a:pt x="1265" y="1602"/>
                  </a:lnTo>
                  <a:lnTo>
                    <a:pt x="1265" y="1601"/>
                  </a:lnTo>
                  <a:lnTo>
                    <a:pt x="1288" y="1591"/>
                  </a:lnTo>
                  <a:close/>
                  <a:moveTo>
                    <a:pt x="1306" y="1583"/>
                  </a:moveTo>
                  <a:lnTo>
                    <a:pt x="1299" y="1586"/>
                  </a:lnTo>
                  <a:lnTo>
                    <a:pt x="1288" y="1591"/>
                  </a:lnTo>
                  <a:lnTo>
                    <a:pt x="1306" y="1583"/>
                  </a:lnTo>
                  <a:close/>
                  <a:moveTo>
                    <a:pt x="1362" y="1552"/>
                  </a:moveTo>
                  <a:lnTo>
                    <a:pt x="1315" y="1578"/>
                  </a:lnTo>
                  <a:lnTo>
                    <a:pt x="1306" y="1583"/>
                  </a:lnTo>
                  <a:lnTo>
                    <a:pt x="1362" y="1552"/>
                  </a:lnTo>
                  <a:close/>
                  <a:moveTo>
                    <a:pt x="374" y="47"/>
                  </a:moveTo>
                  <a:lnTo>
                    <a:pt x="902" y="778"/>
                  </a:lnTo>
                  <a:lnTo>
                    <a:pt x="1265" y="1601"/>
                  </a:lnTo>
                  <a:lnTo>
                    <a:pt x="1233" y="1615"/>
                  </a:lnTo>
                  <a:lnTo>
                    <a:pt x="1165" y="1639"/>
                  </a:lnTo>
                  <a:lnTo>
                    <a:pt x="1095" y="1658"/>
                  </a:lnTo>
                  <a:lnTo>
                    <a:pt x="1024" y="1670"/>
                  </a:lnTo>
                  <a:lnTo>
                    <a:pt x="951" y="1677"/>
                  </a:lnTo>
                  <a:lnTo>
                    <a:pt x="878" y="1678"/>
                  </a:lnTo>
                  <a:lnTo>
                    <a:pt x="804" y="1674"/>
                  </a:lnTo>
                  <a:lnTo>
                    <a:pt x="730" y="1662"/>
                  </a:lnTo>
                  <a:lnTo>
                    <a:pt x="656" y="1645"/>
                  </a:lnTo>
                  <a:lnTo>
                    <a:pt x="583" y="1620"/>
                  </a:lnTo>
                  <a:lnTo>
                    <a:pt x="518" y="1592"/>
                  </a:lnTo>
                  <a:lnTo>
                    <a:pt x="456" y="1561"/>
                  </a:lnTo>
                  <a:lnTo>
                    <a:pt x="398" y="1525"/>
                  </a:lnTo>
                  <a:lnTo>
                    <a:pt x="344" y="1485"/>
                  </a:lnTo>
                  <a:lnTo>
                    <a:pt x="292" y="1442"/>
                  </a:lnTo>
                  <a:lnTo>
                    <a:pt x="244" y="1395"/>
                  </a:lnTo>
                  <a:lnTo>
                    <a:pt x="201" y="1344"/>
                  </a:lnTo>
                  <a:lnTo>
                    <a:pt x="162" y="1291"/>
                  </a:lnTo>
                  <a:lnTo>
                    <a:pt x="126" y="1235"/>
                  </a:lnTo>
                  <a:lnTo>
                    <a:pt x="95" y="1177"/>
                  </a:lnTo>
                  <a:lnTo>
                    <a:pt x="68" y="1118"/>
                  </a:lnTo>
                  <a:lnTo>
                    <a:pt x="44" y="1056"/>
                  </a:lnTo>
                  <a:lnTo>
                    <a:pt x="26" y="992"/>
                  </a:lnTo>
                  <a:lnTo>
                    <a:pt x="13" y="927"/>
                  </a:lnTo>
                  <a:lnTo>
                    <a:pt x="5" y="862"/>
                  </a:lnTo>
                  <a:lnTo>
                    <a:pt x="0" y="795"/>
                  </a:lnTo>
                  <a:lnTo>
                    <a:pt x="2" y="727"/>
                  </a:lnTo>
                  <a:lnTo>
                    <a:pt x="8" y="660"/>
                  </a:lnTo>
                  <a:lnTo>
                    <a:pt x="20" y="593"/>
                  </a:lnTo>
                  <a:lnTo>
                    <a:pt x="37" y="525"/>
                  </a:lnTo>
                  <a:lnTo>
                    <a:pt x="59" y="459"/>
                  </a:lnTo>
                  <a:lnTo>
                    <a:pt x="86" y="394"/>
                  </a:lnTo>
                  <a:lnTo>
                    <a:pt x="118" y="332"/>
                  </a:lnTo>
                  <a:lnTo>
                    <a:pt x="154" y="273"/>
                  </a:lnTo>
                  <a:lnTo>
                    <a:pt x="195" y="217"/>
                  </a:lnTo>
                  <a:lnTo>
                    <a:pt x="239" y="166"/>
                  </a:lnTo>
                  <a:lnTo>
                    <a:pt x="286" y="119"/>
                  </a:lnTo>
                  <a:lnTo>
                    <a:pt x="336" y="75"/>
                  </a:lnTo>
                  <a:lnTo>
                    <a:pt x="374" y="47"/>
                  </a:lnTo>
                  <a:close/>
                  <a:moveTo>
                    <a:pt x="384" y="40"/>
                  </a:moveTo>
                  <a:lnTo>
                    <a:pt x="374" y="47"/>
                  </a:lnTo>
                  <a:lnTo>
                    <a:pt x="374" y="47"/>
                  </a:lnTo>
                  <a:lnTo>
                    <a:pt x="384" y="40"/>
                  </a:lnTo>
                  <a:close/>
                  <a:moveTo>
                    <a:pt x="396" y="31"/>
                  </a:moveTo>
                  <a:lnTo>
                    <a:pt x="384" y="40"/>
                  </a:lnTo>
                  <a:lnTo>
                    <a:pt x="390" y="35"/>
                  </a:lnTo>
                  <a:lnTo>
                    <a:pt x="396" y="31"/>
                  </a:lnTo>
                  <a:close/>
                  <a:moveTo>
                    <a:pt x="446" y="0"/>
                  </a:moveTo>
                  <a:lnTo>
                    <a:pt x="396" y="31"/>
                  </a:lnTo>
                  <a:lnTo>
                    <a:pt x="409" y="23"/>
                  </a:lnTo>
                  <a:lnTo>
                    <a:pt x="446" y="0"/>
                  </a:lnTo>
                  <a:close/>
                </a:path>
              </a:pathLst>
            </a:custGeom>
            <a:solidFill>
              <a:schemeClr val="tx1">
                <a:alpha val="14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32" name="Freeform 8"/>
            <p:cNvSpPr>
              <a:spLocks/>
            </p:cNvSpPr>
            <p:nvPr/>
          </p:nvSpPr>
          <p:spPr bwMode="auto">
            <a:xfrm>
              <a:off x="10074274" y="4327525"/>
              <a:ext cx="1339850" cy="504825"/>
            </a:xfrm>
            <a:custGeom>
              <a:avLst/>
              <a:gdLst>
                <a:gd name="T0" fmla="*/ 0 w 844"/>
                <a:gd name="T1" fmla="*/ 0 h 318"/>
                <a:gd name="T2" fmla="*/ 842 w 844"/>
                <a:gd name="T3" fmla="*/ 318 h 318"/>
                <a:gd name="T4" fmla="*/ 844 w 844"/>
                <a:gd name="T5" fmla="*/ 314 h 318"/>
                <a:gd name="T6" fmla="*/ 842 w 844"/>
                <a:gd name="T7" fmla="*/ 318 h 318"/>
                <a:gd name="T8" fmla="*/ 0 w 844"/>
                <a:gd name="T9" fmla="*/ 0 h 318"/>
              </a:gdLst>
              <a:ahLst/>
              <a:cxnLst>
                <a:cxn ang="0">
                  <a:pos x="T0" y="T1"/>
                </a:cxn>
                <a:cxn ang="0">
                  <a:pos x="T2" y="T3"/>
                </a:cxn>
                <a:cxn ang="0">
                  <a:pos x="T4" y="T5"/>
                </a:cxn>
                <a:cxn ang="0">
                  <a:pos x="T6" y="T7"/>
                </a:cxn>
                <a:cxn ang="0">
                  <a:pos x="T8" y="T9"/>
                </a:cxn>
              </a:cxnLst>
              <a:rect l="0" t="0" r="r" b="b"/>
              <a:pathLst>
                <a:path w="844" h="318">
                  <a:moveTo>
                    <a:pt x="0" y="0"/>
                  </a:moveTo>
                  <a:lnTo>
                    <a:pt x="842" y="318"/>
                  </a:lnTo>
                  <a:lnTo>
                    <a:pt x="844" y="314"/>
                  </a:lnTo>
                  <a:lnTo>
                    <a:pt x="842" y="318"/>
                  </a:lnTo>
                  <a:lnTo>
                    <a:pt x="0" y="0"/>
                  </a:lnTo>
                  <a:close/>
                </a:path>
              </a:pathLst>
            </a:custGeom>
            <a:solidFill>
              <a:schemeClr val="tx1">
                <a:alpha val="32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33" name="Freeform 9"/>
            <p:cNvSpPr>
              <a:spLocks/>
            </p:cNvSpPr>
            <p:nvPr/>
          </p:nvSpPr>
          <p:spPr bwMode="auto">
            <a:xfrm>
              <a:off x="9236074" y="2903537"/>
              <a:ext cx="838200" cy="1423987"/>
            </a:xfrm>
            <a:custGeom>
              <a:avLst/>
              <a:gdLst>
                <a:gd name="T0" fmla="*/ 427 w 528"/>
                <a:gd name="T1" fmla="*/ 0 h 897"/>
                <a:gd name="T2" fmla="*/ 528 w 528"/>
                <a:gd name="T3" fmla="*/ 897 h 897"/>
                <a:gd name="T4" fmla="*/ 0 w 528"/>
                <a:gd name="T5" fmla="*/ 166 h 897"/>
                <a:gd name="T6" fmla="*/ 35 w 528"/>
                <a:gd name="T7" fmla="*/ 142 h 897"/>
                <a:gd name="T8" fmla="*/ 72 w 528"/>
                <a:gd name="T9" fmla="*/ 119 h 897"/>
                <a:gd name="T10" fmla="*/ 72 w 528"/>
                <a:gd name="T11" fmla="*/ 118 h 897"/>
                <a:gd name="T12" fmla="*/ 110 w 528"/>
                <a:gd name="T13" fmla="*/ 98 h 897"/>
                <a:gd name="T14" fmla="*/ 148 w 528"/>
                <a:gd name="T15" fmla="*/ 78 h 897"/>
                <a:gd name="T16" fmla="*/ 150 w 528"/>
                <a:gd name="T17" fmla="*/ 77 h 897"/>
                <a:gd name="T18" fmla="*/ 202 w 528"/>
                <a:gd name="T19" fmla="*/ 56 h 897"/>
                <a:gd name="T20" fmla="*/ 204 w 528"/>
                <a:gd name="T21" fmla="*/ 55 h 897"/>
                <a:gd name="T22" fmla="*/ 227 w 528"/>
                <a:gd name="T23" fmla="*/ 46 h 897"/>
                <a:gd name="T24" fmla="*/ 232 w 528"/>
                <a:gd name="T25" fmla="*/ 45 h 897"/>
                <a:gd name="T26" fmla="*/ 283 w 528"/>
                <a:gd name="T27" fmla="*/ 28 h 897"/>
                <a:gd name="T28" fmla="*/ 288 w 528"/>
                <a:gd name="T29" fmla="*/ 27 h 897"/>
                <a:gd name="T30" fmla="*/ 310 w 528"/>
                <a:gd name="T31" fmla="*/ 22 h 897"/>
                <a:gd name="T32" fmla="*/ 315 w 528"/>
                <a:gd name="T33" fmla="*/ 21 h 897"/>
                <a:gd name="T34" fmla="*/ 367 w 528"/>
                <a:gd name="T35" fmla="*/ 9 h 897"/>
                <a:gd name="T36" fmla="*/ 373 w 528"/>
                <a:gd name="T37" fmla="*/ 8 h 897"/>
                <a:gd name="T38" fmla="*/ 395 w 528"/>
                <a:gd name="T39" fmla="*/ 5 h 897"/>
                <a:gd name="T40" fmla="*/ 400 w 528"/>
                <a:gd name="T41" fmla="*/ 4 h 897"/>
                <a:gd name="T42" fmla="*/ 427 w 528"/>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897">
                  <a:moveTo>
                    <a:pt x="427" y="0"/>
                  </a:moveTo>
                  <a:lnTo>
                    <a:pt x="528" y="897"/>
                  </a:lnTo>
                  <a:lnTo>
                    <a:pt x="0" y="166"/>
                  </a:lnTo>
                  <a:lnTo>
                    <a:pt x="35" y="142"/>
                  </a:lnTo>
                  <a:lnTo>
                    <a:pt x="72" y="119"/>
                  </a:lnTo>
                  <a:lnTo>
                    <a:pt x="72" y="118"/>
                  </a:lnTo>
                  <a:lnTo>
                    <a:pt x="110" y="98"/>
                  </a:lnTo>
                  <a:lnTo>
                    <a:pt x="148" y="78"/>
                  </a:lnTo>
                  <a:lnTo>
                    <a:pt x="150" y="77"/>
                  </a:lnTo>
                  <a:lnTo>
                    <a:pt x="202" y="56"/>
                  </a:lnTo>
                  <a:lnTo>
                    <a:pt x="204" y="55"/>
                  </a:lnTo>
                  <a:lnTo>
                    <a:pt x="227" y="46"/>
                  </a:lnTo>
                  <a:lnTo>
                    <a:pt x="232" y="45"/>
                  </a:lnTo>
                  <a:lnTo>
                    <a:pt x="283" y="28"/>
                  </a:lnTo>
                  <a:lnTo>
                    <a:pt x="288" y="27"/>
                  </a:lnTo>
                  <a:lnTo>
                    <a:pt x="310" y="22"/>
                  </a:lnTo>
                  <a:lnTo>
                    <a:pt x="315" y="21"/>
                  </a:lnTo>
                  <a:lnTo>
                    <a:pt x="367" y="9"/>
                  </a:lnTo>
                  <a:lnTo>
                    <a:pt x="373" y="8"/>
                  </a:lnTo>
                  <a:lnTo>
                    <a:pt x="395" y="5"/>
                  </a:lnTo>
                  <a:lnTo>
                    <a:pt x="400" y="4"/>
                  </a:lnTo>
                  <a:lnTo>
                    <a:pt x="427" y="0"/>
                  </a:lnTo>
                  <a:close/>
                </a:path>
              </a:pathLst>
            </a:custGeom>
            <a:solidFill>
              <a:schemeClr val="tx1">
                <a:alpha val="3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2" name="Rectangle 11"/>
            <p:cNvSpPr>
              <a:spLocks noChangeArrowheads="1"/>
            </p:cNvSpPr>
            <p:nvPr/>
          </p:nvSpPr>
          <p:spPr bwMode="auto">
            <a:xfrm>
              <a:off x="11437937" y="3898900"/>
              <a:ext cx="1588" cy="1587"/>
            </a:xfrm>
            <a:prstGeom prst="rect">
              <a:avLst/>
            </a:prstGeom>
            <a:solidFill>
              <a:schemeClr val="tx1">
                <a:alpha val="32000"/>
              </a:schemeClr>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3" name="Freeform 12"/>
            <p:cNvSpPr>
              <a:spLocks/>
            </p:cNvSpPr>
            <p:nvPr/>
          </p:nvSpPr>
          <p:spPr bwMode="auto">
            <a:xfrm>
              <a:off x="9913937" y="2895600"/>
              <a:ext cx="1524000" cy="1431925"/>
            </a:xfrm>
            <a:custGeom>
              <a:avLst/>
              <a:gdLst>
                <a:gd name="T0" fmla="*/ 127 w 960"/>
                <a:gd name="T1" fmla="*/ 0 h 902"/>
                <a:gd name="T2" fmla="*/ 155 w 960"/>
                <a:gd name="T3" fmla="*/ 1 h 902"/>
                <a:gd name="T4" fmla="*/ 180 w 960"/>
                <a:gd name="T5" fmla="*/ 3 h 902"/>
                <a:gd name="T6" fmla="*/ 204 w 960"/>
                <a:gd name="T7" fmla="*/ 5 h 902"/>
                <a:gd name="T8" fmla="*/ 229 w 960"/>
                <a:gd name="T9" fmla="*/ 9 h 902"/>
                <a:gd name="T10" fmla="*/ 255 w 960"/>
                <a:gd name="T11" fmla="*/ 13 h 902"/>
                <a:gd name="T12" fmla="*/ 288 w 960"/>
                <a:gd name="T13" fmla="*/ 19 h 902"/>
                <a:gd name="T14" fmla="*/ 311 w 960"/>
                <a:gd name="T15" fmla="*/ 25 h 902"/>
                <a:gd name="T16" fmla="*/ 336 w 960"/>
                <a:gd name="T17" fmla="*/ 31 h 902"/>
                <a:gd name="T18" fmla="*/ 360 w 960"/>
                <a:gd name="T19" fmla="*/ 39 h 902"/>
                <a:gd name="T20" fmla="*/ 385 w 960"/>
                <a:gd name="T21" fmla="*/ 46 h 902"/>
                <a:gd name="T22" fmla="*/ 413 w 960"/>
                <a:gd name="T23" fmla="*/ 56 h 902"/>
                <a:gd name="T24" fmla="*/ 427 w 960"/>
                <a:gd name="T25" fmla="*/ 61 h 902"/>
                <a:gd name="T26" fmla="*/ 452 w 960"/>
                <a:gd name="T27" fmla="*/ 72 h 902"/>
                <a:gd name="T28" fmla="*/ 476 w 960"/>
                <a:gd name="T29" fmla="*/ 81 h 902"/>
                <a:gd name="T30" fmla="*/ 498 w 960"/>
                <a:gd name="T31" fmla="*/ 92 h 902"/>
                <a:gd name="T32" fmla="*/ 521 w 960"/>
                <a:gd name="T33" fmla="*/ 104 h 902"/>
                <a:gd name="T34" fmla="*/ 542 w 960"/>
                <a:gd name="T35" fmla="*/ 116 h 902"/>
                <a:gd name="T36" fmla="*/ 564 w 960"/>
                <a:gd name="T37" fmla="*/ 127 h 902"/>
                <a:gd name="T38" fmla="*/ 591 w 960"/>
                <a:gd name="T39" fmla="*/ 146 h 902"/>
                <a:gd name="T40" fmla="*/ 613 w 960"/>
                <a:gd name="T41" fmla="*/ 159 h 902"/>
                <a:gd name="T42" fmla="*/ 632 w 960"/>
                <a:gd name="T43" fmla="*/ 173 h 902"/>
                <a:gd name="T44" fmla="*/ 651 w 960"/>
                <a:gd name="T45" fmla="*/ 188 h 902"/>
                <a:gd name="T46" fmla="*/ 671 w 960"/>
                <a:gd name="T47" fmla="*/ 203 h 902"/>
                <a:gd name="T48" fmla="*/ 689 w 960"/>
                <a:gd name="T49" fmla="*/ 218 h 902"/>
                <a:gd name="T50" fmla="*/ 711 w 960"/>
                <a:gd name="T51" fmla="*/ 239 h 902"/>
                <a:gd name="T52" fmla="*/ 730 w 960"/>
                <a:gd name="T53" fmla="*/ 257 h 902"/>
                <a:gd name="T54" fmla="*/ 747 w 960"/>
                <a:gd name="T55" fmla="*/ 274 h 902"/>
                <a:gd name="T56" fmla="*/ 765 w 960"/>
                <a:gd name="T57" fmla="*/ 291 h 902"/>
                <a:gd name="T58" fmla="*/ 780 w 960"/>
                <a:gd name="T59" fmla="*/ 309 h 902"/>
                <a:gd name="T60" fmla="*/ 796 w 960"/>
                <a:gd name="T61" fmla="*/ 327 h 902"/>
                <a:gd name="T62" fmla="*/ 811 w 960"/>
                <a:gd name="T63" fmla="*/ 345 h 902"/>
                <a:gd name="T64" fmla="*/ 829 w 960"/>
                <a:gd name="T65" fmla="*/ 370 h 902"/>
                <a:gd name="T66" fmla="*/ 844 w 960"/>
                <a:gd name="T67" fmla="*/ 390 h 902"/>
                <a:gd name="T68" fmla="*/ 857 w 960"/>
                <a:gd name="T69" fmla="*/ 411 h 902"/>
                <a:gd name="T70" fmla="*/ 869 w 960"/>
                <a:gd name="T71" fmla="*/ 431 h 902"/>
                <a:gd name="T72" fmla="*/ 881 w 960"/>
                <a:gd name="T73" fmla="*/ 451 h 902"/>
                <a:gd name="T74" fmla="*/ 893 w 960"/>
                <a:gd name="T75" fmla="*/ 472 h 902"/>
                <a:gd name="T76" fmla="*/ 907 w 960"/>
                <a:gd name="T77" fmla="*/ 499 h 902"/>
                <a:gd name="T78" fmla="*/ 917 w 960"/>
                <a:gd name="T79" fmla="*/ 522 h 902"/>
                <a:gd name="T80" fmla="*/ 928 w 960"/>
                <a:gd name="T81" fmla="*/ 544 h 902"/>
                <a:gd name="T82" fmla="*/ 937 w 960"/>
                <a:gd name="T83" fmla="*/ 566 h 902"/>
                <a:gd name="T84" fmla="*/ 945 w 960"/>
                <a:gd name="T85" fmla="*/ 588 h 902"/>
                <a:gd name="T86" fmla="*/ 954 w 960"/>
                <a:gd name="T87" fmla="*/ 610 h 902"/>
                <a:gd name="T88" fmla="*/ 960 w 960"/>
                <a:gd name="T89" fmla="*/ 632 h 902"/>
                <a:gd name="T90" fmla="*/ 0 w 960"/>
                <a:gd name="T91" fmla="*/ 5 h 902"/>
                <a:gd name="T92" fmla="*/ 29 w 960"/>
                <a:gd name="T93" fmla="*/ 2 h 902"/>
                <a:gd name="T94" fmla="*/ 57 w 960"/>
                <a:gd name="T95" fmla="*/ 1 h 902"/>
                <a:gd name="T96" fmla="*/ 81 w 960"/>
                <a:gd name="T97" fmla="*/ 0 h 902"/>
                <a:gd name="T98" fmla="*/ 107 w 960"/>
                <a:gd name="T99" fmla="*/ 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0" h="902">
                  <a:moveTo>
                    <a:pt x="107" y="0"/>
                  </a:moveTo>
                  <a:lnTo>
                    <a:pt x="127" y="0"/>
                  </a:lnTo>
                  <a:lnTo>
                    <a:pt x="132" y="0"/>
                  </a:lnTo>
                  <a:lnTo>
                    <a:pt x="155" y="1"/>
                  </a:lnTo>
                  <a:lnTo>
                    <a:pt x="163" y="2"/>
                  </a:lnTo>
                  <a:lnTo>
                    <a:pt x="180" y="3"/>
                  </a:lnTo>
                  <a:lnTo>
                    <a:pt x="189" y="4"/>
                  </a:lnTo>
                  <a:lnTo>
                    <a:pt x="204" y="5"/>
                  </a:lnTo>
                  <a:lnTo>
                    <a:pt x="215" y="6"/>
                  </a:lnTo>
                  <a:lnTo>
                    <a:pt x="229" y="9"/>
                  </a:lnTo>
                  <a:lnTo>
                    <a:pt x="240" y="11"/>
                  </a:lnTo>
                  <a:lnTo>
                    <a:pt x="255" y="13"/>
                  </a:lnTo>
                  <a:lnTo>
                    <a:pt x="264" y="15"/>
                  </a:lnTo>
                  <a:lnTo>
                    <a:pt x="288" y="19"/>
                  </a:lnTo>
                  <a:lnTo>
                    <a:pt x="296" y="21"/>
                  </a:lnTo>
                  <a:lnTo>
                    <a:pt x="311" y="25"/>
                  </a:lnTo>
                  <a:lnTo>
                    <a:pt x="322" y="28"/>
                  </a:lnTo>
                  <a:lnTo>
                    <a:pt x="336" y="31"/>
                  </a:lnTo>
                  <a:lnTo>
                    <a:pt x="348" y="34"/>
                  </a:lnTo>
                  <a:lnTo>
                    <a:pt x="360" y="39"/>
                  </a:lnTo>
                  <a:lnTo>
                    <a:pt x="371" y="42"/>
                  </a:lnTo>
                  <a:lnTo>
                    <a:pt x="385" y="46"/>
                  </a:lnTo>
                  <a:lnTo>
                    <a:pt x="396" y="49"/>
                  </a:lnTo>
                  <a:lnTo>
                    <a:pt x="413" y="56"/>
                  </a:lnTo>
                  <a:lnTo>
                    <a:pt x="419" y="58"/>
                  </a:lnTo>
                  <a:lnTo>
                    <a:pt x="427" y="61"/>
                  </a:lnTo>
                  <a:lnTo>
                    <a:pt x="442" y="67"/>
                  </a:lnTo>
                  <a:lnTo>
                    <a:pt x="452" y="72"/>
                  </a:lnTo>
                  <a:lnTo>
                    <a:pt x="465" y="77"/>
                  </a:lnTo>
                  <a:lnTo>
                    <a:pt x="476" y="81"/>
                  </a:lnTo>
                  <a:lnTo>
                    <a:pt x="488" y="88"/>
                  </a:lnTo>
                  <a:lnTo>
                    <a:pt x="498" y="92"/>
                  </a:lnTo>
                  <a:lnTo>
                    <a:pt x="510" y="98"/>
                  </a:lnTo>
                  <a:lnTo>
                    <a:pt x="521" y="104"/>
                  </a:lnTo>
                  <a:lnTo>
                    <a:pt x="533" y="110"/>
                  </a:lnTo>
                  <a:lnTo>
                    <a:pt x="542" y="116"/>
                  </a:lnTo>
                  <a:lnTo>
                    <a:pt x="555" y="123"/>
                  </a:lnTo>
                  <a:lnTo>
                    <a:pt x="564" y="127"/>
                  </a:lnTo>
                  <a:lnTo>
                    <a:pt x="583" y="140"/>
                  </a:lnTo>
                  <a:lnTo>
                    <a:pt x="591" y="146"/>
                  </a:lnTo>
                  <a:lnTo>
                    <a:pt x="603" y="153"/>
                  </a:lnTo>
                  <a:lnTo>
                    <a:pt x="613" y="159"/>
                  </a:lnTo>
                  <a:lnTo>
                    <a:pt x="623" y="167"/>
                  </a:lnTo>
                  <a:lnTo>
                    <a:pt x="632" y="173"/>
                  </a:lnTo>
                  <a:lnTo>
                    <a:pt x="644" y="182"/>
                  </a:lnTo>
                  <a:lnTo>
                    <a:pt x="651" y="188"/>
                  </a:lnTo>
                  <a:lnTo>
                    <a:pt x="663" y="197"/>
                  </a:lnTo>
                  <a:lnTo>
                    <a:pt x="671" y="203"/>
                  </a:lnTo>
                  <a:lnTo>
                    <a:pt x="682" y="213"/>
                  </a:lnTo>
                  <a:lnTo>
                    <a:pt x="689" y="218"/>
                  </a:lnTo>
                  <a:lnTo>
                    <a:pt x="707" y="234"/>
                  </a:lnTo>
                  <a:lnTo>
                    <a:pt x="711" y="239"/>
                  </a:lnTo>
                  <a:lnTo>
                    <a:pt x="724" y="250"/>
                  </a:lnTo>
                  <a:lnTo>
                    <a:pt x="730" y="257"/>
                  </a:lnTo>
                  <a:lnTo>
                    <a:pt x="741" y="266"/>
                  </a:lnTo>
                  <a:lnTo>
                    <a:pt x="747" y="274"/>
                  </a:lnTo>
                  <a:lnTo>
                    <a:pt x="757" y="285"/>
                  </a:lnTo>
                  <a:lnTo>
                    <a:pt x="765" y="291"/>
                  </a:lnTo>
                  <a:lnTo>
                    <a:pt x="774" y="302"/>
                  </a:lnTo>
                  <a:lnTo>
                    <a:pt x="780" y="309"/>
                  </a:lnTo>
                  <a:lnTo>
                    <a:pt x="790" y="321"/>
                  </a:lnTo>
                  <a:lnTo>
                    <a:pt x="796" y="327"/>
                  </a:lnTo>
                  <a:lnTo>
                    <a:pt x="811" y="345"/>
                  </a:lnTo>
                  <a:lnTo>
                    <a:pt x="811" y="345"/>
                  </a:lnTo>
                  <a:lnTo>
                    <a:pt x="824" y="365"/>
                  </a:lnTo>
                  <a:lnTo>
                    <a:pt x="829" y="370"/>
                  </a:lnTo>
                  <a:lnTo>
                    <a:pt x="838" y="383"/>
                  </a:lnTo>
                  <a:lnTo>
                    <a:pt x="844" y="390"/>
                  </a:lnTo>
                  <a:lnTo>
                    <a:pt x="851" y="403"/>
                  </a:lnTo>
                  <a:lnTo>
                    <a:pt x="857" y="411"/>
                  </a:lnTo>
                  <a:lnTo>
                    <a:pt x="864" y="424"/>
                  </a:lnTo>
                  <a:lnTo>
                    <a:pt x="869" y="431"/>
                  </a:lnTo>
                  <a:lnTo>
                    <a:pt x="877" y="444"/>
                  </a:lnTo>
                  <a:lnTo>
                    <a:pt x="881" y="451"/>
                  </a:lnTo>
                  <a:lnTo>
                    <a:pt x="891" y="467"/>
                  </a:lnTo>
                  <a:lnTo>
                    <a:pt x="893" y="472"/>
                  </a:lnTo>
                  <a:lnTo>
                    <a:pt x="904" y="492"/>
                  </a:lnTo>
                  <a:lnTo>
                    <a:pt x="907" y="499"/>
                  </a:lnTo>
                  <a:lnTo>
                    <a:pt x="914" y="513"/>
                  </a:lnTo>
                  <a:lnTo>
                    <a:pt x="917" y="522"/>
                  </a:lnTo>
                  <a:lnTo>
                    <a:pt x="924" y="535"/>
                  </a:lnTo>
                  <a:lnTo>
                    <a:pt x="928" y="544"/>
                  </a:lnTo>
                  <a:lnTo>
                    <a:pt x="934" y="556"/>
                  </a:lnTo>
                  <a:lnTo>
                    <a:pt x="937" y="566"/>
                  </a:lnTo>
                  <a:lnTo>
                    <a:pt x="942" y="579"/>
                  </a:lnTo>
                  <a:lnTo>
                    <a:pt x="945" y="588"/>
                  </a:lnTo>
                  <a:lnTo>
                    <a:pt x="951" y="601"/>
                  </a:lnTo>
                  <a:lnTo>
                    <a:pt x="954" y="610"/>
                  </a:lnTo>
                  <a:lnTo>
                    <a:pt x="960" y="632"/>
                  </a:lnTo>
                  <a:lnTo>
                    <a:pt x="960" y="632"/>
                  </a:lnTo>
                  <a:lnTo>
                    <a:pt x="101" y="902"/>
                  </a:lnTo>
                  <a:lnTo>
                    <a:pt x="0" y="5"/>
                  </a:lnTo>
                  <a:lnTo>
                    <a:pt x="25" y="3"/>
                  </a:lnTo>
                  <a:lnTo>
                    <a:pt x="29" y="2"/>
                  </a:lnTo>
                  <a:lnTo>
                    <a:pt x="49" y="1"/>
                  </a:lnTo>
                  <a:lnTo>
                    <a:pt x="57" y="1"/>
                  </a:lnTo>
                  <a:lnTo>
                    <a:pt x="74" y="0"/>
                  </a:lnTo>
                  <a:lnTo>
                    <a:pt x="81" y="0"/>
                  </a:lnTo>
                  <a:lnTo>
                    <a:pt x="100" y="0"/>
                  </a:lnTo>
                  <a:lnTo>
                    <a:pt x="107" y="0"/>
                  </a:lnTo>
                  <a:close/>
                </a:path>
              </a:pathLst>
            </a:custGeom>
            <a:solidFill>
              <a:schemeClr val="tx1">
                <a:alpha val="2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4" name="Freeform 13"/>
            <p:cNvSpPr>
              <a:spLocks/>
            </p:cNvSpPr>
            <p:nvPr/>
          </p:nvSpPr>
          <p:spPr bwMode="auto">
            <a:xfrm>
              <a:off x="11437937" y="3898900"/>
              <a:ext cx="11113" cy="30162"/>
            </a:xfrm>
            <a:custGeom>
              <a:avLst/>
              <a:gdLst>
                <a:gd name="T0" fmla="*/ 0 w 7"/>
                <a:gd name="T1" fmla="*/ 0 h 19"/>
                <a:gd name="T2" fmla="*/ 0 w 7"/>
                <a:gd name="T3" fmla="*/ 0 h 19"/>
                <a:gd name="T4" fmla="*/ 7 w 7"/>
                <a:gd name="T5" fmla="*/ 19 h 19"/>
                <a:gd name="T6" fmla="*/ 0 w 7"/>
                <a:gd name="T7" fmla="*/ 0 h 19"/>
              </a:gdLst>
              <a:ahLst/>
              <a:cxnLst>
                <a:cxn ang="0">
                  <a:pos x="T0" y="T1"/>
                </a:cxn>
                <a:cxn ang="0">
                  <a:pos x="T2" y="T3"/>
                </a:cxn>
                <a:cxn ang="0">
                  <a:pos x="T4" y="T5"/>
                </a:cxn>
                <a:cxn ang="0">
                  <a:pos x="T6" y="T7"/>
                </a:cxn>
              </a:cxnLst>
              <a:rect l="0" t="0" r="r" b="b"/>
              <a:pathLst>
                <a:path w="7" h="19">
                  <a:moveTo>
                    <a:pt x="0" y="0"/>
                  </a:moveTo>
                  <a:lnTo>
                    <a:pt x="0" y="0"/>
                  </a:lnTo>
                  <a:lnTo>
                    <a:pt x="7" y="19"/>
                  </a:lnTo>
                  <a:lnTo>
                    <a:pt x="0" y="0"/>
                  </a:lnTo>
                  <a:close/>
                </a:path>
              </a:pathLst>
            </a:custGeom>
            <a:solidFill>
              <a:schemeClr val="tx1">
                <a:alpha val="32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5" name="Freeform 14"/>
            <p:cNvSpPr>
              <a:spLocks/>
            </p:cNvSpPr>
            <p:nvPr/>
          </p:nvSpPr>
          <p:spPr bwMode="auto">
            <a:xfrm>
              <a:off x="10074274" y="3898900"/>
              <a:ext cx="1430338" cy="933450"/>
            </a:xfrm>
            <a:custGeom>
              <a:avLst/>
              <a:gdLst>
                <a:gd name="T0" fmla="*/ 859 w 901"/>
                <a:gd name="T1" fmla="*/ 0 h 588"/>
                <a:gd name="T2" fmla="*/ 866 w 901"/>
                <a:gd name="T3" fmla="*/ 19 h 588"/>
                <a:gd name="T4" fmla="*/ 866 w 901"/>
                <a:gd name="T5" fmla="*/ 21 h 588"/>
                <a:gd name="T6" fmla="*/ 871 w 901"/>
                <a:gd name="T7" fmla="*/ 40 h 588"/>
                <a:gd name="T8" fmla="*/ 872 w 901"/>
                <a:gd name="T9" fmla="*/ 44 h 588"/>
                <a:gd name="T10" fmla="*/ 876 w 901"/>
                <a:gd name="T11" fmla="*/ 60 h 588"/>
                <a:gd name="T12" fmla="*/ 877 w 901"/>
                <a:gd name="T13" fmla="*/ 64 h 588"/>
                <a:gd name="T14" fmla="*/ 881 w 901"/>
                <a:gd name="T15" fmla="*/ 80 h 588"/>
                <a:gd name="T16" fmla="*/ 882 w 901"/>
                <a:gd name="T17" fmla="*/ 85 h 588"/>
                <a:gd name="T18" fmla="*/ 885 w 901"/>
                <a:gd name="T19" fmla="*/ 103 h 588"/>
                <a:gd name="T20" fmla="*/ 886 w 901"/>
                <a:gd name="T21" fmla="*/ 105 h 588"/>
                <a:gd name="T22" fmla="*/ 892 w 901"/>
                <a:gd name="T23" fmla="*/ 147 h 588"/>
                <a:gd name="T24" fmla="*/ 893 w 901"/>
                <a:gd name="T25" fmla="*/ 151 h 588"/>
                <a:gd name="T26" fmla="*/ 895 w 901"/>
                <a:gd name="T27" fmla="*/ 167 h 588"/>
                <a:gd name="T28" fmla="*/ 896 w 901"/>
                <a:gd name="T29" fmla="*/ 172 h 588"/>
                <a:gd name="T30" fmla="*/ 897 w 901"/>
                <a:gd name="T31" fmla="*/ 187 h 588"/>
                <a:gd name="T32" fmla="*/ 898 w 901"/>
                <a:gd name="T33" fmla="*/ 194 h 588"/>
                <a:gd name="T34" fmla="*/ 899 w 901"/>
                <a:gd name="T35" fmla="*/ 210 h 588"/>
                <a:gd name="T36" fmla="*/ 899 w 901"/>
                <a:gd name="T37" fmla="*/ 214 h 588"/>
                <a:gd name="T38" fmla="*/ 901 w 901"/>
                <a:gd name="T39" fmla="*/ 256 h 588"/>
                <a:gd name="T40" fmla="*/ 901 w 901"/>
                <a:gd name="T41" fmla="*/ 261 h 588"/>
                <a:gd name="T42" fmla="*/ 901 w 901"/>
                <a:gd name="T43" fmla="*/ 276 h 588"/>
                <a:gd name="T44" fmla="*/ 901 w 901"/>
                <a:gd name="T45" fmla="*/ 282 h 588"/>
                <a:gd name="T46" fmla="*/ 901 w 901"/>
                <a:gd name="T47" fmla="*/ 297 h 588"/>
                <a:gd name="T48" fmla="*/ 900 w 901"/>
                <a:gd name="T49" fmla="*/ 304 h 588"/>
                <a:gd name="T50" fmla="*/ 900 w 901"/>
                <a:gd name="T51" fmla="*/ 318 h 588"/>
                <a:gd name="T52" fmla="*/ 899 w 901"/>
                <a:gd name="T53" fmla="*/ 325 h 588"/>
                <a:gd name="T54" fmla="*/ 898 w 901"/>
                <a:gd name="T55" fmla="*/ 342 h 588"/>
                <a:gd name="T56" fmla="*/ 898 w 901"/>
                <a:gd name="T57" fmla="*/ 345 h 588"/>
                <a:gd name="T58" fmla="*/ 896 w 901"/>
                <a:gd name="T59" fmla="*/ 366 h 588"/>
                <a:gd name="T60" fmla="*/ 895 w 901"/>
                <a:gd name="T61" fmla="*/ 372 h 588"/>
                <a:gd name="T62" fmla="*/ 893 w 901"/>
                <a:gd name="T63" fmla="*/ 387 h 588"/>
                <a:gd name="T64" fmla="*/ 892 w 901"/>
                <a:gd name="T65" fmla="*/ 395 h 588"/>
                <a:gd name="T66" fmla="*/ 890 w 901"/>
                <a:gd name="T67" fmla="*/ 407 h 588"/>
                <a:gd name="T68" fmla="*/ 889 w 901"/>
                <a:gd name="T69" fmla="*/ 416 h 588"/>
                <a:gd name="T70" fmla="*/ 887 w 901"/>
                <a:gd name="T71" fmla="*/ 428 h 588"/>
                <a:gd name="T72" fmla="*/ 885 w 901"/>
                <a:gd name="T73" fmla="*/ 436 h 588"/>
                <a:gd name="T74" fmla="*/ 883 w 901"/>
                <a:gd name="T75" fmla="*/ 450 h 588"/>
                <a:gd name="T76" fmla="*/ 881 w 901"/>
                <a:gd name="T77" fmla="*/ 457 h 588"/>
                <a:gd name="T78" fmla="*/ 876 w 901"/>
                <a:gd name="T79" fmla="*/ 477 h 588"/>
                <a:gd name="T80" fmla="*/ 875 w 901"/>
                <a:gd name="T81" fmla="*/ 483 h 588"/>
                <a:gd name="T82" fmla="*/ 871 w 901"/>
                <a:gd name="T83" fmla="*/ 497 h 588"/>
                <a:gd name="T84" fmla="*/ 869 w 901"/>
                <a:gd name="T85" fmla="*/ 506 h 588"/>
                <a:gd name="T86" fmla="*/ 866 w 901"/>
                <a:gd name="T87" fmla="*/ 518 h 588"/>
                <a:gd name="T88" fmla="*/ 864 w 901"/>
                <a:gd name="T89" fmla="*/ 527 h 588"/>
                <a:gd name="T90" fmla="*/ 859 w 901"/>
                <a:gd name="T91" fmla="*/ 539 h 588"/>
                <a:gd name="T92" fmla="*/ 857 w 901"/>
                <a:gd name="T93" fmla="*/ 548 h 588"/>
                <a:gd name="T94" fmla="*/ 853 w 901"/>
                <a:gd name="T95" fmla="*/ 559 h 588"/>
                <a:gd name="T96" fmla="*/ 850 w 901"/>
                <a:gd name="T97" fmla="*/ 568 h 588"/>
                <a:gd name="T98" fmla="*/ 844 w 901"/>
                <a:gd name="T99" fmla="*/ 584 h 588"/>
                <a:gd name="T100" fmla="*/ 842 w 901"/>
                <a:gd name="T101" fmla="*/ 588 h 588"/>
                <a:gd name="T102" fmla="*/ 0 w 901"/>
                <a:gd name="T103" fmla="*/ 270 h 588"/>
                <a:gd name="T104" fmla="*/ 859 w 901"/>
                <a:gd name="T105"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1" h="588">
                  <a:moveTo>
                    <a:pt x="859" y="0"/>
                  </a:moveTo>
                  <a:lnTo>
                    <a:pt x="866" y="19"/>
                  </a:lnTo>
                  <a:lnTo>
                    <a:pt x="866" y="21"/>
                  </a:lnTo>
                  <a:lnTo>
                    <a:pt x="871" y="40"/>
                  </a:lnTo>
                  <a:lnTo>
                    <a:pt x="872" y="44"/>
                  </a:lnTo>
                  <a:lnTo>
                    <a:pt x="876" y="60"/>
                  </a:lnTo>
                  <a:lnTo>
                    <a:pt x="877" y="64"/>
                  </a:lnTo>
                  <a:lnTo>
                    <a:pt x="881" y="80"/>
                  </a:lnTo>
                  <a:lnTo>
                    <a:pt x="882" y="85"/>
                  </a:lnTo>
                  <a:lnTo>
                    <a:pt x="885" y="103"/>
                  </a:lnTo>
                  <a:lnTo>
                    <a:pt x="886" y="105"/>
                  </a:lnTo>
                  <a:lnTo>
                    <a:pt x="892" y="147"/>
                  </a:lnTo>
                  <a:lnTo>
                    <a:pt x="893" y="151"/>
                  </a:lnTo>
                  <a:lnTo>
                    <a:pt x="895" y="167"/>
                  </a:lnTo>
                  <a:lnTo>
                    <a:pt x="896" y="172"/>
                  </a:lnTo>
                  <a:lnTo>
                    <a:pt x="897" y="187"/>
                  </a:lnTo>
                  <a:lnTo>
                    <a:pt x="898" y="194"/>
                  </a:lnTo>
                  <a:lnTo>
                    <a:pt x="899" y="210"/>
                  </a:lnTo>
                  <a:lnTo>
                    <a:pt x="899" y="214"/>
                  </a:lnTo>
                  <a:lnTo>
                    <a:pt x="901" y="256"/>
                  </a:lnTo>
                  <a:lnTo>
                    <a:pt x="901" y="261"/>
                  </a:lnTo>
                  <a:lnTo>
                    <a:pt x="901" y="276"/>
                  </a:lnTo>
                  <a:lnTo>
                    <a:pt x="901" y="282"/>
                  </a:lnTo>
                  <a:lnTo>
                    <a:pt x="901" y="297"/>
                  </a:lnTo>
                  <a:lnTo>
                    <a:pt x="900" y="304"/>
                  </a:lnTo>
                  <a:lnTo>
                    <a:pt x="900" y="318"/>
                  </a:lnTo>
                  <a:lnTo>
                    <a:pt x="899" y="325"/>
                  </a:lnTo>
                  <a:lnTo>
                    <a:pt x="898" y="342"/>
                  </a:lnTo>
                  <a:lnTo>
                    <a:pt x="898" y="345"/>
                  </a:lnTo>
                  <a:lnTo>
                    <a:pt x="896" y="366"/>
                  </a:lnTo>
                  <a:lnTo>
                    <a:pt x="895" y="372"/>
                  </a:lnTo>
                  <a:lnTo>
                    <a:pt x="893" y="387"/>
                  </a:lnTo>
                  <a:lnTo>
                    <a:pt x="892" y="395"/>
                  </a:lnTo>
                  <a:lnTo>
                    <a:pt x="890" y="407"/>
                  </a:lnTo>
                  <a:lnTo>
                    <a:pt x="889" y="416"/>
                  </a:lnTo>
                  <a:lnTo>
                    <a:pt x="887" y="428"/>
                  </a:lnTo>
                  <a:lnTo>
                    <a:pt x="885" y="436"/>
                  </a:lnTo>
                  <a:lnTo>
                    <a:pt x="883" y="450"/>
                  </a:lnTo>
                  <a:lnTo>
                    <a:pt x="881" y="457"/>
                  </a:lnTo>
                  <a:lnTo>
                    <a:pt x="876" y="477"/>
                  </a:lnTo>
                  <a:lnTo>
                    <a:pt x="875" y="483"/>
                  </a:lnTo>
                  <a:lnTo>
                    <a:pt x="871" y="497"/>
                  </a:lnTo>
                  <a:lnTo>
                    <a:pt x="869" y="506"/>
                  </a:lnTo>
                  <a:lnTo>
                    <a:pt x="866" y="518"/>
                  </a:lnTo>
                  <a:lnTo>
                    <a:pt x="864" y="527"/>
                  </a:lnTo>
                  <a:lnTo>
                    <a:pt x="859" y="539"/>
                  </a:lnTo>
                  <a:lnTo>
                    <a:pt x="857" y="548"/>
                  </a:lnTo>
                  <a:lnTo>
                    <a:pt x="853" y="559"/>
                  </a:lnTo>
                  <a:lnTo>
                    <a:pt x="850" y="568"/>
                  </a:lnTo>
                  <a:lnTo>
                    <a:pt x="844" y="584"/>
                  </a:lnTo>
                  <a:lnTo>
                    <a:pt x="842" y="588"/>
                  </a:lnTo>
                  <a:lnTo>
                    <a:pt x="0" y="270"/>
                  </a:lnTo>
                  <a:lnTo>
                    <a:pt x="859" y="0"/>
                  </a:lnTo>
                  <a:close/>
                </a:path>
              </a:pathLst>
            </a:custGeom>
            <a:solidFill>
              <a:schemeClr val="tx1">
                <a:alpha val="41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6" name="Freeform 15"/>
            <p:cNvSpPr>
              <a:spLocks/>
            </p:cNvSpPr>
            <p:nvPr/>
          </p:nvSpPr>
          <p:spPr bwMode="auto">
            <a:xfrm>
              <a:off x="10074274" y="4327525"/>
              <a:ext cx="1336675" cy="1308100"/>
            </a:xfrm>
            <a:custGeom>
              <a:avLst/>
              <a:gdLst>
                <a:gd name="T0" fmla="*/ 0 w 842"/>
                <a:gd name="T1" fmla="*/ 0 h 824"/>
                <a:gd name="T2" fmla="*/ 842 w 842"/>
                <a:gd name="T3" fmla="*/ 318 h 824"/>
                <a:gd name="T4" fmla="*/ 834 w 842"/>
                <a:gd name="T5" fmla="*/ 340 h 824"/>
                <a:gd name="T6" fmla="*/ 830 w 842"/>
                <a:gd name="T7" fmla="*/ 348 h 824"/>
                <a:gd name="T8" fmla="*/ 825 w 842"/>
                <a:gd name="T9" fmla="*/ 361 h 824"/>
                <a:gd name="T10" fmla="*/ 821 w 842"/>
                <a:gd name="T11" fmla="*/ 371 h 824"/>
                <a:gd name="T12" fmla="*/ 815 w 842"/>
                <a:gd name="T13" fmla="*/ 382 h 824"/>
                <a:gd name="T14" fmla="*/ 810 w 842"/>
                <a:gd name="T15" fmla="*/ 392 h 824"/>
                <a:gd name="T16" fmla="*/ 806 w 842"/>
                <a:gd name="T17" fmla="*/ 403 h 824"/>
                <a:gd name="T18" fmla="*/ 800 w 842"/>
                <a:gd name="T19" fmla="*/ 412 h 824"/>
                <a:gd name="T20" fmla="*/ 795 w 842"/>
                <a:gd name="T21" fmla="*/ 423 h 824"/>
                <a:gd name="T22" fmla="*/ 790 w 842"/>
                <a:gd name="T23" fmla="*/ 433 h 824"/>
                <a:gd name="T24" fmla="*/ 783 w 842"/>
                <a:gd name="T25" fmla="*/ 443 h 824"/>
                <a:gd name="T26" fmla="*/ 779 w 842"/>
                <a:gd name="T27" fmla="*/ 452 h 824"/>
                <a:gd name="T28" fmla="*/ 773 w 842"/>
                <a:gd name="T29" fmla="*/ 463 h 824"/>
                <a:gd name="T30" fmla="*/ 767 w 842"/>
                <a:gd name="T31" fmla="*/ 471 h 824"/>
                <a:gd name="T32" fmla="*/ 761 w 842"/>
                <a:gd name="T33" fmla="*/ 482 h 824"/>
                <a:gd name="T34" fmla="*/ 756 w 842"/>
                <a:gd name="T35" fmla="*/ 489 h 824"/>
                <a:gd name="T36" fmla="*/ 748 w 842"/>
                <a:gd name="T37" fmla="*/ 501 h 824"/>
                <a:gd name="T38" fmla="*/ 744 w 842"/>
                <a:gd name="T39" fmla="*/ 509 h 824"/>
                <a:gd name="T40" fmla="*/ 735 w 842"/>
                <a:gd name="T41" fmla="*/ 519 h 824"/>
                <a:gd name="T42" fmla="*/ 731 w 842"/>
                <a:gd name="T43" fmla="*/ 526 h 824"/>
                <a:gd name="T44" fmla="*/ 722 w 842"/>
                <a:gd name="T45" fmla="*/ 537 h 824"/>
                <a:gd name="T46" fmla="*/ 718 w 842"/>
                <a:gd name="T47" fmla="*/ 544 h 824"/>
                <a:gd name="T48" fmla="*/ 708 w 842"/>
                <a:gd name="T49" fmla="*/ 556 h 824"/>
                <a:gd name="T50" fmla="*/ 704 w 842"/>
                <a:gd name="T51" fmla="*/ 561 h 824"/>
                <a:gd name="T52" fmla="*/ 695 w 842"/>
                <a:gd name="T53" fmla="*/ 573 h 824"/>
                <a:gd name="T54" fmla="*/ 690 w 842"/>
                <a:gd name="T55" fmla="*/ 578 h 824"/>
                <a:gd name="T56" fmla="*/ 681 w 842"/>
                <a:gd name="T57" fmla="*/ 590 h 824"/>
                <a:gd name="T58" fmla="*/ 676 w 842"/>
                <a:gd name="T59" fmla="*/ 594 h 824"/>
                <a:gd name="T60" fmla="*/ 666 w 842"/>
                <a:gd name="T61" fmla="*/ 607 h 824"/>
                <a:gd name="T62" fmla="*/ 661 w 842"/>
                <a:gd name="T63" fmla="*/ 610 h 824"/>
                <a:gd name="T64" fmla="*/ 650 w 842"/>
                <a:gd name="T65" fmla="*/ 623 h 824"/>
                <a:gd name="T66" fmla="*/ 646 w 842"/>
                <a:gd name="T67" fmla="*/ 626 h 824"/>
                <a:gd name="T68" fmla="*/ 635 w 842"/>
                <a:gd name="T69" fmla="*/ 639 h 824"/>
                <a:gd name="T70" fmla="*/ 632 w 842"/>
                <a:gd name="T71" fmla="*/ 642 h 824"/>
                <a:gd name="T72" fmla="*/ 619 w 842"/>
                <a:gd name="T73" fmla="*/ 654 h 824"/>
                <a:gd name="T74" fmla="*/ 617 w 842"/>
                <a:gd name="T75" fmla="*/ 657 h 824"/>
                <a:gd name="T76" fmla="*/ 603 w 842"/>
                <a:gd name="T77" fmla="*/ 669 h 824"/>
                <a:gd name="T78" fmla="*/ 601 w 842"/>
                <a:gd name="T79" fmla="*/ 671 h 824"/>
                <a:gd name="T80" fmla="*/ 586 w 842"/>
                <a:gd name="T81" fmla="*/ 684 h 824"/>
                <a:gd name="T82" fmla="*/ 583 w 842"/>
                <a:gd name="T83" fmla="*/ 686 h 824"/>
                <a:gd name="T84" fmla="*/ 568 w 842"/>
                <a:gd name="T85" fmla="*/ 698 h 824"/>
                <a:gd name="T86" fmla="*/ 567 w 842"/>
                <a:gd name="T87" fmla="*/ 699 h 824"/>
                <a:gd name="T88" fmla="*/ 551 w 842"/>
                <a:gd name="T89" fmla="*/ 712 h 824"/>
                <a:gd name="T90" fmla="*/ 550 w 842"/>
                <a:gd name="T91" fmla="*/ 713 h 824"/>
                <a:gd name="T92" fmla="*/ 534 w 842"/>
                <a:gd name="T93" fmla="*/ 725 h 824"/>
                <a:gd name="T94" fmla="*/ 533 w 842"/>
                <a:gd name="T95" fmla="*/ 726 h 824"/>
                <a:gd name="T96" fmla="*/ 516 w 842"/>
                <a:gd name="T97" fmla="*/ 737 h 824"/>
                <a:gd name="T98" fmla="*/ 515 w 842"/>
                <a:gd name="T99" fmla="*/ 738 h 824"/>
                <a:gd name="T100" fmla="*/ 498 w 842"/>
                <a:gd name="T101" fmla="*/ 750 h 824"/>
                <a:gd name="T102" fmla="*/ 497 w 842"/>
                <a:gd name="T103" fmla="*/ 750 h 824"/>
                <a:gd name="T104" fmla="*/ 480 w 842"/>
                <a:gd name="T105" fmla="*/ 762 h 824"/>
                <a:gd name="T106" fmla="*/ 479 w 842"/>
                <a:gd name="T107" fmla="*/ 762 h 824"/>
                <a:gd name="T108" fmla="*/ 460 w 842"/>
                <a:gd name="T109" fmla="*/ 774 h 824"/>
                <a:gd name="T110" fmla="*/ 460 w 842"/>
                <a:gd name="T111" fmla="*/ 774 h 824"/>
                <a:gd name="T112" fmla="*/ 413 w 842"/>
                <a:gd name="T113" fmla="*/ 800 h 824"/>
                <a:gd name="T114" fmla="*/ 363 w 842"/>
                <a:gd name="T115" fmla="*/ 824 h 824"/>
                <a:gd name="T116" fmla="*/ 0 w 842"/>
                <a:gd name="T117"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2" h="824">
                  <a:moveTo>
                    <a:pt x="0" y="0"/>
                  </a:moveTo>
                  <a:lnTo>
                    <a:pt x="842" y="318"/>
                  </a:lnTo>
                  <a:lnTo>
                    <a:pt x="834" y="340"/>
                  </a:lnTo>
                  <a:lnTo>
                    <a:pt x="830" y="348"/>
                  </a:lnTo>
                  <a:lnTo>
                    <a:pt x="825" y="361"/>
                  </a:lnTo>
                  <a:lnTo>
                    <a:pt x="821" y="371"/>
                  </a:lnTo>
                  <a:lnTo>
                    <a:pt x="815" y="382"/>
                  </a:lnTo>
                  <a:lnTo>
                    <a:pt x="810" y="392"/>
                  </a:lnTo>
                  <a:lnTo>
                    <a:pt x="806" y="403"/>
                  </a:lnTo>
                  <a:lnTo>
                    <a:pt x="800" y="412"/>
                  </a:lnTo>
                  <a:lnTo>
                    <a:pt x="795" y="423"/>
                  </a:lnTo>
                  <a:lnTo>
                    <a:pt x="790" y="433"/>
                  </a:lnTo>
                  <a:lnTo>
                    <a:pt x="783" y="443"/>
                  </a:lnTo>
                  <a:lnTo>
                    <a:pt x="779" y="452"/>
                  </a:lnTo>
                  <a:lnTo>
                    <a:pt x="773" y="463"/>
                  </a:lnTo>
                  <a:lnTo>
                    <a:pt x="767" y="471"/>
                  </a:lnTo>
                  <a:lnTo>
                    <a:pt x="761" y="482"/>
                  </a:lnTo>
                  <a:lnTo>
                    <a:pt x="756" y="489"/>
                  </a:lnTo>
                  <a:lnTo>
                    <a:pt x="748" y="501"/>
                  </a:lnTo>
                  <a:lnTo>
                    <a:pt x="744" y="509"/>
                  </a:lnTo>
                  <a:lnTo>
                    <a:pt x="735" y="519"/>
                  </a:lnTo>
                  <a:lnTo>
                    <a:pt x="731" y="526"/>
                  </a:lnTo>
                  <a:lnTo>
                    <a:pt x="722" y="537"/>
                  </a:lnTo>
                  <a:lnTo>
                    <a:pt x="718" y="544"/>
                  </a:lnTo>
                  <a:lnTo>
                    <a:pt x="708" y="556"/>
                  </a:lnTo>
                  <a:lnTo>
                    <a:pt x="704" y="561"/>
                  </a:lnTo>
                  <a:lnTo>
                    <a:pt x="695" y="573"/>
                  </a:lnTo>
                  <a:lnTo>
                    <a:pt x="690" y="578"/>
                  </a:lnTo>
                  <a:lnTo>
                    <a:pt x="681" y="590"/>
                  </a:lnTo>
                  <a:lnTo>
                    <a:pt x="676" y="594"/>
                  </a:lnTo>
                  <a:lnTo>
                    <a:pt x="666" y="607"/>
                  </a:lnTo>
                  <a:lnTo>
                    <a:pt x="661" y="610"/>
                  </a:lnTo>
                  <a:lnTo>
                    <a:pt x="650" y="623"/>
                  </a:lnTo>
                  <a:lnTo>
                    <a:pt x="646" y="626"/>
                  </a:lnTo>
                  <a:lnTo>
                    <a:pt x="635" y="639"/>
                  </a:lnTo>
                  <a:lnTo>
                    <a:pt x="632" y="642"/>
                  </a:lnTo>
                  <a:lnTo>
                    <a:pt x="619" y="654"/>
                  </a:lnTo>
                  <a:lnTo>
                    <a:pt x="617" y="657"/>
                  </a:lnTo>
                  <a:lnTo>
                    <a:pt x="603" y="669"/>
                  </a:lnTo>
                  <a:lnTo>
                    <a:pt x="601" y="671"/>
                  </a:lnTo>
                  <a:lnTo>
                    <a:pt x="586" y="684"/>
                  </a:lnTo>
                  <a:lnTo>
                    <a:pt x="583" y="686"/>
                  </a:lnTo>
                  <a:lnTo>
                    <a:pt x="568" y="698"/>
                  </a:lnTo>
                  <a:lnTo>
                    <a:pt x="567" y="699"/>
                  </a:lnTo>
                  <a:lnTo>
                    <a:pt x="551" y="712"/>
                  </a:lnTo>
                  <a:lnTo>
                    <a:pt x="550" y="713"/>
                  </a:lnTo>
                  <a:lnTo>
                    <a:pt x="534" y="725"/>
                  </a:lnTo>
                  <a:lnTo>
                    <a:pt x="533" y="726"/>
                  </a:lnTo>
                  <a:lnTo>
                    <a:pt x="516" y="737"/>
                  </a:lnTo>
                  <a:lnTo>
                    <a:pt x="515" y="738"/>
                  </a:lnTo>
                  <a:lnTo>
                    <a:pt x="498" y="750"/>
                  </a:lnTo>
                  <a:lnTo>
                    <a:pt x="497" y="750"/>
                  </a:lnTo>
                  <a:lnTo>
                    <a:pt x="480" y="762"/>
                  </a:lnTo>
                  <a:lnTo>
                    <a:pt x="479" y="762"/>
                  </a:lnTo>
                  <a:lnTo>
                    <a:pt x="460" y="774"/>
                  </a:lnTo>
                  <a:lnTo>
                    <a:pt x="460" y="774"/>
                  </a:lnTo>
                  <a:lnTo>
                    <a:pt x="413" y="800"/>
                  </a:lnTo>
                  <a:lnTo>
                    <a:pt x="363" y="824"/>
                  </a:lnTo>
                  <a:lnTo>
                    <a:pt x="0" y="0"/>
                  </a:lnTo>
                  <a:close/>
                </a:path>
              </a:pathLst>
            </a:custGeom>
            <a:solidFill>
              <a:schemeClr val="tx1">
                <a:alpha val="32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grpSp>
          <p:nvGrpSpPr>
            <p:cNvPr id="9" name="Group 8"/>
            <p:cNvGrpSpPr/>
            <p:nvPr/>
          </p:nvGrpSpPr>
          <p:grpSpPr>
            <a:xfrm>
              <a:off x="5441949" y="1524000"/>
              <a:ext cx="3182938" cy="2933700"/>
              <a:chOff x="4951412" y="1143000"/>
              <a:chExt cx="3182938" cy="2933700"/>
            </a:xfrm>
            <a:solidFill>
              <a:schemeClr val="tx1">
                <a:alpha val="17000"/>
              </a:schemeClr>
            </a:solidFill>
          </p:grpSpPr>
          <p:sp>
            <p:nvSpPr>
              <p:cNvPr id="47" name="Rectangle 16"/>
              <p:cNvSpPr>
                <a:spLocks noChangeArrowheads="1"/>
              </p:cNvSpPr>
              <p:nvPr/>
            </p:nvSpPr>
            <p:spPr bwMode="auto">
              <a:xfrm>
                <a:off x="4951412" y="3568700"/>
                <a:ext cx="3182938" cy="508000"/>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8" name="Rectangle 17"/>
              <p:cNvSpPr>
                <a:spLocks noChangeArrowheads="1"/>
              </p:cNvSpPr>
              <p:nvPr/>
            </p:nvSpPr>
            <p:spPr bwMode="auto">
              <a:xfrm>
                <a:off x="4951412" y="1143000"/>
                <a:ext cx="565150" cy="2328862"/>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49" name="Rectangle 18"/>
              <p:cNvSpPr>
                <a:spLocks noChangeArrowheads="1"/>
              </p:cNvSpPr>
              <p:nvPr/>
            </p:nvSpPr>
            <p:spPr bwMode="auto">
              <a:xfrm>
                <a:off x="5605462" y="2020888"/>
                <a:ext cx="566738" cy="1450975"/>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54" name="Rectangle 19"/>
              <p:cNvSpPr>
                <a:spLocks noChangeArrowheads="1"/>
              </p:cNvSpPr>
              <p:nvPr/>
            </p:nvSpPr>
            <p:spPr bwMode="auto">
              <a:xfrm>
                <a:off x="6259512" y="2513013"/>
                <a:ext cx="565150" cy="958850"/>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55" name="Rectangle 20"/>
              <p:cNvSpPr>
                <a:spLocks noChangeArrowheads="1"/>
              </p:cNvSpPr>
              <p:nvPr/>
            </p:nvSpPr>
            <p:spPr bwMode="auto">
              <a:xfrm>
                <a:off x="6913562" y="2063750"/>
                <a:ext cx="566738" cy="1408112"/>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59" name="Rectangle 21"/>
              <p:cNvSpPr>
                <a:spLocks noChangeArrowheads="1"/>
              </p:cNvSpPr>
              <p:nvPr/>
            </p:nvSpPr>
            <p:spPr bwMode="auto">
              <a:xfrm>
                <a:off x="7569200" y="2463800"/>
                <a:ext cx="565150" cy="1008062"/>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grpSp>
        <p:grpSp>
          <p:nvGrpSpPr>
            <p:cNvPr id="8" name="Group 7"/>
            <p:cNvGrpSpPr/>
            <p:nvPr/>
          </p:nvGrpSpPr>
          <p:grpSpPr>
            <a:xfrm>
              <a:off x="7423149" y="2133600"/>
              <a:ext cx="2117725" cy="3279774"/>
              <a:chOff x="6613525" y="1998663"/>
              <a:chExt cx="2117725" cy="3279774"/>
            </a:xfrm>
          </p:grpSpPr>
          <p:sp>
            <p:nvSpPr>
              <p:cNvPr id="60" name="Rectangle 22"/>
              <p:cNvSpPr>
                <a:spLocks noChangeArrowheads="1"/>
              </p:cNvSpPr>
              <p:nvPr/>
            </p:nvSpPr>
            <p:spPr bwMode="auto">
              <a:xfrm>
                <a:off x="6613525" y="1998663"/>
                <a:ext cx="2117725" cy="1939925"/>
              </a:xfrm>
              <a:prstGeom prst="rect">
                <a:avLst/>
              </a:prstGeom>
              <a:solidFill>
                <a:schemeClr val="accent4">
                  <a:lumMod val="75000"/>
                </a:schemeClr>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grpSp>
            <p:nvGrpSpPr>
              <p:cNvPr id="6" name="Group 5"/>
              <p:cNvGrpSpPr/>
              <p:nvPr/>
            </p:nvGrpSpPr>
            <p:grpSpPr>
              <a:xfrm>
                <a:off x="6807200" y="2208213"/>
                <a:ext cx="1728788" cy="414337"/>
                <a:chOff x="6807200" y="2208213"/>
                <a:chExt cx="1728788" cy="414337"/>
              </a:xfrm>
            </p:grpSpPr>
            <p:sp>
              <p:nvSpPr>
                <p:cNvPr id="61" name="Rectangle 23"/>
                <p:cNvSpPr>
                  <a:spLocks noChangeArrowheads="1"/>
                </p:cNvSpPr>
                <p:nvPr/>
              </p:nvSpPr>
              <p:spPr bwMode="auto">
                <a:xfrm>
                  <a:off x="7158037" y="2208213"/>
                  <a:ext cx="1028700" cy="47625"/>
                </a:xfrm>
                <a:prstGeom prst="rect">
                  <a:avLst/>
                </a:prstGeom>
                <a:solidFill>
                  <a:schemeClr val="accent1"/>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2" name="Rectangle 24"/>
                <p:cNvSpPr>
                  <a:spLocks noChangeArrowheads="1"/>
                </p:cNvSpPr>
                <p:nvPr/>
              </p:nvSpPr>
              <p:spPr bwMode="auto">
                <a:xfrm>
                  <a:off x="6807200" y="2324100"/>
                  <a:ext cx="1728788" cy="47625"/>
                </a:xfrm>
                <a:prstGeom prst="rect">
                  <a:avLst/>
                </a:prstGeom>
                <a:solidFill>
                  <a:schemeClr val="accent1"/>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3" name="Rectangle 25"/>
                <p:cNvSpPr>
                  <a:spLocks noChangeArrowheads="1"/>
                </p:cNvSpPr>
                <p:nvPr/>
              </p:nvSpPr>
              <p:spPr bwMode="auto">
                <a:xfrm>
                  <a:off x="6807200" y="2408238"/>
                  <a:ext cx="1728788" cy="47625"/>
                </a:xfrm>
                <a:prstGeom prst="rect">
                  <a:avLst/>
                </a:prstGeom>
                <a:solidFill>
                  <a:schemeClr val="accent1"/>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4" name="Rectangle 26"/>
                <p:cNvSpPr>
                  <a:spLocks noChangeArrowheads="1"/>
                </p:cNvSpPr>
                <p:nvPr/>
              </p:nvSpPr>
              <p:spPr bwMode="auto">
                <a:xfrm>
                  <a:off x="6807200" y="2490788"/>
                  <a:ext cx="1728788" cy="47625"/>
                </a:xfrm>
                <a:prstGeom prst="rect">
                  <a:avLst/>
                </a:prstGeom>
                <a:solidFill>
                  <a:schemeClr val="accent1"/>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5" name="Rectangle 27"/>
                <p:cNvSpPr>
                  <a:spLocks noChangeArrowheads="1"/>
                </p:cNvSpPr>
                <p:nvPr/>
              </p:nvSpPr>
              <p:spPr bwMode="auto">
                <a:xfrm>
                  <a:off x="6807200" y="2574925"/>
                  <a:ext cx="811213" cy="47625"/>
                </a:xfrm>
                <a:prstGeom prst="rect">
                  <a:avLst/>
                </a:prstGeom>
                <a:solidFill>
                  <a:schemeClr val="accent1"/>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grpSp>
          <p:sp>
            <p:nvSpPr>
              <p:cNvPr id="66" name="Freeform 28"/>
              <p:cNvSpPr>
                <a:spLocks/>
              </p:cNvSpPr>
              <p:nvPr/>
            </p:nvSpPr>
            <p:spPr bwMode="auto">
              <a:xfrm>
                <a:off x="6613525" y="2686050"/>
                <a:ext cx="2117725" cy="2592387"/>
              </a:xfrm>
              <a:custGeom>
                <a:avLst/>
                <a:gdLst>
                  <a:gd name="T0" fmla="*/ 113 w 1334"/>
                  <a:gd name="T1" fmla="*/ 0 h 1633"/>
                  <a:gd name="T2" fmla="*/ 1219 w 1334"/>
                  <a:gd name="T3" fmla="*/ 0 h 1633"/>
                  <a:gd name="T4" fmla="*/ 1245 w 1334"/>
                  <a:gd name="T5" fmla="*/ 3 h 1633"/>
                  <a:gd name="T6" fmla="*/ 1270 w 1334"/>
                  <a:gd name="T7" fmla="*/ 12 h 1633"/>
                  <a:gd name="T8" fmla="*/ 1291 w 1334"/>
                  <a:gd name="T9" fmla="*/ 25 h 1633"/>
                  <a:gd name="T10" fmla="*/ 1308 w 1334"/>
                  <a:gd name="T11" fmla="*/ 43 h 1633"/>
                  <a:gd name="T12" fmla="*/ 1322 w 1334"/>
                  <a:gd name="T13" fmla="*/ 64 h 1633"/>
                  <a:gd name="T14" fmla="*/ 1331 w 1334"/>
                  <a:gd name="T15" fmla="*/ 88 h 1633"/>
                  <a:gd name="T16" fmla="*/ 1334 w 1334"/>
                  <a:gd name="T17" fmla="*/ 114 h 1633"/>
                  <a:gd name="T18" fmla="*/ 1334 w 1334"/>
                  <a:gd name="T19" fmla="*/ 1519 h 1633"/>
                  <a:gd name="T20" fmla="*/ 1331 w 1334"/>
                  <a:gd name="T21" fmla="*/ 1544 h 1633"/>
                  <a:gd name="T22" fmla="*/ 1322 w 1334"/>
                  <a:gd name="T23" fmla="*/ 1569 h 1633"/>
                  <a:gd name="T24" fmla="*/ 1308 w 1334"/>
                  <a:gd name="T25" fmla="*/ 1590 h 1633"/>
                  <a:gd name="T26" fmla="*/ 1291 w 1334"/>
                  <a:gd name="T27" fmla="*/ 1607 h 1633"/>
                  <a:gd name="T28" fmla="*/ 1270 w 1334"/>
                  <a:gd name="T29" fmla="*/ 1621 h 1633"/>
                  <a:gd name="T30" fmla="*/ 1245 w 1334"/>
                  <a:gd name="T31" fmla="*/ 1630 h 1633"/>
                  <a:gd name="T32" fmla="*/ 1219 w 1334"/>
                  <a:gd name="T33" fmla="*/ 1633 h 1633"/>
                  <a:gd name="T34" fmla="*/ 113 w 1334"/>
                  <a:gd name="T35" fmla="*/ 1633 h 1633"/>
                  <a:gd name="T36" fmla="*/ 87 w 1334"/>
                  <a:gd name="T37" fmla="*/ 1630 h 1633"/>
                  <a:gd name="T38" fmla="*/ 64 w 1334"/>
                  <a:gd name="T39" fmla="*/ 1621 h 1633"/>
                  <a:gd name="T40" fmla="*/ 42 w 1334"/>
                  <a:gd name="T41" fmla="*/ 1607 h 1633"/>
                  <a:gd name="T42" fmla="*/ 24 w 1334"/>
                  <a:gd name="T43" fmla="*/ 1590 h 1633"/>
                  <a:gd name="T44" fmla="*/ 11 w 1334"/>
                  <a:gd name="T45" fmla="*/ 1569 h 1633"/>
                  <a:gd name="T46" fmla="*/ 3 w 1334"/>
                  <a:gd name="T47" fmla="*/ 1544 h 1633"/>
                  <a:gd name="T48" fmla="*/ 0 w 1334"/>
                  <a:gd name="T49" fmla="*/ 1519 h 1633"/>
                  <a:gd name="T50" fmla="*/ 0 w 1334"/>
                  <a:gd name="T51" fmla="*/ 114 h 1633"/>
                  <a:gd name="T52" fmla="*/ 3 w 1334"/>
                  <a:gd name="T53" fmla="*/ 88 h 1633"/>
                  <a:gd name="T54" fmla="*/ 11 w 1334"/>
                  <a:gd name="T55" fmla="*/ 64 h 1633"/>
                  <a:gd name="T56" fmla="*/ 24 w 1334"/>
                  <a:gd name="T57" fmla="*/ 43 h 1633"/>
                  <a:gd name="T58" fmla="*/ 42 w 1334"/>
                  <a:gd name="T59" fmla="*/ 25 h 1633"/>
                  <a:gd name="T60" fmla="*/ 64 w 1334"/>
                  <a:gd name="T61" fmla="*/ 12 h 1633"/>
                  <a:gd name="T62" fmla="*/ 87 w 1334"/>
                  <a:gd name="T63" fmla="*/ 3 h 1633"/>
                  <a:gd name="T64" fmla="*/ 113 w 1334"/>
                  <a:gd name="T65" fmla="*/ 0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4" h="1633">
                    <a:moveTo>
                      <a:pt x="113" y="0"/>
                    </a:moveTo>
                    <a:lnTo>
                      <a:pt x="1219" y="0"/>
                    </a:lnTo>
                    <a:lnTo>
                      <a:pt x="1245" y="3"/>
                    </a:lnTo>
                    <a:lnTo>
                      <a:pt x="1270" y="12"/>
                    </a:lnTo>
                    <a:lnTo>
                      <a:pt x="1291" y="25"/>
                    </a:lnTo>
                    <a:lnTo>
                      <a:pt x="1308" y="43"/>
                    </a:lnTo>
                    <a:lnTo>
                      <a:pt x="1322" y="64"/>
                    </a:lnTo>
                    <a:lnTo>
                      <a:pt x="1331" y="88"/>
                    </a:lnTo>
                    <a:lnTo>
                      <a:pt x="1334" y="114"/>
                    </a:lnTo>
                    <a:lnTo>
                      <a:pt x="1334" y="1519"/>
                    </a:lnTo>
                    <a:lnTo>
                      <a:pt x="1331" y="1544"/>
                    </a:lnTo>
                    <a:lnTo>
                      <a:pt x="1322" y="1569"/>
                    </a:lnTo>
                    <a:lnTo>
                      <a:pt x="1308" y="1590"/>
                    </a:lnTo>
                    <a:lnTo>
                      <a:pt x="1291" y="1607"/>
                    </a:lnTo>
                    <a:lnTo>
                      <a:pt x="1270" y="1621"/>
                    </a:lnTo>
                    <a:lnTo>
                      <a:pt x="1245" y="1630"/>
                    </a:lnTo>
                    <a:lnTo>
                      <a:pt x="1219" y="1633"/>
                    </a:lnTo>
                    <a:lnTo>
                      <a:pt x="113" y="1633"/>
                    </a:lnTo>
                    <a:lnTo>
                      <a:pt x="87" y="1630"/>
                    </a:lnTo>
                    <a:lnTo>
                      <a:pt x="64" y="1621"/>
                    </a:lnTo>
                    <a:lnTo>
                      <a:pt x="42" y="1607"/>
                    </a:lnTo>
                    <a:lnTo>
                      <a:pt x="24" y="1590"/>
                    </a:lnTo>
                    <a:lnTo>
                      <a:pt x="11" y="1569"/>
                    </a:lnTo>
                    <a:lnTo>
                      <a:pt x="3" y="1544"/>
                    </a:lnTo>
                    <a:lnTo>
                      <a:pt x="0" y="1519"/>
                    </a:lnTo>
                    <a:lnTo>
                      <a:pt x="0" y="114"/>
                    </a:lnTo>
                    <a:lnTo>
                      <a:pt x="3" y="88"/>
                    </a:lnTo>
                    <a:lnTo>
                      <a:pt x="11" y="64"/>
                    </a:lnTo>
                    <a:lnTo>
                      <a:pt x="24" y="43"/>
                    </a:lnTo>
                    <a:lnTo>
                      <a:pt x="42" y="25"/>
                    </a:lnTo>
                    <a:lnTo>
                      <a:pt x="64" y="12"/>
                    </a:lnTo>
                    <a:lnTo>
                      <a:pt x="87" y="3"/>
                    </a:lnTo>
                    <a:lnTo>
                      <a:pt x="113" y="0"/>
                    </a:lnTo>
                    <a:close/>
                  </a:path>
                </a:pathLst>
              </a:custGeom>
              <a:solidFill>
                <a:schemeClr val="accent3"/>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7" name="Freeform 29"/>
              <p:cNvSpPr>
                <a:spLocks/>
              </p:cNvSpPr>
              <p:nvPr/>
            </p:nvSpPr>
            <p:spPr bwMode="auto">
              <a:xfrm>
                <a:off x="6738937" y="2828925"/>
                <a:ext cx="1865313" cy="438150"/>
              </a:xfrm>
              <a:custGeom>
                <a:avLst/>
                <a:gdLst>
                  <a:gd name="T0" fmla="*/ 57 w 1175"/>
                  <a:gd name="T1" fmla="*/ 0 h 276"/>
                  <a:gd name="T2" fmla="*/ 1118 w 1175"/>
                  <a:gd name="T3" fmla="*/ 0 h 276"/>
                  <a:gd name="T4" fmla="*/ 1135 w 1175"/>
                  <a:gd name="T5" fmla="*/ 2 h 276"/>
                  <a:gd name="T6" fmla="*/ 1151 w 1175"/>
                  <a:gd name="T7" fmla="*/ 11 h 276"/>
                  <a:gd name="T8" fmla="*/ 1164 w 1175"/>
                  <a:gd name="T9" fmla="*/ 24 h 276"/>
                  <a:gd name="T10" fmla="*/ 1173 w 1175"/>
                  <a:gd name="T11" fmla="*/ 40 h 276"/>
                  <a:gd name="T12" fmla="*/ 1175 w 1175"/>
                  <a:gd name="T13" fmla="*/ 57 h 276"/>
                  <a:gd name="T14" fmla="*/ 1175 w 1175"/>
                  <a:gd name="T15" fmla="*/ 219 h 276"/>
                  <a:gd name="T16" fmla="*/ 1173 w 1175"/>
                  <a:gd name="T17" fmla="*/ 236 h 276"/>
                  <a:gd name="T18" fmla="*/ 1164 w 1175"/>
                  <a:gd name="T19" fmla="*/ 252 h 276"/>
                  <a:gd name="T20" fmla="*/ 1151 w 1175"/>
                  <a:gd name="T21" fmla="*/ 265 h 276"/>
                  <a:gd name="T22" fmla="*/ 1135 w 1175"/>
                  <a:gd name="T23" fmla="*/ 274 h 276"/>
                  <a:gd name="T24" fmla="*/ 1118 w 1175"/>
                  <a:gd name="T25" fmla="*/ 276 h 276"/>
                  <a:gd name="T26" fmla="*/ 57 w 1175"/>
                  <a:gd name="T27" fmla="*/ 276 h 276"/>
                  <a:gd name="T28" fmla="*/ 39 w 1175"/>
                  <a:gd name="T29" fmla="*/ 274 h 276"/>
                  <a:gd name="T30" fmla="*/ 23 w 1175"/>
                  <a:gd name="T31" fmla="*/ 265 h 276"/>
                  <a:gd name="T32" fmla="*/ 12 w 1175"/>
                  <a:gd name="T33" fmla="*/ 252 h 276"/>
                  <a:gd name="T34" fmla="*/ 3 w 1175"/>
                  <a:gd name="T35" fmla="*/ 236 h 276"/>
                  <a:gd name="T36" fmla="*/ 0 w 1175"/>
                  <a:gd name="T37" fmla="*/ 219 h 276"/>
                  <a:gd name="T38" fmla="*/ 0 w 1175"/>
                  <a:gd name="T39" fmla="*/ 57 h 276"/>
                  <a:gd name="T40" fmla="*/ 3 w 1175"/>
                  <a:gd name="T41" fmla="*/ 40 h 276"/>
                  <a:gd name="T42" fmla="*/ 12 w 1175"/>
                  <a:gd name="T43" fmla="*/ 24 h 276"/>
                  <a:gd name="T44" fmla="*/ 23 w 1175"/>
                  <a:gd name="T45" fmla="*/ 11 h 276"/>
                  <a:gd name="T46" fmla="*/ 39 w 1175"/>
                  <a:gd name="T47" fmla="*/ 2 h 276"/>
                  <a:gd name="T48" fmla="*/ 57 w 1175"/>
                  <a:gd name="T4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5" h="276">
                    <a:moveTo>
                      <a:pt x="57" y="0"/>
                    </a:moveTo>
                    <a:lnTo>
                      <a:pt x="1118" y="0"/>
                    </a:lnTo>
                    <a:lnTo>
                      <a:pt x="1135" y="2"/>
                    </a:lnTo>
                    <a:lnTo>
                      <a:pt x="1151" y="11"/>
                    </a:lnTo>
                    <a:lnTo>
                      <a:pt x="1164" y="24"/>
                    </a:lnTo>
                    <a:lnTo>
                      <a:pt x="1173" y="40"/>
                    </a:lnTo>
                    <a:lnTo>
                      <a:pt x="1175" y="57"/>
                    </a:lnTo>
                    <a:lnTo>
                      <a:pt x="1175" y="219"/>
                    </a:lnTo>
                    <a:lnTo>
                      <a:pt x="1173" y="236"/>
                    </a:lnTo>
                    <a:lnTo>
                      <a:pt x="1164" y="252"/>
                    </a:lnTo>
                    <a:lnTo>
                      <a:pt x="1151" y="265"/>
                    </a:lnTo>
                    <a:lnTo>
                      <a:pt x="1135" y="274"/>
                    </a:lnTo>
                    <a:lnTo>
                      <a:pt x="1118" y="276"/>
                    </a:lnTo>
                    <a:lnTo>
                      <a:pt x="57" y="276"/>
                    </a:lnTo>
                    <a:lnTo>
                      <a:pt x="39" y="274"/>
                    </a:lnTo>
                    <a:lnTo>
                      <a:pt x="23" y="265"/>
                    </a:lnTo>
                    <a:lnTo>
                      <a:pt x="12" y="252"/>
                    </a:lnTo>
                    <a:lnTo>
                      <a:pt x="3" y="236"/>
                    </a:lnTo>
                    <a:lnTo>
                      <a:pt x="0" y="219"/>
                    </a:lnTo>
                    <a:lnTo>
                      <a:pt x="0" y="57"/>
                    </a:lnTo>
                    <a:lnTo>
                      <a:pt x="3" y="40"/>
                    </a:lnTo>
                    <a:lnTo>
                      <a:pt x="12" y="24"/>
                    </a:lnTo>
                    <a:lnTo>
                      <a:pt x="23" y="11"/>
                    </a:lnTo>
                    <a:lnTo>
                      <a:pt x="39" y="2"/>
                    </a:lnTo>
                    <a:lnTo>
                      <a:pt x="57"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8" name="Freeform 30"/>
              <p:cNvSpPr>
                <a:spLocks/>
              </p:cNvSpPr>
              <p:nvPr/>
            </p:nvSpPr>
            <p:spPr bwMode="auto">
              <a:xfrm>
                <a:off x="6738937" y="3335338"/>
                <a:ext cx="404813" cy="414337"/>
              </a:xfrm>
              <a:custGeom>
                <a:avLst/>
                <a:gdLst>
                  <a:gd name="T0" fmla="*/ 53 w 255"/>
                  <a:gd name="T1" fmla="*/ 0 h 261"/>
                  <a:gd name="T2" fmla="*/ 202 w 255"/>
                  <a:gd name="T3" fmla="*/ 0 h 261"/>
                  <a:gd name="T4" fmla="*/ 219 w 255"/>
                  <a:gd name="T5" fmla="*/ 3 h 261"/>
                  <a:gd name="T6" fmla="*/ 234 w 255"/>
                  <a:gd name="T7" fmla="*/ 10 h 261"/>
                  <a:gd name="T8" fmla="*/ 245 w 255"/>
                  <a:gd name="T9" fmla="*/ 22 h 261"/>
                  <a:gd name="T10" fmla="*/ 252 w 255"/>
                  <a:gd name="T11" fmla="*/ 36 h 261"/>
                  <a:gd name="T12" fmla="*/ 255 w 255"/>
                  <a:gd name="T13" fmla="*/ 53 h 261"/>
                  <a:gd name="T14" fmla="*/ 255 w 255"/>
                  <a:gd name="T15" fmla="*/ 208 h 261"/>
                  <a:gd name="T16" fmla="*/ 252 w 255"/>
                  <a:gd name="T17" fmla="*/ 224 h 261"/>
                  <a:gd name="T18" fmla="*/ 245 w 255"/>
                  <a:gd name="T19" fmla="*/ 239 h 261"/>
                  <a:gd name="T20" fmla="*/ 234 w 255"/>
                  <a:gd name="T21" fmla="*/ 251 h 261"/>
                  <a:gd name="T22" fmla="*/ 219 w 255"/>
                  <a:gd name="T23" fmla="*/ 259 h 261"/>
                  <a:gd name="T24" fmla="*/ 202 w 255"/>
                  <a:gd name="T25" fmla="*/ 261 h 261"/>
                  <a:gd name="T26" fmla="*/ 53 w 255"/>
                  <a:gd name="T27" fmla="*/ 261 h 261"/>
                  <a:gd name="T28" fmla="*/ 36 w 255"/>
                  <a:gd name="T29" fmla="*/ 259 h 261"/>
                  <a:gd name="T30" fmla="*/ 22 w 255"/>
                  <a:gd name="T31" fmla="*/ 251 h 261"/>
                  <a:gd name="T32" fmla="*/ 10 w 255"/>
                  <a:gd name="T33" fmla="*/ 239 h 261"/>
                  <a:gd name="T34" fmla="*/ 3 w 255"/>
                  <a:gd name="T35" fmla="*/ 224 h 261"/>
                  <a:gd name="T36" fmla="*/ 0 w 255"/>
                  <a:gd name="T37" fmla="*/ 208 h 261"/>
                  <a:gd name="T38" fmla="*/ 0 w 255"/>
                  <a:gd name="T39" fmla="*/ 53 h 261"/>
                  <a:gd name="T40" fmla="*/ 3 w 255"/>
                  <a:gd name="T41" fmla="*/ 36 h 261"/>
                  <a:gd name="T42" fmla="*/ 10 w 255"/>
                  <a:gd name="T43" fmla="*/ 22 h 261"/>
                  <a:gd name="T44" fmla="*/ 22 w 255"/>
                  <a:gd name="T45" fmla="*/ 10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4" y="10"/>
                    </a:lnTo>
                    <a:lnTo>
                      <a:pt x="245" y="22"/>
                    </a:lnTo>
                    <a:lnTo>
                      <a:pt x="252" y="36"/>
                    </a:lnTo>
                    <a:lnTo>
                      <a:pt x="255" y="53"/>
                    </a:lnTo>
                    <a:lnTo>
                      <a:pt x="255" y="208"/>
                    </a:lnTo>
                    <a:lnTo>
                      <a:pt x="252" y="224"/>
                    </a:lnTo>
                    <a:lnTo>
                      <a:pt x="245" y="239"/>
                    </a:lnTo>
                    <a:lnTo>
                      <a:pt x="234" y="251"/>
                    </a:lnTo>
                    <a:lnTo>
                      <a:pt x="219" y="259"/>
                    </a:lnTo>
                    <a:lnTo>
                      <a:pt x="202" y="261"/>
                    </a:lnTo>
                    <a:lnTo>
                      <a:pt x="53" y="261"/>
                    </a:lnTo>
                    <a:lnTo>
                      <a:pt x="36" y="259"/>
                    </a:lnTo>
                    <a:lnTo>
                      <a:pt x="22" y="251"/>
                    </a:lnTo>
                    <a:lnTo>
                      <a:pt x="10" y="239"/>
                    </a:lnTo>
                    <a:lnTo>
                      <a:pt x="3" y="224"/>
                    </a:lnTo>
                    <a:lnTo>
                      <a:pt x="0" y="208"/>
                    </a:lnTo>
                    <a:lnTo>
                      <a:pt x="0" y="53"/>
                    </a:lnTo>
                    <a:lnTo>
                      <a:pt x="3" y="36"/>
                    </a:lnTo>
                    <a:lnTo>
                      <a:pt x="10" y="22"/>
                    </a:lnTo>
                    <a:lnTo>
                      <a:pt x="22" y="10"/>
                    </a:lnTo>
                    <a:lnTo>
                      <a:pt x="36"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69" name="Freeform 31"/>
              <p:cNvSpPr>
                <a:spLocks/>
              </p:cNvSpPr>
              <p:nvPr/>
            </p:nvSpPr>
            <p:spPr bwMode="auto">
              <a:xfrm>
                <a:off x="7226300" y="3335338"/>
                <a:ext cx="404813" cy="414337"/>
              </a:xfrm>
              <a:custGeom>
                <a:avLst/>
                <a:gdLst>
                  <a:gd name="T0" fmla="*/ 53 w 255"/>
                  <a:gd name="T1" fmla="*/ 0 h 261"/>
                  <a:gd name="T2" fmla="*/ 202 w 255"/>
                  <a:gd name="T3" fmla="*/ 0 h 261"/>
                  <a:gd name="T4" fmla="*/ 219 w 255"/>
                  <a:gd name="T5" fmla="*/ 3 h 261"/>
                  <a:gd name="T6" fmla="*/ 233 w 255"/>
                  <a:gd name="T7" fmla="*/ 10 h 261"/>
                  <a:gd name="T8" fmla="*/ 244 w 255"/>
                  <a:gd name="T9" fmla="*/ 22 h 261"/>
                  <a:gd name="T10" fmla="*/ 252 w 255"/>
                  <a:gd name="T11" fmla="*/ 36 h 261"/>
                  <a:gd name="T12" fmla="*/ 255 w 255"/>
                  <a:gd name="T13" fmla="*/ 53 h 261"/>
                  <a:gd name="T14" fmla="*/ 255 w 255"/>
                  <a:gd name="T15" fmla="*/ 208 h 261"/>
                  <a:gd name="T16" fmla="*/ 252 w 255"/>
                  <a:gd name="T17" fmla="*/ 224 h 261"/>
                  <a:gd name="T18" fmla="*/ 244 w 255"/>
                  <a:gd name="T19" fmla="*/ 239 h 261"/>
                  <a:gd name="T20" fmla="*/ 233 w 255"/>
                  <a:gd name="T21" fmla="*/ 251 h 261"/>
                  <a:gd name="T22" fmla="*/ 219 w 255"/>
                  <a:gd name="T23" fmla="*/ 259 h 261"/>
                  <a:gd name="T24" fmla="*/ 202 w 255"/>
                  <a:gd name="T25" fmla="*/ 261 h 261"/>
                  <a:gd name="T26" fmla="*/ 53 w 255"/>
                  <a:gd name="T27" fmla="*/ 261 h 261"/>
                  <a:gd name="T28" fmla="*/ 36 w 255"/>
                  <a:gd name="T29" fmla="*/ 259 h 261"/>
                  <a:gd name="T30" fmla="*/ 21 w 255"/>
                  <a:gd name="T31" fmla="*/ 251 h 261"/>
                  <a:gd name="T32" fmla="*/ 10 w 255"/>
                  <a:gd name="T33" fmla="*/ 239 h 261"/>
                  <a:gd name="T34" fmla="*/ 3 w 255"/>
                  <a:gd name="T35" fmla="*/ 224 h 261"/>
                  <a:gd name="T36" fmla="*/ 0 w 255"/>
                  <a:gd name="T37" fmla="*/ 208 h 261"/>
                  <a:gd name="T38" fmla="*/ 0 w 255"/>
                  <a:gd name="T39" fmla="*/ 53 h 261"/>
                  <a:gd name="T40" fmla="*/ 3 w 255"/>
                  <a:gd name="T41" fmla="*/ 36 h 261"/>
                  <a:gd name="T42" fmla="*/ 10 w 255"/>
                  <a:gd name="T43" fmla="*/ 22 h 261"/>
                  <a:gd name="T44" fmla="*/ 21 w 255"/>
                  <a:gd name="T45" fmla="*/ 10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3" y="10"/>
                    </a:lnTo>
                    <a:lnTo>
                      <a:pt x="244" y="22"/>
                    </a:lnTo>
                    <a:lnTo>
                      <a:pt x="252" y="36"/>
                    </a:lnTo>
                    <a:lnTo>
                      <a:pt x="255" y="53"/>
                    </a:lnTo>
                    <a:lnTo>
                      <a:pt x="255" y="208"/>
                    </a:lnTo>
                    <a:lnTo>
                      <a:pt x="252" y="224"/>
                    </a:lnTo>
                    <a:lnTo>
                      <a:pt x="244" y="239"/>
                    </a:lnTo>
                    <a:lnTo>
                      <a:pt x="233" y="251"/>
                    </a:lnTo>
                    <a:lnTo>
                      <a:pt x="219" y="259"/>
                    </a:lnTo>
                    <a:lnTo>
                      <a:pt x="202" y="261"/>
                    </a:lnTo>
                    <a:lnTo>
                      <a:pt x="53" y="261"/>
                    </a:lnTo>
                    <a:lnTo>
                      <a:pt x="36" y="259"/>
                    </a:lnTo>
                    <a:lnTo>
                      <a:pt x="21" y="251"/>
                    </a:lnTo>
                    <a:lnTo>
                      <a:pt x="10" y="239"/>
                    </a:lnTo>
                    <a:lnTo>
                      <a:pt x="3" y="224"/>
                    </a:lnTo>
                    <a:lnTo>
                      <a:pt x="0" y="208"/>
                    </a:lnTo>
                    <a:lnTo>
                      <a:pt x="0" y="53"/>
                    </a:lnTo>
                    <a:lnTo>
                      <a:pt x="3" y="36"/>
                    </a:lnTo>
                    <a:lnTo>
                      <a:pt x="10" y="22"/>
                    </a:lnTo>
                    <a:lnTo>
                      <a:pt x="21" y="10"/>
                    </a:lnTo>
                    <a:lnTo>
                      <a:pt x="36"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0" name="Freeform 32"/>
              <p:cNvSpPr>
                <a:spLocks/>
              </p:cNvSpPr>
              <p:nvPr/>
            </p:nvSpPr>
            <p:spPr bwMode="auto">
              <a:xfrm>
                <a:off x="7712075" y="3335338"/>
                <a:ext cx="406400" cy="414337"/>
              </a:xfrm>
              <a:custGeom>
                <a:avLst/>
                <a:gdLst>
                  <a:gd name="T0" fmla="*/ 53 w 256"/>
                  <a:gd name="T1" fmla="*/ 0 h 261"/>
                  <a:gd name="T2" fmla="*/ 202 w 256"/>
                  <a:gd name="T3" fmla="*/ 0 h 261"/>
                  <a:gd name="T4" fmla="*/ 220 w 256"/>
                  <a:gd name="T5" fmla="*/ 3 h 261"/>
                  <a:gd name="T6" fmla="*/ 233 w 256"/>
                  <a:gd name="T7" fmla="*/ 10 h 261"/>
                  <a:gd name="T8" fmla="*/ 245 w 256"/>
                  <a:gd name="T9" fmla="*/ 22 h 261"/>
                  <a:gd name="T10" fmla="*/ 253 w 256"/>
                  <a:gd name="T11" fmla="*/ 36 h 261"/>
                  <a:gd name="T12" fmla="*/ 256 w 256"/>
                  <a:gd name="T13" fmla="*/ 53 h 261"/>
                  <a:gd name="T14" fmla="*/ 256 w 256"/>
                  <a:gd name="T15" fmla="*/ 208 h 261"/>
                  <a:gd name="T16" fmla="*/ 253 w 256"/>
                  <a:gd name="T17" fmla="*/ 224 h 261"/>
                  <a:gd name="T18" fmla="*/ 245 w 256"/>
                  <a:gd name="T19" fmla="*/ 239 h 261"/>
                  <a:gd name="T20" fmla="*/ 233 w 256"/>
                  <a:gd name="T21" fmla="*/ 251 h 261"/>
                  <a:gd name="T22" fmla="*/ 220 w 256"/>
                  <a:gd name="T23" fmla="*/ 259 h 261"/>
                  <a:gd name="T24" fmla="*/ 202 w 256"/>
                  <a:gd name="T25" fmla="*/ 261 h 261"/>
                  <a:gd name="T26" fmla="*/ 53 w 256"/>
                  <a:gd name="T27" fmla="*/ 261 h 261"/>
                  <a:gd name="T28" fmla="*/ 37 w 256"/>
                  <a:gd name="T29" fmla="*/ 259 h 261"/>
                  <a:gd name="T30" fmla="*/ 22 w 256"/>
                  <a:gd name="T31" fmla="*/ 251 h 261"/>
                  <a:gd name="T32" fmla="*/ 10 w 256"/>
                  <a:gd name="T33" fmla="*/ 239 h 261"/>
                  <a:gd name="T34" fmla="*/ 3 w 256"/>
                  <a:gd name="T35" fmla="*/ 224 h 261"/>
                  <a:gd name="T36" fmla="*/ 0 w 256"/>
                  <a:gd name="T37" fmla="*/ 208 h 261"/>
                  <a:gd name="T38" fmla="*/ 0 w 256"/>
                  <a:gd name="T39" fmla="*/ 53 h 261"/>
                  <a:gd name="T40" fmla="*/ 3 w 256"/>
                  <a:gd name="T41" fmla="*/ 36 h 261"/>
                  <a:gd name="T42" fmla="*/ 10 w 256"/>
                  <a:gd name="T43" fmla="*/ 22 h 261"/>
                  <a:gd name="T44" fmla="*/ 22 w 256"/>
                  <a:gd name="T45" fmla="*/ 10 h 261"/>
                  <a:gd name="T46" fmla="*/ 37 w 256"/>
                  <a:gd name="T47" fmla="*/ 3 h 261"/>
                  <a:gd name="T48" fmla="*/ 53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3" y="0"/>
                    </a:moveTo>
                    <a:lnTo>
                      <a:pt x="202" y="0"/>
                    </a:lnTo>
                    <a:lnTo>
                      <a:pt x="220" y="3"/>
                    </a:lnTo>
                    <a:lnTo>
                      <a:pt x="233" y="10"/>
                    </a:lnTo>
                    <a:lnTo>
                      <a:pt x="245" y="22"/>
                    </a:lnTo>
                    <a:lnTo>
                      <a:pt x="253" y="36"/>
                    </a:lnTo>
                    <a:lnTo>
                      <a:pt x="256" y="53"/>
                    </a:lnTo>
                    <a:lnTo>
                      <a:pt x="256" y="208"/>
                    </a:lnTo>
                    <a:lnTo>
                      <a:pt x="253" y="224"/>
                    </a:lnTo>
                    <a:lnTo>
                      <a:pt x="245" y="239"/>
                    </a:lnTo>
                    <a:lnTo>
                      <a:pt x="233" y="251"/>
                    </a:lnTo>
                    <a:lnTo>
                      <a:pt x="220" y="259"/>
                    </a:lnTo>
                    <a:lnTo>
                      <a:pt x="202" y="261"/>
                    </a:lnTo>
                    <a:lnTo>
                      <a:pt x="53" y="261"/>
                    </a:lnTo>
                    <a:lnTo>
                      <a:pt x="37" y="259"/>
                    </a:lnTo>
                    <a:lnTo>
                      <a:pt x="22" y="251"/>
                    </a:lnTo>
                    <a:lnTo>
                      <a:pt x="10" y="239"/>
                    </a:lnTo>
                    <a:lnTo>
                      <a:pt x="3" y="224"/>
                    </a:lnTo>
                    <a:lnTo>
                      <a:pt x="0" y="208"/>
                    </a:lnTo>
                    <a:lnTo>
                      <a:pt x="0" y="53"/>
                    </a:lnTo>
                    <a:lnTo>
                      <a:pt x="3" y="36"/>
                    </a:lnTo>
                    <a:lnTo>
                      <a:pt x="10" y="22"/>
                    </a:lnTo>
                    <a:lnTo>
                      <a:pt x="22" y="10"/>
                    </a:lnTo>
                    <a:lnTo>
                      <a:pt x="37"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1" name="Freeform 33"/>
              <p:cNvSpPr>
                <a:spLocks/>
              </p:cNvSpPr>
              <p:nvPr/>
            </p:nvSpPr>
            <p:spPr bwMode="auto">
              <a:xfrm>
                <a:off x="8197850" y="3335338"/>
                <a:ext cx="406400" cy="414337"/>
              </a:xfrm>
              <a:custGeom>
                <a:avLst/>
                <a:gdLst>
                  <a:gd name="T0" fmla="*/ 54 w 256"/>
                  <a:gd name="T1" fmla="*/ 0 h 261"/>
                  <a:gd name="T2" fmla="*/ 203 w 256"/>
                  <a:gd name="T3" fmla="*/ 0 h 261"/>
                  <a:gd name="T4" fmla="*/ 219 w 256"/>
                  <a:gd name="T5" fmla="*/ 3 h 261"/>
                  <a:gd name="T6" fmla="*/ 234 w 256"/>
                  <a:gd name="T7" fmla="*/ 10 h 261"/>
                  <a:gd name="T8" fmla="*/ 246 w 256"/>
                  <a:gd name="T9" fmla="*/ 22 h 261"/>
                  <a:gd name="T10" fmla="*/ 254 w 256"/>
                  <a:gd name="T11" fmla="*/ 36 h 261"/>
                  <a:gd name="T12" fmla="*/ 256 w 256"/>
                  <a:gd name="T13" fmla="*/ 53 h 261"/>
                  <a:gd name="T14" fmla="*/ 256 w 256"/>
                  <a:gd name="T15" fmla="*/ 208 h 261"/>
                  <a:gd name="T16" fmla="*/ 254 w 256"/>
                  <a:gd name="T17" fmla="*/ 224 h 261"/>
                  <a:gd name="T18" fmla="*/ 246 w 256"/>
                  <a:gd name="T19" fmla="*/ 239 h 261"/>
                  <a:gd name="T20" fmla="*/ 234 w 256"/>
                  <a:gd name="T21" fmla="*/ 251 h 261"/>
                  <a:gd name="T22" fmla="*/ 219 w 256"/>
                  <a:gd name="T23" fmla="*/ 259 h 261"/>
                  <a:gd name="T24" fmla="*/ 203 w 256"/>
                  <a:gd name="T25" fmla="*/ 261 h 261"/>
                  <a:gd name="T26" fmla="*/ 54 w 256"/>
                  <a:gd name="T27" fmla="*/ 261 h 261"/>
                  <a:gd name="T28" fmla="*/ 37 w 256"/>
                  <a:gd name="T29" fmla="*/ 259 h 261"/>
                  <a:gd name="T30" fmla="*/ 23 w 256"/>
                  <a:gd name="T31" fmla="*/ 251 h 261"/>
                  <a:gd name="T32" fmla="*/ 11 w 256"/>
                  <a:gd name="T33" fmla="*/ 239 h 261"/>
                  <a:gd name="T34" fmla="*/ 3 w 256"/>
                  <a:gd name="T35" fmla="*/ 224 h 261"/>
                  <a:gd name="T36" fmla="*/ 0 w 256"/>
                  <a:gd name="T37" fmla="*/ 208 h 261"/>
                  <a:gd name="T38" fmla="*/ 0 w 256"/>
                  <a:gd name="T39" fmla="*/ 53 h 261"/>
                  <a:gd name="T40" fmla="*/ 3 w 256"/>
                  <a:gd name="T41" fmla="*/ 36 h 261"/>
                  <a:gd name="T42" fmla="*/ 11 w 256"/>
                  <a:gd name="T43" fmla="*/ 22 h 261"/>
                  <a:gd name="T44" fmla="*/ 23 w 256"/>
                  <a:gd name="T45" fmla="*/ 10 h 261"/>
                  <a:gd name="T46" fmla="*/ 37 w 256"/>
                  <a:gd name="T47" fmla="*/ 3 h 261"/>
                  <a:gd name="T48" fmla="*/ 54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4" y="0"/>
                    </a:moveTo>
                    <a:lnTo>
                      <a:pt x="203" y="0"/>
                    </a:lnTo>
                    <a:lnTo>
                      <a:pt x="219" y="3"/>
                    </a:lnTo>
                    <a:lnTo>
                      <a:pt x="234" y="10"/>
                    </a:lnTo>
                    <a:lnTo>
                      <a:pt x="246" y="22"/>
                    </a:lnTo>
                    <a:lnTo>
                      <a:pt x="254" y="36"/>
                    </a:lnTo>
                    <a:lnTo>
                      <a:pt x="256" y="53"/>
                    </a:lnTo>
                    <a:lnTo>
                      <a:pt x="256" y="208"/>
                    </a:lnTo>
                    <a:lnTo>
                      <a:pt x="254" y="224"/>
                    </a:lnTo>
                    <a:lnTo>
                      <a:pt x="246" y="239"/>
                    </a:lnTo>
                    <a:lnTo>
                      <a:pt x="234" y="251"/>
                    </a:lnTo>
                    <a:lnTo>
                      <a:pt x="219" y="259"/>
                    </a:lnTo>
                    <a:lnTo>
                      <a:pt x="203" y="261"/>
                    </a:lnTo>
                    <a:lnTo>
                      <a:pt x="54" y="261"/>
                    </a:lnTo>
                    <a:lnTo>
                      <a:pt x="37" y="259"/>
                    </a:lnTo>
                    <a:lnTo>
                      <a:pt x="23" y="251"/>
                    </a:lnTo>
                    <a:lnTo>
                      <a:pt x="11" y="239"/>
                    </a:lnTo>
                    <a:lnTo>
                      <a:pt x="3" y="224"/>
                    </a:lnTo>
                    <a:lnTo>
                      <a:pt x="0" y="208"/>
                    </a:lnTo>
                    <a:lnTo>
                      <a:pt x="0" y="53"/>
                    </a:lnTo>
                    <a:lnTo>
                      <a:pt x="3" y="36"/>
                    </a:lnTo>
                    <a:lnTo>
                      <a:pt x="11" y="22"/>
                    </a:lnTo>
                    <a:lnTo>
                      <a:pt x="23" y="10"/>
                    </a:lnTo>
                    <a:lnTo>
                      <a:pt x="37" y="3"/>
                    </a:lnTo>
                    <a:lnTo>
                      <a:pt x="54"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2" name="Freeform 34"/>
              <p:cNvSpPr>
                <a:spLocks/>
              </p:cNvSpPr>
              <p:nvPr/>
            </p:nvSpPr>
            <p:spPr bwMode="auto">
              <a:xfrm>
                <a:off x="6738937" y="3806825"/>
                <a:ext cx="404813" cy="414337"/>
              </a:xfrm>
              <a:custGeom>
                <a:avLst/>
                <a:gdLst>
                  <a:gd name="T0" fmla="*/ 53 w 255"/>
                  <a:gd name="T1" fmla="*/ 0 h 261"/>
                  <a:gd name="T2" fmla="*/ 202 w 255"/>
                  <a:gd name="T3" fmla="*/ 0 h 261"/>
                  <a:gd name="T4" fmla="*/ 219 w 255"/>
                  <a:gd name="T5" fmla="*/ 3 h 261"/>
                  <a:gd name="T6" fmla="*/ 234 w 255"/>
                  <a:gd name="T7" fmla="*/ 11 h 261"/>
                  <a:gd name="T8" fmla="*/ 245 w 255"/>
                  <a:gd name="T9" fmla="*/ 22 h 261"/>
                  <a:gd name="T10" fmla="*/ 252 w 255"/>
                  <a:gd name="T11" fmla="*/ 36 h 261"/>
                  <a:gd name="T12" fmla="*/ 255 w 255"/>
                  <a:gd name="T13" fmla="*/ 53 h 261"/>
                  <a:gd name="T14" fmla="*/ 255 w 255"/>
                  <a:gd name="T15" fmla="*/ 209 h 261"/>
                  <a:gd name="T16" fmla="*/ 252 w 255"/>
                  <a:gd name="T17" fmla="*/ 225 h 261"/>
                  <a:gd name="T18" fmla="*/ 245 w 255"/>
                  <a:gd name="T19" fmla="*/ 240 h 261"/>
                  <a:gd name="T20" fmla="*/ 234 w 255"/>
                  <a:gd name="T21" fmla="*/ 251 h 261"/>
                  <a:gd name="T22" fmla="*/ 219 w 255"/>
                  <a:gd name="T23" fmla="*/ 259 h 261"/>
                  <a:gd name="T24" fmla="*/ 202 w 255"/>
                  <a:gd name="T25" fmla="*/ 261 h 261"/>
                  <a:gd name="T26" fmla="*/ 53 w 255"/>
                  <a:gd name="T27" fmla="*/ 261 h 261"/>
                  <a:gd name="T28" fmla="*/ 36 w 255"/>
                  <a:gd name="T29" fmla="*/ 259 h 261"/>
                  <a:gd name="T30" fmla="*/ 22 w 255"/>
                  <a:gd name="T31" fmla="*/ 251 h 261"/>
                  <a:gd name="T32" fmla="*/ 10 w 255"/>
                  <a:gd name="T33" fmla="*/ 240 h 261"/>
                  <a:gd name="T34" fmla="*/ 3 w 255"/>
                  <a:gd name="T35" fmla="*/ 225 h 261"/>
                  <a:gd name="T36" fmla="*/ 0 w 255"/>
                  <a:gd name="T37" fmla="*/ 209 h 261"/>
                  <a:gd name="T38" fmla="*/ 0 w 255"/>
                  <a:gd name="T39" fmla="*/ 53 h 261"/>
                  <a:gd name="T40" fmla="*/ 3 w 255"/>
                  <a:gd name="T41" fmla="*/ 36 h 261"/>
                  <a:gd name="T42" fmla="*/ 10 w 255"/>
                  <a:gd name="T43" fmla="*/ 22 h 261"/>
                  <a:gd name="T44" fmla="*/ 22 w 255"/>
                  <a:gd name="T45" fmla="*/ 11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4" y="11"/>
                    </a:lnTo>
                    <a:lnTo>
                      <a:pt x="245" y="22"/>
                    </a:lnTo>
                    <a:lnTo>
                      <a:pt x="252" y="36"/>
                    </a:lnTo>
                    <a:lnTo>
                      <a:pt x="255" y="53"/>
                    </a:lnTo>
                    <a:lnTo>
                      <a:pt x="255" y="209"/>
                    </a:lnTo>
                    <a:lnTo>
                      <a:pt x="252" y="225"/>
                    </a:lnTo>
                    <a:lnTo>
                      <a:pt x="245" y="240"/>
                    </a:lnTo>
                    <a:lnTo>
                      <a:pt x="234" y="251"/>
                    </a:lnTo>
                    <a:lnTo>
                      <a:pt x="219" y="259"/>
                    </a:lnTo>
                    <a:lnTo>
                      <a:pt x="202" y="261"/>
                    </a:lnTo>
                    <a:lnTo>
                      <a:pt x="53" y="261"/>
                    </a:lnTo>
                    <a:lnTo>
                      <a:pt x="36" y="259"/>
                    </a:lnTo>
                    <a:lnTo>
                      <a:pt x="22" y="251"/>
                    </a:lnTo>
                    <a:lnTo>
                      <a:pt x="10" y="240"/>
                    </a:lnTo>
                    <a:lnTo>
                      <a:pt x="3" y="225"/>
                    </a:lnTo>
                    <a:lnTo>
                      <a:pt x="0" y="209"/>
                    </a:lnTo>
                    <a:lnTo>
                      <a:pt x="0" y="53"/>
                    </a:lnTo>
                    <a:lnTo>
                      <a:pt x="3" y="36"/>
                    </a:lnTo>
                    <a:lnTo>
                      <a:pt x="10" y="22"/>
                    </a:lnTo>
                    <a:lnTo>
                      <a:pt x="22" y="11"/>
                    </a:lnTo>
                    <a:lnTo>
                      <a:pt x="36"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3" name="Freeform 35"/>
              <p:cNvSpPr>
                <a:spLocks/>
              </p:cNvSpPr>
              <p:nvPr/>
            </p:nvSpPr>
            <p:spPr bwMode="auto">
              <a:xfrm>
                <a:off x="7226300" y="3806825"/>
                <a:ext cx="404813" cy="414337"/>
              </a:xfrm>
              <a:custGeom>
                <a:avLst/>
                <a:gdLst>
                  <a:gd name="T0" fmla="*/ 53 w 255"/>
                  <a:gd name="T1" fmla="*/ 0 h 261"/>
                  <a:gd name="T2" fmla="*/ 202 w 255"/>
                  <a:gd name="T3" fmla="*/ 0 h 261"/>
                  <a:gd name="T4" fmla="*/ 219 w 255"/>
                  <a:gd name="T5" fmla="*/ 3 h 261"/>
                  <a:gd name="T6" fmla="*/ 233 w 255"/>
                  <a:gd name="T7" fmla="*/ 11 h 261"/>
                  <a:gd name="T8" fmla="*/ 244 w 255"/>
                  <a:gd name="T9" fmla="*/ 22 h 261"/>
                  <a:gd name="T10" fmla="*/ 252 w 255"/>
                  <a:gd name="T11" fmla="*/ 36 h 261"/>
                  <a:gd name="T12" fmla="*/ 255 w 255"/>
                  <a:gd name="T13" fmla="*/ 53 h 261"/>
                  <a:gd name="T14" fmla="*/ 255 w 255"/>
                  <a:gd name="T15" fmla="*/ 209 h 261"/>
                  <a:gd name="T16" fmla="*/ 252 w 255"/>
                  <a:gd name="T17" fmla="*/ 225 h 261"/>
                  <a:gd name="T18" fmla="*/ 244 w 255"/>
                  <a:gd name="T19" fmla="*/ 240 h 261"/>
                  <a:gd name="T20" fmla="*/ 233 w 255"/>
                  <a:gd name="T21" fmla="*/ 251 h 261"/>
                  <a:gd name="T22" fmla="*/ 219 w 255"/>
                  <a:gd name="T23" fmla="*/ 259 h 261"/>
                  <a:gd name="T24" fmla="*/ 202 w 255"/>
                  <a:gd name="T25" fmla="*/ 261 h 261"/>
                  <a:gd name="T26" fmla="*/ 53 w 255"/>
                  <a:gd name="T27" fmla="*/ 261 h 261"/>
                  <a:gd name="T28" fmla="*/ 36 w 255"/>
                  <a:gd name="T29" fmla="*/ 259 h 261"/>
                  <a:gd name="T30" fmla="*/ 21 w 255"/>
                  <a:gd name="T31" fmla="*/ 251 h 261"/>
                  <a:gd name="T32" fmla="*/ 10 w 255"/>
                  <a:gd name="T33" fmla="*/ 240 h 261"/>
                  <a:gd name="T34" fmla="*/ 3 w 255"/>
                  <a:gd name="T35" fmla="*/ 225 h 261"/>
                  <a:gd name="T36" fmla="*/ 0 w 255"/>
                  <a:gd name="T37" fmla="*/ 209 h 261"/>
                  <a:gd name="T38" fmla="*/ 0 w 255"/>
                  <a:gd name="T39" fmla="*/ 53 h 261"/>
                  <a:gd name="T40" fmla="*/ 3 w 255"/>
                  <a:gd name="T41" fmla="*/ 36 h 261"/>
                  <a:gd name="T42" fmla="*/ 10 w 255"/>
                  <a:gd name="T43" fmla="*/ 22 h 261"/>
                  <a:gd name="T44" fmla="*/ 21 w 255"/>
                  <a:gd name="T45" fmla="*/ 11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3" y="11"/>
                    </a:lnTo>
                    <a:lnTo>
                      <a:pt x="244" y="22"/>
                    </a:lnTo>
                    <a:lnTo>
                      <a:pt x="252" y="36"/>
                    </a:lnTo>
                    <a:lnTo>
                      <a:pt x="255" y="53"/>
                    </a:lnTo>
                    <a:lnTo>
                      <a:pt x="255" y="209"/>
                    </a:lnTo>
                    <a:lnTo>
                      <a:pt x="252" y="225"/>
                    </a:lnTo>
                    <a:lnTo>
                      <a:pt x="244" y="240"/>
                    </a:lnTo>
                    <a:lnTo>
                      <a:pt x="233" y="251"/>
                    </a:lnTo>
                    <a:lnTo>
                      <a:pt x="219" y="259"/>
                    </a:lnTo>
                    <a:lnTo>
                      <a:pt x="202" y="261"/>
                    </a:lnTo>
                    <a:lnTo>
                      <a:pt x="53" y="261"/>
                    </a:lnTo>
                    <a:lnTo>
                      <a:pt x="36" y="259"/>
                    </a:lnTo>
                    <a:lnTo>
                      <a:pt x="21" y="251"/>
                    </a:lnTo>
                    <a:lnTo>
                      <a:pt x="10" y="240"/>
                    </a:lnTo>
                    <a:lnTo>
                      <a:pt x="3" y="225"/>
                    </a:lnTo>
                    <a:lnTo>
                      <a:pt x="0" y="209"/>
                    </a:lnTo>
                    <a:lnTo>
                      <a:pt x="0" y="53"/>
                    </a:lnTo>
                    <a:lnTo>
                      <a:pt x="3" y="36"/>
                    </a:lnTo>
                    <a:lnTo>
                      <a:pt x="10" y="22"/>
                    </a:lnTo>
                    <a:lnTo>
                      <a:pt x="21" y="11"/>
                    </a:lnTo>
                    <a:lnTo>
                      <a:pt x="36"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4" name="Freeform 36"/>
              <p:cNvSpPr>
                <a:spLocks/>
              </p:cNvSpPr>
              <p:nvPr/>
            </p:nvSpPr>
            <p:spPr bwMode="auto">
              <a:xfrm>
                <a:off x="7712075" y="3806825"/>
                <a:ext cx="406400" cy="414337"/>
              </a:xfrm>
              <a:custGeom>
                <a:avLst/>
                <a:gdLst>
                  <a:gd name="T0" fmla="*/ 53 w 256"/>
                  <a:gd name="T1" fmla="*/ 0 h 261"/>
                  <a:gd name="T2" fmla="*/ 202 w 256"/>
                  <a:gd name="T3" fmla="*/ 0 h 261"/>
                  <a:gd name="T4" fmla="*/ 220 w 256"/>
                  <a:gd name="T5" fmla="*/ 3 h 261"/>
                  <a:gd name="T6" fmla="*/ 233 w 256"/>
                  <a:gd name="T7" fmla="*/ 11 h 261"/>
                  <a:gd name="T8" fmla="*/ 245 w 256"/>
                  <a:gd name="T9" fmla="*/ 22 h 261"/>
                  <a:gd name="T10" fmla="*/ 253 w 256"/>
                  <a:gd name="T11" fmla="*/ 36 h 261"/>
                  <a:gd name="T12" fmla="*/ 256 w 256"/>
                  <a:gd name="T13" fmla="*/ 53 h 261"/>
                  <a:gd name="T14" fmla="*/ 256 w 256"/>
                  <a:gd name="T15" fmla="*/ 209 h 261"/>
                  <a:gd name="T16" fmla="*/ 253 w 256"/>
                  <a:gd name="T17" fmla="*/ 225 h 261"/>
                  <a:gd name="T18" fmla="*/ 245 w 256"/>
                  <a:gd name="T19" fmla="*/ 240 h 261"/>
                  <a:gd name="T20" fmla="*/ 233 w 256"/>
                  <a:gd name="T21" fmla="*/ 251 h 261"/>
                  <a:gd name="T22" fmla="*/ 220 w 256"/>
                  <a:gd name="T23" fmla="*/ 259 h 261"/>
                  <a:gd name="T24" fmla="*/ 202 w 256"/>
                  <a:gd name="T25" fmla="*/ 261 h 261"/>
                  <a:gd name="T26" fmla="*/ 53 w 256"/>
                  <a:gd name="T27" fmla="*/ 261 h 261"/>
                  <a:gd name="T28" fmla="*/ 37 w 256"/>
                  <a:gd name="T29" fmla="*/ 259 h 261"/>
                  <a:gd name="T30" fmla="*/ 22 w 256"/>
                  <a:gd name="T31" fmla="*/ 251 h 261"/>
                  <a:gd name="T32" fmla="*/ 10 w 256"/>
                  <a:gd name="T33" fmla="*/ 240 h 261"/>
                  <a:gd name="T34" fmla="*/ 3 w 256"/>
                  <a:gd name="T35" fmla="*/ 225 h 261"/>
                  <a:gd name="T36" fmla="*/ 0 w 256"/>
                  <a:gd name="T37" fmla="*/ 209 h 261"/>
                  <a:gd name="T38" fmla="*/ 0 w 256"/>
                  <a:gd name="T39" fmla="*/ 53 h 261"/>
                  <a:gd name="T40" fmla="*/ 3 w 256"/>
                  <a:gd name="T41" fmla="*/ 36 h 261"/>
                  <a:gd name="T42" fmla="*/ 10 w 256"/>
                  <a:gd name="T43" fmla="*/ 22 h 261"/>
                  <a:gd name="T44" fmla="*/ 22 w 256"/>
                  <a:gd name="T45" fmla="*/ 11 h 261"/>
                  <a:gd name="T46" fmla="*/ 37 w 256"/>
                  <a:gd name="T47" fmla="*/ 3 h 261"/>
                  <a:gd name="T48" fmla="*/ 53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3" y="0"/>
                    </a:moveTo>
                    <a:lnTo>
                      <a:pt x="202" y="0"/>
                    </a:lnTo>
                    <a:lnTo>
                      <a:pt x="220" y="3"/>
                    </a:lnTo>
                    <a:lnTo>
                      <a:pt x="233" y="11"/>
                    </a:lnTo>
                    <a:lnTo>
                      <a:pt x="245" y="22"/>
                    </a:lnTo>
                    <a:lnTo>
                      <a:pt x="253" y="36"/>
                    </a:lnTo>
                    <a:lnTo>
                      <a:pt x="256" y="53"/>
                    </a:lnTo>
                    <a:lnTo>
                      <a:pt x="256" y="209"/>
                    </a:lnTo>
                    <a:lnTo>
                      <a:pt x="253" y="225"/>
                    </a:lnTo>
                    <a:lnTo>
                      <a:pt x="245" y="240"/>
                    </a:lnTo>
                    <a:lnTo>
                      <a:pt x="233" y="251"/>
                    </a:lnTo>
                    <a:lnTo>
                      <a:pt x="220" y="259"/>
                    </a:lnTo>
                    <a:lnTo>
                      <a:pt x="202" y="261"/>
                    </a:lnTo>
                    <a:lnTo>
                      <a:pt x="53" y="261"/>
                    </a:lnTo>
                    <a:lnTo>
                      <a:pt x="37" y="259"/>
                    </a:lnTo>
                    <a:lnTo>
                      <a:pt x="22" y="251"/>
                    </a:lnTo>
                    <a:lnTo>
                      <a:pt x="10" y="240"/>
                    </a:lnTo>
                    <a:lnTo>
                      <a:pt x="3" y="225"/>
                    </a:lnTo>
                    <a:lnTo>
                      <a:pt x="0" y="209"/>
                    </a:lnTo>
                    <a:lnTo>
                      <a:pt x="0" y="53"/>
                    </a:lnTo>
                    <a:lnTo>
                      <a:pt x="3" y="36"/>
                    </a:lnTo>
                    <a:lnTo>
                      <a:pt x="10" y="22"/>
                    </a:lnTo>
                    <a:lnTo>
                      <a:pt x="22" y="11"/>
                    </a:lnTo>
                    <a:lnTo>
                      <a:pt x="37"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5" name="Freeform 37"/>
              <p:cNvSpPr>
                <a:spLocks/>
              </p:cNvSpPr>
              <p:nvPr/>
            </p:nvSpPr>
            <p:spPr bwMode="auto">
              <a:xfrm>
                <a:off x="8197850" y="3806825"/>
                <a:ext cx="406400" cy="414337"/>
              </a:xfrm>
              <a:custGeom>
                <a:avLst/>
                <a:gdLst>
                  <a:gd name="T0" fmla="*/ 54 w 256"/>
                  <a:gd name="T1" fmla="*/ 0 h 261"/>
                  <a:gd name="T2" fmla="*/ 203 w 256"/>
                  <a:gd name="T3" fmla="*/ 0 h 261"/>
                  <a:gd name="T4" fmla="*/ 219 w 256"/>
                  <a:gd name="T5" fmla="*/ 3 h 261"/>
                  <a:gd name="T6" fmla="*/ 234 w 256"/>
                  <a:gd name="T7" fmla="*/ 11 h 261"/>
                  <a:gd name="T8" fmla="*/ 246 w 256"/>
                  <a:gd name="T9" fmla="*/ 22 h 261"/>
                  <a:gd name="T10" fmla="*/ 254 w 256"/>
                  <a:gd name="T11" fmla="*/ 36 h 261"/>
                  <a:gd name="T12" fmla="*/ 256 w 256"/>
                  <a:gd name="T13" fmla="*/ 53 h 261"/>
                  <a:gd name="T14" fmla="*/ 256 w 256"/>
                  <a:gd name="T15" fmla="*/ 209 h 261"/>
                  <a:gd name="T16" fmla="*/ 254 w 256"/>
                  <a:gd name="T17" fmla="*/ 225 h 261"/>
                  <a:gd name="T18" fmla="*/ 246 w 256"/>
                  <a:gd name="T19" fmla="*/ 240 h 261"/>
                  <a:gd name="T20" fmla="*/ 234 w 256"/>
                  <a:gd name="T21" fmla="*/ 251 h 261"/>
                  <a:gd name="T22" fmla="*/ 219 w 256"/>
                  <a:gd name="T23" fmla="*/ 259 h 261"/>
                  <a:gd name="T24" fmla="*/ 203 w 256"/>
                  <a:gd name="T25" fmla="*/ 261 h 261"/>
                  <a:gd name="T26" fmla="*/ 54 w 256"/>
                  <a:gd name="T27" fmla="*/ 261 h 261"/>
                  <a:gd name="T28" fmla="*/ 37 w 256"/>
                  <a:gd name="T29" fmla="*/ 259 h 261"/>
                  <a:gd name="T30" fmla="*/ 23 w 256"/>
                  <a:gd name="T31" fmla="*/ 251 h 261"/>
                  <a:gd name="T32" fmla="*/ 11 w 256"/>
                  <a:gd name="T33" fmla="*/ 240 h 261"/>
                  <a:gd name="T34" fmla="*/ 3 w 256"/>
                  <a:gd name="T35" fmla="*/ 225 h 261"/>
                  <a:gd name="T36" fmla="*/ 0 w 256"/>
                  <a:gd name="T37" fmla="*/ 209 h 261"/>
                  <a:gd name="T38" fmla="*/ 0 w 256"/>
                  <a:gd name="T39" fmla="*/ 53 h 261"/>
                  <a:gd name="T40" fmla="*/ 3 w 256"/>
                  <a:gd name="T41" fmla="*/ 36 h 261"/>
                  <a:gd name="T42" fmla="*/ 11 w 256"/>
                  <a:gd name="T43" fmla="*/ 22 h 261"/>
                  <a:gd name="T44" fmla="*/ 23 w 256"/>
                  <a:gd name="T45" fmla="*/ 11 h 261"/>
                  <a:gd name="T46" fmla="*/ 37 w 256"/>
                  <a:gd name="T47" fmla="*/ 3 h 261"/>
                  <a:gd name="T48" fmla="*/ 54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4" y="0"/>
                    </a:moveTo>
                    <a:lnTo>
                      <a:pt x="203" y="0"/>
                    </a:lnTo>
                    <a:lnTo>
                      <a:pt x="219" y="3"/>
                    </a:lnTo>
                    <a:lnTo>
                      <a:pt x="234" y="11"/>
                    </a:lnTo>
                    <a:lnTo>
                      <a:pt x="246" y="22"/>
                    </a:lnTo>
                    <a:lnTo>
                      <a:pt x="254" y="36"/>
                    </a:lnTo>
                    <a:lnTo>
                      <a:pt x="256" y="53"/>
                    </a:lnTo>
                    <a:lnTo>
                      <a:pt x="256" y="209"/>
                    </a:lnTo>
                    <a:lnTo>
                      <a:pt x="254" y="225"/>
                    </a:lnTo>
                    <a:lnTo>
                      <a:pt x="246" y="240"/>
                    </a:lnTo>
                    <a:lnTo>
                      <a:pt x="234" y="251"/>
                    </a:lnTo>
                    <a:lnTo>
                      <a:pt x="219" y="259"/>
                    </a:lnTo>
                    <a:lnTo>
                      <a:pt x="203" y="261"/>
                    </a:lnTo>
                    <a:lnTo>
                      <a:pt x="54" y="261"/>
                    </a:lnTo>
                    <a:lnTo>
                      <a:pt x="37" y="259"/>
                    </a:lnTo>
                    <a:lnTo>
                      <a:pt x="23" y="251"/>
                    </a:lnTo>
                    <a:lnTo>
                      <a:pt x="11" y="240"/>
                    </a:lnTo>
                    <a:lnTo>
                      <a:pt x="3" y="225"/>
                    </a:lnTo>
                    <a:lnTo>
                      <a:pt x="0" y="209"/>
                    </a:lnTo>
                    <a:lnTo>
                      <a:pt x="0" y="53"/>
                    </a:lnTo>
                    <a:lnTo>
                      <a:pt x="3" y="36"/>
                    </a:lnTo>
                    <a:lnTo>
                      <a:pt x="11" y="22"/>
                    </a:lnTo>
                    <a:lnTo>
                      <a:pt x="23" y="11"/>
                    </a:lnTo>
                    <a:lnTo>
                      <a:pt x="37" y="3"/>
                    </a:lnTo>
                    <a:lnTo>
                      <a:pt x="54"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6" name="Freeform 38"/>
              <p:cNvSpPr>
                <a:spLocks/>
              </p:cNvSpPr>
              <p:nvPr/>
            </p:nvSpPr>
            <p:spPr bwMode="auto">
              <a:xfrm>
                <a:off x="6738937" y="4279900"/>
                <a:ext cx="404813" cy="412750"/>
              </a:xfrm>
              <a:custGeom>
                <a:avLst/>
                <a:gdLst>
                  <a:gd name="T0" fmla="*/ 53 w 255"/>
                  <a:gd name="T1" fmla="*/ 0 h 260"/>
                  <a:gd name="T2" fmla="*/ 202 w 255"/>
                  <a:gd name="T3" fmla="*/ 0 h 260"/>
                  <a:gd name="T4" fmla="*/ 219 w 255"/>
                  <a:gd name="T5" fmla="*/ 3 h 260"/>
                  <a:gd name="T6" fmla="*/ 234 w 255"/>
                  <a:gd name="T7" fmla="*/ 10 h 260"/>
                  <a:gd name="T8" fmla="*/ 245 w 255"/>
                  <a:gd name="T9" fmla="*/ 22 h 260"/>
                  <a:gd name="T10" fmla="*/ 252 w 255"/>
                  <a:gd name="T11" fmla="*/ 37 h 260"/>
                  <a:gd name="T12" fmla="*/ 255 w 255"/>
                  <a:gd name="T13" fmla="*/ 53 h 260"/>
                  <a:gd name="T14" fmla="*/ 255 w 255"/>
                  <a:gd name="T15" fmla="*/ 208 h 260"/>
                  <a:gd name="T16" fmla="*/ 252 w 255"/>
                  <a:gd name="T17" fmla="*/ 225 h 260"/>
                  <a:gd name="T18" fmla="*/ 245 w 255"/>
                  <a:gd name="T19" fmla="*/ 239 h 260"/>
                  <a:gd name="T20" fmla="*/ 234 w 255"/>
                  <a:gd name="T21" fmla="*/ 251 h 260"/>
                  <a:gd name="T22" fmla="*/ 219 w 255"/>
                  <a:gd name="T23" fmla="*/ 258 h 260"/>
                  <a:gd name="T24" fmla="*/ 202 w 255"/>
                  <a:gd name="T25" fmla="*/ 260 h 260"/>
                  <a:gd name="T26" fmla="*/ 53 w 255"/>
                  <a:gd name="T27" fmla="*/ 260 h 260"/>
                  <a:gd name="T28" fmla="*/ 36 w 255"/>
                  <a:gd name="T29" fmla="*/ 258 h 260"/>
                  <a:gd name="T30" fmla="*/ 22 w 255"/>
                  <a:gd name="T31" fmla="*/ 251 h 260"/>
                  <a:gd name="T32" fmla="*/ 10 w 255"/>
                  <a:gd name="T33" fmla="*/ 239 h 260"/>
                  <a:gd name="T34" fmla="*/ 3 w 255"/>
                  <a:gd name="T35" fmla="*/ 225 h 260"/>
                  <a:gd name="T36" fmla="*/ 0 w 255"/>
                  <a:gd name="T37" fmla="*/ 208 h 260"/>
                  <a:gd name="T38" fmla="*/ 0 w 255"/>
                  <a:gd name="T39" fmla="*/ 53 h 260"/>
                  <a:gd name="T40" fmla="*/ 3 w 255"/>
                  <a:gd name="T41" fmla="*/ 37 h 260"/>
                  <a:gd name="T42" fmla="*/ 10 w 255"/>
                  <a:gd name="T43" fmla="*/ 22 h 260"/>
                  <a:gd name="T44" fmla="*/ 22 w 255"/>
                  <a:gd name="T45" fmla="*/ 10 h 260"/>
                  <a:gd name="T46" fmla="*/ 36 w 255"/>
                  <a:gd name="T47" fmla="*/ 3 h 260"/>
                  <a:gd name="T48" fmla="*/ 53 w 255"/>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0">
                    <a:moveTo>
                      <a:pt x="53" y="0"/>
                    </a:moveTo>
                    <a:lnTo>
                      <a:pt x="202" y="0"/>
                    </a:lnTo>
                    <a:lnTo>
                      <a:pt x="219" y="3"/>
                    </a:lnTo>
                    <a:lnTo>
                      <a:pt x="234" y="10"/>
                    </a:lnTo>
                    <a:lnTo>
                      <a:pt x="245" y="22"/>
                    </a:lnTo>
                    <a:lnTo>
                      <a:pt x="252" y="37"/>
                    </a:lnTo>
                    <a:lnTo>
                      <a:pt x="255" y="53"/>
                    </a:lnTo>
                    <a:lnTo>
                      <a:pt x="255" y="208"/>
                    </a:lnTo>
                    <a:lnTo>
                      <a:pt x="252" y="225"/>
                    </a:lnTo>
                    <a:lnTo>
                      <a:pt x="245" y="239"/>
                    </a:lnTo>
                    <a:lnTo>
                      <a:pt x="234" y="251"/>
                    </a:lnTo>
                    <a:lnTo>
                      <a:pt x="219" y="258"/>
                    </a:lnTo>
                    <a:lnTo>
                      <a:pt x="202" y="260"/>
                    </a:lnTo>
                    <a:lnTo>
                      <a:pt x="53" y="260"/>
                    </a:lnTo>
                    <a:lnTo>
                      <a:pt x="36" y="258"/>
                    </a:lnTo>
                    <a:lnTo>
                      <a:pt x="22" y="251"/>
                    </a:lnTo>
                    <a:lnTo>
                      <a:pt x="10" y="239"/>
                    </a:lnTo>
                    <a:lnTo>
                      <a:pt x="3" y="225"/>
                    </a:lnTo>
                    <a:lnTo>
                      <a:pt x="0" y="208"/>
                    </a:lnTo>
                    <a:lnTo>
                      <a:pt x="0" y="53"/>
                    </a:lnTo>
                    <a:lnTo>
                      <a:pt x="3" y="37"/>
                    </a:lnTo>
                    <a:lnTo>
                      <a:pt x="10" y="22"/>
                    </a:lnTo>
                    <a:lnTo>
                      <a:pt x="22" y="10"/>
                    </a:lnTo>
                    <a:lnTo>
                      <a:pt x="36"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7" name="Freeform 39"/>
              <p:cNvSpPr>
                <a:spLocks/>
              </p:cNvSpPr>
              <p:nvPr/>
            </p:nvSpPr>
            <p:spPr bwMode="auto">
              <a:xfrm>
                <a:off x="7226300" y="4279900"/>
                <a:ext cx="404813" cy="412750"/>
              </a:xfrm>
              <a:custGeom>
                <a:avLst/>
                <a:gdLst>
                  <a:gd name="T0" fmla="*/ 53 w 255"/>
                  <a:gd name="T1" fmla="*/ 0 h 260"/>
                  <a:gd name="T2" fmla="*/ 202 w 255"/>
                  <a:gd name="T3" fmla="*/ 0 h 260"/>
                  <a:gd name="T4" fmla="*/ 219 w 255"/>
                  <a:gd name="T5" fmla="*/ 3 h 260"/>
                  <a:gd name="T6" fmla="*/ 233 w 255"/>
                  <a:gd name="T7" fmla="*/ 10 h 260"/>
                  <a:gd name="T8" fmla="*/ 244 w 255"/>
                  <a:gd name="T9" fmla="*/ 22 h 260"/>
                  <a:gd name="T10" fmla="*/ 252 w 255"/>
                  <a:gd name="T11" fmla="*/ 37 h 260"/>
                  <a:gd name="T12" fmla="*/ 255 w 255"/>
                  <a:gd name="T13" fmla="*/ 53 h 260"/>
                  <a:gd name="T14" fmla="*/ 255 w 255"/>
                  <a:gd name="T15" fmla="*/ 208 h 260"/>
                  <a:gd name="T16" fmla="*/ 252 w 255"/>
                  <a:gd name="T17" fmla="*/ 225 h 260"/>
                  <a:gd name="T18" fmla="*/ 244 w 255"/>
                  <a:gd name="T19" fmla="*/ 239 h 260"/>
                  <a:gd name="T20" fmla="*/ 233 w 255"/>
                  <a:gd name="T21" fmla="*/ 251 h 260"/>
                  <a:gd name="T22" fmla="*/ 219 w 255"/>
                  <a:gd name="T23" fmla="*/ 258 h 260"/>
                  <a:gd name="T24" fmla="*/ 202 w 255"/>
                  <a:gd name="T25" fmla="*/ 260 h 260"/>
                  <a:gd name="T26" fmla="*/ 53 w 255"/>
                  <a:gd name="T27" fmla="*/ 260 h 260"/>
                  <a:gd name="T28" fmla="*/ 36 w 255"/>
                  <a:gd name="T29" fmla="*/ 258 h 260"/>
                  <a:gd name="T30" fmla="*/ 21 w 255"/>
                  <a:gd name="T31" fmla="*/ 251 h 260"/>
                  <a:gd name="T32" fmla="*/ 10 w 255"/>
                  <a:gd name="T33" fmla="*/ 239 h 260"/>
                  <a:gd name="T34" fmla="*/ 3 w 255"/>
                  <a:gd name="T35" fmla="*/ 225 h 260"/>
                  <a:gd name="T36" fmla="*/ 0 w 255"/>
                  <a:gd name="T37" fmla="*/ 208 h 260"/>
                  <a:gd name="T38" fmla="*/ 0 w 255"/>
                  <a:gd name="T39" fmla="*/ 53 h 260"/>
                  <a:gd name="T40" fmla="*/ 3 w 255"/>
                  <a:gd name="T41" fmla="*/ 37 h 260"/>
                  <a:gd name="T42" fmla="*/ 10 w 255"/>
                  <a:gd name="T43" fmla="*/ 22 h 260"/>
                  <a:gd name="T44" fmla="*/ 21 w 255"/>
                  <a:gd name="T45" fmla="*/ 10 h 260"/>
                  <a:gd name="T46" fmla="*/ 36 w 255"/>
                  <a:gd name="T47" fmla="*/ 3 h 260"/>
                  <a:gd name="T48" fmla="*/ 53 w 255"/>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0">
                    <a:moveTo>
                      <a:pt x="53" y="0"/>
                    </a:moveTo>
                    <a:lnTo>
                      <a:pt x="202" y="0"/>
                    </a:lnTo>
                    <a:lnTo>
                      <a:pt x="219" y="3"/>
                    </a:lnTo>
                    <a:lnTo>
                      <a:pt x="233" y="10"/>
                    </a:lnTo>
                    <a:lnTo>
                      <a:pt x="244" y="22"/>
                    </a:lnTo>
                    <a:lnTo>
                      <a:pt x="252" y="37"/>
                    </a:lnTo>
                    <a:lnTo>
                      <a:pt x="255" y="53"/>
                    </a:lnTo>
                    <a:lnTo>
                      <a:pt x="255" y="208"/>
                    </a:lnTo>
                    <a:lnTo>
                      <a:pt x="252" y="225"/>
                    </a:lnTo>
                    <a:lnTo>
                      <a:pt x="244" y="239"/>
                    </a:lnTo>
                    <a:lnTo>
                      <a:pt x="233" y="251"/>
                    </a:lnTo>
                    <a:lnTo>
                      <a:pt x="219" y="258"/>
                    </a:lnTo>
                    <a:lnTo>
                      <a:pt x="202" y="260"/>
                    </a:lnTo>
                    <a:lnTo>
                      <a:pt x="53" y="260"/>
                    </a:lnTo>
                    <a:lnTo>
                      <a:pt x="36" y="258"/>
                    </a:lnTo>
                    <a:lnTo>
                      <a:pt x="21" y="251"/>
                    </a:lnTo>
                    <a:lnTo>
                      <a:pt x="10" y="239"/>
                    </a:lnTo>
                    <a:lnTo>
                      <a:pt x="3" y="225"/>
                    </a:lnTo>
                    <a:lnTo>
                      <a:pt x="0" y="208"/>
                    </a:lnTo>
                    <a:lnTo>
                      <a:pt x="0" y="53"/>
                    </a:lnTo>
                    <a:lnTo>
                      <a:pt x="3" y="37"/>
                    </a:lnTo>
                    <a:lnTo>
                      <a:pt x="10" y="22"/>
                    </a:lnTo>
                    <a:lnTo>
                      <a:pt x="21" y="10"/>
                    </a:lnTo>
                    <a:lnTo>
                      <a:pt x="36"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8" name="Freeform 40"/>
              <p:cNvSpPr>
                <a:spLocks/>
              </p:cNvSpPr>
              <p:nvPr/>
            </p:nvSpPr>
            <p:spPr bwMode="auto">
              <a:xfrm>
                <a:off x="7712075" y="4279900"/>
                <a:ext cx="406400" cy="412750"/>
              </a:xfrm>
              <a:custGeom>
                <a:avLst/>
                <a:gdLst>
                  <a:gd name="T0" fmla="*/ 53 w 256"/>
                  <a:gd name="T1" fmla="*/ 0 h 260"/>
                  <a:gd name="T2" fmla="*/ 202 w 256"/>
                  <a:gd name="T3" fmla="*/ 0 h 260"/>
                  <a:gd name="T4" fmla="*/ 220 w 256"/>
                  <a:gd name="T5" fmla="*/ 3 h 260"/>
                  <a:gd name="T6" fmla="*/ 233 w 256"/>
                  <a:gd name="T7" fmla="*/ 10 h 260"/>
                  <a:gd name="T8" fmla="*/ 245 w 256"/>
                  <a:gd name="T9" fmla="*/ 22 h 260"/>
                  <a:gd name="T10" fmla="*/ 253 w 256"/>
                  <a:gd name="T11" fmla="*/ 37 h 260"/>
                  <a:gd name="T12" fmla="*/ 256 w 256"/>
                  <a:gd name="T13" fmla="*/ 53 h 260"/>
                  <a:gd name="T14" fmla="*/ 256 w 256"/>
                  <a:gd name="T15" fmla="*/ 208 h 260"/>
                  <a:gd name="T16" fmla="*/ 253 w 256"/>
                  <a:gd name="T17" fmla="*/ 225 h 260"/>
                  <a:gd name="T18" fmla="*/ 245 w 256"/>
                  <a:gd name="T19" fmla="*/ 239 h 260"/>
                  <a:gd name="T20" fmla="*/ 233 w 256"/>
                  <a:gd name="T21" fmla="*/ 251 h 260"/>
                  <a:gd name="T22" fmla="*/ 220 w 256"/>
                  <a:gd name="T23" fmla="*/ 258 h 260"/>
                  <a:gd name="T24" fmla="*/ 202 w 256"/>
                  <a:gd name="T25" fmla="*/ 260 h 260"/>
                  <a:gd name="T26" fmla="*/ 53 w 256"/>
                  <a:gd name="T27" fmla="*/ 260 h 260"/>
                  <a:gd name="T28" fmla="*/ 37 w 256"/>
                  <a:gd name="T29" fmla="*/ 258 h 260"/>
                  <a:gd name="T30" fmla="*/ 22 w 256"/>
                  <a:gd name="T31" fmla="*/ 251 h 260"/>
                  <a:gd name="T32" fmla="*/ 10 w 256"/>
                  <a:gd name="T33" fmla="*/ 239 h 260"/>
                  <a:gd name="T34" fmla="*/ 3 w 256"/>
                  <a:gd name="T35" fmla="*/ 225 h 260"/>
                  <a:gd name="T36" fmla="*/ 0 w 256"/>
                  <a:gd name="T37" fmla="*/ 208 h 260"/>
                  <a:gd name="T38" fmla="*/ 0 w 256"/>
                  <a:gd name="T39" fmla="*/ 53 h 260"/>
                  <a:gd name="T40" fmla="*/ 3 w 256"/>
                  <a:gd name="T41" fmla="*/ 37 h 260"/>
                  <a:gd name="T42" fmla="*/ 10 w 256"/>
                  <a:gd name="T43" fmla="*/ 22 h 260"/>
                  <a:gd name="T44" fmla="*/ 22 w 256"/>
                  <a:gd name="T45" fmla="*/ 10 h 260"/>
                  <a:gd name="T46" fmla="*/ 37 w 256"/>
                  <a:gd name="T47" fmla="*/ 3 h 260"/>
                  <a:gd name="T48" fmla="*/ 53 w 256"/>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0">
                    <a:moveTo>
                      <a:pt x="53" y="0"/>
                    </a:moveTo>
                    <a:lnTo>
                      <a:pt x="202" y="0"/>
                    </a:lnTo>
                    <a:lnTo>
                      <a:pt x="220" y="3"/>
                    </a:lnTo>
                    <a:lnTo>
                      <a:pt x="233" y="10"/>
                    </a:lnTo>
                    <a:lnTo>
                      <a:pt x="245" y="22"/>
                    </a:lnTo>
                    <a:lnTo>
                      <a:pt x="253" y="37"/>
                    </a:lnTo>
                    <a:lnTo>
                      <a:pt x="256" y="53"/>
                    </a:lnTo>
                    <a:lnTo>
                      <a:pt x="256" y="208"/>
                    </a:lnTo>
                    <a:lnTo>
                      <a:pt x="253" y="225"/>
                    </a:lnTo>
                    <a:lnTo>
                      <a:pt x="245" y="239"/>
                    </a:lnTo>
                    <a:lnTo>
                      <a:pt x="233" y="251"/>
                    </a:lnTo>
                    <a:lnTo>
                      <a:pt x="220" y="258"/>
                    </a:lnTo>
                    <a:lnTo>
                      <a:pt x="202" y="260"/>
                    </a:lnTo>
                    <a:lnTo>
                      <a:pt x="53" y="260"/>
                    </a:lnTo>
                    <a:lnTo>
                      <a:pt x="37" y="258"/>
                    </a:lnTo>
                    <a:lnTo>
                      <a:pt x="22" y="251"/>
                    </a:lnTo>
                    <a:lnTo>
                      <a:pt x="10" y="239"/>
                    </a:lnTo>
                    <a:lnTo>
                      <a:pt x="3" y="225"/>
                    </a:lnTo>
                    <a:lnTo>
                      <a:pt x="0" y="208"/>
                    </a:lnTo>
                    <a:lnTo>
                      <a:pt x="0" y="53"/>
                    </a:lnTo>
                    <a:lnTo>
                      <a:pt x="3" y="37"/>
                    </a:lnTo>
                    <a:lnTo>
                      <a:pt x="10" y="22"/>
                    </a:lnTo>
                    <a:lnTo>
                      <a:pt x="22" y="10"/>
                    </a:lnTo>
                    <a:lnTo>
                      <a:pt x="37" y="3"/>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79" name="Freeform 41"/>
              <p:cNvSpPr>
                <a:spLocks/>
              </p:cNvSpPr>
              <p:nvPr/>
            </p:nvSpPr>
            <p:spPr bwMode="auto">
              <a:xfrm>
                <a:off x="8197850" y="4279900"/>
                <a:ext cx="406400" cy="412750"/>
              </a:xfrm>
              <a:custGeom>
                <a:avLst/>
                <a:gdLst>
                  <a:gd name="T0" fmla="*/ 54 w 256"/>
                  <a:gd name="T1" fmla="*/ 0 h 260"/>
                  <a:gd name="T2" fmla="*/ 203 w 256"/>
                  <a:gd name="T3" fmla="*/ 0 h 260"/>
                  <a:gd name="T4" fmla="*/ 219 w 256"/>
                  <a:gd name="T5" fmla="*/ 3 h 260"/>
                  <a:gd name="T6" fmla="*/ 234 w 256"/>
                  <a:gd name="T7" fmla="*/ 10 h 260"/>
                  <a:gd name="T8" fmla="*/ 246 w 256"/>
                  <a:gd name="T9" fmla="*/ 22 h 260"/>
                  <a:gd name="T10" fmla="*/ 254 w 256"/>
                  <a:gd name="T11" fmla="*/ 37 h 260"/>
                  <a:gd name="T12" fmla="*/ 256 w 256"/>
                  <a:gd name="T13" fmla="*/ 53 h 260"/>
                  <a:gd name="T14" fmla="*/ 256 w 256"/>
                  <a:gd name="T15" fmla="*/ 208 h 260"/>
                  <a:gd name="T16" fmla="*/ 254 w 256"/>
                  <a:gd name="T17" fmla="*/ 225 h 260"/>
                  <a:gd name="T18" fmla="*/ 246 w 256"/>
                  <a:gd name="T19" fmla="*/ 239 h 260"/>
                  <a:gd name="T20" fmla="*/ 234 w 256"/>
                  <a:gd name="T21" fmla="*/ 251 h 260"/>
                  <a:gd name="T22" fmla="*/ 219 w 256"/>
                  <a:gd name="T23" fmla="*/ 258 h 260"/>
                  <a:gd name="T24" fmla="*/ 203 w 256"/>
                  <a:gd name="T25" fmla="*/ 260 h 260"/>
                  <a:gd name="T26" fmla="*/ 54 w 256"/>
                  <a:gd name="T27" fmla="*/ 260 h 260"/>
                  <a:gd name="T28" fmla="*/ 37 w 256"/>
                  <a:gd name="T29" fmla="*/ 258 h 260"/>
                  <a:gd name="T30" fmla="*/ 23 w 256"/>
                  <a:gd name="T31" fmla="*/ 251 h 260"/>
                  <a:gd name="T32" fmla="*/ 11 w 256"/>
                  <a:gd name="T33" fmla="*/ 239 h 260"/>
                  <a:gd name="T34" fmla="*/ 3 w 256"/>
                  <a:gd name="T35" fmla="*/ 225 h 260"/>
                  <a:gd name="T36" fmla="*/ 0 w 256"/>
                  <a:gd name="T37" fmla="*/ 208 h 260"/>
                  <a:gd name="T38" fmla="*/ 0 w 256"/>
                  <a:gd name="T39" fmla="*/ 53 h 260"/>
                  <a:gd name="T40" fmla="*/ 3 w 256"/>
                  <a:gd name="T41" fmla="*/ 37 h 260"/>
                  <a:gd name="T42" fmla="*/ 11 w 256"/>
                  <a:gd name="T43" fmla="*/ 22 h 260"/>
                  <a:gd name="T44" fmla="*/ 23 w 256"/>
                  <a:gd name="T45" fmla="*/ 10 h 260"/>
                  <a:gd name="T46" fmla="*/ 37 w 256"/>
                  <a:gd name="T47" fmla="*/ 3 h 260"/>
                  <a:gd name="T48" fmla="*/ 54 w 256"/>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0">
                    <a:moveTo>
                      <a:pt x="54" y="0"/>
                    </a:moveTo>
                    <a:lnTo>
                      <a:pt x="203" y="0"/>
                    </a:lnTo>
                    <a:lnTo>
                      <a:pt x="219" y="3"/>
                    </a:lnTo>
                    <a:lnTo>
                      <a:pt x="234" y="10"/>
                    </a:lnTo>
                    <a:lnTo>
                      <a:pt x="246" y="22"/>
                    </a:lnTo>
                    <a:lnTo>
                      <a:pt x="254" y="37"/>
                    </a:lnTo>
                    <a:lnTo>
                      <a:pt x="256" y="53"/>
                    </a:lnTo>
                    <a:lnTo>
                      <a:pt x="256" y="208"/>
                    </a:lnTo>
                    <a:lnTo>
                      <a:pt x="254" y="225"/>
                    </a:lnTo>
                    <a:lnTo>
                      <a:pt x="246" y="239"/>
                    </a:lnTo>
                    <a:lnTo>
                      <a:pt x="234" y="251"/>
                    </a:lnTo>
                    <a:lnTo>
                      <a:pt x="219" y="258"/>
                    </a:lnTo>
                    <a:lnTo>
                      <a:pt x="203" y="260"/>
                    </a:lnTo>
                    <a:lnTo>
                      <a:pt x="54" y="260"/>
                    </a:lnTo>
                    <a:lnTo>
                      <a:pt x="37" y="258"/>
                    </a:lnTo>
                    <a:lnTo>
                      <a:pt x="23" y="251"/>
                    </a:lnTo>
                    <a:lnTo>
                      <a:pt x="11" y="239"/>
                    </a:lnTo>
                    <a:lnTo>
                      <a:pt x="3" y="225"/>
                    </a:lnTo>
                    <a:lnTo>
                      <a:pt x="0" y="208"/>
                    </a:lnTo>
                    <a:lnTo>
                      <a:pt x="0" y="53"/>
                    </a:lnTo>
                    <a:lnTo>
                      <a:pt x="3" y="37"/>
                    </a:lnTo>
                    <a:lnTo>
                      <a:pt x="11" y="22"/>
                    </a:lnTo>
                    <a:lnTo>
                      <a:pt x="23" y="10"/>
                    </a:lnTo>
                    <a:lnTo>
                      <a:pt x="37" y="3"/>
                    </a:lnTo>
                    <a:lnTo>
                      <a:pt x="54"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0" name="Freeform 42"/>
              <p:cNvSpPr>
                <a:spLocks/>
              </p:cNvSpPr>
              <p:nvPr/>
            </p:nvSpPr>
            <p:spPr bwMode="auto">
              <a:xfrm>
                <a:off x="6738937" y="4752975"/>
                <a:ext cx="404813" cy="414337"/>
              </a:xfrm>
              <a:custGeom>
                <a:avLst/>
                <a:gdLst>
                  <a:gd name="T0" fmla="*/ 53 w 255"/>
                  <a:gd name="T1" fmla="*/ 0 h 261"/>
                  <a:gd name="T2" fmla="*/ 202 w 255"/>
                  <a:gd name="T3" fmla="*/ 0 h 261"/>
                  <a:gd name="T4" fmla="*/ 219 w 255"/>
                  <a:gd name="T5" fmla="*/ 2 h 261"/>
                  <a:gd name="T6" fmla="*/ 234 w 255"/>
                  <a:gd name="T7" fmla="*/ 9 h 261"/>
                  <a:gd name="T8" fmla="*/ 245 w 255"/>
                  <a:gd name="T9" fmla="*/ 21 h 261"/>
                  <a:gd name="T10" fmla="*/ 252 w 255"/>
                  <a:gd name="T11" fmla="*/ 36 h 261"/>
                  <a:gd name="T12" fmla="*/ 255 w 255"/>
                  <a:gd name="T13" fmla="*/ 52 h 261"/>
                  <a:gd name="T14" fmla="*/ 255 w 255"/>
                  <a:gd name="T15" fmla="*/ 207 h 261"/>
                  <a:gd name="T16" fmla="*/ 252 w 255"/>
                  <a:gd name="T17" fmla="*/ 224 h 261"/>
                  <a:gd name="T18" fmla="*/ 245 w 255"/>
                  <a:gd name="T19" fmla="*/ 238 h 261"/>
                  <a:gd name="T20" fmla="*/ 234 w 255"/>
                  <a:gd name="T21" fmla="*/ 250 h 261"/>
                  <a:gd name="T22" fmla="*/ 219 w 255"/>
                  <a:gd name="T23" fmla="*/ 257 h 261"/>
                  <a:gd name="T24" fmla="*/ 202 w 255"/>
                  <a:gd name="T25" fmla="*/ 261 h 261"/>
                  <a:gd name="T26" fmla="*/ 53 w 255"/>
                  <a:gd name="T27" fmla="*/ 261 h 261"/>
                  <a:gd name="T28" fmla="*/ 36 w 255"/>
                  <a:gd name="T29" fmla="*/ 257 h 261"/>
                  <a:gd name="T30" fmla="*/ 22 w 255"/>
                  <a:gd name="T31" fmla="*/ 250 h 261"/>
                  <a:gd name="T32" fmla="*/ 10 w 255"/>
                  <a:gd name="T33" fmla="*/ 238 h 261"/>
                  <a:gd name="T34" fmla="*/ 3 w 255"/>
                  <a:gd name="T35" fmla="*/ 224 h 261"/>
                  <a:gd name="T36" fmla="*/ 0 w 255"/>
                  <a:gd name="T37" fmla="*/ 207 h 261"/>
                  <a:gd name="T38" fmla="*/ 0 w 255"/>
                  <a:gd name="T39" fmla="*/ 52 h 261"/>
                  <a:gd name="T40" fmla="*/ 3 w 255"/>
                  <a:gd name="T41" fmla="*/ 36 h 261"/>
                  <a:gd name="T42" fmla="*/ 10 w 255"/>
                  <a:gd name="T43" fmla="*/ 21 h 261"/>
                  <a:gd name="T44" fmla="*/ 22 w 255"/>
                  <a:gd name="T45" fmla="*/ 9 h 261"/>
                  <a:gd name="T46" fmla="*/ 36 w 255"/>
                  <a:gd name="T47" fmla="*/ 2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2"/>
                    </a:lnTo>
                    <a:lnTo>
                      <a:pt x="234" y="9"/>
                    </a:lnTo>
                    <a:lnTo>
                      <a:pt x="245" y="21"/>
                    </a:lnTo>
                    <a:lnTo>
                      <a:pt x="252" y="36"/>
                    </a:lnTo>
                    <a:lnTo>
                      <a:pt x="255" y="52"/>
                    </a:lnTo>
                    <a:lnTo>
                      <a:pt x="255" y="207"/>
                    </a:lnTo>
                    <a:lnTo>
                      <a:pt x="252" y="224"/>
                    </a:lnTo>
                    <a:lnTo>
                      <a:pt x="245" y="238"/>
                    </a:lnTo>
                    <a:lnTo>
                      <a:pt x="234" y="250"/>
                    </a:lnTo>
                    <a:lnTo>
                      <a:pt x="219" y="257"/>
                    </a:lnTo>
                    <a:lnTo>
                      <a:pt x="202" y="261"/>
                    </a:lnTo>
                    <a:lnTo>
                      <a:pt x="53" y="261"/>
                    </a:lnTo>
                    <a:lnTo>
                      <a:pt x="36" y="257"/>
                    </a:lnTo>
                    <a:lnTo>
                      <a:pt x="22" y="250"/>
                    </a:lnTo>
                    <a:lnTo>
                      <a:pt x="10" y="238"/>
                    </a:lnTo>
                    <a:lnTo>
                      <a:pt x="3" y="224"/>
                    </a:lnTo>
                    <a:lnTo>
                      <a:pt x="0" y="207"/>
                    </a:lnTo>
                    <a:lnTo>
                      <a:pt x="0" y="52"/>
                    </a:lnTo>
                    <a:lnTo>
                      <a:pt x="3" y="36"/>
                    </a:lnTo>
                    <a:lnTo>
                      <a:pt x="10" y="21"/>
                    </a:lnTo>
                    <a:lnTo>
                      <a:pt x="22" y="9"/>
                    </a:lnTo>
                    <a:lnTo>
                      <a:pt x="36" y="2"/>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1" name="Freeform 43"/>
              <p:cNvSpPr>
                <a:spLocks/>
              </p:cNvSpPr>
              <p:nvPr/>
            </p:nvSpPr>
            <p:spPr bwMode="auto">
              <a:xfrm>
                <a:off x="7226300" y="4752975"/>
                <a:ext cx="404813" cy="414337"/>
              </a:xfrm>
              <a:custGeom>
                <a:avLst/>
                <a:gdLst>
                  <a:gd name="T0" fmla="*/ 53 w 255"/>
                  <a:gd name="T1" fmla="*/ 0 h 261"/>
                  <a:gd name="T2" fmla="*/ 202 w 255"/>
                  <a:gd name="T3" fmla="*/ 0 h 261"/>
                  <a:gd name="T4" fmla="*/ 219 w 255"/>
                  <a:gd name="T5" fmla="*/ 2 h 261"/>
                  <a:gd name="T6" fmla="*/ 233 w 255"/>
                  <a:gd name="T7" fmla="*/ 9 h 261"/>
                  <a:gd name="T8" fmla="*/ 244 w 255"/>
                  <a:gd name="T9" fmla="*/ 21 h 261"/>
                  <a:gd name="T10" fmla="*/ 252 w 255"/>
                  <a:gd name="T11" fmla="*/ 36 h 261"/>
                  <a:gd name="T12" fmla="*/ 255 w 255"/>
                  <a:gd name="T13" fmla="*/ 52 h 261"/>
                  <a:gd name="T14" fmla="*/ 255 w 255"/>
                  <a:gd name="T15" fmla="*/ 207 h 261"/>
                  <a:gd name="T16" fmla="*/ 252 w 255"/>
                  <a:gd name="T17" fmla="*/ 224 h 261"/>
                  <a:gd name="T18" fmla="*/ 244 w 255"/>
                  <a:gd name="T19" fmla="*/ 238 h 261"/>
                  <a:gd name="T20" fmla="*/ 233 w 255"/>
                  <a:gd name="T21" fmla="*/ 250 h 261"/>
                  <a:gd name="T22" fmla="*/ 219 w 255"/>
                  <a:gd name="T23" fmla="*/ 257 h 261"/>
                  <a:gd name="T24" fmla="*/ 202 w 255"/>
                  <a:gd name="T25" fmla="*/ 261 h 261"/>
                  <a:gd name="T26" fmla="*/ 53 w 255"/>
                  <a:gd name="T27" fmla="*/ 261 h 261"/>
                  <a:gd name="T28" fmla="*/ 36 w 255"/>
                  <a:gd name="T29" fmla="*/ 257 h 261"/>
                  <a:gd name="T30" fmla="*/ 21 w 255"/>
                  <a:gd name="T31" fmla="*/ 250 h 261"/>
                  <a:gd name="T32" fmla="*/ 10 w 255"/>
                  <a:gd name="T33" fmla="*/ 238 h 261"/>
                  <a:gd name="T34" fmla="*/ 3 w 255"/>
                  <a:gd name="T35" fmla="*/ 224 h 261"/>
                  <a:gd name="T36" fmla="*/ 0 w 255"/>
                  <a:gd name="T37" fmla="*/ 207 h 261"/>
                  <a:gd name="T38" fmla="*/ 0 w 255"/>
                  <a:gd name="T39" fmla="*/ 52 h 261"/>
                  <a:gd name="T40" fmla="*/ 3 w 255"/>
                  <a:gd name="T41" fmla="*/ 36 h 261"/>
                  <a:gd name="T42" fmla="*/ 10 w 255"/>
                  <a:gd name="T43" fmla="*/ 21 h 261"/>
                  <a:gd name="T44" fmla="*/ 21 w 255"/>
                  <a:gd name="T45" fmla="*/ 9 h 261"/>
                  <a:gd name="T46" fmla="*/ 36 w 255"/>
                  <a:gd name="T47" fmla="*/ 2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2"/>
                    </a:lnTo>
                    <a:lnTo>
                      <a:pt x="233" y="9"/>
                    </a:lnTo>
                    <a:lnTo>
                      <a:pt x="244" y="21"/>
                    </a:lnTo>
                    <a:lnTo>
                      <a:pt x="252" y="36"/>
                    </a:lnTo>
                    <a:lnTo>
                      <a:pt x="255" y="52"/>
                    </a:lnTo>
                    <a:lnTo>
                      <a:pt x="255" y="207"/>
                    </a:lnTo>
                    <a:lnTo>
                      <a:pt x="252" y="224"/>
                    </a:lnTo>
                    <a:lnTo>
                      <a:pt x="244" y="238"/>
                    </a:lnTo>
                    <a:lnTo>
                      <a:pt x="233" y="250"/>
                    </a:lnTo>
                    <a:lnTo>
                      <a:pt x="219" y="257"/>
                    </a:lnTo>
                    <a:lnTo>
                      <a:pt x="202" y="261"/>
                    </a:lnTo>
                    <a:lnTo>
                      <a:pt x="53" y="261"/>
                    </a:lnTo>
                    <a:lnTo>
                      <a:pt x="36" y="257"/>
                    </a:lnTo>
                    <a:lnTo>
                      <a:pt x="21" y="250"/>
                    </a:lnTo>
                    <a:lnTo>
                      <a:pt x="10" y="238"/>
                    </a:lnTo>
                    <a:lnTo>
                      <a:pt x="3" y="224"/>
                    </a:lnTo>
                    <a:lnTo>
                      <a:pt x="0" y="207"/>
                    </a:lnTo>
                    <a:lnTo>
                      <a:pt x="0" y="52"/>
                    </a:lnTo>
                    <a:lnTo>
                      <a:pt x="3" y="36"/>
                    </a:lnTo>
                    <a:lnTo>
                      <a:pt x="10" y="21"/>
                    </a:lnTo>
                    <a:lnTo>
                      <a:pt x="21" y="9"/>
                    </a:lnTo>
                    <a:lnTo>
                      <a:pt x="36" y="2"/>
                    </a:lnTo>
                    <a:lnTo>
                      <a:pt x="53" y="0"/>
                    </a:lnTo>
                    <a:close/>
                  </a:path>
                </a:pathLst>
              </a:custGeom>
              <a:solidFill>
                <a:schemeClr val="accent2"/>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2" name="Freeform 44"/>
              <p:cNvSpPr>
                <a:spLocks/>
              </p:cNvSpPr>
              <p:nvPr/>
            </p:nvSpPr>
            <p:spPr bwMode="auto">
              <a:xfrm>
                <a:off x="7712075" y="4752975"/>
                <a:ext cx="406400" cy="414337"/>
              </a:xfrm>
              <a:custGeom>
                <a:avLst/>
                <a:gdLst>
                  <a:gd name="T0" fmla="*/ 53 w 256"/>
                  <a:gd name="T1" fmla="*/ 0 h 261"/>
                  <a:gd name="T2" fmla="*/ 202 w 256"/>
                  <a:gd name="T3" fmla="*/ 0 h 261"/>
                  <a:gd name="T4" fmla="*/ 220 w 256"/>
                  <a:gd name="T5" fmla="*/ 2 h 261"/>
                  <a:gd name="T6" fmla="*/ 233 w 256"/>
                  <a:gd name="T7" fmla="*/ 9 h 261"/>
                  <a:gd name="T8" fmla="*/ 245 w 256"/>
                  <a:gd name="T9" fmla="*/ 21 h 261"/>
                  <a:gd name="T10" fmla="*/ 253 w 256"/>
                  <a:gd name="T11" fmla="*/ 36 h 261"/>
                  <a:gd name="T12" fmla="*/ 256 w 256"/>
                  <a:gd name="T13" fmla="*/ 52 h 261"/>
                  <a:gd name="T14" fmla="*/ 256 w 256"/>
                  <a:gd name="T15" fmla="*/ 207 h 261"/>
                  <a:gd name="T16" fmla="*/ 253 w 256"/>
                  <a:gd name="T17" fmla="*/ 224 h 261"/>
                  <a:gd name="T18" fmla="*/ 245 w 256"/>
                  <a:gd name="T19" fmla="*/ 238 h 261"/>
                  <a:gd name="T20" fmla="*/ 233 w 256"/>
                  <a:gd name="T21" fmla="*/ 250 h 261"/>
                  <a:gd name="T22" fmla="*/ 220 w 256"/>
                  <a:gd name="T23" fmla="*/ 257 h 261"/>
                  <a:gd name="T24" fmla="*/ 202 w 256"/>
                  <a:gd name="T25" fmla="*/ 261 h 261"/>
                  <a:gd name="T26" fmla="*/ 53 w 256"/>
                  <a:gd name="T27" fmla="*/ 261 h 261"/>
                  <a:gd name="T28" fmla="*/ 37 w 256"/>
                  <a:gd name="T29" fmla="*/ 257 h 261"/>
                  <a:gd name="T30" fmla="*/ 22 w 256"/>
                  <a:gd name="T31" fmla="*/ 250 h 261"/>
                  <a:gd name="T32" fmla="*/ 10 w 256"/>
                  <a:gd name="T33" fmla="*/ 238 h 261"/>
                  <a:gd name="T34" fmla="*/ 3 w 256"/>
                  <a:gd name="T35" fmla="*/ 224 h 261"/>
                  <a:gd name="T36" fmla="*/ 0 w 256"/>
                  <a:gd name="T37" fmla="*/ 207 h 261"/>
                  <a:gd name="T38" fmla="*/ 0 w 256"/>
                  <a:gd name="T39" fmla="*/ 52 h 261"/>
                  <a:gd name="T40" fmla="*/ 3 w 256"/>
                  <a:gd name="T41" fmla="*/ 36 h 261"/>
                  <a:gd name="T42" fmla="*/ 10 w 256"/>
                  <a:gd name="T43" fmla="*/ 21 h 261"/>
                  <a:gd name="T44" fmla="*/ 22 w 256"/>
                  <a:gd name="T45" fmla="*/ 9 h 261"/>
                  <a:gd name="T46" fmla="*/ 37 w 256"/>
                  <a:gd name="T47" fmla="*/ 2 h 261"/>
                  <a:gd name="T48" fmla="*/ 53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3" y="0"/>
                    </a:moveTo>
                    <a:lnTo>
                      <a:pt x="202" y="0"/>
                    </a:lnTo>
                    <a:lnTo>
                      <a:pt x="220" y="2"/>
                    </a:lnTo>
                    <a:lnTo>
                      <a:pt x="233" y="9"/>
                    </a:lnTo>
                    <a:lnTo>
                      <a:pt x="245" y="21"/>
                    </a:lnTo>
                    <a:lnTo>
                      <a:pt x="253" y="36"/>
                    </a:lnTo>
                    <a:lnTo>
                      <a:pt x="256" y="52"/>
                    </a:lnTo>
                    <a:lnTo>
                      <a:pt x="256" y="207"/>
                    </a:lnTo>
                    <a:lnTo>
                      <a:pt x="253" y="224"/>
                    </a:lnTo>
                    <a:lnTo>
                      <a:pt x="245" y="238"/>
                    </a:lnTo>
                    <a:lnTo>
                      <a:pt x="233" y="250"/>
                    </a:lnTo>
                    <a:lnTo>
                      <a:pt x="220" y="257"/>
                    </a:lnTo>
                    <a:lnTo>
                      <a:pt x="202" y="261"/>
                    </a:lnTo>
                    <a:lnTo>
                      <a:pt x="53" y="261"/>
                    </a:lnTo>
                    <a:lnTo>
                      <a:pt x="37" y="257"/>
                    </a:lnTo>
                    <a:lnTo>
                      <a:pt x="22" y="250"/>
                    </a:lnTo>
                    <a:lnTo>
                      <a:pt x="10" y="238"/>
                    </a:lnTo>
                    <a:lnTo>
                      <a:pt x="3" y="224"/>
                    </a:lnTo>
                    <a:lnTo>
                      <a:pt x="0" y="207"/>
                    </a:lnTo>
                    <a:lnTo>
                      <a:pt x="0" y="52"/>
                    </a:lnTo>
                    <a:lnTo>
                      <a:pt x="3" y="36"/>
                    </a:lnTo>
                    <a:lnTo>
                      <a:pt x="10" y="21"/>
                    </a:lnTo>
                    <a:lnTo>
                      <a:pt x="22" y="9"/>
                    </a:lnTo>
                    <a:lnTo>
                      <a:pt x="37" y="2"/>
                    </a:lnTo>
                    <a:lnTo>
                      <a:pt x="53"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3" name="Freeform 45"/>
              <p:cNvSpPr>
                <a:spLocks/>
              </p:cNvSpPr>
              <p:nvPr/>
            </p:nvSpPr>
            <p:spPr bwMode="auto">
              <a:xfrm>
                <a:off x="8197850" y="4752975"/>
                <a:ext cx="406400" cy="414337"/>
              </a:xfrm>
              <a:custGeom>
                <a:avLst/>
                <a:gdLst>
                  <a:gd name="T0" fmla="*/ 54 w 256"/>
                  <a:gd name="T1" fmla="*/ 0 h 261"/>
                  <a:gd name="T2" fmla="*/ 203 w 256"/>
                  <a:gd name="T3" fmla="*/ 0 h 261"/>
                  <a:gd name="T4" fmla="*/ 219 w 256"/>
                  <a:gd name="T5" fmla="*/ 2 h 261"/>
                  <a:gd name="T6" fmla="*/ 234 w 256"/>
                  <a:gd name="T7" fmla="*/ 9 h 261"/>
                  <a:gd name="T8" fmla="*/ 246 w 256"/>
                  <a:gd name="T9" fmla="*/ 21 h 261"/>
                  <a:gd name="T10" fmla="*/ 254 w 256"/>
                  <a:gd name="T11" fmla="*/ 36 h 261"/>
                  <a:gd name="T12" fmla="*/ 256 w 256"/>
                  <a:gd name="T13" fmla="*/ 52 h 261"/>
                  <a:gd name="T14" fmla="*/ 256 w 256"/>
                  <a:gd name="T15" fmla="*/ 207 h 261"/>
                  <a:gd name="T16" fmla="*/ 254 w 256"/>
                  <a:gd name="T17" fmla="*/ 224 h 261"/>
                  <a:gd name="T18" fmla="*/ 246 w 256"/>
                  <a:gd name="T19" fmla="*/ 238 h 261"/>
                  <a:gd name="T20" fmla="*/ 234 w 256"/>
                  <a:gd name="T21" fmla="*/ 250 h 261"/>
                  <a:gd name="T22" fmla="*/ 219 w 256"/>
                  <a:gd name="T23" fmla="*/ 257 h 261"/>
                  <a:gd name="T24" fmla="*/ 203 w 256"/>
                  <a:gd name="T25" fmla="*/ 261 h 261"/>
                  <a:gd name="T26" fmla="*/ 54 w 256"/>
                  <a:gd name="T27" fmla="*/ 261 h 261"/>
                  <a:gd name="T28" fmla="*/ 37 w 256"/>
                  <a:gd name="T29" fmla="*/ 257 h 261"/>
                  <a:gd name="T30" fmla="*/ 23 w 256"/>
                  <a:gd name="T31" fmla="*/ 250 h 261"/>
                  <a:gd name="T32" fmla="*/ 11 w 256"/>
                  <a:gd name="T33" fmla="*/ 238 h 261"/>
                  <a:gd name="T34" fmla="*/ 3 w 256"/>
                  <a:gd name="T35" fmla="*/ 224 h 261"/>
                  <a:gd name="T36" fmla="*/ 0 w 256"/>
                  <a:gd name="T37" fmla="*/ 207 h 261"/>
                  <a:gd name="T38" fmla="*/ 0 w 256"/>
                  <a:gd name="T39" fmla="*/ 52 h 261"/>
                  <a:gd name="T40" fmla="*/ 3 w 256"/>
                  <a:gd name="T41" fmla="*/ 36 h 261"/>
                  <a:gd name="T42" fmla="*/ 11 w 256"/>
                  <a:gd name="T43" fmla="*/ 21 h 261"/>
                  <a:gd name="T44" fmla="*/ 23 w 256"/>
                  <a:gd name="T45" fmla="*/ 9 h 261"/>
                  <a:gd name="T46" fmla="*/ 37 w 256"/>
                  <a:gd name="T47" fmla="*/ 2 h 261"/>
                  <a:gd name="T48" fmla="*/ 54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4" y="0"/>
                    </a:moveTo>
                    <a:lnTo>
                      <a:pt x="203" y="0"/>
                    </a:lnTo>
                    <a:lnTo>
                      <a:pt x="219" y="2"/>
                    </a:lnTo>
                    <a:lnTo>
                      <a:pt x="234" y="9"/>
                    </a:lnTo>
                    <a:lnTo>
                      <a:pt x="246" y="21"/>
                    </a:lnTo>
                    <a:lnTo>
                      <a:pt x="254" y="36"/>
                    </a:lnTo>
                    <a:lnTo>
                      <a:pt x="256" y="52"/>
                    </a:lnTo>
                    <a:lnTo>
                      <a:pt x="256" y="207"/>
                    </a:lnTo>
                    <a:lnTo>
                      <a:pt x="254" y="224"/>
                    </a:lnTo>
                    <a:lnTo>
                      <a:pt x="246" y="238"/>
                    </a:lnTo>
                    <a:lnTo>
                      <a:pt x="234" y="250"/>
                    </a:lnTo>
                    <a:lnTo>
                      <a:pt x="219" y="257"/>
                    </a:lnTo>
                    <a:lnTo>
                      <a:pt x="203" y="261"/>
                    </a:lnTo>
                    <a:lnTo>
                      <a:pt x="54" y="261"/>
                    </a:lnTo>
                    <a:lnTo>
                      <a:pt x="37" y="257"/>
                    </a:lnTo>
                    <a:lnTo>
                      <a:pt x="23" y="250"/>
                    </a:lnTo>
                    <a:lnTo>
                      <a:pt x="11" y="238"/>
                    </a:lnTo>
                    <a:lnTo>
                      <a:pt x="3" y="224"/>
                    </a:lnTo>
                    <a:lnTo>
                      <a:pt x="0" y="207"/>
                    </a:lnTo>
                    <a:lnTo>
                      <a:pt x="0" y="52"/>
                    </a:lnTo>
                    <a:lnTo>
                      <a:pt x="3" y="36"/>
                    </a:lnTo>
                    <a:lnTo>
                      <a:pt x="11" y="21"/>
                    </a:lnTo>
                    <a:lnTo>
                      <a:pt x="23" y="9"/>
                    </a:lnTo>
                    <a:lnTo>
                      <a:pt x="37" y="2"/>
                    </a:lnTo>
                    <a:lnTo>
                      <a:pt x="54"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4" name="Freeform 46"/>
              <p:cNvSpPr>
                <a:spLocks noEditPoints="1"/>
              </p:cNvSpPr>
              <p:nvPr/>
            </p:nvSpPr>
            <p:spPr bwMode="auto">
              <a:xfrm>
                <a:off x="8347075" y="2932113"/>
                <a:ext cx="166688" cy="231775"/>
              </a:xfrm>
              <a:custGeom>
                <a:avLst/>
                <a:gdLst>
                  <a:gd name="T0" fmla="*/ 53 w 105"/>
                  <a:gd name="T1" fmla="*/ 11 h 146"/>
                  <a:gd name="T2" fmla="*/ 45 w 105"/>
                  <a:gd name="T3" fmla="*/ 17 h 146"/>
                  <a:gd name="T4" fmla="*/ 17 w 105"/>
                  <a:gd name="T5" fmla="*/ 17 h 146"/>
                  <a:gd name="T6" fmla="*/ 17 w 105"/>
                  <a:gd name="T7" fmla="*/ 66 h 146"/>
                  <a:gd name="T8" fmla="*/ 11 w 105"/>
                  <a:gd name="T9" fmla="*/ 73 h 146"/>
                  <a:gd name="T10" fmla="*/ 17 w 105"/>
                  <a:gd name="T11" fmla="*/ 81 h 146"/>
                  <a:gd name="T12" fmla="*/ 17 w 105"/>
                  <a:gd name="T13" fmla="*/ 107 h 146"/>
                  <a:gd name="T14" fmla="*/ 38 w 105"/>
                  <a:gd name="T15" fmla="*/ 78 h 146"/>
                  <a:gd name="T16" fmla="*/ 47 w 105"/>
                  <a:gd name="T17" fmla="*/ 78 h 146"/>
                  <a:gd name="T18" fmla="*/ 47 w 105"/>
                  <a:gd name="T19" fmla="*/ 94 h 146"/>
                  <a:gd name="T20" fmla="*/ 24 w 105"/>
                  <a:gd name="T21" fmla="*/ 129 h 146"/>
                  <a:gd name="T22" fmla="*/ 45 w 105"/>
                  <a:gd name="T23" fmla="*/ 129 h 146"/>
                  <a:gd name="T24" fmla="*/ 53 w 105"/>
                  <a:gd name="T25" fmla="*/ 135 h 146"/>
                  <a:gd name="T26" fmla="*/ 53 w 105"/>
                  <a:gd name="T27" fmla="*/ 135 h 146"/>
                  <a:gd name="T28" fmla="*/ 60 w 105"/>
                  <a:gd name="T29" fmla="*/ 129 h 146"/>
                  <a:gd name="T30" fmla="*/ 87 w 105"/>
                  <a:gd name="T31" fmla="*/ 129 h 146"/>
                  <a:gd name="T32" fmla="*/ 87 w 105"/>
                  <a:gd name="T33" fmla="*/ 81 h 146"/>
                  <a:gd name="T34" fmla="*/ 93 w 105"/>
                  <a:gd name="T35" fmla="*/ 73 h 146"/>
                  <a:gd name="T36" fmla="*/ 87 w 105"/>
                  <a:gd name="T37" fmla="*/ 66 h 146"/>
                  <a:gd name="T38" fmla="*/ 87 w 105"/>
                  <a:gd name="T39" fmla="*/ 39 h 146"/>
                  <a:gd name="T40" fmla="*/ 68 w 105"/>
                  <a:gd name="T41" fmla="*/ 68 h 146"/>
                  <a:gd name="T42" fmla="*/ 58 w 105"/>
                  <a:gd name="T43" fmla="*/ 68 h 146"/>
                  <a:gd name="T44" fmla="*/ 58 w 105"/>
                  <a:gd name="T45" fmla="*/ 52 h 146"/>
                  <a:gd name="T46" fmla="*/ 80 w 105"/>
                  <a:gd name="T47" fmla="*/ 17 h 146"/>
                  <a:gd name="T48" fmla="*/ 60 w 105"/>
                  <a:gd name="T49" fmla="*/ 17 h 146"/>
                  <a:gd name="T50" fmla="*/ 53 w 105"/>
                  <a:gd name="T51" fmla="*/ 11 h 146"/>
                  <a:gd name="T52" fmla="*/ 53 w 105"/>
                  <a:gd name="T53" fmla="*/ 11 h 146"/>
                  <a:gd name="T54" fmla="*/ 16 w 105"/>
                  <a:gd name="T55" fmla="*/ 0 h 146"/>
                  <a:gd name="T56" fmla="*/ 45 w 105"/>
                  <a:gd name="T57" fmla="*/ 0 h 146"/>
                  <a:gd name="T58" fmla="*/ 53 w 105"/>
                  <a:gd name="T59" fmla="*/ 7 h 146"/>
                  <a:gd name="T60" fmla="*/ 53 w 105"/>
                  <a:gd name="T61" fmla="*/ 7 h 146"/>
                  <a:gd name="T62" fmla="*/ 60 w 105"/>
                  <a:gd name="T63" fmla="*/ 0 h 146"/>
                  <a:gd name="T64" fmla="*/ 89 w 105"/>
                  <a:gd name="T65" fmla="*/ 0 h 146"/>
                  <a:gd name="T66" fmla="*/ 98 w 105"/>
                  <a:gd name="T67" fmla="*/ 9 h 146"/>
                  <a:gd name="T68" fmla="*/ 98 w 105"/>
                  <a:gd name="T69" fmla="*/ 9 h 146"/>
                  <a:gd name="T70" fmla="*/ 105 w 105"/>
                  <a:gd name="T71" fmla="*/ 16 h 146"/>
                  <a:gd name="T72" fmla="*/ 105 w 105"/>
                  <a:gd name="T73" fmla="*/ 66 h 146"/>
                  <a:gd name="T74" fmla="*/ 98 w 105"/>
                  <a:gd name="T75" fmla="*/ 73 h 146"/>
                  <a:gd name="T76" fmla="*/ 105 w 105"/>
                  <a:gd name="T77" fmla="*/ 81 h 146"/>
                  <a:gd name="T78" fmla="*/ 105 w 105"/>
                  <a:gd name="T79" fmla="*/ 130 h 146"/>
                  <a:gd name="T80" fmla="*/ 96 w 105"/>
                  <a:gd name="T81" fmla="*/ 139 h 146"/>
                  <a:gd name="T82" fmla="*/ 95 w 105"/>
                  <a:gd name="T83" fmla="*/ 139 h 146"/>
                  <a:gd name="T84" fmla="*/ 89 w 105"/>
                  <a:gd name="T85" fmla="*/ 146 h 146"/>
                  <a:gd name="T86" fmla="*/ 60 w 105"/>
                  <a:gd name="T87" fmla="*/ 146 h 146"/>
                  <a:gd name="T88" fmla="*/ 53 w 105"/>
                  <a:gd name="T89" fmla="*/ 139 h 146"/>
                  <a:gd name="T90" fmla="*/ 53 w 105"/>
                  <a:gd name="T91" fmla="*/ 139 h 146"/>
                  <a:gd name="T92" fmla="*/ 45 w 105"/>
                  <a:gd name="T93" fmla="*/ 146 h 146"/>
                  <a:gd name="T94" fmla="*/ 16 w 105"/>
                  <a:gd name="T95" fmla="*/ 146 h 146"/>
                  <a:gd name="T96" fmla="*/ 7 w 105"/>
                  <a:gd name="T97" fmla="*/ 137 h 146"/>
                  <a:gd name="T98" fmla="*/ 7 w 105"/>
                  <a:gd name="T99" fmla="*/ 137 h 146"/>
                  <a:gd name="T100" fmla="*/ 0 w 105"/>
                  <a:gd name="T101" fmla="*/ 130 h 146"/>
                  <a:gd name="T102" fmla="*/ 0 w 105"/>
                  <a:gd name="T103" fmla="*/ 81 h 146"/>
                  <a:gd name="T104" fmla="*/ 7 w 105"/>
                  <a:gd name="T105" fmla="*/ 73 h 146"/>
                  <a:gd name="T106" fmla="*/ 0 w 105"/>
                  <a:gd name="T107" fmla="*/ 66 h 146"/>
                  <a:gd name="T108" fmla="*/ 0 w 105"/>
                  <a:gd name="T109" fmla="*/ 16 h 146"/>
                  <a:gd name="T110" fmla="*/ 9 w 105"/>
                  <a:gd name="T111" fmla="*/ 7 h 146"/>
                  <a:gd name="T112" fmla="*/ 9 w 105"/>
                  <a:gd name="T113" fmla="*/ 7 h 146"/>
                  <a:gd name="T114" fmla="*/ 16 w 105"/>
                  <a:gd name="T11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46">
                    <a:moveTo>
                      <a:pt x="53" y="11"/>
                    </a:moveTo>
                    <a:lnTo>
                      <a:pt x="45" y="17"/>
                    </a:lnTo>
                    <a:lnTo>
                      <a:pt x="17" y="17"/>
                    </a:lnTo>
                    <a:lnTo>
                      <a:pt x="17" y="66"/>
                    </a:lnTo>
                    <a:lnTo>
                      <a:pt x="11" y="73"/>
                    </a:lnTo>
                    <a:lnTo>
                      <a:pt x="17" y="81"/>
                    </a:lnTo>
                    <a:lnTo>
                      <a:pt x="17" y="107"/>
                    </a:lnTo>
                    <a:lnTo>
                      <a:pt x="38" y="78"/>
                    </a:lnTo>
                    <a:lnTo>
                      <a:pt x="47" y="78"/>
                    </a:lnTo>
                    <a:lnTo>
                      <a:pt x="47" y="94"/>
                    </a:lnTo>
                    <a:lnTo>
                      <a:pt x="24" y="129"/>
                    </a:lnTo>
                    <a:lnTo>
                      <a:pt x="45" y="129"/>
                    </a:lnTo>
                    <a:lnTo>
                      <a:pt x="53" y="135"/>
                    </a:lnTo>
                    <a:lnTo>
                      <a:pt x="53" y="135"/>
                    </a:lnTo>
                    <a:lnTo>
                      <a:pt x="60" y="129"/>
                    </a:lnTo>
                    <a:lnTo>
                      <a:pt x="87" y="129"/>
                    </a:lnTo>
                    <a:lnTo>
                      <a:pt x="87" y="81"/>
                    </a:lnTo>
                    <a:lnTo>
                      <a:pt x="93" y="73"/>
                    </a:lnTo>
                    <a:lnTo>
                      <a:pt x="87" y="66"/>
                    </a:lnTo>
                    <a:lnTo>
                      <a:pt x="87" y="39"/>
                    </a:lnTo>
                    <a:lnTo>
                      <a:pt x="68" y="68"/>
                    </a:lnTo>
                    <a:lnTo>
                      <a:pt x="58" y="68"/>
                    </a:lnTo>
                    <a:lnTo>
                      <a:pt x="58" y="52"/>
                    </a:lnTo>
                    <a:lnTo>
                      <a:pt x="80" y="17"/>
                    </a:lnTo>
                    <a:lnTo>
                      <a:pt x="60" y="17"/>
                    </a:lnTo>
                    <a:lnTo>
                      <a:pt x="53" y="11"/>
                    </a:lnTo>
                    <a:lnTo>
                      <a:pt x="53" y="11"/>
                    </a:lnTo>
                    <a:close/>
                    <a:moveTo>
                      <a:pt x="16" y="0"/>
                    </a:moveTo>
                    <a:lnTo>
                      <a:pt x="45" y="0"/>
                    </a:lnTo>
                    <a:lnTo>
                      <a:pt x="53" y="7"/>
                    </a:lnTo>
                    <a:lnTo>
                      <a:pt x="53" y="7"/>
                    </a:lnTo>
                    <a:lnTo>
                      <a:pt x="60" y="0"/>
                    </a:lnTo>
                    <a:lnTo>
                      <a:pt x="89" y="0"/>
                    </a:lnTo>
                    <a:lnTo>
                      <a:pt x="98" y="9"/>
                    </a:lnTo>
                    <a:lnTo>
                      <a:pt x="98" y="9"/>
                    </a:lnTo>
                    <a:lnTo>
                      <a:pt x="105" y="16"/>
                    </a:lnTo>
                    <a:lnTo>
                      <a:pt x="105" y="66"/>
                    </a:lnTo>
                    <a:lnTo>
                      <a:pt x="98" y="73"/>
                    </a:lnTo>
                    <a:lnTo>
                      <a:pt x="105" y="81"/>
                    </a:lnTo>
                    <a:lnTo>
                      <a:pt x="105" y="130"/>
                    </a:lnTo>
                    <a:lnTo>
                      <a:pt x="96" y="139"/>
                    </a:lnTo>
                    <a:lnTo>
                      <a:pt x="95" y="139"/>
                    </a:lnTo>
                    <a:lnTo>
                      <a:pt x="89" y="146"/>
                    </a:lnTo>
                    <a:lnTo>
                      <a:pt x="60" y="146"/>
                    </a:lnTo>
                    <a:lnTo>
                      <a:pt x="53" y="139"/>
                    </a:lnTo>
                    <a:lnTo>
                      <a:pt x="53" y="139"/>
                    </a:lnTo>
                    <a:lnTo>
                      <a:pt x="45" y="146"/>
                    </a:lnTo>
                    <a:lnTo>
                      <a:pt x="16" y="146"/>
                    </a:lnTo>
                    <a:lnTo>
                      <a:pt x="7" y="137"/>
                    </a:lnTo>
                    <a:lnTo>
                      <a:pt x="7" y="137"/>
                    </a:lnTo>
                    <a:lnTo>
                      <a:pt x="0" y="130"/>
                    </a:lnTo>
                    <a:lnTo>
                      <a:pt x="0" y="81"/>
                    </a:lnTo>
                    <a:lnTo>
                      <a:pt x="7" y="73"/>
                    </a:lnTo>
                    <a:lnTo>
                      <a:pt x="0" y="66"/>
                    </a:lnTo>
                    <a:lnTo>
                      <a:pt x="0" y="16"/>
                    </a:lnTo>
                    <a:lnTo>
                      <a:pt x="9" y="7"/>
                    </a:lnTo>
                    <a:lnTo>
                      <a:pt x="9" y="7"/>
                    </a:lnTo>
                    <a:lnTo>
                      <a:pt x="16"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5" name="Freeform 47"/>
              <p:cNvSpPr>
                <a:spLocks/>
              </p:cNvSpPr>
              <p:nvPr/>
            </p:nvSpPr>
            <p:spPr bwMode="auto">
              <a:xfrm>
                <a:off x="6878637" y="3459163"/>
                <a:ext cx="125413" cy="174625"/>
              </a:xfrm>
              <a:custGeom>
                <a:avLst/>
                <a:gdLst>
                  <a:gd name="T0" fmla="*/ 0 w 79"/>
                  <a:gd name="T1" fmla="*/ 0 h 110"/>
                  <a:gd name="T2" fmla="*/ 79 w 79"/>
                  <a:gd name="T3" fmla="*/ 0 h 110"/>
                  <a:gd name="T4" fmla="*/ 79 w 79"/>
                  <a:gd name="T5" fmla="*/ 17 h 110"/>
                  <a:gd name="T6" fmla="*/ 64 w 79"/>
                  <a:gd name="T7" fmla="*/ 37 h 110"/>
                  <a:gd name="T8" fmla="*/ 54 w 79"/>
                  <a:gd name="T9" fmla="*/ 55 h 110"/>
                  <a:gd name="T10" fmla="*/ 49 w 79"/>
                  <a:gd name="T11" fmla="*/ 76 h 110"/>
                  <a:gd name="T12" fmla="*/ 45 w 79"/>
                  <a:gd name="T13" fmla="*/ 99 h 110"/>
                  <a:gd name="T14" fmla="*/ 44 w 79"/>
                  <a:gd name="T15" fmla="*/ 110 h 110"/>
                  <a:gd name="T16" fmla="*/ 22 w 79"/>
                  <a:gd name="T17" fmla="*/ 110 h 110"/>
                  <a:gd name="T18" fmla="*/ 23 w 79"/>
                  <a:gd name="T19" fmla="*/ 99 h 110"/>
                  <a:gd name="T20" fmla="*/ 27 w 79"/>
                  <a:gd name="T21" fmla="*/ 76 h 110"/>
                  <a:gd name="T22" fmla="*/ 34 w 79"/>
                  <a:gd name="T23" fmla="*/ 54 h 110"/>
                  <a:gd name="T24" fmla="*/ 44 w 79"/>
                  <a:gd name="T25" fmla="*/ 35 h 110"/>
                  <a:gd name="T26" fmla="*/ 57 w 79"/>
                  <a:gd name="T27" fmla="*/ 17 h 110"/>
                  <a:gd name="T28" fmla="*/ 0 w 79"/>
                  <a:gd name="T29" fmla="*/ 17 h 110"/>
                  <a:gd name="T30" fmla="*/ 0 w 79"/>
                  <a:gd name="T3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110">
                    <a:moveTo>
                      <a:pt x="0" y="0"/>
                    </a:moveTo>
                    <a:lnTo>
                      <a:pt x="79" y="0"/>
                    </a:lnTo>
                    <a:lnTo>
                      <a:pt x="79" y="17"/>
                    </a:lnTo>
                    <a:lnTo>
                      <a:pt x="64" y="37"/>
                    </a:lnTo>
                    <a:lnTo>
                      <a:pt x="54" y="55"/>
                    </a:lnTo>
                    <a:lnTo>
                      <a:pt x="49" y="76"/>
                    </a:lnTo>
                    <a:lnTo>
                      <a:pt x="45" y="99"/>
                    </a:lnTo>
                    <a:lnTo>
                      <a:pt x="44" y="110"/>
                    </a:lnTo>
                    <a:lnTo>
                      <a:pt x="22" y="110"/>
                    </a:lnTo>
                    <a:lnTo>
                      <a:pt x="23" y="99"/>
                    </a:lnTo>
                    <a:lnTo>
                      <a:pt x="27" y="76"/>
                    </a:lnTo>
                    <a:lnTo>
                      <a:pt x="34" y="54"/>
                    </a:lnTo>
                    <a:lnTo>
                      <a:pt x="44" y="35"/>
                    </a:lnTo>
                    <a:lnTo>
                      <a:pt x="57" y="17"/>
                    </a:lnTo>
                    <a:lnTo>
                      <a:pt x="0" y="17"/>
                    </a:lnTo>
                    <a:lnTo>
                      <a:pt x="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6" name="Freeform 48"/>
              <p:cNvSpPr>
                <a:spLocks noEditPoints="1"/>
              </p:cNvSpPr>
              <p:nvPr/>
            </p:nvSpPr>
            <p:spPr bwMode="auto">
              <a:xfrm>
                <a:off x="7373937" y="3452813"/>
                <a:ext cx="117475" cy="179387"/>
              </a:xfrm>
              <a:custGeom>
                <a:avLst/>
                <a:gdLst>
                  <a:gd name="T0" fmla="*/ 33 w 74"/>
                  <a:gd name="T1" fmla="*/ 65 h 113"/>
                  <a:gd name="T2" fmla="*/ 26 w 74"/>
                  <a:gd name="T3" fmla="*/ 68 h 113"/>
                  <a:gd name="T4" fmla="*/ 22 w 74"/>
                  <a:gd name="T5" fmla="*/ 75 h 113"/>
                  <a:gd name="T6" fmla="*/ 22 w 74"/>
                  <a:gd name="T7" fmla="*/ 85 h 113"/>
                  <a:gd name="T8" fmla="*/ 26 w 74"/>
                  <a:gd name="T9" fmla="*/ 93 h 113"/>
                  <a:gd name="T10" fmla="*/ 33 w 74"/>
                  <a:gd name="T11" fmla="*/ 96 h 113"/>
                  <a:gd name="T12" fmla="*/ 37 w 74"/>
                  <a:gd name="T13" fmla="*/ 97 h 113"/>
                  <a:gd name="T14" fmla="*/ 46 w 74"/>
                  <a:gd name="T15" fmla="*/ 95 h 113"/>
                  <a:gd name="T16" fmla="*/ 51 w 74"/>
                  <a:gd name="T17" fmla="*/ 88 h 113"/>
                  <a:gd name="T18" fmla="*/ 53 w 74"/>
                  <a:gd name="T19" fmla="*/ 80 h 113"/>
                  <a:gd name="T20" fmla="*/ 51 w 74"/>
                  <a:gd name="T21" fmla="*/ 71 h 113"/>
                  <a:gd name="T22" fmla="*/ 46 w 74"/>
                  <a:gd name="T23" fmla="*/ 66 h 113"/>
                  <a:gd name="T24" fmla="*/ 37 w 74"/>
                  <a:gd name="T25" fmla="*/ 64 h 113"/>
                  <a:gd name="T26" fmla="*/ 37 w 74"/>
                  <a:gd name="T27" fmla="*/ 17 h 113"/>
                  <a:gd name="T28" fmla="*/ 31 w 74"/>
                  <a:gd name="T29" fmla="*/ 19 h 113"/>
                  <a:gd name="T30" fmla="*/ 26 w 74"/>
                  <a:gd name="T31" fmla="*/ 24 h 113"/>
                  <a:gd name="T32" fmla="*/ 24 w 74"/>
                  <a:gd name="T33" fmla="*/ 32 h 113"/>
                  <a:gd name="T34" fmla="*/ 26 w 74"/>
                  <a:gd name="T35" fmla="*/ 40 h 113"/>
                  <a:gd name="T36" fmla="*/ 31 w 74"/>
                  <a:gd name="T37" fmla="*/ 44 h 113"/>
                  <a:gd name="T38" fmla="*/ 37 w 74"/>
                  <a:gd name="T39" fmla="*/ 47 h 113"/>
                  <a:gd name="T40" fmla="*/ 41 w 74"/>
                  <a:gd name="T41" fmla="*/ 47 h 113"/>
                  <a:gd name="T42" fmla="*/ 47 w 74"/>
                  <a:gd name="T43" fmla="*/ 42 h 113"/>
                  <a:gd name="T44" fmla="*/ 50 w 74"/>
                  <a:gd name="T45" fmla="*/ 36 h 113"/>
                  <a:gd name="T46" fmla="*/ 50 w 74"/>
                  <a:gd name="T47" fmla="*/ 27 h 113"/>
                  <a:gd name="T48" fmla="*/ 47 w 74"/>
                  <a:gd name="T49" fmla="*/ 21 h 113"/>
                  <a:gd name="T50" fmla="*/ 41 w 74"/>
                  <a:gd name="T51" fmla="*/ 18 h 113"/>
                  <a:gd name="T52" fmla="*/ 37 w 74"/>
                  <a:gd name="T53" fmla="*/ 17 h 113"/>
                  <a:gd name="T54" fmla="*/ 37 w 74"/>
                  <a:gd name="T55" fmla="*/ 0 h 113"/>
                  <a:gd name="T56" fmla="*/ 63 w 74"/>
                  <a:gd name="T57" fmla="*/ 8 h 113"/>
                  <a:gd name="T58" fmla="*/ 72 w 74"/>
                  <a:gd name="T59" fmla="*/ 31 h 113"/>
                  <a:gd name="T60" fmla="*/ 70 w 74"/>
                  <a:gd name="T61" fmla="*/ 41 h 113"/>
                  <a:gd name="T62" fmla="*/ 65 w 74"/>
                  <a:gd name="T63" fmla="*/ 50 h 113"/>
                  <a:gd name="T64" fmla="*/ 56 w 74"/>
                  <a:gd name="T65" fmla="*/ 55 h 113"/>
                  <a:gd name="T66" fmla="*/ 66 w 74"/>
                  <a:gd name="T67" fmla="*/ 62 h 113"/>
                  <a:gd name="T68" fmla="*/ 72 w 74"/>
                  <a:gd name="T69" fmla="*/ 71 h 113"/>
                  <a:gd name="T70" fmla="*/ 74 w 74"/>
                  <a:gd name="T71" fmla="*/ 82 h 113"/>
                  <a:gd name="T72" fmla="*/ 70 w 74"/>
                  <a:gd name="T73" fmla="*/ 99 h 113"/>
                  <a:gd name="T74" fmla="*/ 53 w 74"/>
                  <a:gd name="T75" fmla="*/ 112 h 113"/>
                  <a:gd name="T76" fmla="*/ 37 w 74"/>
                  <a:gd name="T77" fmla="*/ 113 h 113"/>
                  <a:gd name="T78" fmla="*/ 10 w 74"/>
                  <a:gd name="T79" fmla="*/ 105 h 113"/>
                  <a:gd name="T80" fmla="*/ 1 w 74"/>
                  <a:gd name="T81" fmla="*/ 91 h 113"/>
                  <a:gd name="T82" fmla="*/ 1 w 74"/>
                  <a:gd name="T83" fmla="*/ 75 h 113"/>
                  <a:gd name="T84" fmla="*/ 5 w 74"/>
                  <a:gd name="T85" fmla="*/ 66 h 113"/>
                  <a:gd name="T86" fmla="*/ 13 w 74"/>
                  <a:gd name="T87" fmla="*/ 58 h 113"/>
                  <a:gd name="T88" fmla="*/ 13 w 74"/>
                  <a:gd name="T89" fmla="*/ 53 h 113"/>
                  <a:gd name="T90" fmla="*/ 7 w 74"/>
                  <a:gd name="T91" fmla="*/ 46 h 113"/>
                  <a:gd name="T92" fmla="*/ 3 w 74"/>
                  <a:gd name="T93" fmla="*/ 36 h 113"/>
                  <a:gd name="T94" fmla="*/ 5 w 74"/>
                  <a:gd name="T95" fmla="*/ 18 h 113"/>
                  <a:gd name="T96" fmla="*/ 23 w 74"/>
                  <a:gd name="T97"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113">
                    <a:moveTo>
                      <a:pt x="37" y="64"/>
                    </a:moveTo>
                    <a:lnTo>
                      <a:pt x="33" y="65"/>
                    </a:lnTo>
                    <a:lnTo>
                      <a:pt x="30" y="66"/>
                    </a:lnTo>
                    <a:lnTo>
                      <a:pt x="26" y="68"/>
                    </a:lnTo>
                    <a:lnTo>
                      <a:pt x="24" y="71"/>
                    </a:lnTo>
                    <a:lnTo>
                      <a:pt x="22" y="75"/>
                    </a:lnTo>
                    <a:lnTo>
                      <a:pt x="22" y="80"/>
                    </a:lnTo>
                    <a:lnTo>
                      <a:pt x="22" y="85"/>
                    </a:lnTo>
                    <a:lnTo>
                      <a:pt x="24" y="89"/>
                    </a:lnTo>
                    <a:lnTo>
                      <a:pt x="26" y="93"/>
                    </a:lnTo>
                    <a:lnTo>
                      <a:pt x="30" y="95"/>
                    </a:lnTo>
                    <a:lnTo>
                      <a:pt x="33" y="96"/>
                    </a:lnTo>
                    <a:lnTo>
                      <a:pt x="37" y="97"/>
                    </a:lnTo>
                    <a:lnTo>
                      <a:pt x="37" y="97"/>
                    </a:lnTo>
                    <a:lnTo>
                      <a:pt x="41" y="96"/>
                    </a:lnTo>
                    <a:lnTo>
                      <a:pt x="46" y="95"/>
                    </a:lnTo>
                    <a:lnTo>
                      <a:pt x="49" y="93"/>
                    </a:lnTo>
                    <a:lnTo>
                      <a:pt x="51" y="88"/>
                    </a:lnTo>
                    <a:lnTo>
                      <a:pt x="52" y="85"/>
                    </a:lnTo>
                    <a:lnTo>
                      <a:pt x="53" y="80"/>
                    </a:lnTo>
                    <a:lnTo>
                      <a:pt x="52" y="75"/>
                    </a:lnTo>
                    <a:lnTo>
                      <a:pt x="51" y="71"/>
                    </a:lnTo>
                    <a:lnTo>
                      <a:pt x="49" y="68"/>
                    </a:lnTo>
                    <a:lnTo>
                      <a:pt x="46" y="66"/>
                    </a:lnTo>
                    <a:lnTo>
                      <a:pt x="41" y="65"/>
                    </a:lnTo>
                    <a:lnTo>
                      <a:pt x="37" y="64"/>
                    </a:lnTo>
                    <a:lnTo>
                      <a:pt x="37" y="64"/>
                    </a:lnTo>
                    <a:close/>
                    <a:moveTo>
                      <a:pt x="37" y="17"/>
                    </a:moveTo>
                    <a:lnTo>
                      <a:pt x="34" y="18"/>
                    </a:lnTo>
                    <a:lnTo>
                      <a:pt x="31" y="19"/>
                    </a:lnTo>
                    <a:lnTo>
                      <a:pt x="27" y="21"/>
                    </a:lnTo>
                    <a:lnTo>
                      <a:pt x="26" y="24"/>
                    </a:lnTo>
                    <a:lnTo>
                      <a:pt x="25" y="27"/>
                    </a:lnTo>
                    <a:lnTo>
                      <a:pt x="24" y="32"/>
                    </a:lnTo>
                    <a:lnTo>
                      <a:pt x="25" y="36"/>
                    </a:lnTo>
                    <a:lnTo>
                      <a:pt x="26" y="40"/>
                    </a:lnTo>
                    <a:lnTo>
                      <a:pt x="27" y="42"/>
                    </a:lnTo>
                    <a:lnTo>
                      <a:pt x="31" y="44"/>
                    </a:lnTo>
                    <a:lnTo>
                      <a:pt x="34" y="47"/>
                    </a:lnTo>
                    <a:lnTo>
                      <a:pt x="37" y="47"/>
                    </a:lnTo>
                    <a:lnTo>
                      <a:pt x="37" y="47"/>
                    </a:lnTo>
                    <a:lnTo>
                      <a:pt x="41" y="47"/>
                    </a:lnTo>
                    <a:lnTo>
                      <a:pt x="44" y="44"/>
                    </a:lnTo>
                    <a:lnTo>
                      <a:pt x="47" y="42"/>
                    </a:lnTo>
                    <a:lnTo>
                      <a:pt x="49" y="40"/>
                    </a:lnTo>
                    <a:lnTo>
                      <a:pt x="50" y="36"/>
                    </a:lnTo>
                    <a:lnTo>
                      <a:pt x="50" y="32"/>
                    </a:lnTo>
                    <a:lnTo>
                      <a:pt x="50" y="27"/>
                    </a:lnTo>
                    <a:lnTo>
                      <a:pt x="49" y="24"/>
                    </a:lnTo>
                    <a:lnTo>
                      <a:pt x="47" y="21"/>
                    </a:lnTo>
                    <a:lnTo>
                      <a:pt x="44" y="19"/>
                    </a:lnTo>
                    <a:lnTo>
                      <a:pt x="41" y="18"/>
                    </a:lnTo>
                    <a:lnTo>
                      <a:pt x="37" y="17"/>
                    </a:lnTo>
                    <a:lnTo>
                      <a:pt x="37" y="17"/>
                    </a:lnTo>
                    <a:close/>
                    <a:moveTo>
                      <a:pt x="37" y="0"/>
                    </a:moveTo>
                    <a:lnTo>
                      <a:pt x="37" y="0"/>
                    </a:lnTo>
                    <a:lnTo>
                      <a:pt x="52" y="2"/>
                    </a:lnTo>
                    <a:lnTo>
                      <a:pt x="63" y="8"/>
                    </a:lnTo>
                    <a:lnTo>
                      <a:pt x="70" y="18"/>
                    </a:lnTo>
                    <a:lnTo>
                      <a:pt x="72" y="31"/>
                    </a:lnTo>
                    <a:lnTo>
                      <a:pt x="72" y="36"/>
                    </a:lnTo>
                    <a:lnTo>
                      <a:pt x="70" y="41"/>
                    </a:lnTo>
                    <a:lnTo>
                      <a:pt x="68" y="46"/>
                    </a:lnTo>
                    <a:lnTo>
                      <a:pt x="65" y="50"/>
                    </a:lnTo>
                    <a:lnTo>
                      <a:pt x="61" y="53"/>
                    </a:lnTo>
                    <a:lnTo>
                      <a:pt x="56" y="55"/>
                    </a:lnTo>
                    <a:lnTo>
                      <a:pt x="62" y="58"/>
                    </a:lnTo>
                    <a:lnTo>
                      <a:pt x="66" y="62"/>
                    </a:lnTo>
                    <a:lnTo>
                      <a:pt x="70" y="66"/>
                    </a:lnTo>
                    <a:lnTo>
                      <a:pt x="72" y="71"/>
                    </a:lnTo>
                    <a:lnTo>
                      <a:pt x="74" y="75"/>
                    </a:lnTo>
                    <a:lnTo>
                      <a:pt x="74" y="82"/>
                    </a:lnTo>
                    <a:lnTo>
                      <a:pt x="73" y="91"/>
                    </a:lnTo>
                    <a:lnTo>
                      <a:pt x="70" y="99"/>
                    </a:lnTo>
                    <a:lnTo>
                      <a:pt x="65" y="105"/>
                    </a:lnTo>
                    <a:lnTo>
                      <a:pt x="53" y="112"/>
                    </a:lnTo>
                    <a:lnTo>
                      <a:pt x="37" y="113"/>
                    </a:lnTo>
                    <a:lnTo>
                      <a:pt x="37" y="113"/>
                    </a:lnTo>
                    <a:lnTo>
                      <a:pt x="22" y="112"/>
                    </a:lnTo>
                    <a:lnTo>
                      <a:pt x="10" y="105"/>
                    </a:lnTo>
                    <a:lnTo>
                      <a:pt x="4" y="99"/>
                    </a:lnTo>
                    <a:lnTo>
                      <a:pt x="1" y="91"/>
                    </a:lnTo>
                    <a:lnTo>
                      <a:pt x="0" y="82"/>
                    </a:lnTo>
                    <a:lnTo>
                      <a:pt x="1" y="75"/>
                    </a:lnTo>
                    <a:lnTo>
                      <a:pt x="2" y="71"/>
                    </a:lnTo>
                    <a:lnTo>
                      <a:pt x="5" y="66"/>
                    </a:lnTo>
                    <a:lnTo>
                      <a:pt x="8" y="62"/>
                    </a:lnTo>
                    <a:lnTo>
                      <a:pt x="13" y="58"/>
                    </a:lnTo>
                    <a:lnTo>
                      <a:pt x="19" y="55"/>
                    </a:lnTo>
                    <a:lnTo>
                      <a:pt x="13" y="53"/>
                    </a:lnTo>
                    <a:lnTo>
                      <a:pt x="10" y="50"/>
                    </a:lnTo>
                    <a:lnTo>
                      <a:pt x="7" y="46"/>
                    </a:lnTo>
                    <a:lnTo>
                      <a:pt x="4" y="41"/>
                    </a:lnTo>
                    <a:lnTo>
                      <a:pt x="3" y="36"/>
                    </a:lnTo>
                    <a:lnTo>
                      <a:pt x="3" y="31"/>
                    </a:lnTo>
                    <a:lnTo>
                      <a:pt x="5" y="18"/>
                    </a:lnTo>
                    <a:lnTo>
                      <a:pt x="12" y="8"/>
                    </a:lnTo>
                    <a:lnTo>
                      <a:pt x="23" y="2"/>
                    </a:lnTo>
                    <a:lnTo>
                      <a:pt x="37"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7" name="Freeform 49"/>
              <p:cNvSpPr>
                <a:spLocks noEditPoints="1"/>
              </p:cNvSpPr>
              <p:nvPr/>
            </p:nvSpPr>
            <p:spPr bwMode="auto">
              <a:xfrm>
                <a:off x="7858125" y="3452813"/>
                <a:ext cx="119063" cy="179387"/>
              </a:xfrm>
              <a:custGeom>
                <a:avLst/>
                <a:gdLst>
                  <a:gd name="T0" fmla="*/ 33 w 75"/>
                  <a:gd name="T1" fmla="*/ 18 h 113"/>
                  <a:gd name="T2" fmla="*/ 27 w 75"/>
                  <a:gd name="T3" fmla="*/ 23 h 113"/>
                  <a:gd name="T4" fmla="*/ 23 w 75"/>
                  <a:gd name="T5" fmla="*/ 33 h 113"/>
                  <a:gd name="T6" fmla="*/ 23 w 75"/>
                  <a:gd name="T7" fmla="*/ 44 h 113"/>
                  <a:gd name="T8" fmla="*/ 26 w 75"/>
                  <a:gd name="T9" fmla="*/ 54 h 113"/>
                  <a:gd name="T10" fmla="*/ 33 w 75"/>
                  <a:gd name="T11" fmla="*/ 58 h 113"/>
                  <a:gd name="T12" fmla="*/ 38 w 75"/>
                  <a:gd name="T13" fmla="*/ 59 h 113"/>
                  <a:gd name="T14" fmla="*/ 46 w 75"/>
                  <a:gd name="T15" fmla="*/ 57 h 113"/>
                  <a:gd name="T16" fmla="*/ 54 w 75"/>
                  <a:gd name="T17" fmla="*/ 52 h 113"/>
                  <a:gd name="T18" fmla="*/ 53 w 75"/>
                  <a:gd name="T19" fmla="*/ 31 h 113"/>
                  <a:gd name="T20" fmla="*/ 46 w 75"/>
                  <a:gd name="T21" fmla="*/ 20 h 113"/>
                  <a:gd name="T22" fmla="*/ 38 w 75"/>
                  <a:gd name="T23" fmla="*/ 17 h 113"/>
                  <a:gd name="T24" fmla="*/ 38 w 75"/>
                  <a:gd name="T25" fmla="*/ 0 h 113"/>
                  <a:gd name="T26" fmla="*/ 48 w 75"/>
                  <a:gd name="T27" fmla="*/ 2 h 113"/>
                  <a:gd name="T28" fmla="*/ 64 w 75"/>
                  <a:gd name="T29" fmla="*/ 11 h 113"/>
                  <a:gd name="T30" fmla="*/ 74 w 75"/>
                  <a:gd name="T31" fmla="*/ 32 h 113"/>
                  <a:gd name="T32" fmla="*/ 75 w 75"/>
                  <a:gd name="T33" fmla="*/ 70 h 113"/>
                  <a:gd name="T34" fmla="*/ 70 w 75"/>
                  <a:gd name="T35" fmla="*/ 94 h 113"/>
                  <a:gd name="T36" fmla="*/ 52 w 75"/>
                  <a:gd name="T37" fmla="*/ 110 h 113"/>
                  <a:gd name="T38" fmla="*/ 33 w 75"/>
                  <a:gd name="T39" fmla="*/ 113 h 113"/>
                  <a:gd name="T40" fmla="*/ 22 w 75"/>
                  <a:gd name="T41" fmla="*/ 112 h 113"/>
                  <a:gd name="T42" fmla="*/ 11 w 75"/>
                  <a:gd name="T43" fmla="*/ 109 h 113"/>
                  <a:gd name="T44" fmla="*/ 19 w 75"/>
                  <a:gd name="T45" fmla="*/ 95 h 113"/>
                  <a:gd name="T46" fmla="*/ 28 w 75"/>
                  <a:gd name="T47" fmla="*/ 96 h 113"/>
                  <a:gd name="T48" fmla="*/ 38 w 75"/>
                  <a:gd name="T49" fmla="*/ 96 h 113"/>
                  <a:gd name="T50" fmla="*/ 45 w 75"/>
                  <a:gd name="T51" fmla="*/ 93 h 113"/>
                  <a:gd name="T52" fmla="*/ 52 w 75"/>
                  <a:gd name="T53" fmla="*/ 82 h 113"/>
                  <a:gd name="T54" fmla="*/ 54 w 75"/>
                  <a:gd name="T55" fmla="*/ 66 h 113"/>
                  <a:gd name="T56" fmla="*/ 44 w 75"/>
                  <a:gd name="T57" fmla="*/ 73 h 113"/>
                  <a:gd name="T58" fmla="*/ 38 w 75"/>
                  <a:gd name="T59" fmla="*/ 75 h 113"/>
                  <a:gd name="T60" fmla="*/ 20 w 75"/>
                  <a:gd name="T61" fmla="*/ 73 h 113"/>
                  <a:gd name="T62" fmla="*/ 2 w 75"/>
                  <a:gd name="T63" fmla="*/ 54 h 113"/>
                  <a:gd name="T64" fmla="*/ 4 w 75"/>
                  <a:gd name="T65" fmla="*/ 23 h 113"/>
                  <a:gd name="T66" fmla="*/ 23 w 75"/>
                  <a:gd name="T67"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113">
                    <a:moveTo>
                      <a:pt x="38" y="17"/>
                    </a:moveTo>
                    <a:lnTo>
                      <a:pt x="33" y="18"/>
                    </a:lnTo>
                    <a:lnTo>
                      <a:pt x="30" y="20"/>
                    </a:lnTo>
                    <a:lnTo>
                      <a:pt x="27" y="23"/>
                    </a:lnTo>
                    <a:lnTo>
                      <a:pt x="25" y="27"/>
                    </a:lnTo>
                    <a:lnTo>
                      <a:pt x="23" y="33"/>
                    </a:lnTo>
                    <a:lnTo>
                      <a:pt x="23" y="38"/>
                    </a:lnTo>
                    <a:lnTo>
                      <a:pt x="23" y="44"/>
                    </a:lnTo>
                    <a:lnTo>
                      <a:pt x="24" y="50"/>
                    </a:lnTo>
                    <a:lnTo>
                      <a:pt x="26" y="54"/>
                    </a:lnTo>
                    <a:lnTo>
                      <a:pt x="29" y="57"/>
                    </a:lnTo>
                    <a:lnTo>
                      <a:pt x="33" y="58"/>
                    </a:lnTo>
                    <a:lnTo>
                      <a:pt x="38" y="59"/>
                    </a:lnTo>
                    <a:lnTo>
                      <a:pt x="38" y="59"/>
                    </a:lnTo>
                    <a:lnTo>
                      <a:pt x="43" y="58"/>
                    </a:lnTo>
                    <a:lnTo>
                      <a:pt x="46" y="57"/>
                    </a:lnTo>
                    <a:lnTo>
                      <a:pt x="51" y="55"/>
                    </a:lnTo>
                    <a:lnTo>
                      <a:pt x="54" y="52"/>
                    </a:lnTo>
                    <a:lnTo>
                      <a:pt x="54" y="41"/>
                    </a:lnTo>
                    <a:lnTo>
                      <a:pt x="53" y="31"/>
                    </a:lnTo>
                    <a:lnTo>
                      <a:pt x="50" y="23"/>
                    </a:lnTo>
                    <a:lnTo>
                      <a:pt x="46" y="20"/>
                    </a:lnTo>
                    <a:lnTo>
                      <a:pt x="42" y="18"/>
                    </a:lnTo>
                    <a:lnTo>
                      <a:pt x="38" y="17"/>
                    </a:lnTo>
                    <a:lnTo>
                      <a:pt x="38" y="17"/>
                    </a:lnTo>
                    <a:close/>
                    <a:moveTo>
                      <a:pt x="38" y="0"/>
                    </a:moveTo>
                    <a:lnTo>
                      <a:pt x="38" y="0"/>
                    </a:lnTo>
                    <a:lnTo>
                      <a:pt x="48" y="2"/>
                    </a:lnTo>
                    <a:lnTo>
                      <a:pt x="57" y="5"/>
                    </a:lnTo>
                    <a:lnTo>
                      <a:pt x="64" y="11"/>
                    </a:lnTo>
                    <a:lnTo>
                      <a:pt x="71" y="21"/>
                    </a:lnTo>
                    <a:lnTo>
                      <a:pt x="74" y="32"/>
                    </a:lnTo>
                    <a:lnTo>
                      <a:pt x="75" y="44"/>
                    </a:lnTo>
                    <a:lnTo>
                      <a:pt x="75" y="70"/>
                    </a:lnTo>
                    <a:lnTo>
                      <a:pt x="74" y="83"/>
                    </a:lnTo>
                    <a:lnTo>
                      <a:pt x="70" y="94"/>
                    </a:lnTo>
                    <a:lnTo>
                      <a:pt x="63" y="102"/>
                    </a:lnTo>
                    <a:lnTo>
                      <a:pt x="52" y="110"/>
                    </a:lnTo>
                    <a:lnTo>
                      <a:pt x="38" y="113"/>
                    </a:lnTo>
                    <a:lnTo>
                      <a:pt x="33" y="113"/>
                    </a:lnTo>
                    <a:lnTo>
                      <a:pt x="28" y="113"/>
                    </a:lnTo>
                    <a:lnTo>
                      <a:pt x="22" y="112"/>
                    </a:lnTo>
                    <a:lnTo>
                      <a:pt x="16" y="111"/>
                    </a:lnTo>
                    <a:lnTo>
                      <a:pt x="11" y="109"/>
                    </a:lnTo>
                    <a:lnTo>
                      <a:pt x="13" y="93"/>
                    </a:lnTo>
                    <a:lnTo>
                      <a:pt x="19" y="95"/>
                    </a:lnTo>
                    <a:lnTo>
                      <a:pt x="23" y="96"/>
                    </a:lnTo>
                    <a:lnTo>
                      <a:pt x="28" y="96"/>
                    </a:lnTo>
                    <a:lnTo>
                      <a:pt x="33" y="97"/>
                    </a:lnTo>
                    <a:lnTo>
                      <a:pt x="38" y="96"/>
                    </a:lnTo>
                    <a:lnTo>
                      <a:pt x="42" y="95"/>
                    </a:lnTo>
                    <a:lnTo>
                      <a:pt x="45" y="93"/>
                    </a:lnTo>
                    <a:lnTo>
                      <a:pt x="48" y="90"/>
                    </a:lnTo>
                    <a:lnTo>
                      <a:pt x="52" y="82"/>
                    </a:lnTo>
                    <a:lnTo>
                      <a:pt x="54" y="71"/>
                    </a:lnTo>
                    <a:lnTo>
                      <a:pt x="54" y="66"/>
                    </a:lnTo>
                    <a:lnTo>
                      <a:pt x="50" y="70"/>
                    </a:lnTo>
                    <a:lnTo>
                      <a:pt x="44" y="73"/>
                    </a:lnTo>
                    <a:lnTo>
                      <a:pt x="41" y="74"/>
                    </a:lnTo>
                    <a:lnTo>
                      <a:pt x="38" y="75"/>
                    </a:lnTo>
                    <a:lnTo>
                      <a:pt x="33" y="75"/>
                    </a:lnTo>
                    <a:lnTo>
                      <a:pt x="20" y="73"/>
                    </a:lnTo>
                    <a:lnTo>
                      <a:pt x="9" y="66"/>
                    </a:lnTo>
                    <a:lnTo>
                      <a:pt x="2" y="54"/>
                    </a:lnTo>
                    <a:lnTo>
                      <a:pt x="0" y="38"/>
                    </a:lnTo>
                    <a:lnTo>
                      <a:pt x="4" y="23"/>
                    </a:lnTo>
                    <a:lnTo>
                      <a:pt x="11" y="11"/>
                    </a:lnTo>
                    <a:lnTo>
                      <a:pt x="23" y="3"/>
                    </a:lnTo>
                    <a:lnTo>
                      <a:pt x="3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8" name="Freeform 50"/>
              <p:cNvSpPr>
                <a:spLocks noEditPoints="1"/>
              </p:cNvSpPr>
              <p:nvPr/>
            </p:nvSpPr>
            <p:spPr bwMode="auto">
              <a:xfrm>
                <a:off x="8328025" y="3452813"/>
                <a:ext cx="160338" cy="179387"/>
              </a:xfrm>
              <a:custGeom>
                <a:avLst/>
                <a:gdLst>
                  <a:gd name="T0" fmla="*/ 74 w 101"/>
                  <a:gd name="T1" fmla="*/ 74 h 113"/>
                  <a:gd name="T2" fmla="*/ 70 w 101"/>
                  <a:gd name="T3" fmla="*/ 78 h 113"/>
                  <a:gd name="T4" fmla="*/ 68 w 101"/>
                  <a:gd name="T5" fmla="*/ 85 h 113"/>
                  <a:gd name="T6" fmla="*/ 68 w 101"/>
                  <a:gd name="T7" fmla="*/ 95 h 113"/>
                  <a:gd name="T8" fmla="*/ 72 w 101"/>
                  <a:gd name="T9" fmla="*/ 100 h 113"/>
                  <a:gd name="T10" fmla="*/ 76 w 101"/>
                  <a:gd name="T11" fmla="*/ 101 h 113"/>
                  <a:gd name="T12" fmla="*/ 80 w 101"/>
                  <a:gd name="T13" fmla="*/ 101 h 113"/>
                  <a:gd name="T14" fmla="*/ 84 w 101"/>
                  <a:gd name="T15" fmla="*/ 98 h 113"/>
                  <a:gd name="T16" fmla="*/ 86 w 101"/>
                  <a:gd name="T17" fmla="*/ 90 h 113"/>
                  <a:gd name="T18" fmla="*/ 85 w 101"/>
                  <a:gd name="T19" fmla="*/ 81 h 113"/>
                  <a:gd name="T20" fmla="*/ 82 w 101"/>
                  <a:gd name="T21" fmla="*/ 75 h 113"/>
                  <a:gd name="T22" fmla="*/ 76 w 101"/>
                  <a:gd name="T23" fmla="*/ 74 h 113"/>
                  <a:gd name="T24" fmla="*/ 87 w 101"/>
                  <a:gd name="T25" fmla="*/ 64 h 113"/>
                  <a:gd name="T26" fmla="*/ 97 w 101"/>
                  <a:gd name="T27" fmla="*/ 72 h 113"/>
                  <a:gd name="T28" fmla="*/ 100 w 101"/>
                  <a:gd name="T29" fmla="*/ 80 h 113"/>
                  <a:gd name="T30" fmla="*/ 101 w 101"/>
                  <a:gd name="T31" fmla="*/ 90 h 113"/>
                  <a:gd name="T32" fmla="*/ 99 w 101"/>
                  <a:gd name="T33" fmla="*/ 100 h 113"/>
                  <a:gd name="T34" fmla="*/ 95 w 101"/>
                  <a:gd name="T35" fmla="*/ 106 h 113"/>
                  <a:gd name="T36" fmla="*/ 76 w 101"/>
                  <a:gd name="T37" fmla="*/ 113 h 113"/>
                  <a:gd name="T38" fmla="*/ 67 w 101"/>
                  <a:gd name="T39" fmla="*/ 112 h 113"/>
                  <a:gd name="T40" fmla="*/ 56 w 101"/>
                  <a:gd name="T41" fmla="*/ 103 h 113"/>
                  <a:gd name="T42" fmla="*/ 53 w 101"/>
                  <a:gd name="T43" fmla="*/ 96 h 113"/>
                  <a:gd name="T44" fmla="*/ 53 w 101"/>
                  <a:gd name="T45" fmla="*/ 85 h 113"/>
                  <a:gd name="T46" fmla="*/ 55 w 101"/>
                  <a:gd name="T47" fmla="*/ 73 h 113"/>
                  <a:gd name="T48" fmla="*/ 67 w 101"/>
                  <a:gd name="T49" fmla="*/ 64 h 113"/>
                  <a:gd name="T50" fmla="*/ 24 w 101"/>
                  <a:gd name="T51" fmla="*/ 12 h 113"/>
                  <a:gd name="T52" fmla="*/ 19 w 101"/>
                  <a:gd name="T53" fmla="*/ 13 h 113"/>
                  <a:gd name="T54" fmla="*/ 15 w 101"/>
                  <a:gd name="T55" fmla="*/ 19 h 113"/>
                  <a:gd name="T56" fmla="*/ 14 w 101"/>
                  <a:gd name="T57" fmla="*/ 28 h 113"/>
                  <a:gd name="T58" fmla="*/ 17 w 101"/>
                  <a:gd name="T59" fmla="*/ 36 h 113"/>
                  <a:gd name="T60" fmla="*/ 21 w 101"/>
                  <a:gd name="T61" fmla="*/ 39 h 113"/>
                  <a:gd name="T62" fmla="*/ 24 w 101"/>
                  <a:gd name="T63" fmla="*/ 39 h 113"/>
                  <a:gd name="T64" fmla="*/ 29 w 101"/>
                  <a:gd name="T65" fmla="*/ 38 h 113"/>
                  <a:gd name="T66" fmla="*/ 33 w 101"/>
                  <a:gd name="T67" fmla="*/ 33 h 113"/>
                  <a:gd name="T68" fmla="*/ 34 w 101"/>
                  <a:gd name="T69" fmla="*/ 23 h 113"/>
                  <a:gd name="T70" fmla="*/ 30 w 101"/>
                  <a:gd name="T71" fmla="*/ 16 h 113"/>
                  <a:gd name="T72" fmla="*/ 26 w 101"/>
                  <a:gd name="T73" fmla="*/ 12 h 113"/>
                  <a:gd name="T74" fmla="*/ 24 w 101"/>
                  <a:gd name="T75" fmla="*/ 12 h 113"/>
                  <a:gd name="T76" fmla="*/ 76 w 101"/>
                  <a:gd name="T77" fmla="*/ 14 h 113"/>
                  <a:gd name="T78" fmla="*/ 76 w 101"/>
                  <a:gd name="T79" fmla="*/ 25 h 113"/>
                  <a:gd name="T80" fmla="*/ 24 w 101"/>
                  <a:gd name="T81" fmla="*/ 101 h 113"/>
                  <a:gd name="T82" fmla="*/ 24 w 101"/>
                  <a:gd name="T83" fmla="*/ 87 h 113"/>
                  <a:gd name="T84" fmla="*/ 24 w 101"/>
                  <a:gd name="T85" fmla="*/ 0 h 113"/>
                  <a:gd name="T86" fmla="*/ 34 w 101"/>
                  <a:gd name="T87" fmla="*/ 2 h 113"/>
                  <a:gd name="T88" fmla="*/ 44 w 101"/>
                  <a:gd name="T89" fmla="*/ 10 h 113"/>
                  <a:gd name="T90" fmla="*/ 48 w 101"/>
                  <a:gd name="T91" fmla="*/ 18 h 113"/>
                  <a:gd name="T92" fmla="*/ 48 w 101"/>
                  <a:gd name="T93" fmla="*/ 28 h 113"/>
                  <a:gd name="T94" fmla="*/ 46 w 101"/>
                  <a:gd name="T95" fmla="*/ 38 h 113"/>
                  <a:gd name="T96" fmla="*/ 41 w 101"/>
                  <a:gd name="T97" fmla="*/ 44 h 113"/>
                  <a:gd name="T98" fmla="*/ 24 w 101"/>
                  <a:gd name="T99" fmla="*/ 51 h 113"/>
                  <a:gd name="T100" fmla="*/ 14 w 101"/>
                  <a:gd name="T101" fmla="*/ 50 h 113"/>
                  <a:gd name="T102" fmla="*/ 4 w 101"/>
                  <a:gd name="T103" fmla="*/ 41 h 113"/>
                  <a:gd name="T104" fmla="*/ 0 w 101"/>
                  <a:gd name="T105" fmla="*/ 34 h 113"/>
                  <a:gd name="T106" fmla="*/ 0 w 101"/>
                  <a:gd name="T107" fmla="*/ 23 h 113"/>
                  <a:gd name="T108" fmla="*/ 2 w 101"/>
                  <a:gd name="T109" fmla="*/ 13 h 113"/>
                  <a:gd name="T110" fmla="*/ 6 w 101"/>
                  <a:gd name="T111" fmla="*/ 7 h 113"/>
                  <a:gd name="T112" fmla="*/ 24 w 101"/>
                  <a:gd name="T11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 h="113">
                    <a:moveTo>
                      <a:pt x="76" y="74"/>
                    </a:moveTo>
                    <a:lnTo>
                      <a:pt x="74" y="74"/>
                    </a:lnTo>
                    <a:lnTo>
                      <a:pt x="71" y="75"/>
                    </a:lnTo>
                    <a:lnTo>
                      <a:pt x="70" y="78"/>
                    </a:lnTo>
                    <a:lnTo>
                      <a:pt x="68" y="81"/>
                    </a:lnTo>
                    <a:lnTo>
                      <a:pt x="68" y="85"/>
                    </a:lnTo>
                    <a:lnTo>
                      <a:pt x="68" y="90"/>
                    </a:lnTo>
                    <a:lnTo>
                      <a:pt x="68" y="95"/>
                    </a:lnTo>
                    <a:lnTo>
                      <a:pt x="70" y="98"/>
                    </a:lnTo>
                    <a:lnTo>
                      <a:pt x="72" y="100"/>
                    </a:lnTo>
                    <a:lnTo>
                      <a:pt x="74" y="101"/>
                    </a:lnTo>
                    <a:lnTo>
                      <a:pt x="76" y="101"/>
                    </a:lnTo>
                    <a:lnTo>
                      <a:pt x="76" y="101"/>
                    </a:lnTo>
                    <a:lnTo>
                      <a:pt x="80" y="101"/>
                    </a:lnTo>
                    <a:lnTo>
                      <a:pt x="82" y="100"/>
                    </a:lnTo>
                    <a:lnTo>
                      <a:pt x="84" y="98"/>
                    </a:lnTo>
                    <a:lnTo>
                      <a:pt x="85" y="95"/>
                    </a:lnTo>
                    <a:lnTo>
                      <a:pt x="86" y="90"/>
                    </a:lnTo>
                    <a:lnTo>
                      <a:pt x="86" y="85"/>
                    </a:lnTo>
                    <a:lnTo>
                      <a:pt x="85" y="81"/>
                    </a:lnTo>
                    <a:lnTo>
                      <a:pt x="84" y="78"/>
                    </a:lnTo>
                    <a:lnTo>
                      <a:pt x="82" y="75"/>
                    </a:lnTo>
                    <a:lnTo>
                      <a:pt x="80" y="74"/>
                    </a:lnTo>
                    <a:lnTo>
                      <a:pt x="76" y="74"/>
                    </a:lnTo>
                    <a:close/>
                    <a:moveTo>
                      <a:pt x="76" y="62"/>
                    </a:moveTo>
                    <a:lnTo>
                      <a:pt x="87" y="64"/>
                    </a:lnTo>
                    <a:lnTo>
                      <a:pt x="95" y="69"/>
                    </a:lnTo>
                    <a:lnTo>
                      <a:pt x="97" y="72"/>
                    </a:lnTo>
                    <a:lnTo>
                      <a:pt x="99" y="75"/>
                    </a:lnTo>
                    <a:lnTo>
                      <a:pt x="100" y="80"/>
                    </a:lnTo>
                    <a:lnTo>
                      <a:pt x="101" y="85"/>
                    </a:lnTo>
                    <a:lnTo>
                      <a:pt x="101" y="90"/>
                    </a:lnTo>
                    <a:lnTo>
                      <a:pt x="100" y="96"/>
                    </a:lnTo>
                    <a:lnTo>
                      <a:pt x="99" y="100"/>
                    </a:lnTo>
                    <a:lnTo>
                      <a:pt x="97" y="103"/>
                    </a:lnTo>
                    <a:lnTo>
                      <a:pt x="95" y="106"/>
                    </a:lnTo>
                    <a:lnTo>
                      <a:pt x="87" y="112"/>
                    </a:lnTo>
                    <a:lnTo>
                      <a:pt x="76" y="113"/>
                    </a:lnTo>
                    <a:lnTo>
                      <a:pt x="76" y="113"/>
                    </a:lnTo>
                    <a:lnTo>
                      <a:pt x="67" y="112"/>
                    </a:lnTo>
                    <a:lnTo>
                      <a:pt x="59" y="106"/>
                    </a:lnTo>
                    <a:lnTo>
                      <a:pt x="56" y="103"/>
                    </a:lnTo>
                    <a:lnTo>
                      <a:pt x="54" y="100"/>
                    </a:lnTo>
                    <a:lnTo>
                      <a:pt x="53" y="96"/>
                    </a:lnTo>
                    <a:lnTo>
                      <a:pt x="53" y="90"/>
                    </a:lnTo>
                    <a:lnTo>
                      <a:pt x="53" y="85"/>
                    </a:lnTo>
                    <a:lnTo>
                      <a:pt x="53" y="79"/>
                    </a:lnTo>
                    <a:lnTo>
                      <a:pt x="55" y="73"/>
                    </a:lnTo>
                    <a:lnTo>
                      <a:pt x="59" y="69"/>
                    </a:lnTo>
                    <a:lnTo>
                      <a:pt x="67" y="64"/>
                    </a:lnTo>
                    <a:lnTo>
                      <a:pt x="76" y="62"/>
                    </a:lnTo>
                    <a:close/>
                    <a:moveTo>
                      <a:pt x="24" y="12"/>
                    </a:moveTo>
                    <a:lnTo>
                      <a:pt x="21" y="12"/>
                    </a:lnTo>
                    <a:lnTo>
                      <a:pt x="19" y="13"/>
                    </a:lnTo>
                    <a:lnTo>
                      <a:pt x="17" y="16"/>
                    </a:lnTo>
                    <a:lnTo>
                      <a:pt x="15" y="19"/>
                    </a:lnTo>
                    <a:lnTo>
                      <a:pt x="14" y="23"/>
                    </a:lnTo>
                    <a:lnTo>
                      <a:pt x="14" y="28"/>
                    </a:lnTo>
                    <a:lnTo>
                      <a:pt x="15" y="33"/>
                    </a:lnTo>
                    <a:lnTo>
                      <a:pt x="17" y="36"/>
                    </a:lnTo>
                    <a:lnTo>
                      <a:pt x="19" y="38"/>
                    </a:lnTo>
                    <a:lnTo>
                      <a:pt x="21" y="39"/>
                    </a:lnTo>
                    <a:lnTo>
                      <a:pt x="24" y="39"/>
                    </a:lnTo>
                    <a:lnTo>
                      <a:pt x="24" y="39"/>
                    </a:lnTo>
                    <a:lnTo>
                      <a:pt x="27" y="39"/>
                    </a:lnTo>
                    <a:lnTo>
                      <a:pt x="29" y="38"/>
                    </a:lnTo>
                    <a:lnTo>
                      <a:pt x="30" y="36"/>
                    </a:lnTo>
                    <a:lnTo>
                      <a:pt x="33" y="33"/>
                    </a:lnTo>
                    <a:lnTo>
                      <a:pt x="34" y="28"/>
                    </a:lnTo>
                    <a:lnTo>
                      <a:pt x="34" y="23"/>
                    </a:lnTo>
                    <a:lnTo>
                      <a:pt x="33" y="19"/>
                    </a:lnTo>
                    <a:lnTo>
                      <a:pt x="30" y="16"/>
                    </a:lnTo>
                    <a:lnTo>
                      <a:pt x="29" y="13"/>
                    </a:lnTo>
                    <a:lnTo>
                      <a:pt x="26" y="12"/>
                    </a:lnTo>
                    <a:lnTo>
                      <a:pt x="24" y="12"/>
                    </a:lnTo>
                    <a:lnTo>
                      <a:pt x="24" y="12"/>
                    </a:lnTo>
                    <a:close/>
                    <a:moveTo>
                      <a:pt x="71" y="11"/>
                    </a:moveTo>
                    <a:lnTo>
                      <a:pt x="76" y="14"/>
                    </a:lnTo>
                    <a:lnTo>
                      <a:pt x="82" y="18"/>
                    </a:lnTo>
                    <a:lnTo>
                      <a:pt x="76" y="25"/>
                    </a:lnTo>
                    <a:lnTo>
                      <a:pt x="27" y="103"/>
                    </a:lnTo>
                    <a:lnTo>
                      <a:pt x="24" y="101"/>
                    </a:lnTo>
                    <a:lnTo>
                      <a:pt x="17" y="98"/>
                    </a:lnTo>
                    <a:lnTo>
                      <a:pt x="24" y="87"/>
                    </a:lnTo>
                    <a:lnTo>
                      <a:pt x="71" y="11"/>
                    </a:lnTo>
                    <a:close/>
                    <a:moveTo>
                      <a:pt x="24" y="0"/>
                    </a:moveTo>
                    <a:lnTo>
                      <a:pt x="24" y="0"/>
                    </a:lnTo>
                    <a:lnTo>
                      <a:pt x="34" y="2"/>
                    </a:lnTo>
                    <a:lnTo>
                      <a:pt x="41" y="6"/>
                    </a:lnTo>
                    <a:lnTo>
                      <a:pt x="44" y="10"/>
                    </a:lnTo>
                    <a:lnTo>
                      <a:pt x="46" y="13"/>
                    </a:lnTo>
                    <a:lnTo>
                      <a:pt x="48" y="18"/>
                    </a:lnTo>
                    <a:lnTo>
                      <a:pt x="48" y="23"/>
                    </a:lnTo>
                    <a:lnTo>
                      <a:pt x="48" y="28"/>
                    </a:lnTo>
                    <a:lnTo>
                      <a:pt x="48" y="34"/>
                    </a:lnTo>
                    <a:lnTo>
                      <a:pt x="46" y="38"/>
                    </a:lnTo>
                    <a:lnTo>
                      <a:pt x="44" y="41"/>
                    </a:lnTo>
                    <a:lnTo>
                      <a:pt x="41" y="44"/>
                    </a:lnTo>
                    <a:lnTo>
                      <a:pt x="34" y="50"/>
                    </a:lnTo>
                    <a:lnTo>
                      <a:pt x="24" y="51"/>
                    </a:lnTo>
                    <a:lnTo>
                      <a:pt x="24" y="51"/>
                    </a:lnTo>
                    <a:lnTo>
                      <a:pt x="14" y="50"/>
                    </a:lnTo>
                    <a:lnTo>
                      <a:pt x="6" y="44"/>
                    </a:lnTo>
                    <a:lnTo>
                      <a:pt x="4" y="41"/>
                    </a:lnTo>
                    <a:lnTo>
                      <a:pt x="2" y="38"/>
                    </a:lnTo>
                    <a:lnTo>
                      <a:pt x="0" y="34"/>
                    </a:lnTo>
                    <a:lnTo>
                      <a:pt x="0" y="28"/>
                    </a:lnTo>
                    <a:lnTo>
                      <a:pt x="0" y="23"/>
                    </a:lnTo>
                    <a:lnTo>
                      <a:pt x="0" y="18"/>
                    </a:lnTo>
                    <a:lnTo>
                      <a:pt x="2" y="13"/>
                    </a:lnTo>
                    <a:lnTo>
                      <a:pt x="4" y="10"/>
                    </a:lnTo>
                    <a:lnTo>
                      <a:pt x="6" y="7"/>
                    </a:lnTo>
                    <a:lnTo>
                      <a:pt x="13" y="2"/>
                    </a:lnTo>
                    <a:lnTo>
                      <a:pt x="24"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89" name="Freeform 51"/>
              <p:cNvSpPr>
                <a:spLocks noEditPoints="1"/>
              </p:cNvSpPr>
              <p:nvPr/>
            </p:nvSpPr>
            <p:spPr bwMode="auto">
              <a:xfrm>
                <a:off x="6878637" y="3927475"/>
                <a:ext cx="128588" cy="174625"/>
              </a:xfrm>
              <a:custGeom>
                <a:avLst/>
                <a:gdLst>
                  <a:gd name="T0" fmla="*/ 45 w 81"/>
                  <a:gd name="T1" fmla="*/ 29 h 110"/>
                  <a:gd name="T2" fmla="*/ 44 w 81"/>
                  <a:gd name="T3" fmla="*/ 32 h 110"/>
                  <a:gd name="T4" fmla="*/ 34 w 81"/>
                  <a:gd name="T5" fmla="*/ 49 h 110"/>
                  <a:gd name="T6" fmla="*/ 21 w 81"/>
                  <a:gd name="T7" fmla="*/ 69 h 110"/>
                  <a:gd name="T8" fmla="*/ 46 w 81"/>
                  <a:gd name="T9" fmla="*/ 69 h 110"/>
                  <a:gd name="T10" fmla="*/ 46 w 81"/>
                  <a:gd name="T11" fmla="*/ 29 h 110"/>
                  <a:gd name="T12" fmla="*/ 45 w 81"/>
                  <a:gd name="T13" fmla="*/ 29 h 110"/>
                  <a:gd name="T14" fmla="*/ 46 w 81"/>
                  <a:gd name="T15" fmla="*/ 0 h 110"/>
                  <a:gd name="T16" fmla="*/ 69 w 81"/>
                  <a:gd name="T17" fmla="*/ 0 h 110"/>
                  <a:gd name="T18" fmla="*/ 69 w 81"/>
                  <a:gd name="T19" fmla="*/ 69 h 110"/>
                  <a:gd name="T20" fmla="*/ 81 w 81"/>
                  <a:gd name="T21" fmla="*/ 69 h 110"/>
                  <a:gd name="T22" fmla="*/ 81 w 81"/>
                  <a:gd name="T23" fmla="*/ 87 h 110"/>
                  <a:gd name="T24" fmla="*/ 69 w 81"/>
                  <a:gd name="T25" fmla="*/ 87 h 110"/>
                  <a:gd name="T26" fmla="*/ 69 w 81"/>
                  <a:gd name="T27" fmla="*/ 110 h 110"/>
                  <a:gd name="T28" fmla="*/ 46 w 81"/>
                  <a:gd name="T29" fmla="*/ 110 h 110"/>
                  <a:gd name="T30" fmla="*/ 46 w 81"/>
                  <a:gd name="T31" fmla="*/ 87 h 110"/>
                  <a:gd name="T32" fmla="*/ 2 w 81"/>
                  <a:gd name="T33" fmla="*/ 87 h 110"/>
                  <a:gd name="T34" fmla="*/ 0 w 81"/>
                  <a:gd name="T35" fmla="*/ 73 h 110"/>
                  <a:gd name="T36" fmla="*/ 34 w 81"/>
                  <a:gd name="T37" fmla="*/ 19 h 110"/>
                  <a:gd name="T38" fmla="*/ 46 w 81"/>
                  <a:gd name="T3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0">
                    <a:moveTo>
                      <a:pt x="45" y="29"/>
                    </a:moveTo>
                    <a:lnTo>
                      <a:pt x="44" y="32"/>
                    </a:lnTo>
                    <a:lnTo>
                      <a:pt x="34" y="49"/>
                    </a:lnTo>
                    <a:lnTo>
                      <a:pt x="21" y="69"/>
                    </a:lnTo>
                    <a:lnTo>
                      <a:pt x="46" y="69"/>
                    </a:lnTo>
                    <a:lnTo>
                      <a:pt x="46" y="29"/>
                    </a:lnTo>
                    <a:lnTo>
                      <a:pt x="45" y="29"/>
                    </a:lnTo>
                    <a:close/>
                    <a:moveTo>
                      <a:pt x="46" y="0"/>
                    </a:moveTo>
                    <a:lnTo>
                      <a:pt x="69" y="0"/>
                    </a:lnTo>
                    <a:lnTo>
                      <a:pt x="69" y="69"/>
                    </a:lnTo>
                    <a:lnTo>
                      <a:pt x="81" y="69"/>
                    </a:lnTo>
                    <a:lnTo>
                      <a:pt x="81" y="87"/>
                    </a:lnTo>
                    <a:lnTo>
                      <a:pt x="69" y="87"/>
                    </a:lnTo>
                    <a:lnTo>
                      <a:pt x="69" y="110"/>
                    </a:lnTo>
                    <a:lnTo>
                      <a:pt x="46" y="110"/>
                    </a:lnTo>
                    <a:lnTo>
                      <a:pt x="46" y="87"/>
                    </a:lnTo>
                    <a:lnTo>
                      <a:pt x="2" y="87"/>
                    </a:lnTo>
                    <a:lnTo>
                      <a:pt x="0" y="73"/>
                    </a:lnTo>
                    <a:lnTo>
                      <a:pt x="34" y="19"/>
                    </a:lnTo>
                    <a:lnTo>
                      <a:pt x="46"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0" name="Freeform 52"/>
              <p:cNvSpPr>
                <a:spLocks/>
              </p:cNvSpPr>
              <p:nvPr/>
            </p:nvSpPr>
            <p:spPr bwMode="auto">
              <a:xfrm>
                <a:off x="7375525" y="3927475"/>
                <a:ext cx="115888" cy="176212"/>
              </a:xfrm>
              <a:custGeom>
                <a:avLst/>
                <a:gdLst>
                  <a:gd name="T0" fmla="*/ 8 w 73"/>
                  <a:gd name="T1" fmla="*/ 0 h 111"/>
                  <a:gd name="T2" fmla="*/ 70 w 73"/>
                  <a:gd name="T3" fmla="*/ 0 h 111"/>
                  <a:gd name="T4" fmla="*/ 70 w 73"/>
                  <a:gd name="T5" fmla="*/ 17 h 111"/>
                  <a:gd name="T6" fmla="*/ 26 w 73"/>
                  <a:gd name="T7" fmla="*/ 17 h 111"/>
                  <a:gd name="T8" fmla="*/ 23 w 73"/>
                  <a:gd name="T9" fmla="*/ 43 h 111"/>
                  <a:gd name="T10" fmla="*/ 26 w 73"/>
                  <a:gd name="T11" fmla="*/ 41 h 111"/>
                  <a:gd name="T12" fmla="*/ 31 w 73"/>
                  <a:gd name="T13" fmla="*/ 40 h 111"/>
                  <a:gd name="T14" fmla="*/ 35 w 73"/>
                  <a:gd name="T15" fmla="*/ 38 h 111"/>
                  <a:gd name="T16" fmla="*/ 40 w 73"/>
                  <a:gd name="T17" fmla="*/ 37 h 111"/>
                  <a:gd name="T18" fmla="*/ 50 w 73"/>
                  <a:gd name="T19" fmla="*/ 38 h 111"/>
                  <a:gd name="T20" fmla="*/ 58 w 73"/>
                  <a:gd name="T21" fmla="*/ 42 h 111"/>
                  <a:gd name="T22" fmla="*/ 65 w 73"/>
                  <a:gd name="T23" fmla="*/ 47 h 111"/>
                  <a:gd name="T24" fmla="*/ 71 w 73"/>
                  <a:gd name="T25" fmla="*/ 59 h 111"/>
                  <a:gd name="T26" fmla="*/ 73 w 73"/>
                  <a:gd name="T27" fmla="*/ 75 h 111"/>
                  <a:gd name="T28" fmla="*/ 71 w 73"/>
                  <a:gd name="T29" fmla="*/ 89 h 111"/>
                  <a:gd name="T30" fmla="*/ 64 w 73"/>
                  <a:gd name="T31" fmla="*/ 102 h 111"/>
                  <a:gd name="T32" fmla="*/ 57 w 73"/>
                  <a:gd name="T33" fmla="*/ 107 h 111"/>
                  <a:gd name="T34" fmla="*/ 48 w 73"/>
                  <a:gd name="T35" fmla="*/ 110 h 111"/>
                  <a:gd name="T36" fmla="*/ 37 w 73"/>
                  <a:gd name="T37" fmla="*/ 111 h 111"/>
                  <a:gd name="T38" fmla="*/ 22 w 73"/>
                  <a:gd name="T39" fmla="*/ 110 h 111"/>
                  <a:gd name="T40" fmla="*/ 10 w 73"/>
                  <a:gd name="T41" fmla="*/ 104 h 111"/>
                  <a:gd name="T42" fmla="*/ 5 w 73"/>
                  <a:gd name="T43" fmla="*/ 97 h 111"/>
                  <a:gd name="T44" fmla="*/ 1 w 73"/>
                  <a:gd name="T45" fmla="*/ 90 h 111"/>
                  <a:gd name="T46" fmla="*/ 0 w 73"/>
                  <a:gd name="T47" fmla="*/ 80 h 111"/>
                  <a:gd name="T48" fmla="*/ 1 w 73"/>
                  <a:gd name="T49" fmla="*/ 80 h 111"/>
                  <a:gd name="T50" fmla="*/ 21 w 73"/>
                  <a:gd name="T51" fmla="*/ 79 h 111"/>
                  <a:gd name="T52" fmla="*/ 22 w 73"/>
                  <a:gd name="T53" fmla="*/ 83 h 111"/>
                  <a:gd name="T54" fmla="*/ 23 w 73"/>
                  <a:gd name="T55" fmla="*/ 88 h 111"/>
                  <a:gd name="T56" fmla="*/ 25 w 73"/>
                  <a:gd name="T57" fmla="*/ 91 h 111"/>
                  <a:gd name="T58" fmla="*/ 29 w 73"/>
                  <a:gd name="T59" fmla="*/ 93 h 111"/>
                  <a:gd name="T60" fmla="*/ 33 w 73"/>
                  <a:gd name="T61" fmla="*/ 94 h 111"/>
                  <a:gd name="T62" fmla="*/ 37 w 73"/>
                  <a:gd name="T63" fmla="*/ 95 h 111"/>
                  <a:gd name="T64" fmla="*/ 40 w 73"/>
                  <a:gd name="T65" fmla="*/ 94 h 111"/>
                  <a:gd name="T66" fmla="*/ 43 w 73"/>
                  <a:gd name="T67" fmla="*/ 93 h 111"/>
                  <a:gd name="T68" fmla="*/ 46 w 73"/>
                  <a:gd name="T69" fmla="*/ 92 h 111"/>
                  <a:gd name="T70" fmla="*/ 48 w 73"/>
                  <a:gd name="T71" fmla="*/ 89 h 111"/>
                  <a:gd name="T72" fmla="*/ 50 w 73"/>
                  <a:gd name="T73" fmla="*/ 85 h 111"/>
                  <a:gd name="T74" fmla="*/ 51 w 73"/>
                  <a:gd name="T75" fmla="*/ 80 h 111"/>
                  <a:gd name="T76" fmla="*/ 52 w 73"/>
                  <a:gd name="T77" fmla="*/ 75 h 111"/>
                  <a:gd name="T78" fmla="*/ 51 w 73"/>
                  <a:gd name="T79" fmla="*/ 68 h 111"/>
                  <a:gd name="T80" fmla="*/ 50 w 73"/>
                  <a:gd name="T81" fmla="*/ 64 h 111"/>
                  <a:gd name="T82" fmla="*/ 48 w 73"/>
                  <a:gd name="T83" fmla="*/ 60 h 111"/>
                  <a:gd name="T84" fmla="*/ 45 w 73"/>
                  <a:gd name="T85" fmla="*/ 57 h 111"/>
                  <a:gd name="T86" fmla="*/ 41 w 73"/>
                  <a:gd name="T87" fmla="*/ 54 h 111"/>
                  <a:gd name="T88" fmla="*/ 36 w 73"/>
                  <a:gd name="T89" fmla="*/ 53 h 111"/>
                  <a:gd name="T90" fmla="*/ 32 w 73"/>
                  <a:gd name="T91" fmla="*/ 54 h 111"/>
                  <a:gd name="T92" fmla="*/ 29 w 73"/>
                  <a:gd name="T93" fmla="*/ 54 h 111"/>
                  <a:gd name="T94" fmla="*/ 26 w 73"/>
                  <a:gd name="T95" fmla="*/ 57 h 111"/>
                  <a:gd name="T96" fmla="*/ 23 w 73"/>
                  <a:gd name="T97" fmla="*/ 59 h 111"/>
                  <a:gd name="T98" fmla="*/ 21 w 73"/>
                  <a:gd name="T99" fmla="*/ 62 h 111"/>
                  <a:gd name="T100" fmla="*/ 2 w 73"/>
                  <a:gd name="T101" fmla="*/ 61 h 111"/>
                  <a:gd name="T102" fmla="*/ 8 w 73"/>
                  <a:gd name="T10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111">
                    <a:moveTo>
                      <a:pt x="8" y="0"/>
                    </a:moveTo>
                    <a:lnTo>
                      <a:pt x="70" y="0"/>
                    </a:lnTo>
                    <a:lnTo>
                      <a:pt x="70" y="17"/>
                    </a:lnTo>
                    <a:lnTo>
                      <a:pt x="26" y="17"/>
                    </a:lnTo>
                    <a:lnTo>
                      <a:pt x="23" y="43"/>
                    </a:lnTo>
                    <a:lnTo>
                      <a:pt x="26" y="41"/>
                    </a:lnTo>
                    <a:lnTo>
                      <a:pt x="31" y="40"/>
                    </a:lnTo>
                    <a:lnTo>
                      <a:pt x="35" y="38"/>
                    </a:lnTo>
                    <a:lnTo>
                      <a:pt x="40" y="37"/>
                    </a:lnTo>
                    <a:lnTo>
                      <a:pt x="50" y="38"/>
                    </a:lnTo>
                    <a:lnTo>
                      <a:pt x="58" y="42"/>
                    </a:lnTo>
                    <a:lnTo>
                      <a:pt x="65" y="47"/>
                    </a:lnTo>
                    <a:lnTo>
                      <a:pt x="71" y="59"/>
                    </a:lnTo>
                    <a:lnTo>
                      <a:pt x="73" y="75"/>
                    </a:lnTo>
                    <a:lnTo>
                      <a:pt x="71" y="89"/>
                    </a:lnTo>
                    <a:lnTo>
                      <a:pt x="64" y="102"/>
                    </a:lnTo>
                    <a:lnTo>
                      <a:pt x="57" y="107"/>
                    </a:lnTo>
                    <a:lnTo>
                      <a:pt x="48" y="110"/>
                    </a:lnTo>
                    <a:lnTo>
                      <a:pt x="37" y="111"/>
                    </a:lnTo>
                    <a:lnTo>
                      <a:pt x="22" y="110"/>
                    </a:lnTo>
                    <a:lnTo>
                      <a:pt x="10" y="104"/>
                    </a:lnTo>
                    <a:lnTo>
                      <a:pt x="5" y="97"/>
                    </a:lnTo>
                    <a:lnTo>
                      <a:pt x="1" y="90"/>
                    </a:lnTo>
                    <a:lnTo>
                      <a:pt x="0" y="80"/>
                    </a:lnTo>
                    <a:lnTo>
                      <a:pt x="1" y="80"/>
                    </a:lnTo>
                    <a:lnTo>
                      <a:pt x="21" y="79"/>
                    </a:lnTo>
                    <a:lnTo>
                      <a:pt x="22" y="83"/>
                    </a:lnTo>
                    <a:lnTo>
                      <a:pt x="23" y="88"/>
                    </a:lnTo>
                    <a:lnTo>
                      <a:pt x="25" y="91"/>
                    </a:lnTo>
                    <a:lnTo>
                      <a:pt x="29" y="93"/>
                    </a:lnTo>
                    <a:lnTo>
                      <a:pt x="33" y="94"/>
                    </a:lnTo>
                    <a:lnTo>
                      <a:pt x="37" y="95"/>
                    </a:lnTo>
                    <a:lnTo>
                      <a:pt x="40" y="94"/>
                    </a:lnTo>
                    <a:lnTo>
                      <a:pt x="43" y="93"/>
                    </a:lnTo>
                    <a:lnTo>
                      <a:pt x="46" y="92"/>
                    </a:lnTo>
                    <a:lnTo>
                      <a:pt x="48" y="89"/>
                    </a:lnTo>
                    <a:lnTo>
                      <a:pt x="50" y="85"/>
                    </a:lnTo>
                    <a:lnTo>
                      <a:pt x="51" y="80"/>
                    </a:lnTo>
                    <a:lnTo>
                      <a:pt x="52" y="75"/>
                    </a:lnTo>
                    <a:lnTo>
                      <a:pt x="51" y="68"/>
                    </a:lnTo>
                    <a:lnTo>
                      <a:pt x="50" y="64"/>
                    </a:lnTo>
                    <a:lnTo>
                      <a:pt x="48" y="60"/>
                    </a:lnTo>
                    <a:lnTo>
                      <a:pt x="45" y="57"/>
                    </a:lnTo>
                    <a:lnTo>
                      <a:pt x="41" y="54"/>
                    </a:lnTo>
                    <a:lnTo>
                      <a:pt x="36" y="53"/>
                    </a:lnTo>
                    <a:lnTo>
                      <a:pt x="32" y="54"/>
                    </a:lnTo>
                    <a:lnTo>
                      <a:pt x="29" y="54"/>
                    </a:lnTo>
                    <a:lnTo>
                      <a:pt x="26" y="57"/>
                    </a:lnTo>
                    <a:lnTo>
                      <a:pt x="23" y="59"/>
                    </a:lnTo>
                    <a:lnTo>
                      <a:pt x="21" y="62"/>
                    </a:lnTo>
                    <a:lnTo>
                      <a:pt x="2" y="61"/>
                    </a:lnTo>
                    <a:lnTo>
                      <a:pt x="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1" name="Freeform 53"/>
              <p:cNvSpPr>
                <a:spLocks noEditPoints="1"/>
              </p:cNvSpPr>
              <p:nvPr/>
            </p:nvSpPr>
            <p:spPr bwMode="auto">
              <a:xfrm>
                <a:off x="7859712" y="3924300"/>
                <a:ext cx="122238" cy="179387"/>
              </a:xfrm>
              <a:custGeom>
                <a:avLst/>
                <a:gdLst>
                  <a:gd name="T0" fmla="*/ 34 w 77"/>
                  <a:gd name="T1" fmla="*/ 55 h 113"/>
                  <a:gd name="T2" fmla="*/ 26 w 77"/>
                  <a:gd name="T3" fmla="*/ 59 h 113"/>
                  <a:gd name="T4" fmla="*/ 23 w 77"/>
                  <a:gd name="T5" fmla="*/ 69 h 113"/>
                  <a:gd name="T6" fmla="*/ 28 w 77"/>
                  <a:gd name="T7" fmla="*/ 90 h 113"/>
                  <a:gd name="T8" fmla="*/ 35 w 77"/>
                  <a:gd name="T9" fmla="*/ 96 h 113"/>
                  <a:gd name="T10" fmla="*/ 40 w 77"/>
                  <a:gd name="T11" fmla="*/ 97 h 113"/>
                  <a:gd name="T12" fmla="*/ 49 w 77"/>
                  <a:gd name="T13" fmla="*/ 94 h 113"/>
                  <a:gd name="T14" fmla="*/ 54 w 77"/>
                  <a:gd name="T15" fmla="*/ 86 h 113"/>
                  <a:gd name="T16" fmla="*/ 55 w 77"/>
                  <a:gd name="T17" fmla="*/ 76 h 113"/>
                  <a:gd name="T18" fmla="*/ 54 w 77"/>
                  <a:gd name="T19" fmla="*/ 65 h 113"/>
                  <a:gd name="T20" fmla="*/ 49 w 77"/>
                  <a:gd name="T21" fmla="*/ 58 h 113"/>
                  <a:gd name="T22" fmla="*/ 40 w 77"/>
                  <a:gd name="T23" fmla="*/ 54 h 113"/>
                  <a:gd name="T24" fmla="*/ 45 w 77"/>
                  <a:gd name="T25" fmla="*/ 0 h 113"/>
                  <a:gd name="T26" fmla="*/ 57 w 77"/>
                  <a:gd name="T27" fmla="*/ 1 h 113"/>
                  <a:gd name="T28" fmla="*/ 67 w 77"/>
                  <a:gd name="T29" fmla="*/ 5 h 113"/>
                  <a:gd name="T30" fmla="*/ 58 w 77"/>
                  <a:gd name="T31" fmla="*/ 19 h 113"/>
                  <a:gd name="T32" fmla="*/ 51 w 77"/>
                  <a:gd name="T33" fmla="*/ 18 h 113"/>
                  <a:gd name="T34" fmla="*/ 42 w 77"/>
                  <a:gd name="T35" fmla="*/ 18 h 113"/>
                  <a:gd name="T36" fmla="*/ 36 w 77"/>
                  <a:gd name="T37" fmla="*/ 20 h 113"/>
                  <a:gd name="T38" fmla="*/ 29 w 77"/>
                  <a:gd name="T39" fmla="*/ 25 h 113"/>
                  <a:gd name="T40" fmla="*/ 24 w 77"/>
                  <a:gd name="T41" fmla="*/ 46 h 113"/>
                  <a:gd name="T42" fmla="*/ 28 w 77"/>
                  <a:gd name="T43" fmla="*/ 43 h 113"/>
                  <a:gd name="T44" fmla="*/ 39 w 77"/>
                  <a:gd name="T45" fmla="*/ 38 h 113"/>
                  <a:gd name="T46" fmla="*/ 59 w 77"/>
                  <a:gd name="T47" fmla="*/ 40 h 113"/>
                  <a:gd name="T48" fmla="*/ 75 w 77"/>
                  <a:gd name="T49" fmla="*/ 61 h 113"/>
                  <a:gd name="T50" fmla="*/ 75 w 77"/>
                  <a:gd name="T51" fmla="*/ 91 h 113"/>
                  <a:gd name="T52" fmla="*/ 55 w 77"/>
                  <a:gd name="T53" fmla="*/ 111 h 113"/>
                  <a:gd name="T54" fmla="*/ 39 w 77"/>
                  <a:gd name="T55" fmla="*/ 113 h 113"/>
                  <a:gd name="T56" fmla="*/ 20 w 77"/>
                  <a:gd name="T57" fmla="*/ 108 h 113"/>
                  <a:gd name="T58" fmla="*/ 6 w 77"/>
                  <a:gd name="T59" fmla="*/ 93 h 113"/>
                  <a:gd name="T60" fmla="*/ 0 w 77"/>
                  <a:gd name="T61" fmla="*/ 69 h 113"/>
                  <a:gd name="T62" fmla="*/ 3 w 77"/>
                  <a:gd name="T63" fmla="*/ 34 h 113"/>
                  <a:gd name="T64" fmla="*/ 13 w 77"/>
                  <a:gd name="T65" fmla="*/ 13 h 113"/>
                  <a:gd name="T66" fmla="*/ 39 w 77"/>
                  <a:gd name="T67"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113">
                    <a:moveTo>
                      <a:pt x="39" y="54"/>
                    </a:moveTo>
                    <a:lnTo>
                      <a:pt x="34" y="55"/>
                    </a:lnTo>
                    <a:lnTo>
                      <a:pt x="29" y="56"/>
                    </a:lnTo>
                    <a:lnTo>
                      <a:pt x="26" y="59"/>
                    </a:lnTo>
                    <a:lnTo>
                      <a:pt x="23" y="62"/>
                    </a:lnTo>
                    <a:lnTo>
                      <a:pt x="23" y="69"/>
                    </a:lnTo>
                    <a:lnTo>
                      <a:pt x="24" y="81"/>
                    </a:lnTo>
                    <a:lnTo>
                      <a:pt x="28" y="90"/>
                    </a:lnTo>
                    <a:lnTo>
                      <a:pt x="31" y="93"/>
                    </a:lnTo>
                    <a:lnTo>
                      <a:pt x="35" y="96"/>
                    </a:lnTo>
                    <a:lnTo>
                      <a:pt x="39" y="97"/>
                    </a:lnTo>
                    <a:lnTo>
                      <a:pt x="40" y="97"/>
                    </a:lnTo>
                    <a:lnTo>
                      <a:pt x="44" y="96"/>
                    </a:lnTo>
                    <a:lnTo>
                      <a:pt x="49" y="94"/>
                    </a:lnTo>
                    <a:lnTo>
                      <a:pt x="52" y="91"/>
                    </a:lnTo>
                    <a:lnTo>
                      <a:pt x="54" y="86"/>
                    </a:lnTo>
                    <a:lnTo>
                      <a:pt x="55" y="81"/>
                    </a:lnTo>
                    <a:lnTo>
                      <a:pt x="55" y="76"/>
                    </a:lnTo>
                    <a:lnTo>
                      <a:pt x="55" y="69"/>
                    </a:lnTo>
                    <a:lnTo>
                      <a:pt x="54" y="65"/>
                    </a:lnTo>
                    <a:lnTo>
                      <a:pt x="52" y="61"/>
                    </a:lnTo>
                    <a:lnTo>
                      <a:pt x="49" y="58"/>
                    </a:lnTo>
                    <a:lnTo>
                      <a:pt x="44" y="55"/>
                    </a:lnTo>
                    <a:lnTo>
                      <a:pt x="40" y="54"/>
                    </a:lnTo>
                    <a:lnTo>
                      <a:pt x="39" y="54"/>
                    </a:lnTo>
                    <a:close/>
                    <a:moveTo>
                      <a:pt x="45" y="0"/>
                    </a:moveTo>
                    <a:lnTo>
                      <a:pt x="51" y="1"/>
                    </a:lnTo>
                    <a:lnTo>
                      <a:pt x="57" y="1"/>
                    </a:lnTo>
                    <a:lnTo>
                      <a:pt x="62" y="3"/>
                    </a:lnTo>
                    <a:lnTo>
                      <a:pt x="67" y="5"/>
                    </a:lnTo>
                    <a:lnTo>
                      <a:pt x="63" y="21"/>
                    </a:lnTo>
                    <a:lnTo>
                      <a:pt x="58" y="19"/>
                    </a:lnTo>
                    <a:lnTo>
                      <a:pt x="54" y="18"/>
                    </a:lnTo>
                    <a:lnTo>
                      <a:pt x="51" y="18"/>
                    </a:lnTo>
                    <a:lnTo>
                      <a:pt x="45" y="18"/>
                    </a:lnTo>
                    <a:lnTo>
                      <a:pt x="42" y="18"/>
                    </a:lnTo>
                    <a:lnTo>
                      <a:pt x="39" y="18"/>
                    </a:lnTo>
                    <a:lnTo>
                      <a:pt x="36" y="20"/>
                    </a:lnTo>
                    <a:lnTo>
                      <a:pt x="32" y="22"/>
                    </a:lnTo>
                    <a:lnTo>
                      <a:pt x="29" y="25"/>
                    </a:lnTo>
                    <a:lnTo>
                      <a:pt x="25" y="34"/>
                    </a:lnTo>
                    <a:lnTo>
                      <a:pt x="24" y="46"/>
                    </a:lnTo>
                    <a:lnTo>
                      <a:pt x="24" y="47"/>
                    </a:lnTo>
                    <a:lnTo>
                      <a:pt x="28" y="43"/>
                    </a:lnTo>
                    <a:lnTo>
                      <a:pt x="34" y="40"/>
                    </a:lnTo>
                    <a:lnTo>
                      <a:pt x="39" y="38"/>
                    </a:lnTo>
                    <a:lnTo>
                      <a:pt x="46" y="38"/>
                    </a:lnTo>
                    <a:lnTo>
                      <a:pt x="59" y="40"/>
                    </a:lnTo>
                    <a:lnTo>
                      <a:pt x="69" y="49"/>
                    </a:lnTo>
                    <a:lnTo>
                      <a:pt x="75" y="61"/>
                    </a:lnTo>
                    <a:lnTo>
                      <a:pt x="77" y="76"/>
                    </a:lnTo>
                    <a:lnTo>
                      <a:pt x="75" y="91"/>
                    </a:lnTo>
                    <a:lnTo>
                      <a:pt x="67" y="102"/>
                    </a:lnTo>
                    <a:lnTo>
                      <a:pt x="55" y="111"/>
                    </a:lnTo>
                    <a:lnTo>
                      <a:pt x="40" y="113"/>
                    </a:lnTo>
                    <a:lnTo>
                      <a:pt x="39" y="113"/>
                    </a:lnTo>
                    <a:lnTo>
                      <a:pt x="28" y="112"/>
                    </a:lnTo>
                    <a:lnTo>
                      <a:pt x="20" y="108"/>
                    </a:lnTo>
                    <a:lnTo>
                      <a:pt x="12" y="101"/>
                    </a:lnTo>
                    <a:lnTo>
                      <a:pt x="6" y="93"/>
                    </a:lnTo>
                    <a:lnTo>
                      <a:pt x="3" y="82"/>
                    </a:lnTo>
                    <a:lnTo>
                      <a:pt x="0" y="69"/>
                    </a:lnTo>
                    <a:lnTo>
                      <a:pt x="0" y="48"/>
                    </a:lnTo>
                    <a:lnTo>
                      <a:pt x="3" y="34"/>
                    </a:lnTo>
                    <a:lnTo>
                      <a:pt x="7" y="22"/>
                    </a:lnTo>
                    <a:lnTo>
                      <a:pt x="13" y="13"/>
                    </a:lnTo>
                    <a:lnTo>
                      <a:pt x="25" y="4"/>
                    </a:lnTo>
                    <a:lnTo>
                      <a:pt x="39" y="1"/>
                    </a:lnTo>
                    <a:lnTo>
                      <a:pt x="45"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2" name="Freeform 54"/>
              <p:cNvSpPr>
                <a:spLocks/>
              </p:cNvSpPr>
              <p:nvPr/>
            </p:nvSpPr>
            <p:spPr bwMode="auto">
              <a:xfrm>
                <a:off x="8347075" y="3971925"/>
                <a:ext cx="120650" cy="130175"/>
              </a:xfrm>
              <a:custGeom>
                <a:avLst/>
                <a:gdLst>
                  <a:gd name="T0" fmla="*/ 0 w 76"/>
                  <a:gd name="T1" fmla="*/ 0 h 82"/>
                  <a:gd name="T2" fmla="*/ 26 w 76"/>
                  <a:gd name="T3" fmla="*/ 0 h 82"/>
                  <a:gd name="T4" fmla="*/ 38 w 76"/>
                  <a:gd name="T5" fmla="*/ 26 h 82"/>
                  <a:gd name="T6" fmla="*/ 38 w 76"/>
                  <a:gd name="T7" fmla="*/ 26 h 82"/>
                  <a:gd name="T8" fmla="*/ 50 w 76"/>
                  <a:gd name="T9" fmla="*/ 0 h 82"/>
                  <a:gd name="T10" fmla="*/ 76 w 76"/>
                  <a:gd name="T11" fmla="*/ 0 h 82"/>
                  <a:gd name="T12" fmla="*/ 52 w 76"/>
                  <a:gd name="T13" fmla="*/ 40 h 82"/>
                  <a:gd name="T14" fmla="*/ 76 w 76"/>
                  <a:gd name="T15" fmla="*/ 82 h 82"/>
                  <a:gd name="T16" fmla="*/ 52 w 76"/>
                  <a:gd name="T17" fmla="*/ 82 h 82"/>
                  <a:gd name="T18" fmla="*/ 39 w 76"/>
                  <a:gd name="T19" fmla="*/ 55 h 82"/>
                  <a:gd name="T20" fmla="*/ 25 w 76"/>
                  <a:gd name="T21" fmla="*/ 82 h 82"/>
                  <a:gd name="T22" fmla="*/ 0 w 76"/>
                  <a:gd name="T23" fmla="*/ 82 h 82"/>
                  <a:gd name="T24" fmla="*/ 26 w 76"/>
                  <a:gd name="T25" fmla="*/ 40 h 82"/>
                  <a:gd name="T26" fmla="*/ 0 w 76"/>
                  <a:gd name="T2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82">
                    <a:moveTo>
                      <a:pt x="0" y="0"/>
                    </a:moveTo>
                    <a:lnTo>
                      <a:pt x="26" y="0"/>
                    </a:lnTo>
                    <a:lnTo>
                      <a:pt x="38" y="26"/>
                    </a:lnTo>
                    <a:lnTo>
                      <a:pt x="38" y="26"/>
                    </a:lnTo>
                    <a:lnTo>
                      <a:pt x="50" y="0"/>
                    </a:lnTo>
                    <a:lnTo>
                      <a:pt x="76" y="0"/>
                    </a:lnTo>
                    <a:lnTo>
                      <a:pt x="52" y="40"/>
                    </a:lnTo>
                    <a:lnTo>
                      <a:pt x="76" y="82"/>
                    </a:lnTo>
                    <a:lnTo>
                      <a:pt x="52" y="82"/>
                    </a:lnTo>
                    <a:lnTo>
                      <a:pt x="39" y="55"/>
                    </a:lnTo>
                    <a:lnTo>
                      <a:pt x="25" y="82"/>
                    </a:lnTo>
                    <a:lnTo>
                      <a:pt x="0" y="82"/>
                    </a:lnTo>
                    <a:lnTo>
                      <a:pt x="26" y="40"/>
                    </a:lnTo>
                    <a:lnTo>
                      <a:pt x="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3" name="Freeform 55"/>
              <p:cNvSpPr>
                <a:spLocks/>
              </p:cNvSpPr>
              <p:nvPr/>
            </p:nvSpPr>
            <p:spPr bwMode="auto">
              <a:xfrm>
                <a:off x="6892925" y="4398963"/>
                <a:ext cx="71438" cy="174625"/>
              </a:xfrm>
              <a:custGeom>
                <a:avLst/>
                <a:gdLst>
                  <a:gd name="T0" fmla="*/ 45 w 45"/>
                  <a:gd name="T1" fmla="*/ 0 h 110"/>
                  <a:gd name="T2" fmla="*/ 45 w 45"/>
                  <a:gd name="T3" fmla="*/ 110 h 110"/>
                  <a:gd name="T4" fmla="*/ 22 w 45"/>
                  <a:gd name="T5" fmla="*/ 110 h 110"/>
                  <a:gd name="T6" fmla="*/ 22 w 45"/>
                  <a:gd name="T7" fmla="*/ 19 h 110"/>
                  <a:gd name="T8" fmla="*/ 0 w 45"/>
                  <a:gd name="T9" fmla="*/ 19 h 110"/>
                  <a:gd name="T10" fmla="*/ 0 w 45"/>
                  <a:gd name="T11" fmla="*/ 4 h 110"/>
                  <a:gd name="T12" fmla="*/ 45 w 45"/>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45" h="110">
                    <a:moveTo>
                      <a:pt x="45" y="0"/>
                    </a:moveTo>
                    <a:lnTo>
                      <a:pt x="45" y="110"/>
                    </a:lnTo>
                    <a:lnTo>
                      <a:pt x="22" y="110"/>
                    </a:lnTo>
                    <a:lnTo>
                      <a:pt x="22" y="19"/>
                    </a:lnTo>
                    <a:lnTo>
                      <a:pt x="0" y="19"/>
                    </a:lnTo>
                    <a:lnTo>
                      <a:pt x="0" y="4"/>
                    </a:lnTo>
                    <a:lnTo>
                      <a:pt x="45"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4" name="Freeform 56"/>
              <p:cNvSpPr>
                <a:spLocks/>
              </p:cNvSpPr>
              <p:nvPr/>
            </p:nvSpPr>
            <p:spPr bwMode="auto">
              <a:xfrm>
                <a:off x="7372350" y="4397375"/>
                <a:ext cx="120650" cy="176212"/>
              </a:xfrm>
              <a:custGeom>
                <a:avLst/>
                <a:gdLst>
                  <a:gd name="T0" fmla="*/ 37 w 76"/>
                  <a:gd name="T1" fmla="*/ 0 h 111"/>
                  <a:gd name="T2" fmla="*/ 52 w 76"/>
                  <a:gd name="T3" fmla="*/ 2 h 111"/>
                  <a:gd name="T4" fmla="*/ 64 w 76"/>
                  <a:gd name="T5" fmla="*/ 9 h 111"/>
                  <a:gd name="T6" fmla="*/ 71 w 76"/>
                  <a:gd name="T7" fmla="*/ 18 h 111"/>
                  <a:gd name="T8" fmla="*/ 73 w 76"/>
                  <a:gd name="T9" fmla="*/ 32 h 111"/>
                  <a:gd name="T10" fmla="*/ 72 w 76"/>
                  <a:gd name="T11" fmla="*/ 42 h 111"/>
                  <a:gd name="T12" fmla="*/ 68 w 76"/>
                  <a:gd name="T13" fmla="*/ 50 h 111"/>
                  <a:gd name="T14" fmla="*/ 60 w 76"/>
                  <a:gd name="T15" fmla="*/ 60 h 111"/>
                  <a:gd name="T16" fmla="*/ 50 w 76"/>
                  <a:gd name="T17" fmla="*/ 73 h 111"/>
                  <a:gd name="T18" fmla="*/ 31 w 76"/>
                  <a:gd name="T19" fmla="*/ 94 h 111"/>
                  <a:gd name="T20" fmla="*/ 31 w 76"/>
                  <a:gd name="T21" fmla="*/ 94 h 111"/>
                  <a:gd name="T22" fmla="*/ 76 w 76"/>
                  <a:gd name="T23" fmla="*/ 94 h 111"/>
                  <a:gd name="T24" fmla="*/ 76 w 76"/>
                  <a:gd name="T25" fmla="*/ 111 h 111"/>
                  <a:gd name="T26" fmla="*/ 2 w 76"/>
                  <a:gd name="T27" fmla="*/ 111 h 111"/>
                  <a:gd name="T28" fmla="*/ 2 w 76"/>
                  <a:gd name="T29" fmla="*/ 97 h 111"/>
                  <a:gd name="T30" fmla="*/ 37 w 76"/>
                  <a:gd name="T31" fmla="*/ 59 h 111"/>
                  <a:gd name="T32" fmla="*/ 41 w 76"/>
                  <a:gd name="T33" fmla="*/ 54 h 111"/>
                  <a:gd name="T34" fmla="*/ 45 w 76"/>
                  <a:gd name="T35" fmla="*/ 48 h 111"/>
                  <a:gd name="T36" fmla="*/ 48 w 76"/>
                  <a:gd name="T37" fmla="*/ 44 h 111"/>
                  <a:gd name="T38" fmla="*/ 51 w 76"/>
                  <a:gd name="T39" fmla="*/ 38 h 111"/>
                  <a:gd name="T40" fmla="*/ 51 w 76"/>
                  <a:gd name="T41" fmla="*/ 32 h 111"/>
                  <a:gd name="T42" fmla="*/ 51 w 76"/>
                  <a:gd name="T43" fmla="*/ 28 h 111"/>
                  <a:gd name="T44" fmla="*/ 50 w 76"/>
                  <a:gd name="T45" fmla="*/ 25 h 111"/>
                  <a:gd name="T46" fmla="*/ 48 w 76"/>
                  <a:gd name="T47" fmla="*/ 22 h 111"/>
                  <a:gd name="T48" fmla="*/ 44 w 76"/>
                  <a:gd name="T49" fmla="*/ 18 h 111"/>
                  <a:gd name="T50" fmla="*/ 41 w 76"/>
                  <a:gd name="T51" fmla="*/ 17 h 111"/>
                  <a:gd name="T52" fmla="*/ 37 w 76"/>
                  <a:gd name="T53" fmla="*/ 16 h 111"/>
                  <a:gd name="T54" fmla="*/ 33 w 76"/>
                  <a:gd name="T55" fmla="*/ 17 h 111"/>
                  <a:gd name="T56" fmla="*/ 28 w 76"/>
                  <a:gd name="T57" fmla="*/ 19 h 111"/>
                  <a:gd name="T58" fmla="*/ 25 w 76"/>
                  <a:gd name="T59" fmla="*/ 22 h 111"/>
                  <a:gd name="T60" fmla="*/ 23 w 76"/>
                  <a:gd name="T61" fmla="*/ 26 h 111"/>
                  <a:gd name="T62" fmla="*/ 22 w 76"/>
                  <a:gd name="T63" fmla="*/ 30 h 111"/>
                  <a:gd name="T64" fmla="*/ 21 w 76"/>
                  <a:gd name="T65" fmla="*/ 35 h 111"/>
                  <a:gd name="T66" fmla="*/ 0 w 76"/>
                  <a:gd name="T67" fmla="*/ 35 h 111"/>
                  <a:gd name="T68" fmla="*/ 0 w 76"/>
                  <a:gd name="T69" fmla="*/ 35 h 111"/>
                  <a:gd name="T70" fmla="*/ 2 w 76"/>
                  <a:gd name="T71" fmla="*/ 22 h 111"/>
                  <a:gd name="T72" fmla="*/ 9 w 76"/>
                  <a:gd name="T73" fmla="*/ 10 h 111"/>
                  <a:gd name="T74" fmla="*/ 17 w 76"/>
                  <a:gd name="T75" fmla="*/ 4 h 111"/>
                  <a:gd name="T76" fmla="*/ 26 w 76"/>
                  <a:gd name="T77" fmla="*/ 1 h 111"/>
                  <a:gd name="T78" fmla="*/ 37 w 76"/>
                  <a:gd name="T7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111">
                    <a:moveTo>
                      <a:pt x="37" y="0"/>
                    </a:moveTo>
                    <a:lnTo>
                      <a:pt x="52" y="2"/>
                    </a:lnTo>
                    <a:lnTo>
                      <a:pt x="64" y="9"/>
                    </a:lnTo>
                    <a:lnTo>
                      <a:pt x="71" y="18"/>
                    </a:lnTo>
                    <a:lnTo>
                      <a:pt x="73" y="32"/>
                    </a:lnTo>
                    <a:lnTo>
                      <a:pt x="72" y="42"/>
                    </a:lnTo>
                    <a:lnTo>
                      <a:pt x="68" y="50"/>
                    </a:lnTo>
                    <a:lnTo>
                      <a:pt x="60" y="60"/>
                    </a:lnTo>
                    <a:lnTo>
                      <a:pt x="50" y="73"/>
                    </a:lnTo>
                    <a:lnTo>
                      <a:pt x="31" y="94"/>
                    </a:lnTo>
                    <a:lnTo>
                      <a:pt x="31" y="94"/>
                    </a:lnTo>
                    <a:lnTo>
                      <a:pt x="76" y="94"/>
                    </a:lnTo>
                    <a:lnTo>
                      <a:pt x="76" y="111"/>
                    </a:lnTo>
                    <a:lnTo>
                      <a:pt x="2" y="111"/>
                    </a:lnTo>
                    <a:lnTo>
                      <a:pt x="2" y="97"/>
                    </a:lnTo>
                    <a:lnTo>
                      <a:pt x="37" y="59"/>
                    </a:lnTo>
                    <a:lnTo>
                      <a:pt x="41" y="54"/>
                    </a:lnTo>
                    <a:lnTo>
                      <a:pt x="45" y="48"/>
                    </a:lnTo>
                    <a:lnTo>
                      <a:pt x="48" y="44"/>
                    </a:lnTo>
                    <a:lnTo>
                      <a:pt x="51" y="38"/>
                    </a:lnTo>
                    <a:lnTo>
                      <a:pt x="51" y="32"/>
                    </a:lnTo>
                    <a:lnTo>
                      <a:pt x="51" y="28"/>
                    </a:lnTo>
                    <a:lnTo>
                      <a:pt x="50" y="25"/>
                    </a:lnTo>
                    <a:lnTo>
                      <a:pt x="48" y="22"/>
                    </a:lnTo>
                    <a:lnTo>
                      <a:pt x="44" y="18"/>
                    </a:lnTo>
                    <a:lnTo>
                      <a:pt x="41" y="17"/>
                    </a:lnTo>
                    <a:lnTo>
                      <a:pt x="37" y="16"/>
                    </a:lnTo>
                    <a:lnTo>
                      <a:pt x="33" y="17"/>
                    </a:lnTo>
                    <a:lnTo>
                      <a:pt x="28" y="19"/>
                    </a:lnTo>
                    <a:lnTo>
                      <a:pt x="25" y="22"/>
                    </a:lnTo>
                    <a:lnTo>
                      <a:pt x="23" y="26"/>
                    </a:lnTo>
                    <a:lnTo>
                      <a:pt x="22" y="30"/>
                    </a:lnTo>
                    <a:lnTo>
                      <a:pt x="21" y="35"/>
                    </a:lnTo>
                    <a:lnTo>
                      <a:pt x="0" y="35"/>
                    </a:lnTo>
                    <a:lnTo>
                      <a:pt x="0" y="35"/>
                    </a:lnTo>
                    <a:lnTo>
                      <a:pt x="2" y="22"/>
                    </a:lnTo>
                    <a:lnTo>
                      <a:pt x="9" y="10"/>
                    </a:lnTo>
                    <a:lnTo>
                      <a:pt x="17" y="4"/>
                    </a:lnTo>
                    <a:lnTo>
                      <a:pt x="26" y="1"/>
                    </a:lnTo>
                    <a:lnTo>
                      <a:pt x="37"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5" name="Freeform 57"/>
              <p:cNvSpPr>
                <a:spLocks/>
              </p:cNvSpPr>
              <p:nvPr/>
            </p:nvSpPr>
            <p:spPr bwMode="auto">
              <a:xfrm>
                <a:off x="7856537" y="4397375"/>
                <a:ext cx="122238" cy="179387"/>
              </a:xfrm>
              <a:custGeom>
                <a:avLst/>
                <a:gdLst>
                  <a:gd name="T0" fmla="*/ 53 w 77"/>
                  <a:gd name="T1" fmla="*/ 1 h 113"/>
                  <a:gd name="T2" fmla="*/ 71 w 77"/>
                  <a:gd name="T3" fmla="*/ 14 h 113"/>
                  <a:gd name="T4" fmla="*/ 75 w 77"/>
                  <a:gd name="T5" fmla="*/ 31 h 113"/>
                  <a:gd name="T6" fmla="*/ 73 w 77"/>
                  <a:gd name="T7" fmla="*/ 41 h 113"/>
                  <a:gd name="T8" fmla="*/ 68 w 77"/>
                  <a:gd name="T9" fmla="*/ 48 h 113"/>
                  <a:gd name="T10" fmla="*/ 58 w 77"/>
                  <a:gd name="T11" fmla="*/ 55 h 113"/>
                  <a:gd name="T12" fmla="*/ 69 w 77"/>
                  <a:gd name="T13" fmla="*/ 61 h 113"/>
                  <a:gd name="T14" fmla="*/ 75 w 77"/>
                  <a:gd name="T15" fmla="*/ 70 h 113"/>
                  <a:gd name="T16" fmla="*/ 77 w 77"/>
                  <a:gd name="T17" fmla="*/ 80 h 113"/>
                  <a:gd name="T18" fmla="*/ 72 w 77"/>
                  <a:gd name="T19" fmla="*/ 97 h 113"/>
                  <a:gd name="T20" fmla="*/ 54 w 77"/>
                  <a:gd name="T21" fmla="*/ 111 h 113"/>
                  <a:gd name="T22" fmla="*/ 24 w 77"/>
                  <a:gd name="T23" fmla="*/ 111 h 113"/>
                  <a:gd name="T24" fmla="*/ 6 w 77"/>
                  <a:gd name="T25" fmla="*/ 99 h 113"/>
                  <a:gd name="T26" fmla="*/ 0 w 77"/>
                  <a:gd name="T27" fmla="*/ 81 h 113"/>
                  <a:gd name="T28" fmla="*/ 23 w 77"/>
                  <a:gd name="T29" fmla="*/ 81 h 113"/>
                  <a:gd name="T30" fmla="*/ 24 w 77"/>
                  <a:gd name="T31" fmla="*/ 89 h 113"/>
                  <a:gd name="T32" fmla="*/ 30 w 77"/>
                  <a:gd name="T33" fmla="*/ 94 h 113"/>
                  <a:gd name="T34" fmla="*/ 39 w 77"/>
                  <a:gd name="T35" fmla="*/ 96 h 113"/>
                  <a:gd name="T36" fmla="*/ 47 w 77"/>
                  <a:gd name="T37" fmla="*/ 94 h 113"/>
                  <a:gd name="T38" fmla="*/ 53 w 77"/>
                  <a:gd name="T39" fmla="*/ 89 h 113"/>
                  <a:gd name="T40" fmla="*/ 55 w 77"/>
                  <a:gd name="T41" fmla="*/ 80 h 113"/>
                  <a:gd name="T42" fmla="*/ 53 w 77"/>
                  <a:gd name="T43" fmla="*/ 71 h 113"/>
                  <a:gd name="T44" fmla="*/ 47 w 77"/>
                  <a:gd name="T45" fmla="*/ 65 h 113"/>
                  <a:gd name="T46" fmla="*/ 38 w 77"/>
                  <a:gd name="T47" fmla="*/ 63 h 113"/>
                  <a:gd name="T48" fmla="*/ 25 w 77"/>
                  <a:gd name="T49" fmla="*/ 47 h 113"/>
                  <a:gd name="T50" fmla="*/ 42 w 77"/>
                  <a:gd name="T51" fmla="*/ 46 h 113"/>
                  <a:gd name="T52" fmla="*/ 49 w 77"/>
                  <a:gd name="T53" fmla="*/ 43 h 113"/>
                  <a:gd name="T54" fmla="*/ 53 w 77"/>
                  <a:gd name="T55" fmla="*/ 35 h 113"/>
                  <a:gd name="T56" fmla="*/ 53 w 77"/>
                  <a:gd name="T57" fmla="*/ 27 h 113"/>
                  <a:gd name="T58" fmla="*/ 49 w 77"/>
                  <a:gd name="T59" fmla="*/ 20 h 113"/>
                  <a:gd name="T60" fmla="*/ 43 w 77"/>
                  <a:gd name="T61" fmla="*/ 17 h 113"/>
                  <a:gd name="T62" fmla="*/ 34 w 77"/>
                  <a:gd name="T63" fmla="*/ 17 h 113"/>
                  <a:gd name="T64" fmla="*/ 28 w 77"/>
                  <a:gd name="T65" fmla="*/ 20 h 113"/>
                  <a:gd name="T66" fmla="*/ 24 w 77"/>
                  <a:gd name="T67" fmla="*/ 26 h 113"/>
                  <a:gd name="T68" fmla="*/ 2 w 77"/>
                  <a:gd name="T69" fmla="*/ 30 h 113"/>
                  <a:gd name="T70" fmla="*/ 5 w 77"/>
                  <a:gd name="T71" fmla="*/ 17 h 113"/>
                  <a:gd name="T72" fmla="*/ 24 w 77"/>
                  <a:gd name="T73"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113">
                    <a:moveTo>
                      <a:pt x="38" y="0"/>
                    </a:moveTo>
                    <a:lnTo>
                      <a:pt x="53" y="1"/>
                    </a:lnTo>
                    <a:lnTo>
                      <a:pt x="65" y="8"/>
                    </a:lnTo>
                    <a:lnTo>
                      <a:pt x="71" y="14"/>
                    </a:lnTo>
                    <a:lnTo>
                      <a:pt x="74" y="22"/>
                    </a:lnTo>
                    <a:lnTo>
                      <a:pt x="75" y="31"/>
                    </a:lnTo>
                    <a:lnTo>
                      <a:pt x="75" y="35"/>
                    </a:lnTo>
                    <a:lnTo>
                      <a:pt x="73" y="41"/>
                    </a:lnTo>
                    <a:lnTo>
                      <a:pt x="71" y="45"/>
                    </a:lnTo>
                    <a:lnTo>
                      <a:pt x="68" y="48"/>
                    </a:lnTo>
                    <a:lnTo>
                      <a:pt x="63" y="53"/>
                    </a:lnTo>
                    <a:lnTo>
                      <a:pt x="58" y="55"/>
                    </a:lnTo>
                    <a:lnTo>
                      <a:pt x="63" y="58"/>
                    </a:lnTo>
                    <a:lnTo>
                      <a:pt x="69" y="61"/>
                    </a:lnTo>
                    <a:lnTo>
                      <a:pt x="72" y="65"/>
                    </a:lnTo>
                    <a:lnTo>
                      <a:pt x="75" y="70"/>
                    </a:lnTo>
                    <a:lnTo>
                      <a:pt x="76" y="75"/>
                    </a:lnTo>
                    <a:lnTo>
                      <a:pt x="77" y="80"/>
                    </a:lnTo>
                    <a:lnTo>
                      <a:pt x="76" y="90"/>
                    </a:lnTo>
                    <a:lnTo>
                      <a:pt x="72" y="97"/>
                    </a:lnTo>
                    <a:lnTo>
                      <a:pt x="65" y="104"/>
                    </a:lnTo>
                    <a:lnTo>
                      <a:pt x="54" y="111"/>
                    </a:lnTo>
                    <a:lnTo>
                      <a:pt x="38" y="113"/>
                    </a:lnTo>
                    <a:lnTo>
                      <a:pt x="24" y="111"/>
                    </a:lnTo>
                    <a:lnTo>
                      <a:pt x="11" y="105"/>
                    </a:lnTo>
                    <a:lnTo>
                      <a:pt x="6" y="99"/>
                    </a:lnTo>
                    <a:lnTo>
                      <a:pt x="1" y="91"/>
                    </a:lnTo>
                    <a:lnTo>
                      <a:pt x="0" y="81"/>
                    </a:lnTo>
                    <a:lnTo>
                      <a:pt x="1" y="81"/>
                    </a:lnTo>
                    <a:lnTo>
                      <a:pt x="23" y="81"/>
                    </a:lnTo>
                    <a:lnTo>
                      <a:pt x="23" y="86"/>
                    </a:lnTo>
                    <a:lnTo>
                      <a:pt x="24" y="89"/>
                    </a:lnTo>
                    <a:lnTo>
                      <a:pt x="27" y="92"/>
                    </a:lnTo>
                    <a:lnTo>
                      <a:pt x="30" y="94"/>
                    </a:lnTo>
                    <a:lnTo>
                      <a:pt x="33" y="95"/>
                    </a:lnTo>
                    <a:lnTo>
                      <a:pt x="39" y="96"/>
                    </a:lnTo>
                    <a:lnTo>
                      <a:pt x="43" y="95"/>
                    </a:lnTo>
                    <a:lnTo>
                      <a:pt x="47" y="94"/>
                    </a:lnTo>
                    <a:lnTo>
                      <a:pt x="51" y="92"/>
                    </a:lnTo>
                    <a:lnTo>
                      <a:pt x="53" y="89"/>
                    </a:lnTo>
                    <a:lnTo>
                      <a:pt x="55" y="85"/>
                    </a:lnTo>
                    <a:lnTo>
                      <a:pt x="55" y="80"/>
                    </a:lnTo>
                    <a:lnTo>
                      <a:pt x="55" y="75"/>
                    </a:lnTo>
                    <a:lnTo>
                      <a:pt x="53" y="71"/>
                    </a:lnTo>
                    <a:lnTo>
                      <a:pt x="51" y="68"/>
                    </a:lnTo>
                    <a:lnTo>
                      <a:pt x="47" y="65"/>
                    </a:lnTo>
                    <a:lnTo>
                      <a:pt x="43" y="64"/>
                    </a:lnTo>
                    <a:lnTo>
                      <a:pt x="38" y="63"/>
                    </a:lnTo>
                    <a:lnTo>
                      <a:pt x="25" y="63"/>
                    </a:lnTo>
                    <a:lnTo>
                      <a:pt x="25" y="47"/>
                    </a:lnTo>
                    <a:lnTo>
                      <a:pt x="38" y="47"/>
                    </a:lnTo>
                    <a:lnTo>
                      <a:pt x="42" y="46"/>
                    </a:lnTo>
                    <a:lnTo>
                      <a:pt x="46" y="45"/>
                    </a:lnTo>
                    <a:lnTo>
                      <a:pt x="49" y="43"/>
                    </a:lnTo>
                    <a:lnTo>
                      <a:pt x="52" y="40"/>
                    </a:lnTo>
                    <a:lnTo>
                      <a:pt x="53" y="35"/>
                    </a:lnTo>
                    <a:lnTo>
                      <a:pt x="53" y="31"/>
                    </a:lnTo>
                    <a:lnTo>
                      <a:pt x="53" y="27"/>
                    </a:lnTo>
                    <a:lnTo>
                      <a:pt x="52" y="24"/>
                    </a:lnTo>
                    <a:lnTo>
                      <a:pt x="49" y="20"/>
                    </a:lnTo>
                    <a:lnTo>
                      <a:pt x="46" y="18"/>
                    </a:lnTo>
                    <a:lnTo>
                      <a:pt x="43" y="17"/>
                    </a:lnTo>
                    <a:lnTo>
                      <a:pt x="39" y="16"/>
                    </a:lnTo>
                    <a:lnTo>
                      <a:pt x="34" y="17"/>
                    </a:lnTo>
                    <a:lnTo>
                      <a:pt x="31" y="18"/>
                    </a:lnTo>
                    <a:lnTo>
                      <a:pt x="28" y="20"/>
                    </a:lnTo>
                    <a:lnTo>
                      <a:pt x="26" y="23"/>
                    </a:lnTo>
                    <a:lnTo>
                      <a:pt x="24" y="26"/>
                    </a:lnTo>
                    <a:lnTo>
                      <a:pt x="24" y="30"/>
                    </a:lnTo>
                    <a:lnTo>
                      <a:pt x="2" y="30"/>
                    </a:lnTo>
                    <a:lnTo>
                      <a:pt x="2" y="29"/>
                    </a:lnTo>
                    <a:lnTo>
                      <a:pt x="5" y="17"/>
                    </a:lnTo>
                    <a:lnTo>
                      <a:pt x="12" y="8"/>
                    </a:lnTo>
                    <a:lnTo>
                      <a:pt x="24" y="1"/>
                    </a:lnTo>
                    <a:lnTo>
                      <a:pt x="3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6" name="Rectangle 58"/>
              <p:cNvSpPr>
                <a:spLocks noChangeArrowheads="1"/>
              </p:cNvSpPr>
              <p:nvPr/>
            </p:nvSpPr>
            <p:spPr bwMode="auto">
              <a:xfrm>
                <a:off x="8374062" y="4487863"/>
                <a:ext cx="68263" cy="26987"/>
              </a:xfrm>
              <a:prstGeom prst="rect">
                <a:avLst/>
              </a:prstGeom>
              <a:solidFill>
                <a:schemeClr val="bg1"/>
              </a:solidFill>
              <a:ln w="0">
                <a:noFill/>
                <a:prstDash val="solid"/>
                <a:miter lim="800000"/>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7" name="Freeform 59"/>
              <p:cNvSpPr>
                <a:spLocks noEditPoints="1"/>
              </p:cNvSpPr>
              <p:nvPr/>
            </p:nvSpPr>
            <p:spPr bwMode="auto">
              <a:xfrm>
                <a:off x="6884987" y="4868863"/>
                <a:ext cx="115888" cy="180975"/>
              </a:xfrm>
              <a:custGeom>
                <a:avLst/>
                <a:gdLst>
                  <a:gd name="T0" fmla="*/ 36 w 73"/>
                  <a:gd name="T1" fmla="*/ 18 h 114"/>
                  <a:gd name="T2" fmla="*/ 33 w 73"/>
                  <a:gd name="T3" fmla="*/ 18 h 114"/>
                  <a:gd name="T4" fmla="*/ 30 w 73"/>
                  <a:gd name="T5" fmla="*/ 19 h 114"/>
                  <a:gd name="T6" fmla="*/ 27 w 73"/>
                  <a:gd name="T7" fmla="*/ 21 h 114"/>
                  <a:gd name="T8" fmla="*/ 25 w 73"/>
                  <a:gd name="T9" fmla="*/ 23 h 114"/>
                  <a:gd name="T10" fmla="*/ 22 w 73"/>
                  <a:gd name="T11" fmla="*/ 31 h 114"/>
                  <a:gd name="T12" fmla="*/ 21 w 73"/>
                  <a:gd name="T13" fmla="*/ 42 h 114"/>
                  <a:gd name="T14" fmla="*/ 21 w 73"/>
                  <a:gd name="T15" fmla="*/ 71 h 114"/>
                  <a:gd name="T16" fmla="*/ 22 w 73"/>
                  <a:gd name="T17" fmla="*/ 83 h 114"/>
                  <a:gd name="T18" fmla="*/ 25 w 73"/>
                  <a:gd name="T19" fmla="*/ 90 h 114"/>
                  <a:gd name="T20" fmla="*/ 27 w 73"/>
                  <a:gd name="T21" fmla="*/ 93 h 114"/>
                  <a:gd name="T22" fmla="*/ 30 w 73"/>
                  <a:gd name="T23" fmla="*/ 95 h 114"/>
                  <a:gd name="T24" fmla="*/ 33 w 73"/>
                  <a:gd name="T25" fmla="*/ 96 h 114"/>
                  <a:gd name="T26" fmla="*/ 36 w 73"/>
                  <a:gd name="T27" fmla="*/ 97 h 114"/>
                  <a:gd name="T28" fmla="*/ 37 w 73"/>
                  <a:gd name="T29" fmla="*/ 97 h 114"/>
                  <a:gd name="T30" fmla="*/ 40 w 73"/>
                  <a:gd name="T31" fmla="*/ 96 h 114"/>
                  <a:gd name="T32" fmla="*/ 44 w 73"/>
                  <a:gd name="T33" fmla="*/ 95 h 114"/>
                  <a:gd name="T34" fmla="*/ 46 w 73"/>
                  <a:gd name="T35" fmla="*/ 93 h 114"/>
                  <a:gd name="T36" fmla="*/ 48 w 73"/>
                  <a:gd name="T37" fmla="*/ 90 h 114"/>
                  <a:gd name="T38" fmla="*/ 51 w 73"/>
                  <a:gd name="T39" fmla="*/ 83 h 114"/>
                  <a:gd name="T40" fmla="*/ 52 w 73"/>
                  <a:gd name="T41" fmla="*/ 71 h 114"/>
                  <a:gd name="T42" fmla="*/ 52 w 73"/>
                  <a:gd name="T43" fmla="*/ 42 h 114"/>
                  <a:gd name="T44" fmla="*/ 51 w 73"/>
                  <a:gd name="T45" fmla="*/ 31 h 114"/>
                  <a:gd name="T46" fmla="*/ 48 w 73"/>
                  <a:gd name="T47" fmla="*/ 23 h 114"/>
                  <a:gd name="T48" fmla="*/ 45 w 73"/>
                  <a:gd name="T49" fmla="*/ 20 h 114"/>
                  <a:gd name="T50" fmla="*/ 41 w 73"/>
                  <a:gd name="T51" fmla="*/ 18 h 114"/>
                  <a:gd name="T52" fmla="*/ 36 w 73"/>
                  <a:gd name="T53" fmla="*/ 18 h 114"/>
                  <a:gd name="T54" fmla="*/ 36 w 73"/>
                  <a:gd name="T55" fmla="*/ 18 h 114"/>
                  <a:gd name="T56" fmla="*/ 36 w 73"/>
                  <a:gd name="T57" fmla="*/ 0 h 114"/>
                  <a:gd name="T58" fmla="*/ 36 w 73"/>
                  <a:gd name="T59" fmla="*/ 0 h 114"/>
                  <a:gd name="T60" fmla="*/ 47 w 73"/>
                  <a:gd name="T61" fmla="*/ 1 h 114"/>
                  <a:gd name="T62" fmla="*/ 56 w 73"/>
                  <a:gd name="T63" fmla="*/ 5 h 114"/>
                  <a:gd name="T64" fmla="*/ 64 w 73"/>
                  <a:gd name="T65" fmla="*/ 11 h 114"/>
                  <a:gd name="T66" fmla="*/ 69 w 73"/>
                  <a:gd name="T67" fmla="*/ 20 h 114"/>
                  <a:gd name="T68" fmla="*/ 72 w 73"/>
                  <a:gd name="T69" fmla="*/ 31 h 114"/>
                  <a:gd name="T70" fmla="*/ 73 w 73"/>
                  <a:gd name="T71" fmla="*/ 44 h 114"/>
                  <a:gd name="T72" fmla="*/ 73 w 73"/>
                  <a:gd name="T73" fmla="*/ 69 h 114"/>
                  <a:gd name="T74" fmla="*/ 72 w 73"/>
                  <a:gd name="T75" fmla="*/ 83 h 114"/>
                  <a:gd name="T76" fmla="*/ 69 w 73"/>
                  <a:gd name="T77" fmla="*/ 93 h 114"/>
                  <a:gd name="T78" fmla="*/ 64 w 73"/>
                  <a:gd name="T79" fmla="*/ 102 h 114"/>
                  <a:gd name="T80" fmla="*/ 56 w 73"/>
                  <a:gd name="T81" fmla="*/ 108 h 114"/>
                  <a:gd name="T82" fmla="*/ 48 w 73"/>
                  <a:gd name="T83" fmla="*/ 113 h 114"/>
                  <a:gd name="T84" fmla="*/ 37 w 73"/>
                  <a:gd name="T85" fmla="*/ 114 h 114"/>
                  <a:gd name="T86" fmla="*/ 36 w 73"/>
                  <a:gd name="T87" fmla="*/ 114 h 114"/>
                  <a:gd name="T88" fmla="*/ 26 w 73"/>
                  <a:gd name="T89" fmla="*/ 113 h 114"/>
                  <a:gd name="T90" fmla="*/ 17 w 73"/>
                  <a:gd name="T91" fmla="*/ 108 h 114"/>
                  <a:gd name="T92" fmla="*/ 9 w 73"/>
                  <a:gd name="T93" fmla="*/ 102 h 114"/>
                  <a:gd name="T94" fmla="*/ 4 w 73"/>
                  <a:gd name="T95" fmla="*/ 93 h 114"/>
                  <a:gd name="T96" fmla="*/ 1 w 73"/>
                  <a:gd name="T97" fmla="*/ 83 h 114"/>
                  <a:gd name="T98" fmla="*/ 0 w 73"/>
                  <a:gd name="T99" fmla="*/ 69 h 114"/>
                  <a:gd name="T100" fmla="*/ 0 w 73"/>
                  <a:gd name="T101" fmla="*/ 44 h 114"/>
                  <a:gd name="T102" fmla="*/ 1 w 73"/>
                  <a:gd name="T103" fmla="*/ 31 h 114"/>
                  <a:gd name="T104" fmla="*/ 4 w 73"/>
                  <a:gd name="T105" fmla="*/ 20 h 114"/>
                  <a:gd name="T106" fmla="*/ 9 w 73"/>
                  <a:gd name="T107" fmla="*/ 11 h 114"/>
                  <a:gd name="T108" fmla="*/ 17 w 73"/>
                  <a:gd name="T109" fmla="*/ 5 h 114"/>
                  <a:gd name="T110" fmla="*/ 25 w 73"/>
                  <a:gd name="T111" fmla="*/ 1 h 114"/>
                  <a:gd name="T112" fmla="*/ 36 w 73"/>
                  <a:gd name="T11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 h="114">
                    <a:moveTo>
                      <a:pt x="36" y="18"/>
                    </a:moveTo>
                    <a:lnTo>
                      <a:pt x="33" y="18"/>
                    </a:lnTo>
                    <a:lnTo>
                      <a:pt x="30" y="19"/>
                    </a:lnTo>
                    <a:lnTo>
                      <a:pt x="27" y="21"/>
                    </a:lnTo>
                    <a:lnTo>
                      <a:pt x="25" y="23"/>
                    </a:lnTo>
                    <a:lnTo>
                      <a:pt x="22" y="31"/>
                    </a:lnTo>
                    <a:lnTo>
                      <a:pt x="21" y="42"/>
                    </a:lnTo>
                    <a:lnTo>
                      <a:pt x="21" y="71"/>
                    </a:lnTo>
                    <a:lnTo>
                      <a:pt x="22" y="83"/>
                    </a:lnTo>
                    <a:lnTo>
                      <a:pt x="25" y="90"/>
                    </a:lnTo>
                    <a:lnTo>
                      <a:pt x="27" y="93"/>
                    </a:lnTo>
                    <a:lnTo>
                      <a:pt x="30" y="95"/>
                    </a:lnTo>
                    <a:lnTo>
                      <a:pt x="33" y="96"/>
                    </a:lnTo>
                    <a:lnTo>
                      <a:pt x="36" y="97"/>
                    </a:lnTo>
                    <a:lnTo>
                      <a:pt x="37" y="97"/>
                    </a:lnTo>
                    <a:lnTo>
                      <a:pt x="40" y="96"/>
                    </a:lnTo>
                    <a:lnTo>
                      <a:pt x="44" y="95"/>
                    </a:lnTo>
                    <a:lnTo>
                      <a:pt x="46" y="93"/>
                    </a:lnTo>
                    <a:lnTo>
                      <a:pt x="48" y="90"/>
                    </a:lnTo>
                    <a:lnTo>
                      <a:pt x="51" y="83"/>
                    </a:lnTo>
                    <a:lnTo>
                      <a:pt x="52" y="71"/>
                    </a:lnTo>
                    <a:lnTo>
                      <a:pt x="52" y="42"/>
                    </a:lnTo>
                    <a:lnTo>
                      <a:pt x="51" y="31"/>
                    </a:lnTo>
                    <a:lnTo>
                      <a:pt x="48" y="23"/>
                    </a:lnTo>
                    <a:lnTo>
                      <a:pt x="45" y="20"/>
                    </a:lnTo>
                    <a:lnTo>
                      <a:pt x="41" y="18"/>
                    </a:lnTo>
                    <a:lnTo>
                      <a:pt x="36" y="18"/>
                    </a:lnTo>
                    <a:lnTo>
                      <a:pt x="36" y="18"/>
                    </a:lnTo>
                    <a:close/>
                    <a:moveTo>
                      <a:pt x="36" y="0"/>
                    </a:moveTo>
                    <a:lnTo>
                      <a:pt x="36" y="0"/>
                    </a:lnTo>
                    <a:lnTo>
                      <a:pt x="47" y="1"/>
                    </a:lnTo>
                    <a:lnTo>
                      <a:pt x="56" y="5"/>
                    </a:lnTo>
                    <a:lnTo>
                      <a:pt x="64" y="11"/>
                    </a:lnTo>
                    <a:lnTo>
                      <a:pt x="69" y="20"/>
                    </a:lnTo>
                    <a:lnTo>
                      <a:pt x="72" y="31"/>
                    </a:lnTo>
                    <a:lnTo>
                      <a:pt x="73" y="44"/>
                    </a:lnTo>
                    <a:lnTo>
                      <a:pt x="73" y="69"/>
                    </a:lnTo>
                    <a:lnTo>
                      <a:pt x="72" y="83"/>
                    </a:lnTo>
                    <a:lnTo>
                      <a:pt x="69" y="93"/>
                    </a:lnTo>
                    <a:lnTo>
                      <a:pt x="64" y="102"/>
                    </a:lnTo>
                    <a:lnTo>
                      <a:pt x="56" y="108"/>
                    </a:lnTo>
                    <a:lnTo>
                      <a:pt x="48" y="113"/>
                    </a:lnTo>
                    <a:lnTo>
                      <a:pt x="37" y="114"/>
                    </a:lnTo>
                    <a:lnTo>
                      <a:pt x="36" y="114"/>
                    </a:lnTo>
                    <a:lnTo>
                      <a:pt x="26" y="113"/>
                    </a:lnTo>
                    <a:lnTo>
                      <a:pt x="17" y="108"/>
                    </a:lnTo>
                    <a:lnTo>
                      <a:pt x="9" y="102"/>
                    </a:lnTo>
                    <a:lnTo>
                      <a:pt x="4" y="93"/>
                    </a:lnTo>
                    <a:lnTo>
                      <a:pt x="1" y="83"/>
                    </a:lnTo>
                    <a:lnTo>
                      <a:pt x="0" y="69"/>
                    </a:lnTo>
                    <a:lnTo>
                      <a:pt x="0" y="44"/>
                    </a:lnTo>
                    <a:lnTo>
                      <a:pt x="1" y="31"/>
                    </a:lnTo>
                    <a:lnTo>
                      <a:pt x="4" y="20"/>
                    </a:lnTo>
                    <a:lnTo>
                      <a:pt x="9" y="11"/>
                    </a:lnTo>
                    <a:lnTo>
                      <a:pt x="17" y="5"/>
                    </a:lnTo>
                    <a:lnTo>
                      <a:pt x="25" y="1"/>
                    </a:lnTo>
                    <a:lnTo>
                      <a:pt x="36"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8" name="Freeform 60"/>
              <p:cNvSpPr>
                <a:spLocks/>
              </p:cNvSpPr>
              <p:nvPr/>
            </p:nvSpPr>
            <p:spPr bwMode="auto">
              <a:xfrm>
                <a:off x="7405687" y="4922838"/>
                <a:ext cx="57150" cy="63500"/>
              </a:xfrm>
              <a:custGeom>
                <a:avLst/>
                <a:gdLst>
                  <a:gd name="T0" fmla="*/ 18 w 36"/>
                  <a:gd name="T1" fmla="*/ 0 h 40"/>
                  <a:gd name="T2" fmla="*/ 22 w 36"/>
                  <a:gd name="T3" fmla="*/ 0 h 40"/>
                  <a:gd name="T4" fmla="*/ 27 w 36"/>
                  <a:gd name="T5" fmla="*/ 2 h 40"/>
                  <a:gd name="T6" fmla="*/ 31 w 36"/>
                  <a:gd name="T7" fmla="*/ 4 h 40"/>
                  <a:gd name="T8" fmla="*/ 33 w 36"/>
                  <a:gd name="T9" fmla="*/ 8 h 40"/>
                  <a:gd name="T10" fmla="*/ 35 w 36"/>
                  <a:gd name="T11" fmla="*/ 12 h 40"/>
                  <a:gd name="T12" fmla="*/ 36 w 36"/>
                  <a:gd name="T13" fmla="*/ 17 h 40"/>
                  <a:gd name="T14" fmla="*/ 36 w 36"/>
                  <a:gd name="T15" fmla="*/ 24 h 40"/>
                  <a:gd name="T16" fmla="*/ 35 w 36"/>
                  <a:gd name="T17" fmla="*/ 28 h 40"/>
                  <a:gd name="T18" fmla="*/ 33 w 36"/>
                  <a:gd name="T19" fmla="*/ 33 h 40"/>
                  <a:gd name="T20" fmla="*/ 31 w 36"/>
                  <a:gd name="T21" fmla="*/ 36 h 40"/>
                  <a:gd name="T22" fmla="*/ 28 w 36"/>
                  <a:gd name="T23" fmla="*/ 38 h 40"/>
                  <a:gd name="T24" fmla="*/ 22 w 36"/>
                  <a:gd name="T25" fmla="*/ 40 h 40"/>
                  <a:gd name="T26" fmla="*/ 18 w 36"/>
                  <a:gd name="T27" fmla="*/ 40 h 40"/>
                  <a:gd name="T28" fmla="*/ 13 w 36"/>
                  <a:gd name="T29" fmla="*/ 40 h 40"/>
                  <a:gd name="T30" fmla="*/ 8 w 36"/>
                  <a:gd name="T31" fmla="*/ 38 h 40"/>
                  <a:gd name="T32" fmla="*/ 4 w 36"/>
                  <a:gd name="T33" fmla="*/ 36 h 40"/>
                  <a:gd name="T34" fmla="*/ 2 w 36"/>
                  <a:gd name="T35" fmla="*/ 33 h 40"/>
                  <a:gd name="T36" fmla="*/ 0 w 36"/>
                  <a:gd name="T37" fmla="*/ 28 h 40"/>
                  <a:gd name="T38" fmla="*/ 0 w 36"/>
                  <a:gd name="T39" fmla="*/ 24 h 40"/>
                  <a:gd name="T40" fmla="*/ 0 w 36"/>
                  <a:gd name="T41" fmla="*/ 17 h 40"/>
                  <a:gd name="T42" fmla="*/ 0 w 36"/>
                  <a:gd name="T43" fmla="*/ 12 h 40"/>
                  <a:gd name="T44" fmla="*/ 2 w 36"/>
                  <a:gd name="T45" fmla="*/ 8 h 40"/>
                  <a:gd name="T46" fmla="*/ 4 w 36"/>
                  <a:gd name="T47" fmla="*/ 5 h 40"/>
                  <a:gd name="T48" fmla="*/ 8 w 36"/>
                  <a:gd name="T49" fmla="*/ 2 h 40"/>
                  <a:gd name="T50" fmla="*/ 13 w 36"/>
                  <a:gd name="T51" fmla="*/ 0 h 40"/>
                  <a:gd name="T52" fmla="*/ 18 w 36"/>
                  <a:gd name="T5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0">
                    <a:moveTo>
                      <a:pt x="18" y="0"/>
                    </a:moveTo>
                    <a:lnTo>
                      <a:pt x="22" y="0"/>
                    </a:lnTo>
                    <a:lnTo>
                      <a:pt x="27" y="2"/>
                    </a:lnTo>
                    <a:lnTo>
                      <a:pt x="31" y="4"/>
                    </a:lnTo>
                    <a:lnTo>
                      <a:pt x="33" y="8"/>
                    </a:lnTo>
                    <a:lnTo>
                      <a:pt x="35" y="12"/>
                    </a:lnTo>
                    <a:lnTo>
                      <a:pt x="36" y="17"/>
                    </a:lnTo>
                    <a:lnTo>
                      <a:pt x="36" y="24"/>
                    </a:lnTo>
                    <a:lnTo>
                      <a:pt x="35" y="28"/>
                    </a:lnTo>
                    <a:lnTo>
                      <a:pt x="33" y="33"/>
                    </a:lnTo>
                    <a:lnTo>
                      <a:pt x="31" y="36"/>
                    </a:lnTo>
                    <a:lnTo>
                      <a:pt x="28" y="38"/>
                    </a:lnTo>
                    <a:lnTo>
                      <a:pt x="22" y="40"/>
                    </a:lnTo>
                    <a:lnTo>
                      <a:pt x="18" y="40"/>
                    </a:lnTo>
                    <a:lnTo>
                      <a:pt x="13" y="40"/>
                    </a:lnTo>
                    <a:lnTo>
                      <a:pt x="8" y="38"/>
                    </a:lnTo>
                    <a:lnTo>
                      <a:pt x="4" y="36"/>
                    </a:lnTo>
                    <a:lnTo>
                      <a:pt x="2" y="33"/>
                    </a:lnTo>
                    <a:lnTo>
                      <a:pt x="0" y="28"/>
                    </a:lnTo>
                    <a:lnTo>
                      <a:pt x="0" y="24"/>
                    </a:lnTo>
                    <a:lnTo>
                      <a:pt x="0" y="17"/>
                    </a:lnTo>
                    <a:lnTo>
                      <a:pt x="0" y="12"/>
                    </a:lnTo>
                    <a:lnTo>
                      <a:pt x="2" y="8"/>
                    </a:lnTo>
                    <a:lnTo>
                      <a:pt x="4" y="5"/>
                    </a:lnTo>
                    <a:lnTo>
                      <a:pt x="8" y="2"/>
                    </a:lnTo>
                    <a:lnTo>
                      <a:pt x="13" y="0"/>
                    </a:lnTo>
                    <a:lnTo>
                      <a:pt x="1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99" name="Freeform 61"/>
              <p:cNvSpPr>
                <a:spLocks/>
              </p:cNvSpPr>
              <p:nvPr/>
            </p:nvSpPr>
            <p:spPr bwMode="auto">
              <a:xfrm>
                <a:off x="7858125" y="4902200"/>
                <a:ext cx="120650" cy="127000"/>
              </a:xfrm>
              <a:custGeom>
                <a:avLst/>
                <a:gdLst>
                  <a:gd name="T0" fmla="*/ 28 w 76"/>
                  <a:gd name="T1" fmla="*/ 0 h 80"/>
                  <a:gd name="T2" fmla="*/ 50 w 76"/>
                  <a:gd name="T3" fmla="*/ 0 h 80"/>
                  <a:gd name="T4" fmla="*/ 50 w 76"/>
                  <a:gd name="T5" fmla="*/ 30 h 80"/>
                  <a:gd name="T6" fmla="*/ 76 w 76"/>
                  <a:gd name="T7" fmla="*/ 30 h 80"/>
                  <a:gd name="T8" fmla="*/ 76 w 76"/>
                  <a:gd name="T9" fmla="*/ 49 h 80"/>
                  <a:gd name="T10" fmla="*/ 50 w 76"/>
                  <a:gd name="T11" fmla="*/ 49 h 80"/>
                  <a:gd name="T12" fmla="*/ 50 w 76"/>
                  <a:gd name="T13" fmla="*/ 80 h 80"/>
                  <a:gd name="T14" fmla="*/ 28 w 76"/>
                  <a:gd name="T15" fmla="*/ 80 h 80"/>
                  <a:gd name="T16" fmla="*/ 28 w 76"/>
                  <a:gd name="T17" fmla="*/ 49 h 80"/>
                  <a:gd name="T18" fmla="*/ 0 w 76"/>
                  <a:gd name="T19" fmla="*/ 49 h 80"/>
                  <a:gd name="T20" fmla="*/ 0 w 76"/>
                  <a:gd name="T21" fmla="*/ 30 h 80"/>
                  <a:gd name="T22" fmla="*/ 28 w 76"/>
                  <a:gd name="T23" fmla="*/ 30 h 80"/>
                  <a:gd name="T24" fmla="*/ 28 w 76"/>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0">
                    <a:moveTo>
                      <a:pt x="28" y="0"/>
                    </a:moveTo>
                    <a:lnTo>
                      <a:pt x="50" y="0"/>
                    </a:lnTo>
                    <a:lnTo>
                      <a:pt x="50" y="30"/>
                    </a:lnTo>
                    <a:lnTo>
                      <a:pt x="76" y="30"/>
                    </a:lnTo>
                    <a:lnTo>
                      <a:pt x="76" y="49"/>
                    </a:lnTo>
                    <a:lnTo>
                      <a:pt x="50" y="49"/>
                    </a:lnTo>
                    <a:lnTo>
                      <a:pt x="50" y="80"/>
                    </a:lnTo>
                    <a:lnTo>
                      <a:pt x="28" y="80"/>
                    </a:lnTo>
                    <a:lnTo>
                      <a:pt x="28" y="49"/>
                    </a:lnTo>
                    <a:lnTo>
                      <a:pt x="0" y="49"/>
                    </a:lnTo>
                    <a:lnTo>
                      <a:pt x="0" y="30"/>
                    </a:lnTo>
                    <a:lnTo>
                      <a:pt x="28" y="30"/>
                    </a:lnTo>
                    <a:lnTo>
                      <a:pt x="2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0" name="Freeform 62"/>
              <p:cNvSpPr>
                <a:spLocks noEditPoints="1"/>
              </p:cNvSpPr>
              <p:nvPr/>
            </p:nvSpPr>
            <p:spPr bwMode="auto">
              <a:xfrm>
                <a:off x="8351837" y="4927600"/>
                <a:ext cx="109538" cy="79375"/>
              </a:xfrm>
              <a:custGeom>
                <a:avLst/>
                <a:gdLst>
                  <a:gd name="T0" fmla="*/ 0 w 69"/>
                  <a:gd name="T1" fmla="*/ 32 h 50"/>
                  <a:gd name="T2" fmla="*/ 69 w 69"/>
                  <a:gd name="T3" fmla="*/ 32 h 50"/>
                  <a:gd name="T4" fmla="*/ 69 w 69"/>
                  <a:gd name="T5" fmla="*/ 50 h 50"/>
                  <a:gd name="T6" fmla="*/ 0 w 69"/>
                  <a:gd name="T7" fmla="*/ 50 h 50"/>
                  <a:gd name="T8" fmla="*/ 0 w 69"/>
                  <a:gd name="T9" fmla="*/ 32 h 50"/>
                  <a:gd name="T10" fmla="*/ 0 w 69"/>
                  <a:gd name="T11" fmla="*/ 0 h 50"/>
                  <a:gd name="T12" fmla="*/ 69 w 69"/>
                  <a:gd name="T13" fmla="*/ 0 h 50"/>
                  <a:gd name="T14" fmla="*/ 69 w 69"/>
                  <a:gd name="T15" fmla="*/ 17 h 50"/>
                  <a:gd name="T16" fmla="*/ 0 w 69"/>
                  <a:gd name="T17" fmla="*/ 17 h 50"/>
                  <a:gd name="T18" fmla="*/ 0 w 6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50">
                    <a:moveTo>
                      <a:pt x="0" y="32"/>
                    </a:moveTo>
                    <a:lnTo>
                      <a:pt x="69" y="32"/>
                    </a:lnTo>
                    <a:lnTo>
                      <a:pt x="69" y="50"/>
                    </a:lnTo>
                    <a:lnTo>
                      <a:pt x="0" y="50"/>
                    </a:lnTo>
                    <a:lnTo>
                      <a:pt x="0" y="32"/>
                    </a:lnTo>
                    <a:close/>
                    <a:moveTo>
                      <a:pt x="0" y="0"/>
                    </a:moveTo>
                    <a:lnTo>
                      <a:pt x="69" y="0"/>
                    </a:lnTo>
                    <a:lnTo>
                      <a:pt x="69" y="17"/>
                    </a:lnTo>
                    <a:lnTo>
                      <a:pt x="0" y="17"/>
                    </a:lnTo>
                    <a:lnTo>
                      <a:pt x="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grpSp>
        <p:grpSp>
          <p:nvGrpSpPr>
            <p:cNvPr id="10" name="Group 9"/>
            <p:cNvGrpSpPr/>
            <p:nvPr/>
          </p:nvGrpSpPr>
          <p:grpSpPr>
            <a:xfrm>
              <a:off x="9099549" y="2667000"/>
              <a:ext cx="1879600" cy="965200"/>
              <a:chOff x="8837612" y="1447800"/>
              <a:chExt cx="1879600" cy="965200"/>
            </a:xfrm>
          </p:grpSpPr>
          <p:sp>
            <p:nvSpPr>
              <p:cNvPr id="101" name="Freeform 63"/>
              <p:cNvSpPr>
                <a:spLocks/>
              </p:cNvSpPr>
              <p:nvPr/>
            </p:nvSpPr>
            <p:spPr bwMode="auto">
              <a:xfrm>
                <a:off x="8837612" y="1447800"/>
                <a:ext cx="1879600" cy="965200"/>
              </a:xfrm>
              <a:custGeom>
                <a:avLst/>
                <a:gdLst>
                  <a:gd name="T0" fmla="*/ 0 w 1184"/>
                  <a:gd name="T1" fmla="*/ 0 h 608"/>
                  <a:gd name="T2" fmla="*/ 151 w 1184"/>
                  <a:gd name="T3" fmla="*/ 5 h 608"/>
                  <a:gd name="T4" fmla="*/ 1165 w 1184"/>
                  <a:gd name="T5" fmla="*/ 496 h 608"/>
                  <a:gd name="T6" fmla="*/ 1176 w 1184"/>
                  <a:gd name="T7" fmla="*/ 503 h 608"/>
                  <a:gd name="T8" fmla="*/ 1182 w 1184"/>
                  <a:gd name="T9" fmla="*/ 514 h 608"/>
                  <a:gd name="T10" fmla="*/ 1184 w 1184"/>
                  <a:gd name="T11" fmla="*/ 527 h 608"/>
                  <a:gd name="T12" fmla="*/ 1180 w 1184"/>
                  <a:gd name="T13" fmla="*/ 540 h 608"/>
                  <a:gd name="T14" fmla="*/ 1157 w 1184"/>
                  <a:gd name="T15" fmla="*/ 590 h 608"/>
                  <a:gd name="T16" fmla="*/ 1148 w 1184"/>
                  <a:gd name="T17" fmla="*/ 599 h 608"/>
                  <a:gd name="T18" fmla="*/ 1137 w 1184"/>
                  <a:gd name="T19" fmla="*/ 606 h 608"/>
                  <a:gd name="T20" fmla="*/ 1125 w 1184"/>
                  <a:gd name="T21" fmla="*/ 608 h 608"/>
                  <a:gd name="T22" fmla="*/ 1112 w 1184"/>
                  <a:gd name="T23" fmla="*/ 605 h 608"/>
                  <a:gd name="T24" fmla="*/ 98 w 1184"/>
                  <a:gd name="T25" fmla="*/ 115 h 608"/>
                  <a:gd name="T26" fmla="*/ 0 w 1184"/>
                  <a:gd name="T2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4" h="608">
                    <a:moveTo>
                      <a:pt x="0" y="0"/>
                    </a:moveTo>
                    <a:lnTo>
                      <a:pt x="151" y="5"/>
                    </a:lnTo>
                    <a:lnTo>
                      <a:pt x="1165" y="496"/>
                    </a:lnTo>
                    <a:lnTo>
                      <a:pt x="1176" y="503"/>
                    </a:lnTo>
                    <a:lnTo>
                      <a:pt x="1182" y="514"/>
                    </a:lnTo>
                    <a:lnTo>
                      <a:pt x="1184" y="527"/>
                    </a:lnTo>
                    <a:lnTo>
                      <a:pt x="1180" y="540"/>
                    </a:lnTo>
                    <a:lnTo>
                      <a:pt x="1157" y="590"/>
                    </a:lnTo>
                    <a:lnTo>
                      <a:pt x="1148" y="599"/>
                    </a:lnTo>
                    <a:lnTo>
                      <a:pt x="1137" y="606"/>
                    </a:lnTo>
                    <a:lnTo>
                      <a:pt x="1125" y="608"/>
                    </a:lnTo>
                    <a:lnTo>
                      <a:pt x="1112" y="605"/>
                    </a:lnTo>
                    <a:lnTo>
                      <a:pt x="98" y="115"/>
                    </a:lnTo>
                    <a:lnTo>
                      <a:pt x="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2" name="Freeform 64"/>
              <p:cNvSpPr>
                <a:spLocks/>
              </p:cNvSpPr>
              <p:nvPr/>
            </p:nvSpPr>
            <p:spPr bwMode="auto">
              <a:xfrm>
                <a:off x="8837612" y="1447800"/>
                <a:ext cx="1854200" cy="965200"/>
              </a:xfrm>
              <a:custGeom>
                <a:avLst/>
                <a:gdLst>
                  <a:gd name="T0" fmla="*/ 0 w 1168"/>
                  <a:gd name="T1" fmla="*/ 0 h 608"/>
                  <a:gd name="T2" fmla="*/ 129 w 1168"/>
                  <a:gd name="T3" fmla="*/ 63 h 608"/>
                  <a:gd name="T4" fmla="*/ 1168 w 1168"/>
                  <a:gd name="T5" fmla="*/ 564 h 608"/>
                  <a:gd name="T6" fmla="*/ 1157 w 1168"/>
                  <a:gd name="T7" fmla="*/ 590 h 608"/>
                  <a:gd name="T8" fmla="*/ 1148 w 1168"/>
                  <a:gd name="T9" fmla="*/ 599 h 608"/>
                  <a:gd name="T10" fmla="*/ 1137 w 1168"/>
                  <a:gd name="T11" fmla="*/ 606 h 608"/>
                  <a:gd name="T12" fmla="*/ 1125 w 1168"/>
                  <a:gd name="T13" fmla="*/ 608 h 608"/>
                  <a:gd name="T14" fmla="*/ 1112 w 1168"/>
                  <a:gd name="T15" fmla="*/ 605 h 608"/>
                  <a:gd name="T16" fmla="*/ 98 w 1168"/>
                  <a:gd name="T17" fmla="*/ 115 h 608"/>
                  <a:gd name="T18" fmla="*/ 0 w 1168"/>
                  <a:gd name="T19"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8" h="608">
                    <a:moveTo>
                      <a:pt x="0" y="0"/>
                    </a:moveTo>
                    <a:lnTo>
                      <a:pt x="129" y="63"/>
                    </a:lnTo>
                    <a:lnTo>
                      <a:pt x="1168" y="564"/>
                    </a:lnTo>
                    <a:lnTo>
                      <a:pt x="1157" y="590"/>
                    </a:lnTo>
                    <a:lnTo>
                      <a:pt x="1148" y="599"/>
                    </a:lnTo>
                    <a:lnTo>
                      <a:pt x="1137" y="606"/>
                    </a:lnTo>
                    <a:lnTo>
                      <a:pt x="1125" y="608"/>
                    </a:lnTo>
                    <a:lnTo>
                      <a:pt x="1112" y="605"/>
                    </a:lnTo>
                    <a:lnTo>
                      <a:pt x="98" y="115"/>
                    </a:lnTo>
                    <a:lnTo>
                      <a:pt x="0" y="0"/>
                    </a:lnTo>
                    <a:close/>
                  </a:path>
                </a:pathLst>
              </a:custGeom>
              <a:solidFill>
                <a:schemeClr val="tx1">
                  <a:alpha val="2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3" name="Freeform 66"/>
              <p:cNvSpPr>
                <a:spLocks/>
              </p:cNvSpPr>
              <p:nvPr/>
            </p:nvSpPr>
            <p:spPr bwMode="auto">
              <a:xfrm>
                <a:off x="8837612" y="1447800"/>
                <a:ext cx="1746250" cy="925512"/>
              </a:xfrm>
              <a:custGeom>
                <a:avLst/>
                <a:gdLst>
                  <a:gd name="T0" fmla="*/ 0 w 1100"/>
                  <a:gd name="T1" fmla="*/ 0 h 583"/>
                  <a:gd name="T2" fmla="*/ 129 w 1100"/>
                  <a:gd name="T3" fmla="*/ 63 h 583"/>
                  <a:gd name="T4" fmla="*/ 1100 w 1100"/>
                  <a:gd name="T5" fmla="*/ 531 h 583"/>
                  <a:gd name="T6" fmla="*/ 1085 w 1100"/>
                  <a:gd name="T7" fmla="*/ 559 h 583"/>
                  <a:gd name="T8" fmla="*/ 1068 w 1100"/>
                  <a:gd name="T9" fmla="*/ 583 h 583"/>
                  <a:gd name="T10" fmla="*/ 98 w 1100"/>
                  <a:gd name="T11" fmla="*/ 115 h 583"/>
                  <a:gd name="T12" fmla="*/ 0 w 1100"/>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1100" h="583">
                    <a:moveTo>
                      <a:pt x="0" y="0"/>
                    </a:moveTo>
                    <a:lnTo>
                      <a:pt x="129" y="63"/>
                    </a:lnTo>
                    <a:lnTo>
                      <a:pt x="1100" y="531"/>
                    </a:lnTo>
                    <a:lnTo>
                      <a:pt x="1085" y="559"/>
                    </a:lnTo>
                    <a:lnTo>
                      <a:pt x="1068" y="583"/>
                    </a:lnTo>
                    <a:lnTo>
                      <a:pt x="98" y="115"/>
                    </a:lnTo>
                    <a:lnTo>
                      <a:pt x="0" y="0"/>
                    </a:lnTo>
                    <a:close/>
                  </a:path>
                </a:pathLst>
              </a:custGeom>
              <a:solidFill>
                <a:srgbClr val="70E7A9"/>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4" name="Freeform 67"/>
              <p:cNvSpPr>
                <a:spLocks/>
              </p:cNvSpPr>
              <p:nvPr/>
            </p:nvSpPr>
            <p:spPr bwMode="auto">
              <a:xfrm>
                <a:off x="8837612" y="1447800"/>
                <a:ext cx="1724025" cy="898525"/>
              </a:xfrm>
              <a:custGeom>
                <a:avLst/>
                <a:gdLst>
                  <a:gd name="T0" fmla="*/ 0 w 1086"/>
                  <a:gd name="T1" fmla="*/ 0 h 566"/>
                  <a:gd name="T2" fmla="*/ 151 w 1086"/>
                  <a:gd name="T3" fmla="*/ 5 h 566"/>
                  <a:gd name="T4" fmla="*/ 1086 w 1086"/>
                  <a:gd name="T5" fmla="*/ 457 h 566"/>
                  <a:gd name="T6" fmla="*/ 1072 w 1086"/>
                  <a:gd name="T7" fmla="*/ 497 h 566"/>
                  <a:gd name="T8" fmla="*/ 1055 w 1086"/>
                  <a:gd name="T9" fmla="*/ 534 h 566"/>
                  <a:gd name="T10" fmla="*/ 1034 w 1086"/>
                  <a:gd name="T11" fmla="*/ 566 h 566"/>
                  <a:gd name="T12" fmla="*/ 98 w 1086"/>
                  <a:gd name="T13" fmla="*/ 115 h 566"/>
                  <a:gd name="T14" fmla="*/ 0 w 1086"/>
                  <a:gd name="T15" fmla="*/ 0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6" h="566">
                    <a:moveTo>
                      <a:pt x="0" y="0"/>
                    </a:moveTo>
                    <a:lnTo>
                      <a:pt x="151" y="5"/>
                    </a:lnTo>
                    <a:lnTo>
                      <a:pt x="1086" y="457"/>
                    </a:lnTo>
                    <a:lnTo>
                      <a:pt x="1072" y="497"/>
                    </a:lnTo>
                    <a:lnTo>
                      <a:pt x="1055" y="534"/>
                    </a:lnTo>
                    <a:lnTo>
                      <a:pt x="1034" y="566"/>
                    </a:lnTo>
                    <a:lnTo>
                      <a:pt x="98" y="115"/>
                    </a:lnTo>
                    <a:lnTo>
                      <a:pt x="0" y="0"/>
                    </a:lnTo>
                    <a:close/>
                  </a:path>
                </a:pathLst>
              </a:custGeom>
              <a:solidFill>
                <a:schemeClr val="accent4">
                  <a:lumMod val="60000"/>
                  <a:lumOff val="4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5" name="Freeform 68"/>
              <p:cNvSpPr>
                <a:spLocks/>
              </p:cNvSpPr>
              <p:nvPr/>
            </p:nvSpPr>
            <p:spPr bwMode="auto">
              <a:xfrm>
                <a:off x="8837612" y="1447800"/>
                <a:ext cx="1690688" cy="898525"/>
              </a:xfrm>
              <a:custGeom>
                <a:avLst/>
                <a:gdLst>
                  <a:gd name="T0" fmla="*/ 0 w 1065"/>
                  <a:gd name="T1" fmla="*/ 0 h 566"/>
                  <a:gd name="T2" fmla="*/ 129 w 1065"/>
                  <a:gd name="T3" fmla="*/ 63 h 566"/>
                  <a:gd name="T4" fmla="*/ 1065 w 1065"/>
                  <a:gd name="T5" fmla="*/ 514 h 566"/>
                  <a:gd name="T6" fmla="*/ 1050 w 1065"/>
                  <a:gd name="T7" fmla="*/ 542 h 566"/>
                  <a:gd name="T8" fmla="*/ 1034 w 1065"/>
                  <a:gd name="T9" fmla="*/ 566 h 566"/>
                  <a:gd name="T10" fmla="*/ 98 w 1065"/>
                  <a:gd name="T11" fmla="*/ 115 h 566"/>
                  <a:gd name="T12" fmla="*/ 0 w 1065"/>
                  <a:gd name="T13" fmla="*/ 0 h 566"/>
                </a:gdLst>
                <a:ahLst/>
                <a:cxnLst>
                  <a:cxn ang="0">
                    <a:pos x="T0" y="T1"/>
                  </a:cxn>
                  <a:cxn ang="0">
                    <a:pos x="T2" y="T3"/>
                  </a:cxn>
                  <a:cxn ang="0">
                    <a:pos x="T4" y="T5"/>
                  </a:cxn>
                  <a:cxn ang="0">
                    <a:pos x="T6" y="T7"/>
                  </a:cxn>
                  <a:cxn ang="0">
                    <a:pos x="T8" y="T9"/>
                  </a:cxn>
                  <a:cxn ang="0">
                    <a:pos x="T10" y="T11"/>
                  </a:cxn>
                  <a:cxn ang="0">
                    <a:pos x="T12" y="T13"/>
                  </a:cxn>
                </a:cxnLst>
                <a:rect l="0" t="0" r="r" b="b"/>
                <a:pathLst>
                  <a:path w="1065" h="566">
                    <a:moveTo>
                      <a:pt x="0" y="0"/>
                    </a:moveTo>
                    <a:lnTo>
                      <a:pt x="129" y="63"/>
                    </a:lnTo>
                    <a:lnTo>
                      <a:pt x="1065" y="514"/>
                    </a:lnTo>
                    <a:lnTo>
                      <a:pt x="1050" y="542"/>
                    </a:lnTo>
                    <a:lnTo>
                      <a:pt x="1034" y="566"/>
                    </a:lnTo>
                    <a:lnTo>
                      <a:pt x="98" y="115"/>
                    </a:lnTo>
                    <a:lnTo>
                      <a:pt x="0" y="0"/>
                    </a:lnTo>
                    <a:close/>
                  </a:path>
                </a:pathLst>
              </a:custGeom>
              <a:solidFill>
                <a:schemeClr val="accent4">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6" name="Freeform 69"/>
              <p:cNvSpPr>
                <a:spLocks/>
              </p:cNvSpPr>
              <p:nvPr/>
            </p:nvSpPr>
            <p:spPr bwMode="auto">
              <a:xfrm>
                <a:off x="8837612" y="1447800"/>
                <a:ext cx="239713" cy="182562"/>
              </a:xfrm>
              <a:custGeom>
                <a:avLst/>
                <a:gdLst>
                  <a:gd name="T0" fmla="*/ 0 w 151"/>
                  <a:gd name="T1" fmla="*/ 0 h 115"/>
                  <a:gd name="T2" fmla="*/ 151 w 151"/>
                  <a:gd name="T3" fmla="*/ 5 h 115"/>
                  <a:gd name="T4" fmla="*/ 142 w 151"/>
                  <a:gd name="T5" fmla="*/ 34 h 115"/>
                  <a:gd name="T6" fmla="*/ 129 w 151"/>
                  <a:gd name="T7" fmla="*/ 63 h 115"/>
                  <a:gd name="T8" fmla="*/ 114 w 151"/>
                  <a:gd name="T9" fmla="*/ 89 h 115"/>
                  <a:gd name="T10" fmla="*/ 98 w 151"/>
                  <a:gd name="T11" fmla="*/ 115 h 115"/>
                  <a:gd name="T12" fmla="*/ 0 w 151"/>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151" h="115">
                    <a:moveTo>
                      <a:pt x="0" y="0"/>
                    </a:moveTo>
                    <a:lnTo>
                      <a:pt x="151" y="5"/>
                    </a:lnTo>
                    <a:lnTo>
                      <a:pt x="142" y="34"/>
                    </a:lnTo>
                    <a:lnTo>
                      <a:pt x="129" y="63"/>
                    </a:lnTo>
                    <a:lnTo>
                      <a:pt x="114" y="89"/>
                    </a:lnTo>
                    <a:lnTo>
                      <a:pt x="98" y="115"/>
                    </a:lnTo>
                    <a:lnTo>
                      <a:pt x="0" y="0"/>
                    </a:lnTo>
                    <a:close/>
                  </a:path>
                </a:pathLst>
              </a:custGeom>
              <a:solidFill>
                <a:schemeClr val="accent4">
                  <a:lumMod val="60000"/>
                  <a:lumOff val="4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7" name="Freeform 70"/>
              <p:cNvSpPr>
                <a:spLocks/>
              </p:cNvSpPr>
              <p:nvPr/>
            </p:nvSpPr>
            <p:spPr bwMode="auto">
              <a:xfrm>
                <a:off x="8837612" y="1447800"/>
                <a:ext cx="204788" cy="182562"/>
              </a:xfrm>
              <a:custGeom>
                <a:avLst/>
                <a:gdLst>
                  <a:gd name="T0" fmla="*/ 0 w 129"/>
                  <a:gd name="T1" fmla="*/ 0 h 115"/>
                  <a:gd name="T2" fmla="*/ 129 w 129"/>
                  <a:gd name="T3" fmla="*/ 63 h 115"/>
                  <a:gd name="T4" fmla="*/ 114 w 129"/>
                  <a:gd name="T5" fmla="*/ 89 h 115"/>
                  <a:gd name="T6" fmla="*/ 98 w 129"/>
                  <a:gd name="T7" fmla="*/ 115 h 115"/>
                  <a:gd name="T8" fmla="*/ 0 w 129"/>
                  <a:gd name="T9" fmla="*/ 0 h 115"/>
                </a:gdLst>
                <a:ahLst/>
                <a:cxnLst>
                  <a:cxn ang="0">
                    <a:pos x="T0" y="T1"/>
                  </a:cxn>
                  <a:cxn ang="0">
                    <a:pos x="T2" y="T3"/>
                  </a:cxn>
                  <a:cxn ang="0">
                    <a:pos x="T4" y="T5"/>
                  </a:cxn>
                  <a:cxn ang="0">
                    <a:pos x="T6" y="T7"/>
                  </a:cxn>
                  <a:cxn ang="0">
                    <a:pos x="T8" y="T9"/>
                  </a:cxn>
                </a:cxnLst>
                <a:rect l="0" t="0" r="r" b="b"/>
                <a:pathLst>
                  <a:path w="129" h="115">
                    <a:moveTo>
                      <a:pt x="0" y="0"/>
                    </a:moveTo>
                    <a:lnTo>
                      <a:pt x="129" y="63"/>
                    </a:lnTo>
                    <a:lnTo>
                      <a:pt x="114" y="89"/>
                    </a:lnTo>
                    <a:lnTo>
                      <a:pt x="98" y="115"/>
                    </a:lnTo>
                    <a:lnTo>
                      <a:pt x="0" y="0"/>
                    </a:lnTo>
                    <a:close/>
                  </a:path>
                </a:pathLst>
              </a:custGeom>
              <a:solidFill>
                <a:schemeClr val="accent4"/>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sp>
            <p:nvSpPr>
              <p:cNvPr id="108" name="Freeform 71"/>
              <p:cNvSpPr>
                <a:spLocks/>
              </p:cNvSpPr>
              <p:nvPr/>
            </p:nvSpPr>
            <p:spPr bwMode="auto">
              <a:xfrm>
                <a:off x="8837612" y="1447800"/>
                <a:ext cx="79375" cy="60325"/>
              </a:xfrm>
              <a:custGeom>
                <a:avLst/>
                <a:gdLst>
                  <a:gd name="T0" fmla="*/ 0 w 50"/>
                  <a:gd name="T1" fmla="*/ 0 h 38"/>
                  <a:gd name="T2" fmla="*/ 50 w 50"/>
                  <a:gd name="T3" fmla="*/ 2 h 38"/>
                  <a:gd name="T4" fmla="*/ 43 w 50"/>
                  <a:gd name="T5" fmla="*/ 20 h 38"/>
                  <a:gd name="T6" fmla="*/ 32 w 50"/>
                  <a:gd name="T7" fmla="*/ 38 h 38"/>
                  <a:gd name="T8" fmla="*/ 0 w 50"/>
                  <a:gd name="T9" fmla="*/ 0 h 38"/>
                </a:gdLst>
                <a:ahLst/>
                <a:cxnLst>
                  <a:cxn ang="0">
                    <a:pos x="T0" y="T1"/>
                  </a:cxn>
                  <a:cxn ang="0">
                    <a:pos x="T2" y="T3"/>
                  </a:cxn>
                  <a:cxn ang="0">
                    <a:pos x="T4" y="T5"/>
                  </a:cxn>
                  <a:cxn ang="0">
                    <a:pos x="T6" y="T7"/>
                  </a:cxn>
                  <a:cxn ang="0">
                    <a:pos x="T8" y="T9"/>
                  </a:cxn>
                </a:cxnLst>
                <a:rect l="0" t="0" r="r" b="b"/>
                <a:pathLst>
                  <a:path w="50" h="38">
                    <a:moveTo>
                      <a:pt x="0" y="0"/>
                    </a:moveTo>
                    <a:lnTo>
                      <a:pt x="50" y="2"/>
                    </a:lnTo>
                    <a:lnTo>
                      <a:pt x="43" y="20"/>
                    </a:lnTo>
                    <a:lnTo>
                      <a:pt x="32" y="38"/>
                    </a:lnTo>
                    <a:lnTo>
                      <a:pt x="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800">
                  <a:solidFill>
                    <a:prstClr val="black"/>
                  </a:solidFill>
                </a:endParaRPr>
              </a:p>
            </p:txBody>
          </p:sp>
        </p:grpSp>
      </p:grpSp>
      <p:sp>
        <p:nvSpPr>
          <p:cNvPr id="2" name="Content Placeholder 1"/>
          <p:cNvSpPr>
            <a:spLocks noGrp="1"/>
          </p:cNvSpPr>
          <p:nvPr>
            <p:ph sz="quarter" idx="13"/>
          </p:nvPr>
        </p:nvSpPr>
        <p:spPr>
          <a:xfrm>
            <a:off x="467544" y="1140191"/>
            <a:ext cx="4176464" cy="571500"/>
          </a:xfrm>
        </p:spPr>
        <p:txBody>
          <a:bodyPr/>
          <a:lstStyle/>
          <a:p>
            <a:r>
              <a:rPr lang="ru-RU" sz="1600" b="0" dirty="0">
                <a:solidFill>
                  <a:srgbClr val="FF0000"/>
                </a:solidFill>
              </a:rPr>
              <a:t>Интеллектуальная собственность </a:t>
            </a:r>
            <a:r>
              <a:rPr lang="ru-RU" sz="1600" b="0" dirty="0"/>
              <a:t>– результаты  интеллектуальной деятельности и приравненные к ним  средства индивидуализации юридических лиц, товаров,  работ, услуг и предприятий, которым предоставляется  правовая охрана.</a:t>
            </a:r>
          </a:p>
          <a:p>
            <a:r>
              <a:rPr lang="ru-RU" sz="1600" b="0" dirty="0">
                <a:solidFill>
                  <a:srgbClr val="FF0000"/>
                </a:solidFill>
              </a:rPr>
              <a:t>Интеллектуальная собственность </a:t>
            </a:r>
            <a:r>
              <a:rPr lang="ru-RU" sz="1600" b="0" dirty="0"/>
              <a:t>– это  интеллектуальные активы, защищенные  соответствующими законами.</a:t>
            </a:r>
          </a:p>
        </p:txBody>
      </p:sp>
      <p:sp>
        <p:nvSpPr>
          <p:cNvPr id="109" name="Google Shape;593;p38"/>
          <p:cNvSpPr txBox="1">
            <a:spLocks/>
          </p:cNvSpPr>
          <p:nvPr/>
        </p:nvSpPr>
        <p:spPr>
          <a:xfrm>
            <a:off x="171910" y="51470"/>
            <a:ext cx="8972090"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1pPr>
            <a:lvl2pPr marR="0" lvl="1"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2pPr>
            <a:lvl3pPr marR="0" lvl="2"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3pPr>
            <a:lvl4pPr marR="0" lvl="3"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4pPr>
            <a:lvl5pPr marR="0" lvl="4"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5pPr>
            <a:lvl6pPr marR="0" lvl="5"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6pPr>
            <a:lvl7pPr marR="0" lvl="6"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7pPr>
            <a:lvl8pPr marR="0" lvl="7"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8pPr>
            <a:lvl9pPr marR="0" lvl="8"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9pPr>
          </a:lstStyle>
          <a:p>
            <a:pPr algn="ctr"/>
            <a:r>
              <a:rPr lang="ru-RU" sz="2400" dirty="0">
                <a:solidFill>
                  <a:schemeClr val="accent4">
                    <a:lumMod val="50000"/>
                  </a:schemeClr>
                </a:solidFill>
                <a:latin typeface="+mj-lt"/>
              </a:rPr>
              <a:t>Интеллектуальная собственность = права на объекты РИД (результаты интеллектуальной деятельности)</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118" y="3557433"/>
            <a:ext cx="2434410" cy="12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814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68EFE389-F0EE-415D-A94F-BA6154FA8942}"/>
              </a:ext>
            </a:extLst>
          </p:cNvPr>
          <p:cNvSpPr>
            <a:spLocks noGrp="1" noChangeArrowheads="1"/>
          </p:cNvSpPr>
          <p:nvPr>
            <p:ph type="title" idx="4294967295"/>
          </p:nvPr>
        </p:nvSpPr>
        <p:spPr>
          <a:xfrm>
            <a:off x="1331640" y="215900"/>
            <a:ext cx="7884368" cy="984250"/>
          </a:xfrm>
          <a:ln/>
        </p:spPr>
        <p:txBody>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ru-RU" altLang="ru-RU" sz="3000" dirty="0">
                <a:solidFill>
                  <a:schemeClr val="accent4">
                    <a:lumMod val="50000"/>
                  </a:schemeClr>
                </a:solidFill>
                <a:latin typeface="+mj-lt"/>
              </a:rPr>
              <a:t>Авторское право не распространяется на:</a:t>
            </a:r>
          </a:p>
        </p:txBody>
      </p:sp>
      <p:sp>
        <p:nvSpPr>
          <p:cNvPr id="22530" name="Rectangle 2">
            <a:extLst>
              <a:ext uri="{FF2B5EF4-FFF2-40B4-BE49-F238E27FC236}">
                <a16:creationId xmlns:a16="http://schemas.microsoft.com/office/drawing/2014/main" id="{5224C0AC-8C3D-4628-BB60-EA4E085D0D17}"/>
              </a:ext>
            </a:extLst>
          </p:cNvPr>
          <p:cNvSpPr>
            <a:spLocks noGrp="1" noChangeArrowheads="1"/>
          </p:cNvSpPr>
          <p:nvPr>
            <p:ph type="body" idx="4294967295"/>
          </p:nvPr>
        </p:nvSpPr>
        <p:spPr>
          <a:xfrm>
            <a:off x="958210" y="1386086"/>
            <a:ext cx="3600400" cy="3602038"/>
          </a:xfrm>
          <a:ln/>
        </p:spPr>
        <p:txBody>
          <a:bodyPr/>
          <a:lstStyle/>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Идеи</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Принципы</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Концепции</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Методы</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Процессы</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Языки программирования</a:t>
            </a:r>
          </a:p>
        </p:txBody>
      </p:sp>
      <p:sp>
        <p:nvSpPr>
          <p:cNvPr id="22531" name="Rectangle 3">
            <a:extLst>
              <a:ext uri="{FF2B5EF4-FFF2-40B4-BE49-F238E27FC236}">
                <a16:creationId xmlns:a16="http://schemas.microsoft.com/office/drawing/2014/main" id="{654F213A-D23F-4F47-ACD0-0295CCB5D044}"/>
              </a:ext>
            </a:extLst>
          </p:cNvPr>
          <p:cNvSpPr>
            <a:spLocks noGrp="1" noChangeArrowheads="1"/>
          </p:cNvSpPr>
          <p:nvPr>
            <p:ph type="body" idx="4294967295"/>
          </p:nvPr>
        </p:nvSpPr>
        <p:spPr>
          <a:xfrm>
            <a:off x="4551825" y="1287462"/>
            <a:ext cx="3312368" cy="3640138"/>
          </a:xfrm>
          <a:ln/>
        </p:spPr>
        <p:txBody>
          <a:bodyPr/>
          <a:lstStyle/>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Системы</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Способы</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Открытия </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Факты </a:t>
            </a:r>
          </a:p>
          <a:p>
            <a:pPr>
              <a:lnSpc>
                <a:spcPct val="90000"/>
              </a:lnSpc>
              <a:spcBef>
                <a:spcPts val="45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t>Решения технических, организационных и иных задач</a:t>
            </a:r>
          </a:p>
          <a:p>
            <a:pPr>
              <a:lnSpc>
                <a:spcPct val="90000"/>
              </a:lnSpc>
              <a:spcBef>
                <a:spcPts val="45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endParaRPr lang="ru-RU" altLang="ru-RU" sz="1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4EAD539E-4B3E-4CEB-A1F3-5185C3A567AF}"/>
              </a:ext>
            </a:extLst>
          </p:cNvPr>
          <p:cNvSpPr>
            <a:spLocks noGrp="1" noChangeArrowheads="1"/>
          </p:cNvSpPr>
          <p:nvPr>
            <p:ph type="title" idx="4294967295"/>
          </p:nvPr>
        </p:nvSpPr>
        <p:spPr>
          <a:xfrm>
            <a:off x="971600" y="0"/>
            <a:ext cx="8044408" cy="984647"/>
          </a:xfrm>
          <a:ln/>
        </p:spPr>
        <p:txBody>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ru-RU" altLang="ru-RU" sz="3000" dirty="0">
                <a:solidFill>
                  <a:srgbClr val="FF0000"/>
                </a:solidFill>
                <a:latin typeface="+mj-lt"/>
              </a:rPr>
              <a:t>Не являются объектами авторских прав</a:t>
            </a:r>
          </a:p>
        </p:txBody>
      </p:sp>
      <p:sp>
        <p:nvSpPr>
          <p:cNvPr id="23554" name="Rectangle 2">
            <a:extLst>
              <a:ext uri="{FF2B5EF4-FFF2-40B4-BE49-F238E27FC236}">
                <a16:creationId xmlns:a16="http://schemas.microsoft.com/office/drawing/2014/main" id="{0B656268-3208-4583-8724-1116EE478BF4}"/>
              </a:ext>
            </a:extLst>
          </p:cNvPr>
          <p:cNvSpPr>
            <a:spLocks noGrp="1" noChangeArrowheads="1"/>
          </p:cNvSpPr>
          <p:nvPr>
            <p:ph type="body" idx="4294967295"/>
          </p:nvPr>
        </p:nvSpPr>
        <p:spPr>
          <a:xfrm>
            <a:off x="323528" y="915566"/>
            <a:ext cx="8352928" cy="3652838"/>
          </a:xfrm>
          <a:ln/>
        </p:spPr>
        <p:txBody>
          <a:bodyPr/>
          <a:lstStyle/>
          <a:p>
            <a:pPr>
              <a:lnSpc>
                <a:spcPct val="80000"/>
              </a:lnSpc>
              <a:spcBef>
                <a:spcPts val="450"/>
              </a:spcBef>
              <a:buClr>
                <a:srgbClr val="0099FF"/>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solidFill>
                  <a:schemeClr val="tx1"/>
                </a:solidFill>
              </a:rPr>
              <a:t>официальные документы государственных органов и органов местного самоуправления муниципальных образований и международных организаций</a:t>
            </a:r>
          </a:p>
          <a:p>
            <a:pPr>
              <a:lnSpc>
                <a:spcPct val="80000"/>
              </a:lnSpc>
              <a:spcBef>
                <a:spcPts val="450"/>
              </a:spcBef>
              <a:buClr>
                <a:srgbClr val="0099FF"/>
              </a:buClr>
              <a:buNone/>
              <a:tabLst>
                <a:tab pos="683419" algn="l"/>
                <a:tab pos="1369219" algn="l"/>
                <a:tab pos="2055019" algn="l"/>
                <a:tab pos="2740819" algn="l"/>
                <a:tab pos="3426619" algn="l"/>
                <a:tab pos="4112419" algn="l"/>
                <a:tab pos="4798219" algn="l"/>
                <a:tab pos="5484019" algn="l"/>
                <a:tab pos="6169819" algn="l"/>
                <a:tab pos="6855619" algn="l"/>
                <a:tab pos="7541419" algn="l"/>
              </a:tabLst>
            </a:pPr>
            <a:endParaRPr lang="ru-RU" altLang="ru-RU" sz="2400" dirty="0">
              <a:solidFill>
                <a:schemeClr val="tx1"/>
              </a:solidFill>
            </a:endParaRPr>
          </a:p>
          <a:p>
            <a:pPr>
              <a:lnSpc>
                <a:spcPct val="80000"/>
              </a:lnSpc>
              <a:spcBef>
                <a:spcPts val="450"/>
              </a:spcBef>
              <a:buClr>
                <a:srgbClr val="0099FF"/>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solidFill>
                  <a:schemeClr val="tx1"/>
                </a:solidFill>
              </a:rPr>
              <a:t>государственные символы и знаки, а также символы и знаки муниципальных образований</a:t>
            </a:r>
          </a:p>
          <a:p>
            <a:pPr>
              <a:lnSpc>
                <a:spcPct val="80000"/>
              </a:lnSpc>
              <a:spcBef>
                <a:spcPts val="450"/>
              </a:spcBef>
              <a:buClr>
                <a:srgbClr val="0099FF"/>
              </a:buClr>
              <a:buNone/>
              <a:tabLst>
                <a:tab pos="683419" algn="l"/>
                <a:tab pos="1369219" algn="l"/>
                <a:tab pos="2055019" algn="l"/>
                <a:tab pos="2740819" algn="l"/>
                <a:tab pos="3426619" algn="l"/>
                <a:tab pos="4112419" algn="l"/>
                <a:tab pos="4798219" algn="l"/>
                <a:tab pos="5484019" algn="l"/>
                <a:tab pos="6169819" algn="l"/>
                <a:tab pos="6855619" algn="l"/>
                <a:tab pos="7541419" algn="l"/>
              </a:tabLst>
            </a:pPr>
            <a:endParaRPr lang="ru-RU" altLang="ru-RU" sz="2400" dirty="0">
              <a:solidFill>
                <a:schemeClr val="tx1"/>
              </a:solidFill>
            </a:endParaRPr>
          </a:p>
          <a:p>
            <a:pPr>
              <a:lnSpc>
                <a:spcPct val="80000"/>
              </a:lnSpc>
              <a:spcBef>
                <a:spcPts val="450"/>
              </a:spcBef>
              <a:buClr>
                <a:srgbClr val="0099FF"/>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solidFill>
                  <a:schemeClr val="tx1"/>
                </a:solidFill>
              </a:rPr>
              <a:t>произведения народного творчества  (фольклор )</a:t>
            </a:r>
          </a:p>
          <a:p>
            <a:pPr>
              <a:lnSpc>
                <a:spcPct val="80000"/>
              </a:lnSpc>
              <a:spcBef>
                <a:spcPts val="450"/>
              </a:spcBef>
              <a:buClr>
                <a:srgbClr val="0099FF"/>
              </a:buClr>
              <a:buNone/>
              <a:tabLst>
                <a:tab pos="683419" algn="l"/>
                <a:tab pos="1369219" algn="l"/>
                <a:tab pos="2055019" algn="l"/>
                <a:tab pos="2740819" algn="l"/>
                <a:tab pos="3426619" algn="l"/>
                <a:tab pos="4112419" algn="l"/>
                <a:tab pos="4798219" algn="l"/>
                <a:tab pos="5484019" algn="l"/>
                <a:tab pos="6169819" algn="l"/>
                <a:tab pos="6855619" algn="l"/>
                <a:tab pos="7541419" algn="l"/>
              </a:tabLst>
            </a:pPr>
            <a:endParaRPr lang="ru-RU" altLang="ru-RU" sz="2400" dirty="0">
              <a:solidFill>
                <a:schemeClr val="tx1"/>
              </a:solidFill>
            </a:endParaRPr>
          </a:p>
          <a:p>
            <a:pPr>
              <a:lnSpc>
                <a:spcPct val="80000"/>
              </a:lnSpc>
              <a:spcBef>
                <a:spcPts val="450"/>
              </a:spcBef>
              <a:buClr>
                <a:srgbClr val="0099FF"/>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ru-RU" altLang="ru-RU" sz="2400" dirty="0">
                <a:solidFill>
                  <a:schemeClr val="tx1"/>
                </a:solidFill>
              </a:rPr>
              <a:t>сообщения о событиях и фактах, имеющие исключительно информационный характер</a:t>
            </a:r>
          </a:p>
          <a:p>
            <a:pPr>
              <a:lnSpc>
                <a:spcPct val="80000"/>
              </a:lnSpc>
              <a:spcBef>
                <a:spcPts val="450"/>
              </a:spcBef>
              <a:buClr>
                <a:srgbClr val="0099FF"/>
              </a:buClr>
              <a:buNone/>
              <a:tabLst>
                <a:tab pos="683419" algn="l"/>
                <a:tab pos="1369219" algn="l"/>
                <a:tab pos="2055019" algn="l"/>
                <a:tab pos="2740819" algn="l"/>
                <a:tab pos="3426619" algn="l"/>
                <a:tab pos="4112419" algn="l"/>
                <a:tab pos="4798219" algn="l"/>
                <a:tab pos="5484019" algn="l"/>
                <a:tab pos="6169819" algn="l"/>
                <a:tab pos="6855619" algn="l"/>
                <a:tab pos="7541419" algn="l"/>
              </a:tabLst>
            </a:pPr>
            <a:endParaRPr lang="ru-RU" altLang="ru-RU" sz="1800" dirty="0"/>
          </a:p>
          <a:p>
            <a:pPr algn="ctr">
              <a:lnSpc>
                <a:spcPct val="80000"/>
              </a:lnSpc>
              <a:spcBef>
                <a:spcPts val="45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endParaRPr lang="ru-RU" altLang="ru-RU" sz="1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22</a:t>
            </a:fld>
            <a:endParaRPr lang="en"/>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7495"/>
            <a:ext cx="3312368" cy="468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4414"/>
            <a:ext cx="3456384" cy="48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373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
          <p:cNvSpPr txBox="1"/>
          <p:nvPr/>
        </p:nvSpPr>
        <p:spPr>
          <a:xfrm>
            <a:off x="1231900" y="925116"/>
            <a:ext cx="6750050" cy="369332"/>
          </a:xfrm>
          <a:prstGeom prst="rect">
            <a:avLst/>
          </a:prstGeom>
        </p:spPr>
        <p:txBody>
          <a:bodyPr lIns="0" tIns="0" rIns="0" bIns="0">
            <a:spAutoFit/>
          </a:bodyPr>
          <a:lstStyle/>
          <a:p>
            <a:pPr marL="12700">
              <a:tabLst>
                <a:tab pos="1556385" algn="l"/>
              </a:tabLst>
              <a:defRPr/>
            </a:pPr>
            <a:r>
              <a:rPr sz="2400" b="1" spc="-10" dirty="0">
                <a:latin typeface="Arial"/>
                <a:cs typeface="Arial"/>
              </a:rPr>
              <a:t>Объекты	</a:t>
            </a:r>
            <a:r>
              <a:rPr sz="2400" b="1" spc="-5" dirty="0">
                <a:latin typeface="Arial"/>
                <a:cs typeface="Arial"/>
              </a:rPr>
              <a:t>интеллектуальной</a:t>
            </a:r>
            <a:r>
              <a:rPr sz="2400" b="1" spc="-45" dirty="0">
                <a:latin typeface="Arial"/>
                <a:cs typeface="Arial"/>
              </a:rPr>
              <a:t> </a:t>
            </a:r>
            <a:r>
              <a:rPr sz="2400" b="1" spc="-10" dirty="0">
                <a:latin typeface="Arial"/>
                <a:cs typeface="Arial"/>
              </a:rPr>
              <a:t>собственности</a:t>
            </a:r>
            <a:endParaRPr sz="2400" dirty="0">
              <a:latin typeface="Arial"/>
              <a:cs typeface="Arial"/>
            </a:endParaRPr>
          </a:p>
        </p:txBody>
      </p:sp>
      <p:sp>
        <p:nvSpPr>
          <p:cNvPr id="37" name="object 4"/>
          <p:cNvSpPr>
            <a:spLocks/>
          </p:cNvSpPr>
          <p:nvPr/>
        </p:nvSpPr>
        <p:spPr bwMode="auto">
          <a:xfrm>
            <a:off x="2092328" y="1298974"/>
            <a:ext cx="1147763" cy="431006"/>
          </a:xfrm>
          <a:custGeom>
            <a:avLst/>
            <a:gdLst>
              <a:gd name="T0" fmla="*/ 117496 w 1146810"/>
              <a:gd name="T1" fmla="*/ 419806 h 574039"/>
              <a:gd name="T2" fmla="*/ 0 w 1146810"/>
              <a:gd name="T3" fmla="*/ 571509 h 574039"/>
              <a:gd name="T4" fmla="*/ 191827 w 1146810"/>
              <a:gd name="T5" fmla="*/ 574498 h 574039"/>
              <a:gd name="T6" fmla="*/ 167042 w 1146810"/>
              <a:gd name="T7" fmla="*/ 522942 h 574039"/>
              <a:gd name="T8" fmla="*/ 274309 w 1146810"/>
              <a:gd name="T9" fmla="*/ 471374 h 574039"/>
              <a:gd name="T10" fmla="*/ 142269 w 1146810"/>
              <a:gd name="T11" fmla="*/ 471374 h 574039"/>
              <a:gd name="T12" fmla="*/ 117496 w 1146810"/>
              <a:gd name="T13" fmla="*/ 419806 h 574039"/>
              <a:gd name="T14" fmla="*/ 1122761 w 1146810"/>
              <a:gd name="T15" fmla="*/ 0 h 574039"/>
              <a:gd name="T16" fmla="*/ 142269 w 1146810"/>
              <a:gd name="T17" fmla="*/ 471374 h 574039"/>
              <a:gd name="T18" fmla="*/ 274309 w 1146810"/>
              <a:gd name="T19" fmla="*/ 471374 h 574039"/>
              <a:gd name="T20" fmla="*/ 1147547 w 1146810"/>
              <a:gd name="T21" fmla="*/ 51568 h 574039"/>
              <a:gd name="T22" fmla="*/ 1122761 w 1146810"/>
              <a:gd name="T23" fmla="*/ 0 h 5740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6810" h="574039">
                <a:moveTo>
                  <a:pt x="117398" y="419341"/>
                </a:moveTo>
                <a:lnTo>
                  <a:pt x="0" y="570877"/>
                </a:lnTo>
                <a:lnTo>
                  <a:pt x="191668" y="573862"/>
                </a:lnTo>
                <a:lnTo>
                  <a:pt x="166903" y="522363"/>
                </a:lnTo>
                <a:lnTo>
                  <a:pt x="274081" y="470852"/>
                </a:lnTo>
                <a:lnTo>
                  <a:pt x="142151" y="470852"/>
                </a:lnTo>
                <a:lnTo>
                  <a:pt x="117398" y="419341"/>
                </a:lnTo>
                <a:close/>
              </a:path>
              <a:path w="1146810" h="574039">
                <a:moveTo>
                  <a:pt x="1121829" y="0"/>
                </a:moveTo>
                <a:lnTo>
                  <a:pt x="142151" y="470852"/>
                </a:lnTo>
                <a:lnTo>
                  <a:pt x="274081" y="470852"/>
                </a:lnTo>
                <a:lnTo>
                  <a:pt x="1146594" y="51511"/>
                </a:lnTo>
                <a:lnTo>
                  <a:pt x="11218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9" name="object 5"/>
          <p:cNvSpPr>
            <a:spLocks/>
          </p:cNvSpPr>
          <p:nvPr/>
        </p:nvSpPr>
        <p:spPr bwMode="auto">
          <a:xfrm>
            <a:off x="5033968" y="1300165"/>
            <a:ext cx="962025" cy="427435"/>
          </a:xfrm>
          <a:custGeom>
            <a:avLst/>
            <a:gdLst>
              <a:gd name="T0" fmla="*/ 28467 w 962660"/>
              <a:gd name="T1" fmla="*/ 0 h 570230"/>
              <a:gd name="T2" fmla="*/ 0 w 962660"/>
              <a:gd name="T3" fmla="*/ 49514 h 570230"/>
              <a:gd name="T4" fmla="*/ 799128 w 962660"/>
              <a:gd name="T5" fmla="*/ 508936 h 570230"/>
              <a:gd name="T6" fmla="*/ 770673 w 962660"/>
              <a:gd name="T7" fmla="*/ 558463 h 570230"/>
              <a:gd name="T8" fmla="*/ 961910 w 962660"/>
              <a:gd name="T9" fmla="*/ 569582 h 570230"/>
              <a:gd name="T10" fmla="*/ 888885 w 962660"/>
              <a:gd name="T11" fmla="*/ 459420 h 570230"/>
              <a:gd name="T12" fmla="*/ 827595 w 962660"/>
              <a:gd name="T13" fmla="*/ 459420 h 570230"/>
              <a:gd name="T14" fmla="*/ 28467 w 962660"/>
              <a:gd name="T15" fmla="*/ 0 h 570230"/>
              <a:gd name="T16" fmla="*/ 856062 w 962660"/>
              <a:gd name="T17" fmla="*/ 409905 h 570230"/>
              <a:gd name="T18" fmla="*/ 827595 w 962660"/>
              <a:gd name="T19" fmla="*/ 459420 h 570230"/>
              <a:gd name="T20" fmla="*/ 888885 w 962660"/>
              <a:gd name="T21" fmla="*/ 459420 h 570230"/>
              <a:gd name="T22" fmla="*/ 856062 w 962660"/>
              <a:gd name="T23" fmla="*/ 409905 h 570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2660" h="570230">
                <a:moveTo>
                  <a:pt x="28486" y="0"/>
                </a:moveTo>
                <a:lnTo>
                  <a:pt x="0" y="49542"/>
                </a:lnTo>
                <a:lnTo>
                  <a:pt x="799655" y="509219"/>
                </a:lnTo>
                <a:lnTo>
                  <a:pt x="771182" y="558774"/>
                </a:lnTo>
                <a:lnTo>
                  <a:pt x="962545" y="569899"/>
                </a:lnTo>
                <a:lnTo>
                  <a:pt x="889472" y="459676"/>
                </a:lnTo>
                <a:lnTo>
                  <a:pt x="828141" y="459676"/>
                </a:lnTo>
                <a:lnTo>
                  <a:pt x="28486" y="0"/>
                </a:lnTo>
                <a:close/>
              </a:path>
              <a:path w="962660" h="570230">
                <a:moveTo>
                  <a:pt x="856627" y="410133"/>
                </a:moveTo>
                <a:lnTo>
                  <a:pt x="828141" y="459676"/>
                </a:lnTo>
                <a:lnTo>
                  <a:pt x="889472" y="459676"/>
                </a:lnTo>
                <a:lnTo>
                  <a:pt x="856627" y="410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0" name="object 6"/>
          <p:cNvSpPr txBox="1">
            <a:spLocks noChangeArrowheads="1"/>
          </p:cNvSpPr>
          <p:nvPr/>
        </p:nvSpPr>
        <p:spPr bwMode="auto">
          <a:xfrm>
            <a:off x="187325" y="1756175"/>
            <a:ext cx="38544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922338" eaLnBrk="0" hangingPunct="0">
              <a:spcBef>
                <a:spcPct val="20000"/>
              </a:spcBef>
              <a:tabLst>
                <a:tab pos="2227263" algn="l"/>
              </a:tabLst>
              <a:defRPr>
                <a:solidFill>
                  <a:schemeClr val="tx1"/>
                </a:solidFill>
                <a:latin typeface="Calibri" pitchFamily="34" charset="0"/>
              </a:defRPr>
            </a:lvl1pPr>
            <a:lvl2pPr marL="742950" indent="-285750" eaLnBrk="0" hangingPunct="0">
              <a:spcBef>
                <a:spcPct val="20000"/>
              </a:spcBef>
              <a:tabLst>
                <a:tab pos="2227263" algn="l"/>
              </a:tabLst>
              <a:defRPr>
                <a:solidFill>
                  <a:schemeClr val="tx1"/>
                </a:solidFill>
                <a:latin typeface="Calibri" pitchFamily="34" charset="0"/>
              </a:defRPr>
            </a:lvl2pPr>
            <a:lvl3pPr marL="1143000" indent="-228600" eaLnBrk="0" hangingPunct="0">
              <a:spcBef>
                <a:spcPct val="20000"/>
              </a:spcBef>
              <a:tabLst>
                <a:tab pos="2227263" algn="l"/>
              </a:tabLst>
              <a:defRPr>
                <a:solidFill>
                  <a:schemeClr val="tx1"/>
                </a:solidFill>
                <a:latin typeface="Calibri" pitchFamily="34" charset="0"/>
              </a:defRPr>
            </a:lvl3pPr>
            <a:lvl4pPr marL="1600200" indent="-228600" eaLnBrk="0" hangingPunct="0">
              <a:spcBef>
                <a:spcPct val="20000"/>
              </a:spcBef>
              <a:tabLst>
                <a:tab pos="2227263" algn="l"/>
              </a:tabLst>
              <a:defRPr>
                <a:solidFill>
                  <a:schemeClr val="tx1"/>
                </a:solidFill>
                <a:latin typeface="Calibri" pitchFamily="34" charset="0"/>
              </a:defRPr>
            </a:lvl4pPr>
            <a:lvl5pPr marL="2057400" indent="-228600" eaLnBrk="0" hangingPunct="0">
              <a:spcBef>
                <a:spcPct val="20000"/>
              </a:spcBef>
              <a:tabLst>
                <a:tab pos="2227263" algn="l"/>
              </a:tabLst>
              <a:defRPr>
                <a:solidFill>
                  <a:schemeClr val="tx1"/>
                </a:solidFill>
                <a:latin typeface="Calibri" pitchFamily="34" charset="0"/>
              </a:defRPr>
            </a:lvl5pPr>
            <a:lvl6pPr marL="2514600" indent="-228600" eaLnBrk="0" fontAlgn="base" hangingPunct="0">
              <a:spcBef>
                <a:spcPct val="20000"/>
              </a:spcBef>
              <a:spcAft>
                <a:spcPct val="0"/>
              </a:spcAft>
              <a:tabLst>
                <a:tab pos="2227263" algn="l"/>
              </a:tabLst>
              <a:defRPr>
                <a:solidFill>
                  <a:schemeClr val="tx1"/>
                </a:solidFill>
                <a:latin typeface="Calibri" pitchFamily="34" charset="0"/>
              </a:defRPr>
            </a:lvl6pPr>
            <a:lvl7pPr marL="2971800" indent="-228600" eaLnBrk="0" fontAlgn="base" hangingPunct="0">
              <a:spcBef>
                <a:spcPct val="20000"/>
              </a:spcBef>
              <a:spcAft>
                <a:spcPct val="0"/>
              </a:spcAft>
              <a:tabLst>
                <a:tab pos="2227263" algn="l"/>
              </a:tabLst>
              <a:defRPr>
                <a:solidFill>
                  <a:schemeClr val="tx1"/>
                </a:solidFill>
                <a:latin typeface="Calibri" pitchFamily="34" charset="0"/>
              </a:defRPr>
            </a:lvl7pPr>
            <a:lvl8pPr marL="3429000" indent="-228600" eaLnBrk="0" fontAlgn="base" hangingPunct="0">
              <a:spcBef>
                <a:spcPct val="20000"/>
              </a:spcBef>
              <a:spcAft>
                <a:spcPct val="0"/>
              </a:spcAft>
              <a:tabLst>
                <a:tab pos="2227263" algn="l"/>
              </a:tabLst>
              <a:defRPr>
                <a:solidFill>
                  <a:schemeClr val="tx1"/>
                </a:solidFill>
                <a:latin typeface="Calibri" pitchFamily="34" charset="0"/>
              </a:defRPr>
            </a:lvl8pPr>
            <a:lvl9pPr marL="3886200" indent="-228600" eaLnBrk="0" fontAlgn="base" hangingPunct="0">
              <a:spcBef>
                <a:spcPct val="20000"/>
              </a:spcBef>
              <a:spcAft>
                <a:spcPct val="0"/>
              </a:spcAft>
              <a:tabLst>
                <a:tab pos="2227263" algn="l"/>
              </a:tabLst>
              <a:defRPr>
                <a:solidFill>
                  <a:schemeClr val="tx1"/>
                </a:solidFill>
                <a:latin typeface="Calibri" pitchFamily="34" charset="0"/>
              </a:defRPr>
            </a:lvl9pPr>
          </a:lstStyle>
          <a:p>
            <a:pPr eaLnBrk="1" hangingPunct="1">
              <a:spcBef>
                <a:spcPct val="0"/>
              </a:spcBef>
            </a:pPr>
            <a:r>
              <a:rPr lang="ru-RU" altLang="ru-RU" sz="2000" i="1" dirty="0">
                <a:latin typeface="Arial" charset="0"/>
              </a:rPr>
              <a:t>Объекты	права  промышленной собственности</a:t>
            </a:r>
            <a:endParaRPr lang="ru-RU" altLang="ru-RU" sz="2000" dirty="0">
              <a:latin typeface="Arial" charset="0"/>
            </a:endParaRPr>
          </a:p>
        </p:txBody>
      </p:sp>
      <p:sp>
        <p:nvSpPr>
          <p:cNvPr id="41" name="object 7"/>
          <p:cNvSpPr txBox="1">
            <a:spLocks noChangeArrowheads="1"/>
          </p:cNvSpPr>
          <p:nvPr/>
        </p:nvSpPr>
        <p:spPr bwMode="auto">
          <a:xfrm>
            <a:off x="4433892" y="1758556"/>
            <a:ext cx="34940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28675" indent="-815975" eaLnBrk="0" hangingPunct="0">
              <a:spcBef>
                <a:spcPct val="20000"/>
              </a:spcBef>
              <a:tabLst>
                <a:tab pos="1303338" algn="l"/>
              </a:tabLst>
              <a:defRPr>
                <a:solidFill>
                  <a:schemeClr val="tx1"/>
                </a:solidFill>
                <a:latin typeface="Calibri" pitchFamily="34" charset="0"/>
              </a:defRPr>
            </a:lvl1pPr>
            <a:lvl2pPr marL="742950" indent="-285750" eaLnBrk="0" hangingPunct="0">
              <a:spcBef>
                <a:spcPct val="20000"/>
              </a:spcBef>
              <a:tabLst>
                <a:tab pos="1303338" algn="l"/>
              </a:tabLst>
              <a:defRPr>
                <a:solidFill>
                  <a:schemeClr val="tx1"/>
                </a:solidFill>
                <a:latin typeface="Calibri" pitchFamily="34" charset="0"/>
              </a:defRPr>
            </a:lvl2pPr>
            <a:lvl3pPr marL="1143000" indent="-228600" eaLnBrk="0" hangingPunct="0">
              <a:spcBef>
                <a:spcPct val="20000"/>
              </a:spcBef>
              <a:tabLst>
                <a:tab pos="1303338" algn="l"/>
              </a:tabLst>
              <a:defRPr>
                <a:solidFill>
                  <a:schemeClr val="tx1"/>
                </a:solidFill>
                <a:latin typeface="Calibri" pitchFamily="34" charset="0"/>
              </a:defRPr>
            </a:lvl3pPr>
            <a:lvl4pPr marL="1600200" indent="-228600" eaLnBrk="0" hangingPunct="0">
              <a:spcBef>
                <a:spcPct val="20000"/>
              </a:spcBef>
              <a:tabLst>
                <a:tab pos="1303338" algn="l"/>
              </a:tabLst>
              <a:defRPr>
                <a:solidFill>
                  <a:schemeClr val="tx1"/>
                </a:solidFill>
                <a:latin typeface="Calibri" pitchFamily="34" charset="0"/>
              </a:defRPr>
            </a:lvl4pPr>
            <a:lvl5pPr marL="2057400" indent="-228600" eaLnBrk="0" hangingPunct="0">
              <a:spcBef>
                <a:spcPct val="20000"/>
              </a:spcBef>
              <a:tabLst>
                <a:tab pos="1303338" algn="l"/>
              </a:tabLst>
              <a:defRPr>
                <a:solidFill>
                  <a:schemeClr val="tx1"/>
                </a:solidFill>
                <a:latin typeface="Calibri" pitchFamily="34" charset="0"/>
              </a:defRPr>
            </a:lvl5pPr>
            <a:lvl6pPr marL="2514600" indent="-228600" eaLnBrk="0" fontAlgn="base" hangingPunct="0">
              <a:spcBef>
                <a:spcPct val="20000"/>
              </a:spcBef>
              <a:spcAft>
                <a:spcPct val="0"/>
              </a:spcAft>
              <a:tabLst>
                <a:tab pos="1303338" algn="l"/>
              </a:tabLst>
              <a:defRPr>
                <a:solidFill>
                  <a:schemeClr val="tx1"/>
                </a:solidFill>
                <a:latin typeface="Calibri" pitchFamily="34" charset="0"/>
              </a:defRPr>
            </a:lvl6pPr>
            <a:lvl7pPr marL="2971800" indent="-228600" eaLnBrk="0" fontAlgn="base" hangingPunct="0">
              <a:spcBef>
                <a:spcPct val="20000"/>
              </a:spcBef>
              <a:spcAft>
                <a:spcPct val="0"/>
              </a:spcAft>
              <a:tabLst>
                <a:tab pos="1303338" algn="l"/>
              </a:tabLst>
              <a:defRPr>
                <a:solidFill>
                  <a:schemeClr val="tx1"/>
                </a:solidFill>
                <a:latin typeface="Calibri" pitchFamily="34" charset="0"/>
              </a:defRPr>
            </a:lvl7pPr>
            <a:lvl8pPr marL="3429000" indent="-228600" eaLnBrk="0" fontAlgn="base" hangingPunct="0">
              <a:spcBef>
                <a:spcPct val="20000"/>
              </a:spcBef>
              <a:spcAft>
                <a:spcPct val="0"/>
              </a:spcAft>
              <a:tabLst>
                <a:tab pos="1303338" algn="l"/>
              </a:tabLst>
              <a:defRPr>
                <a:solidFill>
                  <a:schemeClr val="tx1"/>
                </a:solidFill>
                <a:latin typeface="Calibri" pitchFamily="34" charset="0"/>
              </a:defRPr>
            </a:lvl8pPr>
            <a:lvl9pPr marL="3886200" indent="-228600" eaLnBrk="0" fontAlgn="base" hangingPunct="0">
              <a:spcBef>
                <a:spcPct val="20000"/>
              </a:spcBef>
              <a:spcAft>
                <a:spcPct val="0"/>
              </a:spcAft>
              <a:tabLst>
                <a:tab pos="1303338" algn="l"/>
              </a:tabLst>
              <a:defRPr>
                <a:solidFill>
                  <a:schemeClr val="tx1"/>
                </a:solidFill>
                <a:latin typeface="Calibri" pitchFamily="34" charset="0"/>
              </a:defRPr>
            </a:lvl9pPr>
          </a:lstStyle>
          <a:p>
            <a:pPr marL="0" indent="12700" algn="ctr" eaLnBrk="1" hangingPunct="1">
              <a:spcBef>
                <a:spcPct val="0"/>
              </a:spcBef>
            </a:pPr>
            <a:r>
              <a:rPr lang="ru-RU" altLang="ru-RU" sz="2000" i="1" dirty="0">
                <a:latin typeface="Arial" charset="0"/>
              </a:rPr>
              <a:t>Объекты	авторского права и смежных прав</a:t>
            </a:r>
            <a:endParaRPr lang="ru-RU" altLang="ru-RU" sz="2000" dirty="0">
              <a:latin typeface="Arial" charset="0"/>
            </a:endParaRPr>
          </a:p>
        </p:txBody>
      </p:sp>
      <p:sp>
        <p:nvSpPr>
          <p:cNvPr id="42" name="object 8"/>
          <p:cNvSpPr txBox="1">
            <a:spLocks noChangeArrowheads="1"/>
          </p:cNvSpPr>
          <p:nvPr/>
        </p:nvSpPr>
        <p:spPr bwMode="auto">
          <a:xfrm>
            <a:off x="355601" y="2583657"/>
            <a:ext cx="3827463"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50"/>
              </a:lnSpc>
              <a:spcBef>
                <a:spcPct val="0"/>
              </a:spcBef>
            </a:pPr>
            <a:r>
              <a:rPr lang="ru-RU" altLang="ru-RU" dirty="0">
                <a:latin typeface="Arial" charset="0"/>
              </a:rPr>
              <a:t>v </a:t>
            </a:r>
            <a:r>
              <a:rPr lang="ru-RU" altLang="ru-RU" b="1" dirty="0">
                <a:latin typeface="Arial" charset="0"/>
              </a:rPr>
              <a:t>Изобретения</a:t>
            </a:r>
            <a:endParaRPr lang="ru-RU" altLang="ru-RU" dirty="0">
              <a:latin typeface="Arial" charset="0"/>
            </a:endParaRPr>
          </a:p>
          <a:p>
            <a:pPr eaLnBrk="1" hangingPunct="1">
              <a:lnSpc>
                <a:spcPts val="2150"/>
              </a:lnSpc>
              <a:spcBef>
                <a:spcPct val="0"/>
              </a:spcBef>
            </a:pPr>
            <a:r>
              <a:rPr lang="ru-RU" altLang="ru-RU" dirty="0">
                <a:latin typeface="Arial" charset="0"/>
              </a:rPr>
              <a:t>v </a:t>
            </a:r>
            <a:r>
              <a:rPr lang="ru-RU" altLang="ru-RU" b="1" dirty="0">
                <a:latin typeface="Arial" charset="0"/>
              </a:rPr>
              <a:t>Полезные модели</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Промышленные образцы</a:t>
            </a:r>
            <a:endParaRPr lang="ru-RU" altLang="ru-RU" dirty="0">
              <a:latin typeface="Arial" charset="0"/>
            </a:endParaRPr>
          </a:p>
          <a:p>
            <a:pPr eaLnBrk="1" hangingPunct="1">
              <a:spcBef>
                <a:spcPct val="0"/>
              </a:spcBef>
            </a:pPr>
            <a:r>
              <a:rPr lang="ru-RU" altLang="ru-RU" dirty="0">
                <a:solidFill>
                  <a:srgbClr val="FF0000"/>
                </a:solidFill>
                <a:latin typeface="Arial" charset="0"/>
              </a:rPr>
              <a:t>v </a:t>
            </a:r>
            <a:r>
              <a:rPr lang="ru-RU" altLang="ru-RU" b="1" dirty="0">
                <a:solidFill>
                  <a:srgbClr val="FF0000"/>
                </a:solidFill>
                <a:latin typeface="Arial" charset="0"/>
              </a:rPr>
              <a:t>Товарные знаки и  знаки обслуживания</a:t>
            </a:r>
            <a:endParaRPr lang="ru-RU" altLang="ru-RU" dirty="0">
              <a:solidFill>
                <a:srgbClr val="FF0000"/>
              </a:solidFill>
              <a:latin typeface="Arial" charset="0"/>
            </a:endParaRPr>
          </a:p>
          <a:p>
            <a:pPr eaLnBrk="1" hangingPunct="1">
              <a:spcBef>
                <a:spcPct val="0"/>
              </a:spcBef>
            </a:pPr>
            <a:r>
              <a:rPr lang="ru-RU" altLang="ru-RU" dirty="0">
                <a:latin typeface="Arial" charset="0"/>
              </a:rPr>
              <a:t>v </a:t>
            </a:r>
            <a:r>
              <a:rPr lang="ru-RU" altLang="ru-RU" b="1" dirty="0">
                <a:latin typeface="Arial" charset="0"/>
              </a:rPr>
              <a:t>Секрет производства (ноу-хау)</a:t>
            </a:r>
            <a:endParaRPr lang="ru-RU" altLang="ru-RU" dirty="0">
              <a:latin typeface="Arial" charset="0"/>
            </a:endParaRPr>
          </a:p>
        </p:txBody>
      </p:sp>
      <p:sp>
        <p:nvSpPr>
          <p:cNvPr id="43" name="object 9"/>
          <p:cNvSpPr txBox="1">
            <a:spLocks noChangeArrowheads="1"/>
          </p:cNvSpPr>
          <p:nvPr/>
        </p:nvSpPr>
        <p:spPr bwMode="auto">
          <a:xfrm>
            <a:off x="4518025" y="2591991"/>
            <a:ext cx="450215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3700" indent="-3810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25"/>
              </a:lnSpc>
              <a:spcBef>
                <a:spcPct val="0"/>
              </a:spcBef>
            </a:pPr>
            <a:r>
              <a:rPr lang="ru-RU" altLang="ru-RU" dirty="0">
                <a:latin typeface="Arial" charset="0"/>
              </a:rPr>
              <a:t>v </a:t>
            </a:r>
            <a:r>
              <a:rPr lang="ru-RU" altLang="ru-RU" b="1" dirty="0">
                <a:latin typeface="Arial" charset="0"/>
              </a:rPr>
              <a:t>Произведения науки,  литературы и искусства</a:t>
            </a:r>
            <a:endParaRPr lang="ru-RU" altLang="ru-RU" dirty="0">
              <a:latin typeface="Arial" charset="0"/>
            </a:endParaRPr>
          </a:p>
          <a:p>
            <a:pPr eaLnBrk="1" hangingPunct="1">
              <a:lnSpc>
                <a:spcPts val="2100"/>
              </a:lnSpc>
              <a:spcBef>
                <a:spcPct val="0"/>
              </a:spcBef>
            </a:pPr>
            <a:r>
              <a:rPr lang="ru-RU" altLang="ru-RU" dirty="0">
                <a:latin typeface="Arial" charset="0"/>
              </a:rPr>
              <a:t>v </a:t>
            </a:r>
            <a:r>
              <a:rPr lang="ru-RU" altLang="ru-RU" b="1" dirty="0">
                <a:latin typeface="Arial" charset="0"/>
              </a:rPr>
              <a:t>Фонограммы и видеозаписи</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Программы для ЭВМ</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Базы данных</a:t>
            </a:r>
            <a:endParaRPr lang="ru-RU" altLang="ru-RU" dirty="0">
              <a:latin typeface="Arial" charset="0"/>
            </a:endParaRPr>
          </a:p>
        </p:txBody>
      </p:sp>
    </p:spTree>
    <p:extLst>
      <p:ext uri="{BB962C8B-B14F-4D97-AF65-F5344CB8AC3E}">
        <p14:creationId xmlns:p14="http://schemas.microsoft.com/office/powerpoint/2010/main" val="76435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24</a:t>
            </a:fld>
            <a:endParaRPr lang="en"/>
          </a:p>
        </p:txBody>
      </p:sp>
      <p:sp>
        <p:nvSpPr>
          <p:cNvPr id="2" name="Текст 1"/>
          <p:cNvSpPr>
            <a:spLocks noGrp="1"/>
          </p:cNvSpPr>
          <p:nvPr>
            <p:ph type="body" idx="4294967295"/>
          </p:nvPr>
        </p:nvSpPr>
        <p:spPr>
          <a:xfrm>
            <a:off x="1547664" y="627536"/>
            <a:ext cx="6753944" cy="519113"/>
          </a:xfrm>
        </p:spPr>
        <p:txBody>
          <a:bodyPr/>
          <a:lstStyle/>
          <a:p>
            <a:r>
              <a:rPr lang="ru-RU" dirty="0">
                <a:solidFill>
                  <a:srgbClr val="FF0000"/>
                </a:solidFill>
              </a:rPr>
              <a:t>Товарный знак</a:t>
            </a:r>
            <a:r>
              <a:rPr lang="ru-RU" dirty="0"/>
              <a:t> - обозначение, служащее для индивидуализации товаров  юридических или физических лиц.</a:t>
            </a:r>
          </a:p>
          <a:p>
            <a:r>
              <a:rPr lang="ru-RU" dirty="0">
                <a:solidFill>
                  <a:srgbClr val="FF0000"/>
                </a:solidFill>
              </a:rPr>
              <a:t>Знак обслуживания</a:t>
            </a:r>
            <a:r>
              <a:rPr lang="ru-RU" dirty="0"/>
              <a:t> - обозначение, служащее для индивидуализации выполняемых работ или оказываемых услуг юридических или физических лиц.</a:t>
            </a:r>
          </a:p>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219824"/>
            <a:ext cx="5976664" cy="150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26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25</a:t>
            </a:fld>
            <a:endParaRPr lang="en"/>
          </a:p>
        </p:txBody>
      </p:sp>
      <p:sp>
        <p:nvSpPr>
          <p:cNvPr id="3" name="Прямоугольник 2"/>
          <p:cNvSpPr/>
          <p:nvPr/>
        </p:nvSpPr>
        <p:spPr>
          <a:xfrm>
            <a:off x="400025" y="1851670"/>
            <a:ext cx="4892057" cy="2893100"/>
          </a:xfrm>
          <a:prstGeom prst="rect">
            <a:avLst/>
          </a:prstGeom>
        </p:spPr>
        <p:txBody>
          <a:bodyPr wrap="square">
            <a:spAutoFit/>
          </a:bodyPr>
          <a:lstStyle/>
          <a:p>
            <a:r>
              <a:rPr lang="ru-RU" dirty="0"/>
              <a:t>Состоят из слов, буквосочетаний, словосочетаний, предложений, а также их сочетаний. Словесные обозначения товарных знаков могут быть выполнены, например, на русском, английском или другом языке. </a:t>
            </a:r>
          </a:p>
          <a:p>
            <a:endParaRPr lang="ru-RU" dirty="0"/>
          </a:p>
          <a:p>
            <a:r>
              <a:rPr lang="ru-RU" dirty="0"/>
              <a:t>Распространенными товарными знаками являются названия компаний или товаров, слоганы, лозунги, девизы или доменные имена веб сайтов. </a:t>
            </a:r>
          </a:p>
          <a:p>
            <a:endParaRPr lang="ru-RU" dirty="0"/>
          </a:p>
          <a:p>
            <a:r>
              <a:rPr lang="ru-RU" dirty="0"/>
              <a:t>Например, словесный товарный знак «ХОДОРКОВСКИЙ», принадлежащий компании MBK IP UK LIMITED, был зарегистрирован в 2015 году (номер международной регистрации — 1180234). </a:t>
            </a:r>
          </a:p>
        </p:txBody>
      </p:sp>
      <p:sp>
        <p:nvSpPr>
          <p:cNvPr id="4" name="Прямоугольник 3"/>
          <p:cNvSpPr/>
          <p:nvPr/>
        </p:nvSpPr>
        <p:spPr>
          <a:xfrm>
            <a:off x="3059832" y="339503"/>
            <a:ext cx="3624710" cy="584775"/>
          </a:xfrm>
          <a:prstGeom prst="rect">
            <a:avLst/>
          </a:prstGeom>
        </p:spPr>
        <p:txBody>
          <a:bodyPr wrap="none">
            <a:spAutoFit/>
          </a:bodyPr>
          <a:lstStyle/>
          <a:p>
            <a:pPr algn="ctr"/>
            <a:r>
              <a:rPr lang="ru-RU" sz="3200" dirty="0"/>
              <a:t>Словесные знаки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8" y="1995688"/>
            <a:ext cx="3608067" cy="172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521" y="1026021"/>
            <a:ext cx="3908563"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982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26</a:t>
            </a:fld>
            <a:endParaRPr lang="en"/>
          </a:p>
        </p:txBody>
      </p:sp>
      <p:sp>
        <p:nvSpPr>
          <p:cNvPr id="3" name="Прямоугольник 2"/>
          <p:cNvSpPr/>
          <p:nvPr/>
        </p:nvSpPr>
        <p:spPr>
          <a:xfrm>
            <a:off x="827584" y="1419622"/>
            <a:ext cx="4572000" cy="3046988"/>
          </a:xfrm>
          <a:prstGeom prst="rect">
            <a:avLst/>
          </a:prstGeom>
        </p:spPr>
        <p:txBody>
          <a:bodyPr>
            <a:spAutoFit/>
          </a:bodyPr>
          <a:lstStyle/>
          <a:p>
            <a:r>
              <a:rPr lang="ru-RU" sz="2400" dirty="0"/>
              <a:t>Состоят только из изображений и не содержат текст. К ним относятся реалистические изображения животных, предметов, природы, а также абстрактные композиции линий, пятен и любых фигур.</a:t>
            </a:r>
          </a:p>
        </p:txBody>
      </p:sp>
      <p:sp>
        <p:nvSpPr>
          <p:cNvPr id="4" name="Прямоугольник 3"/>
          <p:cNvSpPr/>
          <p:nvPr/>
        </p:nvSpPr>
        <p:spPr>
          <a:xfrm>
            <a:off x="2286004" y="208094"/>
            <a:ext cx="5105885" cy="461665"/>
          </a:xfrm>
          <a:prstGeom prst="rect">
            <a:avLst/>
          </a:prstGeom>
        </p:spPr>
        <p:txBody>
          <a:bodyPr wrap="none">
            <a:spAutoFit/>
          </a:bodyPr>
          <a:lstStyle/>
          <a:p>
            <a:r>
              <a:rPr lang="ru-RU" sz="2400" dirty="0"/>
              <a:t>Изобразительные товарные знаки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843558"/>
            <a:ext cx="20002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7292334" y="837046"/>
            <a:ext cx="1674897" cy="1600438"/>
          </a:xfrm>
          <a:prstGeom prst="rect">
            <a:avLst/>
          </a:prstGeom>
        </p:spPr>
        <p:txBody>
          <a:bodyPr wrap="square">
            <a:spAutoFit/>
          </a:bodyPr>
          <a:lstStyle/>
          <a:p>
            <a:r>
              <a:rPr lang="ru-RU" dirty="0"/>
              <a:t>Изобразительный товарный знак компании </a:t>
            </a:r>
            <a:r>
              <a:rPr lang="ru-RU" dirty="0" err="1"/>
              <a:t>Coca-Cola</a:t>
            </a:r>
            <a:r>
              <a:rPr lang="ru-RU" dirty="0"/>
              <a:t>. Номер регистрации в Роспатенте — 219599. </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4" y="2571752"/>
            <a:ext cx="2341231" cy="243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938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27</a:t>
            </a:fld>
            <a:endParaRPr lang="en"/>
          </a:p>
        </p:txBody>
      </p:sp>
      <p:sp>
        <p:nvSpPr>
          <p:cNvPr id="3" name="Прямоугольник 2"/>
          <p:cNvSpPr/>
          <p:nvPr/>
        </p:nvSpPr>
        <p:spPr>
          <a:xfrm>
            <a:off x="2339752" y="195486"/>
            <a:ext cx="4732386" cy="523220"/>
          </a:xfrm>
          <a:prstGeom prst="rect">
            <a:avLst/>
          </a:prstGeom>
        </p:spPr>
        <p:txBody>
          <a:bodyPr wrap="none">
            <a:spAutoFit/>
          </a:bodyPr>
          <a:lstStyle/>
          <a:p>
            <a:r>
              <a:rPr lang="ru-RU" sz="2800" dirty="0"/>
              <a:t>Объемные товарные знаки</a:t>
            </a:r>
          </a:p>
        </p:txBody>
      </p:sp>
      <p:sp>
        <p:nvSpPr>
          <p:cNvPr id="4" name="Прямоугольник 3"/>
          <p:cNvSpPr/>
          <p:nvPr/>
        </p:nvSpPr>
        <p:spPr>
          <a:xfrm>
            <a:off x="323528" y="2571752"/>
            <a:ext cx="4572000" cy="2246769"/>
          </a:xfrm>
          <a:prstGeom prst="rect">
            <a:avLst/>
          </a:prstGeom>
        </p:spPr>
        <p:txBody>
          <a:bodyPr>
            <a:spAutoFit/>
          </a:bodyPr>
          <a:lstStyle/>
          <a:p>
            <a:r>
              <a:rPr lang="ru-RU" sz="2000" dirty="0"/>
              <a:t>Трехмерные объекты, фигуры и комбинации линий и фигур в пространственном расположении, которые могут представлять собой форму товара или его части, форму упаковки товара или форму, не связанную с товаром.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451" y="932381"/>
            <a:ext cx="20002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156176" y="1049510"/>
            <a:ext cx="2862064" cy="1384995"/>
          </a:xfrm>
          <a:prstGeom prst="rect">
            <a:avLst/>
          </a:prstGeom>
        </p:spPr>
        <p:txBody>
          <a:bodyPr wrap="square">
            <a:spAutoFit/>
          </a:bodyPr>
          <a:lstStyle/>
          <a:p>
            <a:r>
              <a:rPr lang="ru-RU" dirty="0"/>
              <a:t>Объемный товарный знак, который принадлежит основателю компании </a:t>
            </a:r>
            <a:r>
              <a:rPr lang="ru-RU" dirty="0" err="1"/>
              <a:t>Chupa</a:t>
            </a:r>
            <a:r>
              <a:rPr lang="ru-RU" dirty="0"/>
              <a:t> </a:t>
            </a:r>
            <a:r>
              <a:rPr lang="ru-RU" dirty="0" err="1"/>
              <a:t>Chups</a:t>
            </a:r>
            <a:r>
              <a:rPr lang="ru-RU" dirty="0"/>
              <a:t> и его потомкам. Номер регистрации в Роспатенте — 205836.</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419623"/>
            <a:ext cx="33909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52" y="2798277"/>
            <a:ext cx="3370617" cy="1839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260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28</a:t>
            </a:fld>
            <a:endParaRPr lang="en"/>
          </a:p>
        </p:txBody>
      </p:sp>
      <p:sp>
        <p:nvSpPr>
          <p:cNvPr id="3" name="Прямоугольник 2"/>
          <p:cNvSpPr/>
          <p:nvPr/>
        </p:nvSpPr>
        <p:spPr>
          <a:xfrm>
            <a:off x="1691680" y="195486"/>
            <a:ext cx="6654386" cy="523220"/>
          </a:xfrm>
          <a:prstGeom prst="rect">
            <a:avLst/>
          </a:prstGeom>
        </p:spPr>
        <p:txBody>
          <a:bodyPr wrap="none">
            <a:spAutoFit/>
          </a:bodyPr>
          <a:lstStyle/>
          <a:p>
            <a:r>
              <a:rPr lang="ru-RU" sz="2800" dirty="0"/>
              <a:t>Иные обозначения или их комбинации</a:t>
            </a:r>
          </a:p>
        </p:txBody>
      </p:sp>
      <p:sp>
        <p:nvSpPr>
          <p:cNvPr id="4" name="Прямоугольник 3"/>
          <p:cNvSpPr/>
          <p:nvPr/>
        </p:nvSpPr>
        <p:spPr>
          <a:xfrm>
            <a:off x="827584" y="1356906"/>
            <a:ext cx="3366120" cy="1600438"/>
          </a:xfrm>
          <a:prstGeom prst="rect">
            <a:avLst/>
          </a:prstGeom>
        </p:spPr>
        <p:txBody>
          <a:bodyPr wrap="square">
            <a:spAutoFit/>
          </a:bodyPr>
          <a:lstStyle/>
          <a:p>
            <a:r>
              <a:rPr lang="ru-RU" dirty="0"/>
              <a:t>К звуковым обозначениям относятся звуки, вокальные или инструментальные фразы, фрагменты музыкальных произведений, всевозможных бытовых, промышленных, природных и других шумов и их сочетания.</a:t>
            </a:r>
          </a:p>
        </p:txBody>
      </p:sp>
      <p:sp>
        <p:nvSpPr>
          <p:cNvPr id="5" name="Прямоугольник 4"/>
          <p:cNvSpPr/>
          <p:nvPr/>
        </p:nvSpPr>
        <p:spPr>
          <a:xfrm>
            <a:off x="323528" y="3291832"/>
            <a:ext cx="4572000" cy="1384995"/>
          </a:xfrm>
          <a:prstGeom prst="rect">
            <a:avLst/>
          </a:prstGeom>
        </p:spPr>
        <p:txBody>
          <a:bodyPr>
            <a:spAutoFit/>
          </a:bodyPr>
          <a:lstStyle/>
          <a:p>
            <a:r>
              <a:rPr lang="ru-RU" dirty="0"/>
              <a:t>В качестве </a:t>
            </a:r>
            <a:r>
              <a:rPr lang="ru-RU" dirty="0">
                <a:solidFill>
                  <a:srgbClr val="FF0000"/>
                </a:solidFill>
              </a:rPr>
              <a:t>звуковых</a:t>
            </a:r>
            <a:r>
              <a:rPr lang="ru-RU" dirty="0"/>
              <a:t> товарных знаков регистрируются, как правило, звуковые заставки кинокомпаний, радиостанций, радиопрограмм и телепередач, </a:t>
            </a:r>
            <a:r>
              <a:rPr lang="ru-RU" dirty="0" err="1"/>
              <a:t>джинглы</a:t>
            </a:r>
            <a:r>
              <a:rPr lang="ru-RU" dirty="0"/>
              <a:t>. Звуковые товарные знаки могут быть заявлены к регистрации в графической форме или форме аудиофайла. </a:t>
            </a:r>
          </a:p>
        </p:txBody>
      </p:sp>
      <p:pic>
        <p:nvPicPr>
          <p:cNvPr id="16386" name="Picture 2" descr="http://www.legal-support.ru/sites/all/themes/gardium/img/small_pics/sound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96623"/>
            <a:ext cx="1905000" cy="153352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948264" y="987576"/>
            <a:ext cx="2069976" cy="1169551"/>
          </a:xfrm>
          <a:prstGeom prst="rect">
            <a:avLst/>
          </a:prstGeom>
        </p:spPr>
        <p:txBody>
          <a:bodyPr wrap="square">
            <a:spAutoFit/>
          </a:bodyPr>
          <a:lstStyle/>
          <a:p>
            <a:r>
              <a:rPr lang="ru-RU" dirty="0"/>
              <a:t>Звуковой товарный знак </a:t>
            </a:r>
            <a:r>
              <a:rPr lang="ru-RU" i="1" dirty="0" err="1"/>
              <a:t>Deutsche</a:t>
            </a:r>
            <a:r>
              <a:rPr lang="ru-RU" i="1" dirty="0"/>
              <a:t> </a:t>
            </a:r>
            <a:r>
              <a:rPr lang="ru-RU" i="1" dirty="0" err="1"/>
              <a:t>Telekom</a:t>
            </a:r>
            <a:r>
              <a:rPr lang="ru-RU" i="1" dirty="0"/>
              <a:t> AG</a:t>
            </a:r>
            <a:r>
              <a:rPr lang="ru-RU" dirty="0"/>
              <a:t>. Номер регистрации в Германии — 729484.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518735"/>
            <a:ext cx="4105142" cy="2003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334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29</a:t>
            </a:fld>
            <a:endParaRPr lang="en"/>
          </a:p>
        </p:txBody>
      </p:sp>
      <p:sp>
        <p:nvSpPr>
          <p:cNvPr id="3" name="Прямоугольник 2"/>
          <p:cNvSpPr/>
          <p:nvPr/>
        </p:nvSpPr>
        <p:spPr>
          <a:xfrm>
            <a:off x="395536" y="1995689"/>
            <a:ext cx="4572000" cy="2585323"/>
          </a:xfrm>
          <a:prstGeom prst="rect">
            <a:avLst/>
          </a:prstGeom>
        </p:spPr>
        <p:txBody>
          <a:bodyPr>
            <a:spAutoFit/>
          </a:bodyPr>
          <a:lstStyle/>
          <a:p>
            <a:r>
              <a:rPr lang="ru-RU" sz="1800" dirty="0">
                <a:solidFill>
                  <a:srgbClr val="FF0000"/>
                </a:solidFill>
              </a:rPr>
              <a:t>Изменяющийся</a:t>
            </a:r>
            <a:r>
              <a:rPr lang="ru-RU" sz="1800" dirty="0"/>
              <a:t> </a:t>
            </a:r>
            <a:r>
              <a:rPr lang="ru-RU" sz="1800" dirty="0">
                <a:solidFill>
                  <a:schemeClr val="tx1"/>
                </a:solidFill>
              </a:rPr>
              <a:t>товарный знак </a:t>
            </a:r>
            <a:r>
              <a:rPr lang="ru-RU" sz="1800" dirty="0"/>
              <a:t>представляет собой изображение, которое меняется при определенных условиях (мультимедиа). Например, компания «Яндекс» зарегистрировала изменяющийся товарный знак, светофор для сервиса Яндекс. Пробки, который меняет цвет в зависимости от количества баллов. </a:t>
            </a:r>
          </a:p>
        </p:txBody>
      </p:sp>
      <p:pic>
        <p:nvPicPr>
          <p:cNvPr id="22530" name="Picture 2" descr="http://www.legal-support.ru/sites/all/themes/gardium/img/small_pics/multi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7744"/>
            <a:ext cx="2857500" cy="23050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300192" y="1359857"/>
            <a:ext cx="2681536" cy="954107"/>
          </a:xfrm>
          <a:prstGeom prst="rect">
            <a:avLst/>
          </a:prstGeom>
        </p:spPr>
        <p:txBody>
          <a:bodyPr wrap="square">
            <a:spAutoFit/>
          </a:bodyPr>
          <a:lstStyle/>
          <a:p>
            <a:r>
              <a:rPr lang="ru-RU" dirty="0"/>
              <a:t>Изменяющийся товарный знак ООО «ЯНДЕКС». Номер регистрации в Роспатенте — 526621. </a:t>
            </a:r>
          </a:p>
        </p:txBody>
      </p:sp>
    </p:spTree>
    <p:extLst>
      <p:ext uri="{BB962C8B-B14F-4D97-AF65-F5344CB8AC3E}">
        <p14:creationId xmlns:p14="http://schemas.microsoft.com/office/powerpoint/2010/main" val="379739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63E2E4D-36C5-4A21-A01A-BC23657FF9A0}"/>
              </a:ext>
            </a:extLst>
          </p:cNvPr>
          <p:cNvSpPr>
            <a:spLocks noGrp="1" noChangeArrowheads="1"/>
          </p:cNvSpPr>
          <p:nvPr>
            <p:ph type="title"/>
          </p:nvPr>
        </p:nvSpPr>
        <p:spPr>
          <a:xfrm>
            <a:off x="457200" y="58813"/>
            <a:ext cx="8229600" cy="854869"/>
          </a:xfrm>
        </p:spPr>
        <p:txBody>
          <a:bodyPr/>
          <a:lstStyle/>
          <a:p>
            <a:pPr algn="ctr"/>
            <a:r>
              <a:rPr lang="ru-RU" altLang="ru-RU" sz="2400" dirty="0">
                <a:solidFill>
                  <a:srgbClr val="FF0000"/>
                </a:solidFill>
                <a:latin typeface="+mj-lt"/>
              </a:rPr>
              <a:t>Всемирная организация интеллектуальной собственности (ВОИС, </a:t>
            </a:r>
            <a:r>
              <a:rPr lang="en-US" altLang="ru-RU" sz="2400" dirty="0">
                <a:solidFill>
                  <a:srgbClr val="FF0000"/>
                </a:solidFill>
                <a:latin typeface="+mj-lt"/>
              </a:rPr>
              <a:t>WIPO)</a:t>
            </a:r>
            <a:r>
              <a:rPr lang="ru-RU" altLang="ru-RU" sz="2400" dirty="0">
                <a:solidFill>
                  <a:srgbClr val="FF0000"/>
                </a:solidFill>
                <a:latin typeface="+mj-lt"/>
              </a:rPr>
              <a:t> </a:t>
            </a:r>
          </a:p>
        </p:txBody>
      </p:sp>
      <p:sp>
        <p:nvSpPr>
          <p:cNvPr id="29700" name="Rectangle 4">
            <a:extLst>
              <a:ext uri="{FF2B5EF4-FFF2-40B4-BE49-F238E27FC236}">
                <a16:creationId xmlns:a16="http://schemas.microsoft.com/office/drawing/2014/main" id="{548F4785-3AB3-4A32-9E3E-D5D10B150C7F}"/>
              </a:ext>
            </a:extLst>
          </p:cNvPr>
          <p:cNvSpPr>
            <a:spLocks noGrp="1" noChangeArrowheads="1"/>
          </p:cNvSpPr>
          <p:nvPr>
            <p:ph type="body" sz="half" idx="1"/>
          </p:nvPr>
        </p:nvSpPr>
        <p:spPr>
          <a:xfrm>
            <a:off x="0" y="771550"/>
            <a:ext cx="6048672" cy="3943350"/>
          </a:xfrm>
        </p:spPr>
        <p:txBody>
          <a:bodyPr/>
          <a:lstStyle/>
          <a:p>
            <a:r>
              <a:rPr lang="ru-RU" altLang="ru-RU" sz="1650" dirty="0"/>
              <a:t>Создана в 1970 году в Женеве</a:t>
            </a:r>
          </a:p>
          <a:p>
            <a:r>
              <a:rPr lang="ru-RU" altLang="ru-RU" sz="1650" dirty="0"/>
              <a:t>Цель – содействие развитию инноваций и творчества в интересах экономического, социального и культурного развития всех стран путем создания сбалансированной и эффективной международной системы интеллектуальной собственности.</a:t>
            </a:r>
            <a:endParaRPr lang="ru-RU" altLang="ru-RU" sz="1350" dirty="0"/>
          </a:p>
          <a:p>
            <a:pPr lvl="2"/>
            <a:endParaRPr lang="ru-RU" altLang="ru-RU" sz="1350" dirty="0"/>
          </a:p>
        </p:txBody>
      </p:sp>
      <p:pic>
        <p:nvPicPr>
          <p:cNvPr id="3" name="Рисунок 2">
            <a:extLst>
              <a:ext uri="{FF2B5EF4-FFF2-40B4-BE49-F238E27FC236}">
                <a16:creationId xmlns:a16="http://schemas.microsoft.com/office/drawing/2014/main" id="{FD3D86C7-B92C-49B6-93A2-0A00B323BB36}"/>
              </a:ext>
            </a:extLst>
          </p:cNvPr>
          <p:cNvPicPr>
            <a:picLocks noChangeAspect="1"/>
          </p:cNvPicPr>
          <p:nvPr/>
        </p:nvPicPr>
        <p:blipFill>
          <a:blip r:embed="rId2"/>
          <a:stretch>
            <a:fillRect/>
          </a:stretch>
        </p:blipFill>
        <p:spPr>
          <a:xfrm>
            <a:off x="6018733" y="1347614"/>
            <a:ext cx="2602956" cy="1728192"/>
          </a:xfrm>
          <a:prstGeom prst="rect">
            <a:avLst/>
          </a:prstGeom>
        </p:spPr>
      </p:pic>
      <p:pic>
        <p:nvPicPr>
          <p:cNvPr id="4" name="Рисунок 3">
            <a:extLst>
              <a:ext uri="{FF2B5EF4-FFF2-40B4-BE49-F238E27FC236}">
                <a16:creationId xmlns:a16="http://schemas.microsoft.com/office/drawing/2014/main" id="{712C6A0D-E18F-435A-B04A-65F795175DC6}"/>
              </a:ext>
            </a:extLst>
          </p:cNvPr>
          <p:cNvPicPr>
            <a:picLocks noChangeAspect="1"/>
          </p:cNvPicPr>
          <p:nvPr/>
        </p:nvPicPr>
        <p:blipFill>
          <a:blip r:embed="rId3"/>
          <a:stretch>
            <a:fillRect/>
          </a:stretch>
        </p:blipFill>
        <p:spPr>
          <a:xfrm>
            <a:off x="683568" y="2553318"/>
            <a:ext cx="5123236" cy="253136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30</a:t>
            </a:fld>
            <a:endParaRPr lang="en"/>
          </a:p>
        </p:txBody>
      </p:sp>
      <p:sp>
        <p:nvSpPr>
          <p:cNvPr id="3" name="Прямоугольник 2"/>
          <p:cNvSpPr/>
          <p:nvPr/>
        </p:nvSpPr>
        <p:spPr>
          <a:xfrm>
            <a:off x="4283968" y="411512"/>
            <a:ext cx="4572000" cy="2585323"/>
          </a:xfrm>
          <a:prstGeom prst="rect">
            <a:avLst/>
          </a:prstGeom>
        </p:spPr>
        <p:txBody>
          <a:bodyPr>
            <a:spAutoFit/>
          </a:bodyPr>
          <a:lstStyle/>
          <a:p>
            <a:r>
              <a:rPr lang="ru-RU" sz="1800" dirty="0">
                <a:solidFill>
                  <a:srgbClr val="FF0000"/>
                </a:solidFill>
              </a:rPr>
              <a:t>Голографические</a:t>
            </a:r>
            <a:r>
              <a:rPr lang="ru-RU" sz="1800" dirty="0"/>
              <a:t> товарные знаки состоят из голограммы, представляющей собой слова или изображения. Значение такие знаков состоит в том, что они выполняют также и защитную функцию. Так платежные системы часто используют голограммы на банковских картах и регистрируют их как товарные знаки. </a:t>
            </a:r>
          </a:p>
        </p:txBody>
      </p:sp>
      <p:pic>
        <p:nvPicPr>
          <p:cNvPr id="23554" name="Picture 2" descr="http://www.legal-support.ru/sites/all/themes/gardium/img/small_pics/hologra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5766"/>
            <a:ext cx="2857500" cy="23050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3606681"/>
            <a:ext cx="4572000" cy="523220"/>
          </a:xfrm>
          <a:prstGeom prst="rect">
            <a:avLst/>
          </a:prstGeom>
        </p:spPr>
        <p:txBody>
          <a:bodyPr>
            <a:spAutoFit/>
          </a:bodyPr>
          <a:lstStyle/>
          <a:p>
            <a:r>
              <a:rPr lang="ru-RU" dirty="0"/>
              <a:t>Голографический товарный знак компании GDS </a:t>
            </a:r>
            <a:r>
              <a:rPr lang="ru-RU" dirty="0" err="1"/>
              <a:t>Video</a:t>
            </a:r>
            <a:r>
              <a:rPr lang="ru-RU" dirty="0"/>
              <a:t>. Номер регистрации в Евросоюзе — 3407662.</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43560"/>
            <a:ext cx="2088232" cy="205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902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31</a:t>
            </a:fld>
            <a:endParaRPr lang="en"/>
          </a:p>
        </p:txBody>
      </p:sp>
      <p:sp>
        <p:nvSpPr>
          <p:cNvPr id="3" name="Прямоугольник 2"/>
          <p:cNvSpPr/>
          <p:nvPr/>
        </p:nvSpPr>
        <p:spPr>
          <a:xfrm>
            <a:off x="179512" y="2931792"/>
            <a:ext cx="4617132" cy="2031325"/>
          </a:xfrm>
          <a:prstGeom prst="rect">
            <a:avLst/>
          </a:prstGeom>
        </p:spPr>
        <p:txBody>
          <a:bodyPr wrap="square">
            <a:spAutoFit/>
          </a:bodyPr>
          <a:lstStyle/>
          <a:p>
            <a:r>
              <a:rPr lang="ru-RU" sz="1800" dirty="0">
                <a:solidFill>
                  <a:srgbClr val="FF0000"/>
                </a:solidFill>
              </a:rPr>
              <a:t>Световыми</a:t>
            </a:r>
            <a:r>
              <a:rPr lang="ru-RU" sz="1800" dirty="0"/>
              <a:t> товарными знаками, как правило, являются осветительные приборы. Для регистрации знака заявители должны перечислить в заявке характеристики световых сигналов, их последовательность или продолжительность. </a:t>
            </a:r>
          </a:p>
        </p:txBody>
      </p:sp>
      <p:pic>
        <p:nvPicPr>
          <p:cNvPr id="24578" name="Picture 2" descr="https://xn--80ajpfhbgomfh1b.xn--p1ai/media/uploads/tovarnyi_znak/vidy/svetovoi_tovarnyi_zn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27536"/>
            <a:ext cx="4104456" cy="205222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s://www.mospechat.com/images/2017/04/27/03/image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798087"/>
            <a:ext cx="2747964" cy="206097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www.eqsrf.ru/files/image/naruzhka/kontraz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203598"/>
            <a:ext cx="2448272" cy="183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46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32</a:t>
            </a:fld>
            <a:endParaRPr lang="en"/>
          </a:p>
        </p:txBody>
      </p:sp>
      <p:sp>
        <p:nvSpPr>
          <p:cNvPr id="3" name="Прямоугольник 2"/>
          <p:cNvSpPr/>
          <p:nvPr/>
        </p:nvSpPr>
        <p:spPr>
          <a:xfrm>
            <a:off x="323528" y="2931790"/>
            <a:ext cx="7344816" cy="1631216"/>
          </a:xfrm>
          <a:prstGeom prst="rect">
            <a:avLst/>
          </a:prstGeom>
        </p:spPr>
        <p:txBody>
          <a:bodyPr wrap="square">
            <a:spAutoFit/>
          </a:bodyPr>
          <a:lstStyle/>
          <a:p>
            <a:r>
              <a:rPr lang="ru-RU" sz="2000" dirty="0">
                <a:solidFill>
                  <a:srgbClr val="FF0000"/>
                </a:solidFill>
              </a:rPr>
              <a:t>Осязательный</a:t>
            </a:r>
            <a:r>
              <a:rPr lang="ru-RU" sz="2000" dirty="0"/>
              <a:t> товарный знак представляет собой тактильно-сенсорное обозначение (рельефно-точечный, выполненный шрифтом Брайля, или графический товарный знак). Такие знаки, например, используются для обозначения товаров для слепых. </a:t>
            </a:r>
          </a:p>
        </p:txBody>
      </p:sp>
      <p:pic>
        <p:nvPicPr>
          <p:cNvPr id="25602" name="Picture 2" descr="http://www.legal-support.ru/sites/all/themes/gardium/img/small_pics/tactile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542" y="626740"/>
            <a:ext cx="2857500" cy="23050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95936" y="1233244"/>
            <a:ext cx="3870176" cy="954107"/>
          </a:xfrm>
          <a:prstGeom prst="rect">
            <a:avLst/>
          </a:prstGeom>
        </p:spPr>
        <p:txBody>
          <a:bodyPr wrap="square">
            <a:spAutoFit/>
          </a:bodyPr>
          <a:lstStyle/>
          <a:p>
            <a:r>
              <a:rPr lang="ru-RU" dirty="0"/>
              <a:t>Тактильный товарный знак компании </a:t>
            </a:r>
            <a:r>
              <a:rPr lang="ru-RU" dirty="0" err="1"/>
              <a:t>Underberg</a:t>
            </a:r>
            <a:r>
              <a:rPr lang="ru-RU" dirty="0"/>
              <a:t>, выполненный шрифтом Брайля. Номер регистрации в Германии — 30259811. </a:t>
            </a:r>
          </a:p>
        </p:txBody>
      </p:sp>
    </p:spTree>
    <p:extLst>
      <p:ext uri="{BB962C8B-B14F-4D97-AF65-F5344CB8AC3E}">
        <p14:creationId xmlns:p14="http://schemas.microsoft.com/office/powerpoint/2010/main" val="1736234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33</a:t>
            </a:fld>
            <a:endParaRPr lang="en"/>
          </a:p>
        </p:txBody>
      </p:sp>
      <p:sp>
        <p:nvSpPr>
          <p:cNvPr id="3" name="Прямоугольник 2"/>
          <p:cNvSpPr/>
          <p:nvPr/>
        </p:nvSpPr>
        <p:spPr>
          <a:xfrm>
            <a:off x="179512" y="1681520"/>
            <a:ext cx="4392488" cy="1815882"/>
          </a:xfrm>
          <a:prstGeom prst="rect">
            <a:avLst/>
          </a:prstGeom>
        </p:spPr>
        <p:txBody>
          <a:bodyPr wrap="square">
            <a:spAutoFit/>
          </a:bodyPr>
          <a:lstStyle/>
          <a:p>
            <a:r>
              <a:rPr lang="ru-RU" sz="1600" dirty="0">
                <a:solidFill>
                  <a:srgbClr val="FF0000"/>
                </a:solidFill>
              </a:rPr>
              <a:t>Позиционные</a:t>
            </a:r>
            <a:r>
              <a:rPr lang="ru-RU" sz="1600" dirty="0"/>
              <a:t> товарные знаки размещают на этикетках и продукции. Они популярны среди производителей одежды и обуви, косметических и парфюмерных компаний. Позиционные знаки представляют собой логотип, расположенный на определенной части товара.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7" y="3435846"/>
            <a:ext cx="20002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03648" y="3660697"/>
            <a:ext cx="3240360" cy="1384995"/>
          </a:xfrm>
          <a:prstGeom prst="rect">
            <a:avLst/>
          </a:prstGeom>
        </p:spPr>
        <p:txBody>
          <a:bodyPr wrap="square">
            <a:spAutoFit/>
          </a:bodyPr>
          <a:lstStyle/>
          <a:p>
            <a:r>
              <a:rPr lang="ru-RU" sz="1200" dirty="0"/>
              <a:t>Позиционный товарный знак </a:t>
            </a:r>
            <a:r>
              <a:rPr lang="ru-RU" sz="1200" i="1" dirty="0" err="1"/>
              <a:t>Johnson</a:t>
            </a:r>
            <a:r>
              <a:rPr lang="ru-RU" sz="1200" i="1" dirty="0"/>
              <a:t> &amp; </a:t>
            </a:r>
            <a:r>
              <a:rPr lang="ru-RU" sz="1200" i="1" dirty="0" err="1"/>
              <a:t>Johnson</a:t>
            </a:r>
            <a:r>
              <a:rPr lang="ru-RU" sz="1200" dirty="0"/>
              <a:t> представляет собой словосочетание «</a:t>
            </a:r>
            <a:r>
              <a:rPr lang="ru-RU" sz="1200" dirty="0" err="1"/>
              <a:t>Clean&amp;Clear</a:t>
            </a:r>
            <a:r>
              <a:rPr lang="ru-RU" sz="1200" dirty="0"/>
              <a:t>», нанесенное на изображение в верхней трети флакона равноудаленное от боковых граней. Номер регистрации — 486852. </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67495"/>
            <a:ext cx="460851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716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34</a:t>
            </a:fld>
            <a:endParaRPr lang="en"/>
          </a:p>
        </p:txBody>
      </p:sp>
      <p:sp>
        <p:nvSpPr>
          <p:cNvPr id="3" name="Прямоугольник 2"/>
          <p:cNvSpPr/>
          <p:nvPr/>
        </p:nvSpPr>
        <p:spPr>
          <a:xfrm>
            <a:off x="683568" y="1275608"/>
            <a:ext cx="4896544" cy="3693319"/>
          </a:xfrm>
          <a:prstGeom prst="rect">
            <a:avLst/>
          </a:prstGeom>
        </p:spPr>
        <p:txBody>
          <a:bodyPr wrap="square">
            <a:spAutoFit/>
          </a:bodyPr>
          <a:lstStyle/>
          <a:p>
            <a:r>
              <a:rPr lang="ru-RU" sz="1800" dirty="0"/>
              <a:t>В качестве </a:t>
            </a:r>
            <a:r>
              <a:rPr lang="ru-RU" sz="1800" dirty="0">
                <a:solidFill>
                  <a:srgbClr val="FF0000"/>
                </a:solidFill>
              </a:rPr>
              <a:t>обонятельных</a:t>
            </a:r>
            <a:r>
              <a:rPr lang="ru-RU" sz="1800" dirty="0"/>
              <a:t> товарных знаков могут быть зарегистрированы ароматы, </a:t>
            </a:r>
            <a:r>
              <a:rPr lang="ru-RU" sz="1800" dirty="0" err="1"/>
              <a:t>арома</a:t>
            </a:r>
            <a:r>
              <a:rPr lang="ru-RU" sz="1800" dirty="0"/>
              <a:t>-подписи. Такие знаки регистрируют самые разные компании, парфюмерные, полиграфические, производители автомобилей. Например, обонятельный товарный знак в США зарегистрировала фармацевтическая компания </a:t>
            </a:r>
            <a:r>
              <a:rPr lang="ru-RU" sz="1800" i="1" dirty="0" err="1"/>
              <a:t>Hisamitsu</a:t>
            </a:r>
            <a:r>
              <a:rPr lang="ru-RU" sz="1800" i="1" dirty="0"/>
              <a:t> </a:t>
            </a:r>
            <a:r>
              <a:rPr lang="ru-RU" sz="1800" i="1" dirty="0" err="1"/>
              <a:t>Pharmaceutical</a:t>
            </a:r>
            <a:r>
              <a:rPr lang="ru-RU" sz="1800" i="1" dirty="0"/>
              <a:t> </a:t>
            </a:r>
            <a:r>
              <a:rPr lang="ru-RU" sz="1800" i="1" dirty="0" err="1"/>
              <a:t>Co</a:t>
            </a:r>
            <a:r>
              <a:rPr lang="ru-RU" sz="1800" dirty="0"/>
              <a:t>. (номер регистрации — 3589348). Этот знак представляет собой мятный аромат, состоящий из смеси концентрированного </a:t>
            </a:r>
            <a:r>
              <a:rPr lang="ru-RU" sz="1800" dirty="0" err="1"/>
              <a:t>метилсалицилата</a:t>
            </a:r>
            <a:r>
              <a:rPr lang="ru-RU" sz="1800" dirty="0"/>
              <a:t> и ментола. </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532" y="555527"/>
            <a:ext cx="311891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820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35</a:t>
            </a:fld>
            <a:endParaRPr lang="en"/>
          </a:p>
        </p:txBody>
      </p:sp>
      <p:sp>
        <p:nvSpPr>
          <p:cNvPr id="3" name="Прямоугольник 2"/>
          <p:cNvSpPr/>
          <p:nvPr/>
        </p:nvSpPr>
        <p:spPr>
          <a:xfrm>
            <a:off x="467544" y="1995688"/>
            <a:ext cx="4896544" cy="2554545"/>
          </a:xfrm>
          <a:prstGeom prst="rect">
            <a:avLst/>
          </a:prstGeom>
        </p:spPr>
        <p:txBody>
          <a:bodyPr wrap="square">
            <a:spAutoFit/>
          </a:bodyPr>
          <a:lstStyle/>
          <a:p>
            <a:r>
              <a:rPr lang="ru-RU" sz="1600" dirty="0"/>
              <a:t>Ничто не запрещает сделать </a:t>
            </a:r>
            <a:r>
              <a:rPr lang="ru-RU" sz="1600" dirty="0">
                <a:solidFill>
                  <a:srgbClr val="FF0000"/>
                </a:solidFill>
              </a:rPr>
              <a:t>вкус</a:t>
            </a:r>
            <a:r>
              <a:rPr lang="ru-RU" sz="1600" dirty="0"/>
              <a:t> товарным знаком. Регистрация таких обозначений возможно в форме описания вкусовых свойств. Однако случаев успешной регистрации таких обозначений пока немного. Наиболее известна попытка регистрации вкуса искусственной клубники фармацевтической компании </a:t>
            </a:r>
            <a:r>
              <a:rPr lang="ru-RU" sz="1600" dirty="0" err="1"/>
              <a:t>Eli</a:t>
            </a:r>
            <a:r>
              <a:rPr lang="ru-RU" sz="1600" dirty="0"/>
              <a:t> </a:t>
            </a:r>
            <a:r>
              <a:rPr lang="ru-RU" sz="1600" dirty="0" err="1"/>
              <a:t>Lilly</a:t>
            </a:r>
            <a:r>
              <a:rPr lang="ru-RU" sz="1600" dirty="0"/>
              <a:t>, которая закончилась безуспешно (Решение Бюро по гармонизации внутреннего рынка (OHIM) R 120/2001–2).</a:t>
            </a:r>
          </a:p>
        </p:txBody>
      </p:sp>
      <p:pic>
        <p:nvPicPr>
          <p:cNvPr id="28674" name="Picture 2" descr="https://la-femmet.ru/wp-content/uploads/2015/01/klubn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52" y="267496"/>
            <a:ext cx="3552395"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44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36</a:t>
            </a:fld>
            <a:endParaRPr lang="en"/>
          </a:p>
        </p:txBody>
      </p:sp>
      <p:sp>
        <p:nvSpPr>
          <p:cNvPr id="3" name="Прямоугольник 2"/>
          <p:cNvSpPr/>
          <p:nvPr/>
        </p:nvSpPr>
        <p:spPr>
          <a:xfrm>
            <a:off x="4211960" y="755868"/>
            <a:ext cx="4572000" cy="1815882"/>
          </a:xfrm>
          <a:prstGeom prst="rect">
            <a:avLst/>
          </a:prstGeom>
        </p:spPr>
        <p:txBody>
          <a:bodyPr>
            <a:spAutoFit/>
          </a:bodyPr>
          <a:lstStyle/>
          <a:p>
            <a:r>
              <a:rPr lang="ru-RU" dirty="0"/>
              <a:t>Обозначения, состоящие исключительно из одного или нескольких </a:t>
            </a:r>
            <a:r>
              <a:rPr lang="ru-RU" dirty="0">
                <a:solidFill>
                  <a:srgbClr val="FF0000"/>
                </a:solidFill>
              </a:rPr>
              <a:t>цветов</a:t>
            </a:r>
            <a:r>
              <a:rPr lang="ru-RU" dirty="0"/>
              <a:t>, можно зарегистрировать как товарный знак. Практика регистрации таких знаков распространена как в России, так и за рубежом. Датская компания </a:t>
            </a:r>
            <a:r>
              <a:rPr lang="ru-RU" i="1" dirty="0" err="1"/>
              <a:t>Grundfos</a:t>
            </a:r>
            <a:r>
              <a:rPr lang="ru-RU" dirty="0"/>
              <a:t>, производитель насосного оборудования, запатентовала в России красный цвет выпускаемых циркуляционных насосов. </a:t>
            </a:r>
          </a:p>
        </p:txBody>
      </p:sp>
      <p:pic>
        <p:nvPicPr>
          <p:cNvPr id="29698" name="Picture 2" descr="http://www.legal-support.ru/sites/default/files/u1112990/colour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7734"/>
            <a:ext cx="2857500" cy="23050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47864" y="3147816"/>
            <a:ext cx="4572000" cy="954107"/>
          </a:xfrm>
          <a:prstGeom prst="rect">
            <a:avLst/>
          </a:prstGeom>
        </p:spPr>
        <p:txBody>
          <a:bodyPr>
            <a:spAutoFit/>
          </a:bodyPr>
          <a:lstStyle/>
          <a:p>
            <a:r>
              <a:rPr lang="ru-RU" dirty="0"/>
              <a:t>Цветовой товарный знак </a:t>
            </a:r>
            <a:r>
              <a:rPr lang="ru-RU" dirty="0" err="1"/>
              <a:t>компании</a:t>
            </a:r>
            <a:r>
              <a:rPr lang="ru-RU" i="1" dirty="0" err="1"/>
              <a:t>Tiffany</a:t>
            </a:r>
            <a:r>
              <a:rPr lang="ru-RU" i="1" dirty="0"/>
              <a:t> </a:t>
            </a:r>
            <a:r>
              <a:rPr lang="ru-RU" i="1" dirty="0" err="1"/>
              <a:t>and</a:t>
            </a:r>
            <a:r>
              <a:rPr lang="ru-RU" i="1" dirty="0"/>
              <a:t> </a:t>
            </a:r>
            <a:r>
              <a:rPr lang="ru-RU" i="1" dirty="0" err="1"/>
              <a:t>Company</a:t>
            </a:r>
            <a:r>
              <a:rPr lang="ru-RU" dirty="0"/>
              <a:t> </a:t>
            </a:r>
            <a:r>
              <a:rPr lang="ru-RU" dirty="0" err="1"/>
              <a:t>rotkehlcheneiblau</a:t>
            </a:r>
            <a:r>
              <a:rPr lang="ru-RU" dirty="0"/>
              <a:t> (</a:t>
            </a:r>
            <a:r>
              <a:rPr lang="ru-RU" dirty="0" err="1"/>
              <a:t>Pantone</a:t>
            </a:r>
            <a:r>
              <a:rPr lang="ru-RU" dirty="0"/>
              <a:t> 1837 </a:t>
            </a:r>
            <a:r>
              <a:rPr lang="ru-RU" dirty="0" err="1"/>
              <a:t>Blue</a:t>
            </a:r>
            <a:r>
              <a:rPr lang="ru-RU" dirty="0"/>
              <a:t>). Номер заявки на регистрацию в Германии — 3020140205572. </a:t>
            </a:r>
          </a:p>
        </p:txBody>
      </p:sp>
    </p:spTree>
    <p:extLst>
      <p:ext uri="{BB962C8B-B14F-4D97-AF65-F5344CB8AC3E}">
        <p14:creationId xmlns:p14="http://schemas.microsoft.com/office/powerpoint/2010/main" val="2387631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37</a:t>
            </a:fld>
            <a:endParaRPr lang="en"/>
          </a:p>
        </p:txBody>
      </p:sp>
      <p:sp>
        <p:nvSpPr>
          <p:cNvPr id="3" name="Прямоугольник 2"/>
          <p:cNvSpPr/>
          <p:nvPr/>
        </p:nvSpPr>
        <p:spPr>
          <a:xfrm>
            <a:off x="1403648" y="699544"/>
            <a:ext cx="6984776" cy="584775"/>
          </a:xfrm>
          <a:prstGeom prst="rect">
            <a:avLst/>
          </a:prstGeom>
        </p:spPr>
        <p:txBody>
          <a:bodyPr wrap="square">
            <a:spAutoFit/>
          </a:bodyPr>
          <a:lstStyle/>
          <a:p>
            <a:r>
              <a:rPr lang="ru-RU" sz="1600" dirty="0"/>
              <a:t>Комбинированный товарный знак - это комбинация элементов разных обозначений, изобразительных, словесных, объемных и других. </a:t>
            </a:r>
          </a:p>
        </p:txBody>
      </p:sp>
      <p:pic>
        <p:nvPicPr>
          <p:cNvPr id="30722" name="Picture 2" descr="http://www.legal-support.ru/sites/default/files/u1112990/combo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504" y="1435287"/>
            <a:ext cx="1161444" cy="93689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704948" y="1534402"/>
            <a:ext cx="4115524" cy="738664"/>
          </a:xfrm>
          <a:prstGeom prst="rect">
            <a:avLst/>
          </a:prstGeom>
        </p:spPr>
        <p:txBody>
          <a:bodyPr wrap="square">
            <a:spAutoFit/>
          </a:bodyPr>
          <a:lstStyle/>
          <a:p>
            <a:r>
              <a:rPr lang="ru-RU" dirty="0"/>
              <a:t>Комбинированный товарный знак компании </a:t>
            </a:r>
            <a:r>
              <a:rPr lang="ru-RU" i="1" dirty="0" err="1"/>
              <a:t>Disney</a:t>
            </a:r>
            <a:r>
              <a:rPr lang="ru-RU" i="1" dirty="0"/>
              <a:t> </a:t>
            </a:r>
            <a:r>
              <a:rPr lang="ru-RU" i="1" dirty="0" err="1"/>
              <a:t>Enterprises</a:t>
            </a:r>
            <a:r>
              <a:rPr lang="ru-RU" i="1" dirty="0"/>
              <a:t>, </a:t>
            </a:r>
            <a:r>
              <a:rPr lang="ru-RU" i="1" dirty="0" err="1"/>
              <a:t>Inc</a:t>
            </a:r>
            <a:r>
              <a:rPr lang="ru-RU" i="1" dirty="0"/>
              <a:t>. </a:t>
            </a:r>
            <a:r>
              <a:rPr lang="ru-RU" i="1" dirty="0" err="1"/>
              <a:t>Corporation</a:t>
            </a:r>
            <a:r>
              <a:rPr lang="ru-RU" dirty="0"/>
              <a:t>. Номер регистрации в США — 86161986. </a:t>
            </a:r>
          </a:p>
        </p:txBody>
      </p:sp>
      <p:pic>
        <p:nvPicPr>
          <p:cNvPr id="30724" name="Picture 4" descr="http://cons-art.ru/wp-content/uploads/2018/07/KOMBINIROVANNYE-TOVARNYE-ZNA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49926"/>
            <a:ext cx="3275517" cy="3275518"/>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029" y="2378795"/>
            <a:ext cx="3820706" cy="220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986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38</a:t>
            </a:fld>
            <a:endParaRPr lang="en"/>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0" y="1707656"/>
            <a:ext cx="4976005" cy="330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979713" y="339504"/>
            <a:ext cx="6191013" cy="1384995"/>
          </a:xfrm>
          <a:prstGeom prst="rect">
            <a:avLst/>
          </a:prstGeom>
        </p:spPr>
        <p:txBody>
          <a:bodyPr wrap="square">
            <a:spAutoFit/>
          </a:bodyPr>
          <a:lstStyle/>
          <a:p>
            <a:r>
              <a:rPr lang="ru-RU" dirty="0"/>
              <a:t>Товарный знак регистрируется на продукцию, товары и позволяет идентифицировать их в массе других однородных продуктов. Как правило, такой знак оригинально оформлен, может иметь графическое и иное обозначение, размещается на видном месте продукции.</a:t>
            </a:r>
            <a:br>
              <a:rPr lang="ru-RU" dirty="0"/>
            </a:br>
            <a:br>
              <a:rPr lang="ru-RU" dirty="0"/>
            </a:br>
            <a:endParaRPr lang="ru-RU" dirty="0"/>
          </a:p>
        </p:txBody>
      </p:sp>
      <p:sp>
        <p:nvSpPr>
          <p:cNvPr id="4" name="Прямоугольник 3"/>
          <p:cNvSpPr/>
          <p:nvPr/>
        </p:nvSpPr>
        <p:spPr>
          <a:xfrm>
            <a:off x="5292080" y="1419624"/>
            <a:ext cx="3384376" cy="3108543"/>
          </a:xfrm>
          <a:prstGeom prst="rect">
            <a:avLst/>
          </a:prstGeom>
        </p:spPr>
        <p:txBody>
          <a:bodyPr wrap="square">
            <a:spAutoFit/>
          </a:bodyPr>
          <a:lstStyle/>
          <a:p>
            <a:r>
              <a:rPr lang="ru-RU" dirty="0">
                <a:solidFill>
                  <a:srgbClr val="FF0000"/>
                </a:solidFill>
              </a:rPr>
              <a:t>Знак обслуживания</a:t>
            </a:r>
            <a:r>
              <a:rPr lang="ru-RU" dirty="0"/>
              <a:t>, напротив, устанавливается на оказываемые услуги субъектами хоз. деятельности. Такие отличительные знаки применяются в области оказания транспортных, строительных, банковских, страховых, бытовых и многих других видов услуг.</a:t>
            </a:r>
            <a:br>
              <a:rPr lang="ru-RU" dirty="0"/>
            </a:br>
            <a:br>
              <a:rPr lang="ru-RU" dirty="0"/>
            </a:br>
            <a:r>
              <a:rPr lang="ru-RU" dirty="0"/>
              <a:t>Таким образом, отличие только в объекте маркировки: товары или услуги, во всем остальном принципиальных отличий нет.</a:t>
            </a:r>
            <a:br>
              <a:rPr lang="ru-RU" dirty="0"/>
            </a:br>
            <a:endParaRPr lang="ru-RU" dirty="0"/>
          </a:p>
        </p:txBody>
      </p:sp>
    </p:spTree>
    <p:extLst>
      <p:ext uri="{BB962C8B-B14F-4D97-AF65-F5344CB8AC3E}">
        <p14:creationId xmlns:p14="http://schemas.microsoft.com/office/powerpoint/2010/main" val="2803237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39</a:t>
            </a:fld>
            <a:endParaRPr lang="en"/>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1471"/>
            <a:ext cx="3600400" cy="509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180" y="153641"/>
            <a:ext cx="3384376" cy="489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20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AFE3AF6-0136-4325-A28B-7571A9BC4D32}"/>
              </a:ext>
            </a:extLst>
          </p:cNvPr>
          <p:cNvSpPr>
            <a:spLocks noGrp="1"/>
          </p:cNvSpPr>
          <p:nvPr>
            <p:ph type="sldNum" sz="quarter" idx="12"/>
          </p:nvPr>
        </p:nvSpPr>
        <p:spPr/>
        <p:txBody>
          <a:bodyPr/>
          <a:lstStyle/>
          <a:p>
            <a:fld id="{96E69268-9C8B-4EBF-A9EE-DC5DC2D48DC3}" type="slidenum">
              <a:rPr lang="en-US" smtClean="0">
                <a:solidFill>
                  <a:prstClr val="black">
                    <a:tint val="75000"/>
                  </a:prstClr>
                </a:solidFill>
              </a:rPr>
              <a:pPr/>
              <a:t>4</a:t>
            </a:fld>
            <a:endParaRPr lang="en-US">
              <a:solidFill>
                <a:prstClr val="black">
                  <a:tint val="75000"/>
                </a:prstClr>
              </a:solidFill>
            </a:endParaRPr>
          </a:p>
        </p:txBody>
      </p:sp>
      <p:sp>
        <p:nvSpPr>
          <p:cNvPr id="5" name="Прямоугольник 4">
            <a:extLst>
              <a:ext uri="{FF2B5EF4-FFF2-40B4-BE49-F238E27FC236}">
                <a16:creationId xmlns:a16="http://schemas.microsoft.com/office/drawing/2014/main" id="{855E5FD1-A188-4421-B97F-9D1E6B909CAB}"/>
              </a:ext>
            </a:extLst>
          </p:cNvPr>
          <p:cNvSpPr/>
          <p:nvPr/>
        </p:nvSpPr>
        <p:spPr>
          <a:xfrm>
            <a:off x="2843808" y="94966"/>
            <a:ext cx="2917786" cy="461665"/>
          </a:xfrm>
          <a:prstGeom prst="rect">
            <a:avLst/>
          </a:prstGeom>
        </p:spPr>
        <p:txBody>
          <a:bodyPr wrap="none">
            <a:spAutoFit/>
          </a:bodyPr>
          <a:lstStyle/>
          <a:p>
            <a:r>
              <a:rPr lang="ru-RU" sz="2400" dirty="0">
                <a:solidFill>
                  <a:schemeClr val="accent6">
                    <a:lumMod val="50000"/>
                  </a:schemeClr>
                </a:solidFill>
              </a:rPr>
              <a:t>Роспатент и ФИПС</a:t>
            </a:r>
          </a:p>
        </p:txBody>
      </p:sp>
      <p:sp>
        <p:nvSpPr>
          <p:cNvPr id="6" name="Прямоугольник 5">
            <a:extLst>
              <a:ext uri="{FF2B5EF4-FFF2-40B4-BE49-F238E27FC236}">
                <a16:creationId xmlns:a16="http://schemas.microsoft.com/office/drawing/2014/main" id="{09D622DB-E85D-44EE-81A0-FBC869BF2919}"/>
              </a:ext>
            </a:extLst>
          </p:cNvPr>
          <p:cNvSpPr/>
          <p:nvPr/>
        </p:nvSpPr>
        <p:spPr>
          <a:xfrm>
            <a:off x="179512" y="811663"/>
            <a:ext cx="5112568" cy="3416320"/>
          </a:xfrm>
          <a:prstGeom prst="rect">
            <a:avLst/>
          </a:prstGeom>
        </p:spPr>
        <p:txBody>
          <a:bodyPr wrap="square">
            <a:spAutoFit/>
          </a:bodyPr>
          <a:lstStyle/>
          <a:p>
            <a:r>
              <a:rPr lang="ru-RU" sz="1800" dirty="0"/>
              <a:t>Являясь органами правительства РФ, Роспатент и ФИПС выполняют следующие функции:</a:t>
            </a:r>
          </a:p>
          <a:p>
            <a:endParaRPr lang="ru-RU" sz="1800" dirty="0"/>
          </a:p>
          <a:p>
            <a:pPr marL="87313" indent="-87313">
              <a:buFont typeface="Arial" panose="020B0604020202020204" pitchFamily="34" charset="0"/>
              <a:buChar char="•"/>
            </a:pPr>
            <a:r>
              <a:rPr lang="ru-RU" sz="1800" dirty="0"/>
              <a:t>регистрация, поддержка и охрана прав на ИС в Российской Федерации;</a:t>
            </a:r>
          </a:p>
          <a:p>
            <a:pPr marL="87313" indent="-87313">
              <a:buFont typeface="Arial" panose="020B0604020202020204" pitchFamily="34" charset="0"/>
              <a:buChar char="•"/>
            </a:pPr>
            <a:r>
              <a:rPr lang="ru-RU" sz="1800" dirty="0"/>
              <a:t>контроль и надзор за соблюдением законодательства в области ИС;</a:t>
            </a:r>
          </a:p>
          <a:p>
            <a:pPr marL="87313" indent="-87313">
              <a:buFont typeface="Arial" panose="020B0604020202020204" pitchFamily="34" charset="0"/>
              <a:buChar char="•"/>
            </a:pPr>
            <a:r>
              <a:rPr lang="ru-RU" sz="1800" dirty="0"/>
              <a:t>защита в международном пространстве прав граждан РФ, обладающих ИС;</a:t>
            </a:r>
          </a:p>
          <a:p>
            <a:pPr marL="87313" indent="-87313">
              <a:buFont typeface="Arial" panose="020B0604020202020204" pitchFamily="34" charset="0"/>
              <a:buChar char="•"/>
            </a:pPr>
            <a:r>
              <a:rPr lang="ru-RU" sz="1800" dirty="0"/>
              <a:t>отстаивание и защита интересов граждан России, получивших права на патенты</a:t>
            </a:r>
          </a:p>
        </p:txBody>
      </p:sp>
      <p:pic>
        <p:nvPicPr>
          <p:cNvPr id="7" name="Рисунок 6">
            <a:extLst>
              <a:ext uri="{FF2B5EF4-FFF2-40B4-BE49-F238E27FC236}">
                <a16:creationId xmlns:a16="http://schemas.microsoft.com/office/drawing/2014/main" id="{E9E87986-B22F-413C-9457-40A8BF3E9324}"/>
              </a:ext>
            </a:extLst>
          </p:cNvPr>
          <p:cNvPicPr>
            <a:picLocks noChangeAspect="1"/>
          </p:cNvPicPr>
          <p:nvPr/>
        </p:nvPicPr>
        <p:blipFill>
          <a:blip r:embed="rId2"/>
          <a:stretch>
            <a:fillRect/>
          </a:stretch>
        </p:blipFill>
        <p:spPr>
          <a:xfrm>
            <a:off x="5436096" y="556631"/>
            <a:ext cx="3156930" cy="2094097"/>
          </a:xfrm>
          <a:prstGeom prst="rect">
            <a:avLst/>
          </a:prstGeom>
        </p:spPr>
      </p:pic>
      <p:pic>
        <p:nvPicPr>
          <p:cNvPr id="9" name="Рисунок 8">
            <a:extLst>
              <a:ext uri="{FF2B5EF4-FFF2-40B4-BE49-F238E27FC236}">
                <a16:creationId xmlns:a16="http://schemas.microsoft.com/office/drawing/2014/main" id="{6FA6BC48-EB15-4B44-8144-BE377956C8AE}"/>
              </a:ext>
            </a:extLst>
          </p:cNvPr>
          <p:cNvPicPr>
            <a:picLocks noChangeAspect="1"/>
          </p:cNvPicPr>
          <p:nvPr/>
        </p:nvPicPr>
        <p:blipFill>
          <a:blip r:embed="rId3"/>
          <a:stretch>
            <a:fillRect/>
          </a:stretch>
        </p:blipFill>
        <p:spPr>
          <a:xfrm>
            <a:off x="5901286" y="2751188"/>
            <a:ext cx="2226549" cy="2003894"/>
          </a:xfrm>
          <a:prstGeom prst="rect">
            <a:avLst/>
          </a:prstGeom>
        </p:spPr>
      </p:pic>
    </p:spTree>
    <p:extLst>
      <p:ext uri="{BB962C8B-B14F-4D97-AF65-F5344CB8AC3E}">
        <p14:creationId xmlns:p14="http://schemas.microsoft.com/office/powerpoint/2010/main" val="3936334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
          <p:cNvSpPr txBox="1"/>
          <p:nvPr/>
        </p:nvSpPr>
        <p:spPr>
          <a:xfrm>
            <a:off x="1231900" y="925116"/>
            <a:ext cx="6750050" cy="369332"/>
          </a:xfrm>
          <a:prstGeom prst="rect">
            <a:avLst/>
          </a:prstGeom>
        </p:spPr>
        <p:txBody>
          <a:bodyPr lIns="0" tIns="0" rIns="0" bIns="0">
            <a:spAutoFit/>
          </a:bodyPr>
          <a:lstStyle/>
          <a:p>
            <a:pPr marL="12700">
              <a:tabLst>
                <a:tab pos="1556385" algn="l"/>
              </a:tabLst>
              <a:defRPr/>
            </a:pPr>
            <a:r>
              <a:rPr sz="2400" b="1" spc="-10" dirty="0">
                <a:latin typeface="Arial"/>
                <a:cs typeface="Arial"/>
              </a:rPr>
              <a:t>Объекты	</a:t>
            </a:r>
            <a:r>
              <a:rPr sz="2400" b="1" spc="-5" dirty="0">
                <a:latin typeface="Arial"/>
                <a:cs typeface="Arial"/>
              </a:rPr>
              <a:t>интеллектуальной</a:t>
            </a:r>
            <a:r>
              <a:rPr sz="2400" b="1" spc="-45" dirty="0">
                <a:latin typeface="Arial"/>
                <a:cs typeface="Arial"/>
              </a:rPr>
              <a:t> </a:t>
            </a:r>
            <a:r>
              <a:rPr sz="2400" b="1" spc="-10" dirty="0">
                <a:latin typeface="Arial"/>
                <a:cs typeface="Arial"/>
              </a:rPr>
              <a:t>собственности</a:t>
            </a:r>
            <a:endParaRPr sz="2400" dirty="0">
              <a:latin typeface="Arial"/>
              <a:cs typeface="Arial"/>
            </a:endParaRPr>
          </a:p>
        </p:txBody>
      </p:sp>
      <p:sp>
        <p:nvSpPr>
          <p:cNvPr id="37" name="object 4"/>
          <p:cNvSpPr>
            <a:spLocks/>
          </p:cNvSpPr>
          <p:nvPr/>
        </p:nvSpPr>
        <p:spPr bwMode="auto">
          <a:xfrm>
            <a:off x="2092328" y="1298974"/>
            <a:ext cx="1147763" cy="431006"/>
          </a:xfrm>
          <a:custGeom>
            <a:avLst/>
            <a:gdLst>
              <a:gd name="T0" fmla="*/ 117496 w 1146810"/>
              <a:gd name="T1" fmla="*/ 419806 h 574039"/>
              <a:gd name="T2" fmla="*/ 0 w 1146810"/>
              <a:gd name="T3" fmla="*/ 571509 h 574039"/>
              <a:gd name="T4" fmla="*/ 191827 w 1146810"/>
              <a:gd name="T5" fmla="*/ 574498 h 574039"/>
              <a:gd name="T6" fmla="*/ 167042 w 1146810"/>
              <a:gd name="T7" fmla="*/ 522942 h 574039"/>
              <a:gd name="T8" fmla="*/ 274309 w 1146810"/>
              <a:gd name="T9" fmla="*/ 471374 h 574039"/>
              <a:gd name="T10" fmla="*/ 142269 w 1146810"/>
              <a:gd name="T11" fmla="*/ 471374 h 574039"/>
              <a:gd name="T12" fmla="*/ 117496 w 1146810"/>
              <a:gd name="T13" fmla="*/ 419806 h 574039"/>
              <a:gd name="T14" fmla="*/ 1122761 w 1146810"/>
              <a:gd name="T15" fmla="*/ 0 h 574039"/>
              <a:gd name="T16" fmla="*/ 142269 w 1146810"/>
              <a:gd name="T17" fmla="*/ 471374 h 574039"/>
              <a:gd name="T18" fmla="*/ 274309 w 1146810"/>
              <a:gd name="T19" fmla="*/ 471374 h 574039"/>
              <a:gd name="T20" fmla="*/ 1147547 w 1146810"/>
              <a:gd name="T21" fmla="*/ 51568 h 574039"/>
              <a:gd name="T22" fmla="*/ 1122761 w 1146810"/>
              <a:gd name="T23" fmla="*/ 0 h 5740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6810" h="574039">
                <a:moveTo>
                  <a:pt x="117398" y="419341"/>
                </a:moveTo>
                <a:lnTo>
                  <a:pt x="0" y="570877"/>
                </a:lnTo>
                <a:lnTo>
                  <a:pt x="191668" y="573862"/>
                </a:lnTo>
                <a:lnTo>
                  <a:pt x="166903" y="522363"/>
                </a:lnTo>
                <a:lnTo>
                  <a:pt x="274081" y="470852"/>
                </a:lnTo>
                <a:lnTo>
                  <a:pt x="142151" y="470852"/>
                </a:lnTo>
                <a:lnTo>
                  <a:pt x="117398" y="419341"/>
                </a:lnTo>
                <a:close/>
              </a:path>
              <a:path w="1146810" h="574039">
                <a:moveTo>
                  <a:pt x="1121829" y="0"/>
                </a:moveTo>
                <a:lnTo>
                  <a:pt x="142151" y="470852"/>
                </a:lnTo>
                <a:lnTo>
                  <a:pt x="274081" y="470852"/>
                </a:lnTo>
                <a:lnTo>
                  <a:pt x="1146594" y="51511"/>
                </a:lnTo>
                <a:lnTo>
                  <a:pt x="11218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9" name="object 5"/>
          <p:cNvSpPr>
            <a:spLocks/>
          </p:cNvSpPr>
          <p:nvPr/>
        </p:nvSpPr>
        <p:spPr bwMode="auto">
          <a:xfrm>
            <a:off x="5033968" y="1300165"/>
            <a:ext cx="962025" cy="427435"/>
          </a:xfrm>
          <a:custGeom>
            <a:avLst/>
            <a:gdLst>
              <a:gd name="T0" fmla="*/ 28467 w 962660"/>
              <a:gd name="T1" fmla="*/ 0 h 570230"/>
              <a:gd name="T2" fmla="*/ 0 w 962660"/>
              <a:gd name="T3" fmla="*/ 49514 h 570230"/>
              <a:gd name="T4" fmla="*/ 799128 w 962660"/>
              <a:gd name="T5" fmla="*/ 508936 h 570230"/>
              <a:gd name="T6" fmla="*/ 770673 w 962660"/>
              <a:gd name="T7" fmla="*/ 558463 h 570230"/>
              <a:gd name="T8" fmla="*/ 961910 w 962660"/>
              <a:gd name="T9" fmla="*/ 569582 h 570230"/>
              <a:gd name="T10" fmla="*/ 888885 w 962660"/>
              <a:gd name="T11" fmla="*/ 459420 h 570230"/>
              <a:gd name="T12" fmla="*/ 827595 w 962660"/>
              <a:gd name="T13" fmla="*/ 459420 h 570230"/>
              <a:gd name="T14" fmla="*/ 28467 w 962660"/>
              <a:gd name="T15" fmla="*/ 0 h 570230"/>
              <a:gd name="T16" fmla="*/ 856062 w 962660"/>
              <a:gd name="T17" fmla="*/ 409905 h 570230"/>
              <a:gd name="T18" fmla="*/ 827595 w 962660"/>
              <a:gd name="T19" fmla="*/ 459420 h 570230"/>
              <a:gd name="T20" fmla="*/ 888885 w 962660"/>
              <a:gd name="T21" fmla="*/ 459420 h 570230"/>
              <a:gd name="T22" fmla="*/ 856062 w 962660"/>
              <a:gd name="T23" fmla="*/ 409905 h 570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2660" h="570230">
                <a:moveTo>
                  <a:pt x="28486" y="0"/>
                </a:moveTo>
                <a:lnTo>
                  <a:pt x="0" y="49542"/>
                </a:lnTo>
                <a:lnTo>
                  <a:pt x="799655" y="509219"/>
                </a:lnTo>
                <a:lnTo>
                  <a:pt x="771182" y="558774"/>
                </a:lnTo>
                <a:lnTo>
                  <a:pt x="962545" y="569899"/>
                </a:lnTo>
                <a:lnTo>
                  <a:pt x="889472" y="459676"/>
                </a:lnTo>
                <a:lnTo>
                  <a:pt x="828141" y="459676"/>
                </a:lnTo>
                <a:lnTo>
                  <a:pt x="28486" y="0"/>
                </a:lnTo>
                <a:close/>
              </a:path>
              <a:path w="962660" h="570230">
                <a:moveTo>
                  <a:pt x="856627" y="410133"/>
                </a:moveTo>
                <a:lnTo>
                  <a:pt x="828141" y="459676"/>
                </a:lnTo>
                <a:lnTo>
                  <a:pt x="889472" y="459676"/>
                </a:lnTo>
                <a:lnTo>
                  <a:pt x="856627" y="410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0" name="object 6"/>
          <p:cNvSpPr txBox="1">
            <a:spLocks noChangeArrowheads="1"/>
          </p:cNvSpPr>
          <p:nvPr/>
        </p:nvSpPr>
        <p:spPr bwMode="auto">
          <a:xfrm>
            <a:off x="187325" y="1756175"/>
            <a:ext cx="38544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922338" eaLnBrk="0" hangingPunct="0">
              <a:spcBef>
                <a:spcPct val="20000"/>
              </a:spcBef>
              <a:tabLst>
                <a:tab pos="2227263" algn="l"/>
              </a:tabLst>
              <a:defRPr>
                <a:solidFill>
                  <a:schemeClr val="tx1"/>
                </a:solidFill>
                <a:latin typeface="Calibri" pitchFamily="34" charset="0"/>
              </a:defRPr>
            </a:lvl1pPr>
            <a:lvl2pPr marL="742950" indent="-285750" eaLnBrk="0" hangingPunct="0">
              <a:spcBef>
                <a:spcPct val="20000"/>
              </a:spcBef>
              <a:tabLst>
                <a:tab pos="2227263" algn="l"/>
              </a:tabLst>
              <a:defRPr>
                <a:solidFill>
                  <a:schemeClr val="tx1"/>
                </a:solidFill>
                <a:latin typeface="Calibri" pitchFamily="34" charset="0"/>
              </a:defRPr>
            </a:lvl2pPr>
            <a:lvl3pPr marL="1143000" indent="-228600" eaLnBrk="0" hangingPunct="0">
              <a:spcBef>
                <a:spcPct val="20000"/>
              </a:spcBef>
              <a:tabLst>
                <a:tab pos="2227263" algn="l"/>
              </a:tabLst>
              <a:defRPr>
                <a:solidFill>
                  <a:schemeClr val="tx1"/>
                </a:solidFill>
                <a:latin typeface="Calibri" pitchFamily="34" charset="0"/>
              </a:defRPr>
            </a:lvl3pPr>
            <a:lvl4pPr marL="1600200" indent="-228600" eaLnBrk="0" hangingPunct="0">
              <a:spcBef>
                <a:spcPct val="20000"/>
              </a:spcBef>
              <a:tabLst>
                <a:tab pos="2227263" algn="l"/>
              </a:tabLst>
              <a:defRPr>
                <a:solidFill>
                  <a:schemeClr val="tx1"/>
                </a:solidFill>
                <a:latin typeface="Calibri" pitchFamily="34" charset="0"/>
              </a:defRPr>
            </a:lvl4pPr>
            <a:lvl5pPr marL="2057400" indent="-228600" eaLnBrk="0" hangingPunct="0">
              <a:spcBef>
                <a:spcPct val="20000"/>
              </a:spcBef>
              <a:tabLst>
                <a:tab pos="2227263" algn="l"/>
              </a:tabLst>
              <a:defRPr>
                <a:solidFill>
                  <a:schemeClr val="tx1"/>
                </a:solidFill>
                <a:latin typeface="Calibri" pitchFamily="34" charset="0"/>
              </a:defRPr>
            </a:lvl5pPr>
            <a:lvl6pPr marL="2514600" indent="-228600" eaLnBrk="0" fontAlgn="base" hangingPunct="0">
              <a:spcBef>
                <a:spcPct val="20000"/>
              </a:spcBef>
              <a:spcAft>
                <a:spcPct val="0"/>
              </a:spcAft>
              <a:tabLst>
                <a:tab pos="2227263" algn="l"/>
              </a:tabLst>
              <a:defRPr>
                <a:solidFill>
                  <a:schemeClr val="tx1"/>
                </a:solidFill>
                <a:latin typeface="Calibri" pitchFamily="34" charset="0"/>
              </a:defRPr>
            </a:lvl6pPr>
            <a:lvl7pPr marL="2971800" indent="-228600" eaLnBrk="0" fontAlgn="base" hangingPunct="0">
              <a:spcBef>
                <a:spcPct val="20000"/>
              </a:spcBef>
              <a:spcAft>
                <a:spcPct val="0"/>
              </a:spcAft>
              <a:tabLst>
                <a:tab pos="2227263" algn="l"/>
              </a:tabLst>
              <a:defRPr>
                <a:solidFill>
                  <a:schemeClr val="tx1"/>
                </a:solidFill>
                <a:latin typeface="Calibri" pitchFamily="34" charset="0"/>
              </a:defRPr>
            </a:lvl7pPr>
            <a:lvl8pPr marL="3429000" indent="-228600" eaLnBrk="0" fontAlgn="base" hangingPunct="0">
              <a:spcBef>
                <a:spcPct val="20000"/>
              </a:spcBef>
              <a:spcAft>
                <a:spcPct val="0"/>
              </a:spcAft>
              <a:tabLst>
                <a:tab pos="2227263" algn="l"/>
              </a:tabLst>
              <a:defRPr>
                <a:solidFill>
                  <a:schemeClr val="tx1"/>
                </a:solidFill>
                <a:latin typeface="Calibri" pitchFamily="34" charset="0"/>
              </a:defRPr>
            </a:lvl8pPr>
            <a:lvl9pPr marL="3886200" indent="-228600" eaLnBrk="0" fontAlgn="base" hangingPunct="0">
              <a:spcBef>
                <a:spcPct val="20000"/>
              </a:spcBef>
              <a:spcAft>
                <a:spcPct val="0"/>
              </a:spcAft>
              <a:tabLst>
                <a:tab pos="2227263" algn="l"/>
              </a:tabLst>
              <a:defRPr>
                <a:solidFill>
                  <a:schemeClr val="tx1"/>
                </a:solidFill>
                <a:latin typeface="Calibri" pitchFamily="34" charset="0"/>
              </a:defRPr>
            </a:lvl9pPr>
          </a:lstStyle>
          <a:p>
            <a:pPr eaLnBrk="1" hangingPunct="1">
              <a:spcBef>
                <a:spcPct val="0"/>
              </a:spcBef>
            </a:pPr>
            <a:r>
              <a:rPr lang="ru-RU" altLang="ru-RU" sz="2000" i="1" dirty="0">
                <a:latin typeface="Arial" charset="0"/>
              </a:rPr>
              <a:t>Объекты	права  промышленной собственности</a:t>
            </a:r>
            <a:endParaRPr lang="ru-RU" altLang="ru-RU" sz="2000" dirty="0">
              <a:latin typeface="Arial" charset="0"/>
            </a:endParaRPr>
          </a:p>
        </p:txBody>
      </p:sp>
      <p:sp>
        <p:nvSpPr>
          <p:cNvPr id="41" name="object 7"/>
          <p:cNvSpPr txBox="1">
            <a:spLocks noChangeArrowheads="1"/>
          </p:cNvSpPr>
          <p:nvPr/>
        </p:nvSpPr>
        <p:spPr bwMode="auto">
          <a:xfrm>
            <a:off x="4433892" y="1758556"/>
            <a:ext cx="34940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28675" indent="-815975" eaLnBrk="0" hangingPunct="0">
              <a:spcBef>
                <a:spcPct val="20000"/>
              </a:spcBef>
              <a:tabLst>
                <a:tab pos="1303338" algn="l"/>
              </a:tabLst>
              <a:defRPr>
                <a:solidFill>
                  <a:schemeClr val="tx1"/>
                </a:solidFill>
                <a:latin typeface="Calibri" pitchFamily="34" charset="0"/>
              </a:defRPr>
            </a:lvl1pPr>
            <a:lvl2pPr marL="742950" indent="-285750" eaLnBrk="0" hangingPunct="0">
              <a:spcBef>
                <a:spcPct val="20000"/>
              </a:spcBef>
              <a:tabLst>
                <a:tab pos="1303338" algn="l"/>
              </a:tabLst>
              <a:defRPr>
                <a:solidFill>
                  <a:schemeClr val="tx1"/>
                </a:solidFill>
                <a:latin typeface="Calibri" pitchFamily="34" charset="0"/>
              </a:defRPr>
            </a:lvl2pPr>
            <a:lvl3pPr marL="1143000" indent="-228600" eaLnBrk="0" hangingPunct="0">
              <a:spcBef>
                <a:spcPct val="20000"/>
              </a:spcBef>
              <a:tabLst>
                <a:tab pos="1303338" algn="l"/>
              </a:tabLst>
              <a:defRPr>
                <a:solidFill>
                  <a:schemeClr val="tx1"/>
                </a:solidFill>
                <a:latin typeface="Calibri" pitchFamily="34" charset="0"/>
              </a:defRPr>
            </a:lvl3pPr>
            <a:lvl4pPr marL="1600200" indent="-228600" eaLnBrk="0" hangingPunct="0">
              <a:spcBef>
                <a:spcPct val="20000"/>
              </a:spcBef>
              <a:tabLst>
                <a:tab pos="1303338" algn="l"/>
              </a:tabLst>
              <a:defRPr>
                <a:solidFill>
                  <a:schemeClr val="tx1"/>
                </a:solidFill>
                <a:latin typeface="Calibri" pitchFamily="34" charset="0"/>
              </a:defRPr>
            </a:lvl4pPr>
            <a:lvl5pPr marL="2057400" indent="-228600" eaLnBrk="0" hangingPunct="0">
              <a:spcBef>
                <a:spcPct val="20000"/>
              </a:spcBef>
              <a:tabLst>
                <a:tab pos="1303338" algn="l"/>
              </a:tabLst>
              <a:defRPr>
                <a:solidFill>
                  <a:schemeClr val="tx1"/>
                </a:solidFill>
                <a:latin typeface="Calibri" pitchFamily="34" charset="0"/>
              </a:defRPr>
            </a:lvl5pPr>
            <a:lvl6pPr marL="2514600" indent="-228600" eaLnBrk="0" fontAlgn="base" hangingPunct="0">
              <a:spcBef>
                <a:spcPct val="20000"/>
              </a:spcBef>
              <a:spcAft>
                <a:spcPct val="0"/>
              </a:spcAft>
              <a:tabLst>
                <a:tab pos="1303338" algn="l"/>
              </a:tabLst>
              <a:defRPr>
                <a:solidFill>
                  <a:schemeClr val="tx1"/>
                </a:solidFill>
                <a:latin typeface="Calibri" pitchFamily="34" charset="0"/>
              </a:defRPr>
            </a:lvl6pPr>
            <a:lvl7pPr marL="2971800" indent="-228600" eaLnBrk="0" fontAlgn="base" hangingPunct="0">
              <a:spcBef>
                <a:spcPct val="20000"/>
              </a:spcBef>
              <a:spcAft>
                <a:spcPct val="0"/>
              </a:spcAft>
              <a:tabLst>
                <a:tab pos="1303338" algn="l"/>
              </a:tabLst>
              <a:defRPr>
                <a:solidFill>
                  <a:schemeClr val="tx1"/>
                </a:solidFill>
                <a:latin typeface="Calibri" pitchFamily="34" charset="0"/>
              </a:defRPr>
            </a:lvl7pPr>
            <a:lvl8pPr marL="3429000" indent="-228600" eaLnBrk="0" fontAlgn="base" hangingPunct="0">
              <a:spcBef>
                <a:spcPct val="20000"/>
              </a:spcBef>
              <a:spcAft>
                <a:spcPct val="0"/>
              </a:spcAft>
              <a:tabLst>
                <a:tab pos="1303338" algn="l"/>
              </a:tabLst>
              <a:defRPr>
                <a:solidFill>
                  <a:schemeClr val="tx1"/>
                </a:solidFill>
                <a:latin typeface="Calibri" pitchFamily="34" charset="0"/>
              </a:defRPr>
            </a:lvl8pPr>
            <a:lvl9pPr marL="3886200" indent="-228600" eaLnBrk="0" fontAlgn="base" hangingPunct="0">
              <a:spcBef>
                <a:spcPct val="20000"/>
              </a:spcBef>
              <a:spcAft>
                <a:spcPct val="0"/>
              </a:spcAft>
              <a:tabLst>
                <a:tab pos="1303338" algn="l"/>
              </a:tabLst>
              <a:defRPr>
                <a:solidFill>
                  <a:schemeClr val="tx1"/>
                </a:solidFill>
                <a:latin typeface="Calibri" pitchFamily="34" charset="0"/>
              </a:defRPr>
            </a:lvl9pPr>
          </a:lstStyle>
          <a:p>
            <a:pPr marL="0" indent="12700" algn="ctr" eaLnBrk="1" hangingPunct="1">
              <a:spcBef>
                <a:spcPct val="0"/>
              </a:spcBef>
            </a:pPr>
            <a:r>
              <a:rPr lang="ru-RU" altLang="ru-RU" sz="2000" i="1" dirty="0">
                <a:latin typeface="Arial" charset="0"/>
              </a:rPr>
              <a:t>Объекты	авторского права и смежных прав</a:t>
            </a:r>
            <a:endParaRPr lang="ru-RU" altLang="ru-RU" sz="2000" dirty="0">
              <a:latin typeface="Arial" charset="0"/>
            </a:endParaRPr>
          </a:p>
        </p:txBody>
      </p:sp>
      <p:sp>
        <p:nvSpPr>
          <p:cNvPr id="42" name="object 8"/>
          <p:cNvSpPr txBox="1">
            <a:spLocks noChangeArrowheads="1"/>
          </p:cNvSpPr>
          <p:nvPr/>
        </p:nvSpPr>
        <p:spPr bwMode="auto">
          <a:xfrm>
            <a:off x="355601" y="2583657"/>
            <a:ext cx="3827463"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50"/>
              </a:lnSpc>
              <a:spcBef>
                <a:spcPct val="0"/>
              </a:spcBef>
            </a:pPr>
            <a:r>
              <a:rPr lang="ru-RU" altLang="ru-RU" dirty="0">
                <a:solidFill>
                  <a:srgbClr val="FF0000"/>
                </a:solidFill>
                <a:latin typeface="Arial" charset="0"/>
              </a:rPr>
              <a:t>v </a:t>
            </a:r>
            <a:r>
              <a:rPr lang="ru-RU" altLang="ru-RU" b="1" dirty="0">
                <a:solidFill>
                  <a:srgbClr val="FF0000"/>
                </a:solidFill>
                <a:latin typeface="Arial" charset="0"/>
              </a:rPr>
              <a:t>Изобретения</a:t>
            </a:r>
            <a:endParaRPr lang="ru-RU" altLang="ru-RU" dirty="0">
              <a:solidFill>
                <a:srgbClr val="FF0000"/>
              </a:solidFill>
              <a:latin typeface="Arial" charset="0"/>
            </a:endParaRPr>
          </a:p>
          <a:p>
            <a:pPr eaLnBrk="1" hangingPunct="1">
              <a:lnSpc>
                <a:spcPts val="2150"/>
              </a:lnSpc>
              <a:spcBef>
                <a:spcPct val="0"/>
              </a:spcBef>
            </a:pPr>
            <a:r>
              <a:rPr lang="ru-RU" altLang="ru-RU" dirty="0">
                <a:solidFill>
                  <a:srgbClr val="FF0000"/>
                </a:solidFill>
                <a:latin typeface="Arial" charset="0"/>
              </a:rPr>
              <a:t>v </a:t>
            </a:r>
            <a:r>
              <a:rPr lang="ru-RU" altLang="ru-RU" b="1" dirty="0">
                <a:solidFill>
                  <a:srgbClr val="FF0000"/>
                </a:solidFill>
                <a:latin typeface="Arial" charset="0"/>
              </a:rPr>
              <a:t>Полезные модели</a:t>
            </a:r>
            <a:endParaRPr lang="ru-RU" altLang="ru-RU" dirty="0">
              <a:solidFill>
                <a:srgbClr val="FF0000"/>
              </a:solidFill>
              <a:latin typeface="Arial" charset="0"/>
            </a:endParaRPr>
          </a:p>
          <a:p>
            <a:pPr eaLnBrk="1" hangingPunct="1">
              <a:spcBef>
                <a:spcPct val="0"/>
              </a:spcBef>
            </a:pPr>
            <a:r>
              <a:rPr lang="ru-RU" altLang="ru-RU" dirty="0">
                <a:solidFill>
                  <a:srgbClr val="FF0000"/>
                </a:solidFill>
                <a:latin typeface="Arial" charset="0"/>
              </a:rPr>
              <a:t>v </a:t>
            </a:r>
            <a:r>
              <a:rPr lang="ru-RU" altLang="ru-RU" b="1" dirty="0">
                <a:solidFill>
                  <a:srgbClr val="FF0000"/>
                </a:solidFill>
                <a:latin typeface="Arial" charset="0"/>
              </a:rPr>
              <a:t>Промышленные образцы</a:t>
            </a:r>
            <a:endParaRPr lang="ru-RU" altLang="ru-RU" dirty="0">
              <a:solidFill>
                <a:srgbClr val="FF0000"/>
              </a:solidFill>
              <a:latin typeface="Arial" charset="0"/>
            </a:endParaRPr>
          </a:p>
          <a:p>
            <a:pPr eaLnBrk="1" hangingPunct="1">
              <a:spcBef>
                <a:spcPct val="0"/>
              </a:spcBef>
            </a:pPr>
            <a:r>
              <a:rPr lang="ru-RU" altLang="ru-RU" dirty="0">
                <a:latin typeface="Arial" charset="0"/>
              </a:rPr>
              <a:t>v </a:t>
            </a:r>
            <a:r>
              <a:rPr lang="ru-RU" altLang="ru-RU" b="1" dirty="0">
                <a:latin typeface="Arial" charset="0"/>
              </a:rPr>
              <a:t>Товарные знаки и  знаки обслуживания</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Секрет производства (ноу-хау)</a:t>
            </a:r>
            <a:endParaRPr lang="ru-RU" altLang="ru-RU" dirty="0">
              <a:latin typeface="Arial" charset="0"/>
            </a:endParaRPr>
          </a:p>
        </p:txBody>
      </p:sp>
      <p:sp>
        <p:nvSpPr>
          <p:cNvPr id="43" name="object 9"/>
          <p:cNvSpPr txBox="1">
            <a:spLocks noChangeArrowheads="1"/>
          </p:cNvSpPr>
          <p:nvPr/>
        </p:nvSpPr>
        <p:spPr bwMode="auto">
          <a:xfrm>
            <a:off x="4518025" y="2591991"/>
            <a:ext cx="450215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3700" indent="-3810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25"/>
              </a:lnSpc>
              <a:spcBef>
                <a:spcPct val="0"/>
              </a:spcBef>
            </a:pPr>
            <a:r>
              <a:rPr lang="ru-RU" altLang="ru-RU">
                <a:latin typeface="Arial" charset="0"/>
              </a:rPr>
              <a:t>v </a:t>
            </a:r>
            <a:r>
              <a:rPr lang="ru-RU" altLang="ru-RU" b="1">
                <a:latin typeface="Arial" charset="0"/>
              </a:rPr>
              <a:t>Произведения науки,  литературы и искусства</a:t>
            </a:r>
            <a:endParaRPr lang="ru-RU" altLang="ru-RU">
              <a:latin typeface="Arial" charset="0"/>
            </a:endParaRPr>
          </a:p>
          <a:p>
            <a:pPr eaLnBrk="1" hangingPunct="1">
              <a:lnSpc>
                <a:spcPts val="2100"/>
              </a:lnSpc>
              <a:spcBef>
                <a:spcPct val="0"/>
              </a:spcBef>
            </a:pPr>
            <a:r>
              <a:rPr lang="ru-RU" altLang="ru-RU">
                <a:latin typeface="Arial" charset="0"/>
              </a:rPr>
              <a:t>v </a:t>
            </a:r>
            <a:r>
              <a:rPr lang="ru-RU" altLang="ru-RU" b="1">
                <a:latin typeface="Arial" charset="0"/>
              </a:rPr>
              <a:t>Фонограммы и видеозаписи</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Программы для ЭВМ</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Базы данных</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Топологии интегральных микросхем</a:t>
            </a:r>
            <a:endParaRPr lang="ru-RU" altLang="ru-RU">
              <a:latin typeface="Arial" charset="0"/>
            </a:endParaRPr>
          </a:p>
        </p:txBody>
      </p:sp>
    </p:spTree>
    <p:extLst>
      <p:ext uri="{BB962C8B-B14F-4D97-AF65-F5344CB8AC3E}">
        <p14:creationId xmlns:p14="http://schemas.microsoft.com/office/powerpoint/2010/main" val="2865871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79512" y="411510"/>
            <a:ext cx="8229600" cy="519600"/>
          </a:xfrm>
        </p:spPr>
        <p:txBody>
          <a:bodyPr/>
          <a:lstStyle/>
          <a:p>
            <a:r>
              <a:rPr lang="ru-RU" sz="2000" dirty="0"/>
              <a:t>Объекты патенты прав</a:t>
            </a:r>
          </a:p>
          <a:p>
            <a:endParaRPr lang="ru-RU" sz="2000" dirty="0"/>
          </a:p>
        </p:txBody>
      </p:sp>
      <p:sp>
        <p:nvSpPr>
          <p:cNvPr id="3" name="Номер слайда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41</a:t>
            </a:fld>
            <a:endParaRPr lang="en"/>
          </a:p>
        </p:txBody>
      </p:sp>
      <p:sp>
        <p:nvSpPr>
          <p:cNvPr id="4" name="Скругленный прямоугольник 3"/>
          <p:cNvSpPr/>
          <p:nvPr/>
        </p:nvSpPr>
        <p:spPr>
          <a:xfrm>
            <a:off x="1259632" y="1131590"/>
            <a:ext cx="158417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Изобретения</a:t>
            </a:r>
          </a:p>
        </p:txBody>
      </p:sp>
      <p:sp>
        <p:nvSpPr>
          <p:cNvPr id="5" name="Скругленный прямоугольник 4"/>
          <p:cNvSpPr/>
          <p:nvPr/>
        </p:nvSpPr>
        <p:spPr>
          <a:xfrm>
            <a:off x="3779912" y="1131590"/>
            <a:ext cx="1512168" cy="864096"/>
          </a:xfrm>
          <a:prstGeom prst="round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Полезные модели</a:t>
            </a:r>
          </a:p>
        </p:txBody>
      </p:sp>
      <p:sp>
        <p:nvSpPr>
          <p:cNvPr id="6" name="Скругленный прямоугольник 5"/>
          <p:cNvSpPr/>
          <p:nvPr/>
        </p:nvSpPr>
        <p:spPr>
          <a:xfrm>
            <a:off x="6012160" y="1131590"/>
            <a:ext cx="1728192" cy="86409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Промышленные образцы</a:t>
            </a:r>
          </a:p>
        </p:txBody>
      </p:sp>
      <p:sp>
        <p:nvSpPr>
          <p:cNvPr id="7" name="TextBox 6"/>
          <p:cNvSpPr txBox="1"/>
          <p:nvPr/>
        </p:nvSpPr>
        <p:spPr>
          <a:xfrm>
            <a:off x="1115615" y="2283720"/>
            <a:ext cx="6552729" cy="2246769"/>
          </a:xfrm>
          <a:prstGeom prst="rect">
            <a:avLst/>
          </a:prstGeom>
          <a:noFill/>
        </p:spPr>
        <p:txBody>
          <a:bodyPr wrap="square" rtlCol="0">
            <a:spAutoFit/>
          </a:bodyPr>
          <a:lstStyle/>
          <a:p>
            <a:pPr algn="ctr"/>
            <a:r>
              <a:rPr lang="ru-RU" dirty="0"/>
              <a:t>Способы клонирования человека</a:t>
            </a:r>
          </a:p>
          <a:p>
            <a:pPr algn="ctr"/>
            <a:endParaRPr lang="ru-RU" dirty="0"/>
          </a:p>
          <a:p>
            <a:pPr algn="ctr"/>
            <a:r>
              <a:rPr lang="ru-RU" dirty="0"/>
              <a:t>Способы модификации генетической целостности клеток зародышевой линии человека</a:t>
            </a:r>
          </a:p>
          <a:p>
            <a:pPr algn="ctr"/>
            <a:endParaRPr lang="ru-RU" dirty="0"/>
          </a:p>
          <a:p>
            <a:pPr algn="ctr"/>
            <a:r>
              <a:rPr lang="ru-RU" dirty="0"/>
              <a:t>Использование человеческих эмбрионов в промышленных или коммерческих</a:t>
            </a:r>
          </a:p>
          <a:p>
            <a:pPr algn="ctr"/>
            <a:endParaRPr lang="ru-RU" dirty="0"/>
          </a:p>
          <a:p>
            <a:pPr algn="ctr"/>
            <a:r>
              <a:rPr lang="ru-RU" dirty="0"/>
              <a:t>Иные решения, противоречащие общественным интересам, принципам гуманности и морали</a:t>
            </a:r>
          </a:p>
        </p:txBody>
      </p:sp>
      <p:cxnSp>
        <p:nvCxnSpPr>
          <p:cNvPr id="9" name="Прямая соединительная линия 8"/>
          <p:cNvCxnSpPr/>
          <p:nvPr/>
        </p:nvCxnSpPr>
        <p:spPr>
          <a:xfrm>
            <a:off x="2267744" y="2139702"/>
            <a:ext cx="5472608" cy="2520280"/>
          </a:xfrm>
          <a:prstGeom prst="line">
            <a:avLst/>
          </a:prstGeom>
          <a:ln>
            <a:solidFill>
              <a:srgbClr val="DE224A"/>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1259632" y="2139703"/>
            <a:ext cx="5328592" cy="2448272"/>
          </a:xfrm>
          <a:prstGeom prst="line">
            <a:avLst/>
          </a:prstGeom>
          <a:ln>
            <a:solidFill>
              <a:srgbClr val="DE22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897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idx="12"/>
          </p:nvPr>
        </p:nvSpPr>
        <p:spPr/>
        <p:txBody>
          <a:bodyPr/>
          <a:lstStyle/>
          <a:p>
            <a:fld id="{45EF6528-8349-48F9-AF2E-95A98E7D0D63}" type="slidenum">
              <a:rPr lang="ru-RU" smtClean="0"/>
              <a:pPr/>
              <a:t>42</a:t>
            </a:fld>
            <a:endParaRPr lang="ru-RU"/>
          </a:p>
        </p:txBody>
      </p:sp>
      <p:sp>
        <p:nvSpPr>
          <p:cNvPr id="2" name="Заголовок 1"/>
          <p:cNvSpPr>
            <a:spLocks noGrp="1"/>
          </p:cNvSpPr>
          <p:nvPr>
            <p:ph type="title" idx="4294967295"/>
          </p:nvPr>
        </p:nvSpPr>
        <p:spPr>
          <a:xfrm>
            <a:off x="323850" y="339725"/>
            <a:ext cx="8820150" cy="284163"/>
          </a:xfrm>
        </p:spPr>
        <p:txBody>
          <a:bodyPr/>
          <a:lstStyle/>
          <a:p>
            <a:pPr algn="ctr"/>
            <a:r>
              <a:rPr lang="ru-RU" sz="3200" dirty="0">
                <a:solidFill>
                  <a:schemeClr val="tx1"/>
                </a:solidFill>
              </a:rPr>
              <a:t>Изобретения</a:t>
            </a:r>
          </a:p>
        </p:txBody>
      </p:sp>
      <p:sp>
        <p:nvSpPr>
          <p:cNvPr id="3" name="Объект 2"/>
          <p:cNvSpPr>
            <a:spLocks noGrp="1"/>
          </p:cNvSpPr>
          <p:nvPr>
            <p:ph idx="4294967295"/>
          </p:nvPr>
        </p:nvSpPr>
        <p:spPr>
          <a:xfrm>
            <a:off x="683572" y="1033464"/>
            <a:ext cx="7669857" cy="3770312"/>
          </a:xfrm>
        </p:spPr>
        <p:txBody>
          <a:bodyPr/>
          <a:lstStyle/>
          <a:p>
            <a:r>
              <a:rPr lang="ru-RU" sz="1400" dirty="0"/>
              <a:t>В качестве </a:t>
            </a:r>
            <a:r>
              <a:rPr lang="ru-RU" sz="1400" dirty="0">
                <a:solidFill>
                  <a:srgbClr val="FF0000"/>
                </a:solidFill>
              </a:rPr>
              <a:t>изобретения</a:t>
            </a:r>
            <a:r>
              <a:rPr lang="ru-RU" sz="1400" dirty="0"/>
              <a:t> охраняется техническое решение в любой области, относящееся к продукту (в частности, устройству, веществу, штамму микроорганизма, культуре клеток растений или животных) или способу (процессу осуществления действий над материальным объектом с помощью материальных средств), в том числе к применению продукта или способа по определенному назначению.</a:t>
            </a:r>
          </a:p>
          <a:p>
            <a:r>
              <a:rPr lang="ru-RU" sz="1400" dirty="0">
                <a:solidFill>
                  <a:srgbClr val="FF0000"/>
                </a:solidFill>
              </a:rPr>
              <a:t>Не являются </a:t>
            </a:r>
            <a:r>
              <a:rPr lang="ru-RU" sz="1400" dirty="0"/>
              <a:t>изобретениями, в частности:</a:t>
            </a:r>
          </a:p>
          <a:p>
            <a:r>
              <a:rPr lang="ru-RU" sz="1400" dirty="0"/>
              <a:t>1) открытия;</a:t>
            </a:r>
          </a:p>
          <a:p>
            <a:r>
              <a:rPr lang="ru-RU" sz="1400" dirty="0"/>
              <a:t>2) научные теории и математические методы;</a:t>
            </a:r>
          </a:p>
          <a:p>
            <a:r>
              <a:rPr lang="ru-RU" sz="1400" dirty="0"/>
              <a:t>3) решения, касающиеся только внешнего вида изделий и направленные на удовлетворение эстетических потребностей;</a:t>
            </a:r>
          </a:p>
          <a:p>
            <a:r>
              <a:rPr lang="ru-RU" sz="1400" dirty="0"/>
              <a:t>4) правила и методы игр, интеллектуальной или хозяйственной деятельности;</a:t>
            </a:r>
          </a:p>
          <a:p>
            <a:r>
              <a:rPr lang="ru-RU" sz="1400" dirty="0"/>
              <a:t>5) программы для ЭВМ;</a:t>
            </a:r>
          </a:p>
          <a:p>
            <a:r>
              <a:rPr lang="ru-RU" sz="1400" dirty="0"/>
              <a:t>6) решения, заключающиеся только в представлении информации.</a:t>
            </a:r>
          </a:p>
          <a:p>
            <a:pPr marL="101600" indent="0" algn="just" eaLnBrk="0" fontAlgn="base" hangingPunct="0">
              <a:spcBef>
                <a:spcPct val="0"/>
              </a:spcBef>
              <a:spcAft>
                <a:spcPct val="0"/>
              </a:spcAft>
              <a:buNone/>
            </a:pPr>
            <a:r>
              <a:rPr lang="ru-RU" sz="1400" dirty="0">
                <a:solidFill>
                  <a:srgbClr val="FF0000"/>
                </a:solidFill>
                <a:latin typeface="Arial" pitchFamily="34" charset="0"/>
                <a:ea typeface="Times New Roman" pitchFamily="18" charset="0"/>
                <a:cs typeface="Arial" pitchFamily="34" charset="0"/>
              </a:rPr>
              <a:t>Срок получения патента - от 1,5 лет.</a:t>
            </a:r>
          </a:p>
          <a:p>
            <a:pPr marL="101600" indent="0" algn="just" eaLnBrk="0" fontAlgn="base" hangingPunct="0">
              <a:spcBef>
                <a:spcPct val="0"/>
              </a:spcBef>
              <a:spcAft>
                <a:spcPct val="0"/>
              </a:spcAft>
              <a:buNone/>
            </a:pPr>
            <a:r>
              <a:rPr lang="ru-RU" sz="1400" dirty="0">
                <a:solidFill>
                  <a:srgbClr val="FF0000"/>
                </a:solidFill>
                <a:latin typeface="Arial" pitchFamily="34" charset="0"/>
                <a:ea typeface="Times New Roman" pitchFamily="18" charset="0"/>
                <a:cs typeface="Arial" pitchFamily="34" charset="0"/>
              </a:rPr>
              <a:t>Срок действия патента - 20 лет. </a:t>
            </a:r>
            <a:endParaRPr lang="ru-RU" sz="1400" dirty="0">
              <a:solidFill>
                <a:srgbClr val="FF0000"/>
              </a:solidFill>
              <a:latin typeface="Arial" pitchFamily="34" charset="0"/>
              <a:cs typeface="Arial" pitchFamily="34" charset="0"/>
            </a:endParaRPr>
          </a:p>
          <a:p>
            <a:pPr marL="101600" indent="0">
              <a:buNone/>
            </a:pPr>
            <a:endParaRPr lang="ru-RU" sz="1400" dirty="0"/>
          </a:p>
        </p:txBody>
      </p:sp>
    </p:spTree>
    <p:extLst>
      <p:ext uri="{BB962C8B-B14F-4D97-AF65-F5344CB8AC3E}">
        <p14:creationId xmlns:p14="http://schemas.microsoft.com/office/powerpoint/2010/main" val="4281965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9552" y="843558"/>
            <a:ext cx="8280920" cy="382027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buClrTx/>
            </a:pPr>
            <a:r>
              <a:rPr lang="ru-RU" sz="1875" dirty="0">
                <a:latin typeface="Tahoma" pitchFamily="34" charset="0"/>
                <a:ea typeface="Times New Roman" pitchFamily="18" charset="0"/>
                <a:cs typeface="Tahoma" pitchFamily="34" charset="0"/>
              </a:rPr>
              <a:t>К устройствам относятся: конструкции и изделия.</a:t>
            </a:r>
            <a:endParaRPr lang="ru-RU" sz="1875" dirty="0">
              <a:solidFill>
                <a:schemeClr val="tx1"/>
              </a:solidFill>
              <a:latin typeface="Arial" pitchFamily="34" charset="0"/>
              <a:ea typeface="Times New Roman" pitchFamily="18" charset="0"/>
            </a:endParaRPr>
          </a:p>
          <a:p>
            <a:pPr algn="just" defTabSz="685800" eaLnBrk="0" fontAlgn="base" hangingPunct="0">
              <a:spcBef>
                <a:spcPct val="0"/>
              </a:spcBef>
              <a:spcAft>
                <a:spcPct val="0"/>
              </a:spcAft>
              <a:buClrTx/>
            </a:pPr>
            <a:r>
              <a:rPr lang="ru-RU" sz="1875" dirty="0">
                <a:latin typeface="Tahoma" pitchFamily="34" charset="0"/>
                <a:ea typeface="Times New Roman" pitchFamily="18" charset="0"/>
                <a:cs typeface="Tahoma" pitchFamily="34" charset="0"/>
              </a:rPr>
              <a:t>К веществам относятся: химические соединения,  нуклеиновые кислоты, белки; композиции (составы, смеси); продукты ядерного превращения.</a:t>
            </a:r>
            <a:endParaRPr lang="ru-RU" sz="1875" dirty="0">
              <a:solidFill>
                <a:schemeClr val="tx1"/>
              </a:solidFill>
              <a:latin typeface="Arial" pitchFamily="34" charset="0"/>
              <a:ea typeface="Times New Roman" pitchFamily="18" charset="0"/>
            </a:endParaRPr>
          </a:p>
          <a:p>
            <a:pPr algn="just" defTabSz="685800" eaLnBrk="0" fontAlgn="base" hangingPunct="0">
              <a:spcBef>
                <a:spcPct val="0"/>
              </a:spcBef>
              <a:spcAft>
                <a:spcPct val="0"/>
              </a:spcAft>
              <a:buClrTx/>
            </a:pPr>
            <a:r>
              <a:rPr lang="ru-RU" sz="1875" dirty="0">
                <a:latin typeface="Tahoma" pitchFamily="34" charset="0"/>
                <a:ea typeface="Times New Roman" pitchFamily="18" charset="0"/>
                <a:cs typeface="Tahoma" pitchFamily="34" charset="0"/>
              </a:rPr>
              <a:t>К штаммам микроорганизмов относятся: штаммы бактерий, вирусов, бактериофагов, </a:t>
            </a:r>
            <a:r>
              <a:rPr lang="ru-RU" sz="1875" dirty="0" err="1">
                <a:latin typeface="Tahoma" pitchFamily="34" charset="0"/>
                <a:ea typeface="Times New Roman" pitchFamily="18" charset="0"/>
                <a:cs typeface="Tahoma" pitchFamily="34" charset="0"/>
              </a:rPr>
              <a:t>микроводорослей</a:t>
            </a:r>
            <a:r>
              <a:rPr lang="ru-RU" sz="1875" dirty="0">
                <a:latin typeface="Tahoma" pitchFamily="34" charset="0"/>
                <a:ea typeface="Times New Roman" pitchFamily="18" charset="0"/>
                <a:cs typeface="Tahoma" pitchFamily="34" charset="0"/>
              </a:rPr>
              <a:t>, микроскопических грибов, консорциумы </a:t>
            </a:r>
            <a:r>
              <a:rPr lang="ru-RU" sz="1875" dirty="0" err="1">
                <a:latin typeface="Tahoma" pitchFamily="34" charset="0"/>
                <a:ea typeface="Times New Roman" pitchFamily="18" charset="0"/>
                <a:cs typeface="Tahoma" pitchFamily="34" charset="0"/>
              </a:rPr>
              <a:t>микро-организмов</a:t>
            </a:r>
            <a:r>
              <a:rPr lang="ru-RU" sz="1875" dirty="0">
                <a:latin typeface="Tahoma" pitchFamily="34" charset="0"/>
                <a:ea typeface="Times New Roman" pitchFamily="18" charset="0"/>
                <a:cs typeface="Tahoma" pitchFamily="34" charset="0"/>
              </a:rPr>
              <a:t>.</a:t>
            </a:r>
            <a:endParaRPr lang="ru-RU" sz="1875" dirty="0">
              <a:solidFill>
                <a:schemeClr val="tx1"/>
              </a:solidFill>
              <a:latin typeface="Arial" pitchFamily="34" charset="0"/>
              <a:ea typeface="Times New Roman" pitchFamily="18" charset="0"/>
            </a:endParaRPr>
          </a:p>
          <a:p>
            <a:pPr algn="just" defTabSz="685800" eaLnBrk="0" fontAlgn="base" hangingPunct="0">
              <a:spcBef>
                <a:spcPct val="0"/>
              </a:spcBef>
              <a:spcAft>
                <a:spcPct val="0"/>
              </a:spcAft>
              <a:buClrTx/>
            </a:pPr>
            <a:r>
              <a:rPr lang="ru-RU" sz="1875" dirty="0">
                <a:latin typeface="Tahoma" pitchFamily="34" charset="0"/>
                <a:ea typeface="Times New Roman" pitchFamily="18" charset="0"/>
                <a:cs typeface="Tahoma" pitchFamily="34" charset="0"/>
              </a:rPr>
              <a:t>К культурам (линиям) клеток растений или животных относятся линии клеток тканей, органов растений или животных, консорциумы соответствующих клеток.</a:t>
            </a:r>
            <a:endParaRPr lang="ru-RU" sz="1875" dirty="0">
              <a:solidFill>
                <a:schemeClr val="tx1"/>
              </a:solidFill>
              <a:latin typeface="Arial" pitchFamily="34" charset="0"/>
              <a:ea typeface="Times New Roman" pitchFamily="18" charset="0"/>
            </a:endParaRPr>
          </a:p>
          <a:p>
            <a:pPr algn="just" defTabSz="685800" eaLnBrk="0" fontAlgn="base" hangingPunct="0">
              <a:spcBef>
                <a:spcPct val="0"/>
              </a:spcBef>
              <a:spcAft>
                <a:spcPct val="0"/>
              </a:spcAft>
              <a:buClrTx/>
            </a:pPr>
            <a:r>
              <a:rPr lang="ru-RU" sz="1875" dirty="0">
                <a:latin typeface="Tahoma" pitchFamily="34" charset="0"/>
                <a:ea typeface="Times New Roman" pitchFamily="18" charset="0"/>
                <a:cs typeface="Tahoma" pitchFamily="34" charset="0"/>
              </a:rPr>
              <a:t>К продукту: относятся генетические конструкции, которые могут представлять собой </a:t>
            </a:r>
            <a:r>
              <a:rPr lang="ru-RU" sz="1875" dirty="0" err="1">
                <a:latin typeface="Tahoma" pitchFamily="34" charset="0"/>
                <a:ea typeface="Times New Roman" pitchFamily="18" charset="0"/>
                <a:cs typeface="Tahoma" pitchFamily="34" charset="0"/>
              </a:rPr>
              <a:t>плазмиды</a:t>
            </a:r>
            <a:r>
              <a:rPr lang="ru-RU" sz="1875" dirty="0">
                <a:latin typeface="Tahoma" pitchFamily="34" charset="0"/>
                <a:ea typeface="Times New Roman" pitchFamily="18" charset="0"/>
                <a:cs typeface="Tahoma" pitchFamily="34" charset="0"/>
              </a:rPr>
              <a:t>, векторы, стабильно трансформированные клетки </a:t>
            </a:r>
            <a:r>
              <a:rPr lang="ru-RU" sz="1875" dirty="0" err="1">
                <a:latin typeface="Tahoma" pitchFamily="34" charset="0"/>
                <a:ea typeface="Times New Roman" pitchFamily="18" charset="0"/>
                <a:cs typeface="Tahoma" pitchFamily="34" charset="0"/>
              </a:rPr>
              <a:t>микро-организмов</a:t>
            </a:r>
            <a:r>
              <a:rPr lang="ru-RU" sz="1875" dirty="0">
                <a:latin typeface="Tahoma" pitchFamily="34" charset="0"/>
                <a:ea typeface="Times New Roman" pitchFamily="18" charset="0"/>
                <a:cs typeface="Tahoma" pitchFamily="34" charset="0"/>
              </a:rPr>
              <a:t>, растений и животных, </a:t>
            </a:r>
            <a:r>
              <a:rPr lang="ru-RU" sz="1875" dirty="0" err="1">
                <a:latin typeface="Tahoma" pitchFamily="34" charset="0"/>
                <a:ea typeface="Times New Roman" pitchFamily="18" charset="0"/>
                <a:cs typeface="Tahoma" pitchFamily="34" charset="0"/>
              </a:rPr>
              <a:t>трансгенные</a:t>
            </a:r>
            <a:r>
              <a:rPr lang="ru-RU" sz="1875" dirty="0">
                <a:latin typeface="Tahoma" pitchFamily="34" charset="0"/>
                <a:ea typeface="Times New Roman" pitchFamily="18" charset="0"/>
                <a:cs typeface="Tahoma" pitchFamily="34" charset="0"/>
              </a:rPr>
              <a:t> растения и животные.</a:t>
            </a:r>
            <a:endParaRPr lang="ru-RU" sz="1875" dirty="0">
              <a:solidFill>
                <a:schemeClr val="tx1"/>
              </a:solidFill>
              <a:latin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1259632" y="838041"/>
            <a:ext cx="6624736" cy="4108817"/>
          </a:xfrm>
          <a:prstGeom prst="rect">
            <a:avLst/>
          </a:prstGeom>
          <a:solidFill>
            <a:srgbClr val="FFFFFF"/>
          </a:solid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buClrTx/>
            </a:pPr>
            <a:endParaRPr lang="ru-RU" sz="1050" dirty="0">
              <a:solidFill>
                <a:schemeClr val="tx1"/>
              </a:solidFill>
              <a:latin typeface="Arial" pitchFamily="34" charset="0"/>
              <a:cs typeface="Arial" pitchFamily="34" charset="0"/>
            </a:endParaRPr>
          </a:p>
          <a:p>
            <a:pPr algn="just" eaLnBrk="0" fontAlgn="base" hangingPunct="0">
              <a:spcBef>
                <a:spcPct val="0"/>
              </a:spcBef>
              <a:spcAft>
                <a:spcPct val="0"/>
              </a:spcAft>
            </a:pPr>
            <a:r>
              <a:rPr lang="ru-RU" sz="1800" b="1" dirty="0">
                <a:solidFill>
                  <a:schemeClr val="tx1"/>
                </a:solidFill>
                <a:latin typeface="Verdana" pitchFamily="34" charset="0"/>
                <a:ea typeface="Times New Roman" pitchFamily="18" charset="0"/>
                <a:cs typeface="Times New Roman" pitchFamily="18" charset="0"/>
              </a:rPr>
              <a:t>1.</a:t>
            </a:r>
            <a:r>
              <a:rPr lang="ru-RU" sz="1800" b="1" dirty="0">
                <a:solidFill>
                  <a:srgbClr val="FF0000"/>
                </a:solidFill>
                <a:latin typeface="Verdana" pitchFamily="34" charset="0"/>
                <a:ea typeface="Times New Roman" pitchFamily="18" charset="0"/>
                <a:cs typeface="Times New Roman" pitchFamily="18" charset="0"/>
              </a:rPr>
              <a:t>Новизна</a:t>
            </a:r>
            <a:r>
              <a:rPr lang="ru-RU" sz="1800" dirty="0">
                <a:latin typeface="Calibri"/>
                <a:ea typeface="Times New Roman" pitchFamily="18" charset="0"/>
                <a:cs typeface="Times New Roman" pitchFamily="18" charset="0"/>
              </a:rPr>
              <a:t> </a:t>
            </a:r>
            <a:r>
              <a:rPr lang="ru-RU" sz="1800" dirty="0">
                <a:latin typeface="Verdana" pitchFamily="34" charset="0"/>
                <a:ea typeface="Times New Roman" pitchFamily="18" charset="0"/>
                <a:cs typeface="Times New Roman" pitchFamily="18" charset="0"/>
              </a:rPr>
              <a:t>изобретения</a:t>
            </a:r>
            <a:r>
              <a:rPr lang="ru-RU" sz="1800" dirty="0">
                <a:latin typeface="Calibri"/>
                <a:ea typeface="Times New Roman" pitchFamily="18" charset="0"/>
                <a:cs typeface="Times New Roman" pitchFamily="18" charset="0"/>
              </a:rPr>
              <a:t> —</a:t>
            </a:r>
            <a:r>
              <a:rPr lang="ru-RU" sz="1800" dirty="0">
                <a:latin typeface="Verdana" pitchFamily="34" charset="0"/>
                <a:ea typeface="Times New Roman" pitchFamily="18" charset="0"/>
                <a:cs typeface="Times New Roman" pitchFamily="18" charset="0"/>
              </a:rPr>
              <a:t> это его неизвестность из уровня техники. Под уровнем техники понимаются любые сведения, ставшие общедоступными в мире до даты подачи заявки. Таким образом, </a:t>
            </a:r>
            <a:r>
              <a:rPr lang="ru-RU" sz="1800" u="sng" dirty="0">
                <a:effectLst>
                  <a:outerShdw blurRad="38100" dist="38100" dir="2700000" algn="tl">
                    <a:srgbClr val="000000">
                      <a:alpha val="43137"/>
                    </a:srgbClr>
                  </a:outerShdw>
                </a:effectLst>
                <a:uFill>
                  <a:solidFill>
                    <a:srgbClr val="FF0000"/>
                  </a:solidFill>
                </a:uFill>
                <a:latin typeface="Verdana" pitchFamily="34" charset="0"/>
                <a:ea typeface="Times New Roman" pitchFamily="18" charset="0"/>
                <a:cs typeface="Times New Roman" pitchFamily="18" charset="0"/>
              </a:rPr>
              <a:t>прежде, чем разглашать информацию об изобретении, необходимо подать заявку в ФИПС!</a:t>
            </a:r>
            <a:endParaRPr lang="ru-RU" sz="1050" dirty="0">
              <a:solidFill>
                <a:schemeClr val="tx1"/>
              </a:solidFill>
              <a:latin typeface="Arial" pitchFamily="34" charset="0"/>
              <a:cs typeface="Arial" pitchFamily="34" charset="0"/>
            </a:endParaRPr>
          </a:p>
          <a:p>
            <a:pPr algn="just" defTabSz="685800" eaLnBrk="0" fontAlgn="base" hangingPunct="0">
              <a:spcBef>
                <a:spcPct val="0"/>
              </a:spcBef>
              <a:spcAft>
                <a:spcPct val="0"/>
              </a:spcAft>
              <a:buClrTx/>
            </a:pPr>
            <a:r>
              <a:rPr lang="ru-RU" sz="1800" b="1" dirty="0">
                <a:solidFill>
                  <a:schemeClr val="tx1"/>
                </a:solidFill>
                <a:latin typeface="Verdana" pitchFamily="34" charset="0"/>
                <a:ea typeface="Times New Roman" pitchFamily="18" charset="0"/>
                <a:cs typeface="Times New Roman" pitchFamily="18" charset="0"/>
              </a:rPr>
              <a:t>2.</a:t>
            </a:r>
            <a:r>
              <a:rPr lang="ru-RU" sz="1800" b="1" dirty="0">
                <a:solidFill>
                  <a:srgbClr val="FF0000"/>
                </a:solidFill>
                <a:latin typeface="Verdana" pitchFamily="34" charset="0"/>
                <a:ea typeface="Times New Roman" pitchFamily="18" charset="0"/>
                <a:cs typeface="Times New Roman" pitchFamily="18" charset="0"/>
              </a:rPr>
              <a:t>Изобретательский уровень</a:t>
            </a:r>
            <a:r>
              <a:rPr lang="ru-RU" sz="1800" dirty="0">
                <a:latin typeface="Verdana" pitchFamily="34" charset="0"/>
                <a:ea typeface="Times New Roman" pitchFamily="18" charset="0"/>
                <a:cs typeface="Times New Roman" pitchFamily="18" charset="0"/>
              </a:rPr>
              <a:t>. Этот критерий считается соблюденным, если для специалиста подобное техническое решение явным образом не следует из уровня техники.</a:t>
            </a:r>
          </a:p>
          <a:p>
            <a:pPr algn="just" defTabSz="685800" eaLnBrk="0" fontAlgn="base" hangingPunct="0">
              <a:spcBef>
                <a:spcPct val="0"/>
              </a:spcBef>
              <a:spcAft>
                <a:spcPct val="0"/>
              </a:spcAft>
              <a:buClrTx/>
            </a:pPr>
            <a:r>
              <a:rPr lang="ru-RU" sz="1800" b="1" dirty="0">
                <a:solidFill>
                  <a:schemeClr val="tx1"/>
                </a:solidFill>
                <a:latin typeface="Verdana" pitchFamily="34" charset="0"/>
                <a:ea typeface="Times New Roman" pitchFamily="18" charset="0"/>
                <a:cs typeface="Times New Roman" pitchFamily="18" charset="0"/>
              </a:rPr>
              <a:t>3.</a:t>
            </a:r>
            <a:r>
              <a:rPr lang="ru-RU" sz="1800" b="1" dirty="0">
                <a:solidFill>
                  <a:srgbClr val="FF0000"/>
                </a:solidFill>
                <a:latin typeface="Verdana" pitchFamily="34" charset="0"/>
                <a:ea typeface="Times New Roman" pitchFamily="18" charset="0"/>
                <a:cs typeface="Times New Roman" pitchFamily="18" charset="0"/>
              </a:rPr>
              <a:t>Промышленная применимость</a:t>
            </a:r>
            <a:r>
              <a:rPr lang="ru-RU" sz="1800" dirty="0">
                <a:latin typeface="Verdana" pitchFamily="34" charset="0"/>
                <a:ea typeface="Times New Roman" pitchFamily="18" charset="0"/>
                <a:cs typeface="Times New Roman" pitchFamily="18" charset="0"/>
              </a:rPr>
              <a:t>, т.е. изобретение может быть использовано в промышленности, сельском хозяйстве, здравоохранении и других отраслях.</a:t>
            </a:r>
            <a:endParaRPr lang="ru-RU" sz="3600" dirty="0">
              <a:solidFill>
                <a:schemeClr val="tx1"/>
              </a:solidFill>
              <a:latin typeface="Arial" pitchFamily="34" charset="0"/>
              <a:cs typeface="Arial" pitchFamily="34" charset="0"/>
            </a:endParaRPr>
          </a:p>
        </p:txBody>
      </p:sp>
      <p:sp>
        <p:nvSpPr>
          <p:cNvPr id="2" name="Прямоугольник 1">
            <a:extLst>
              <a:ext uri="{FF2B5EF4-FFF2-40B4-BE49-F238E27FC236}">
                <a16:creationId xmlns:a16="http://schemas.microsoft.com/office/drawing/2014/main" id="{48A97E40-43FA-4F2B-B402-E49DB3E3D0ED}"/>
              </a:ext>
            </a:extLst>
          </p:cNvPr>
          <p:cNvSpPr/>
          <p:nvPr/>
        </p:nvSpPr>
        <p:spPr>
          <a:xfrm>
            <a:off x="1547664" y="123478"/>
            <a:ext cx="7056784" cy="830997"/>
          </a:xfrm>
          <a:prstGeom prst="rect">
            <a:avLst/>
          </a:prstGeom>
        </p:spPr>
        <p:txBody>
          <a:bodyPr wrap="square">
            <a:spAutoFit/>
          </a:bodyPr>
          <a:lstStyle/>
          <a:p>
            <a:pPr algn="ctr" defTabSz="685800" fontAlgn="base">
              <a:spcBef>
                <a:spcPct val="0"/>
              </a:spcBef>
              <a:spcAft>
                <a:spcPct val="0"/>
              </a:spcAft>
              <a:buClrTx/>
            </a:pPr>
            <a:r>
              <a:rPr lang="ru-RU" sz="2400" dirty="0">
                <a:latin typeface="Verdana" pitchFamily="34" charset="0"/>
                <a:ea typeface="Times New Roman" pitchFamily="18" charset="0"/>
                <a:cs typeface="Times New Roman" pitchFamily="18" charset="0"/>
              </a:rPr>
              <a:t>Какие требования предъявляются к изобретениям?</a:t>
            </a:r>
            <a:endParaRPr lang="ru-RU" sz="1100" dirty="0">
              <a:solidFill>
                <a:schemeClr val="tx1"/>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259632" y="364192"/>
            <a:ext cx="7228717" cy="333270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lnSpc>
                <a:spcPct val="130000"/>
              </a:lnSpc>
              <a:spcBef>
                <a:spcPct val="0"/>
              </a:spcBef>
              <a:spcAft>
                <a:spcPct val="0"/>
              </a:spcAft>
              <a:buClrTx/>
            </a:pPr>
            <a:r>
              <a:rPr lang="ru-RU" sz="2100" dirty="0">
                <a:latin typeface="Trebuchet MS" pitchFamily="34" charset="0"/>
                <a:ea typeface="Times New Roman" pitchFamily="18" charset="0"/>
                <a:cs typeface="Arial" pitchFamily="34" charset="0"/>
              </a:rPr>
              <a:t>Инструкция</a:t>
            </a:r>
            <a:endParaRPr lang="ru-RU" sz="900" dirty="0">
              <a:latin typeface="Arial" pitchFamily="34" charset="0"/>
              <a:cs typeface="Arial" pitchFamily="34" charset="0"/>
            </a:endParaRPr>
          </a:p>
          <a:p>
            <a:pPr algn="just" defTabSz="685800" eaLnBrk="0" fontAlgn="base" hangingPunct="0">
              <a:lnSpc>
                <a:spcPct val="130000"/>
              </a:lnSpc>
              <a:spcBef>
                <a:spcPct val="0"/>
              </a:spcBef>
              <a:spcAft>
                <a:spcPct val="0"/>
              </a:spcAft>
              <a:buClrTx/>
            </a:pPr>
            <a:r>
              <a:rPr lang="ru-RU" sz="1800" dirty="0">
                <a:latin typeface="Arial" pitchFamily="34" charset="0"/>
                <a:ea typeface="Times New Roman" pitchFamily="18" charset="0"/>
                <a:cs typeface="Arial" pitchFamily="34" charset="0"/>
              </a:rPr>
              <a:t>1.Заявление о выдаче патента.</a:t>
            </a:r>
            <a:endParaRPr lang="ru-RU" sz="1800" dirty="0">
              <a:latin typeface="Arial" pitchFamily="34" charset="0"/>
              <a:cs typeface="Arial" pitchFamily="34" charset="0"/>
            </a:endParaRPr>
          </a:p>
          <a:p>
            <a:pPr algn="just" eaLnBrk="0" fontAlgn="base" hangingPunct="0">
              <a:lnSpc>
                <a:spcPct val="130000"/>
              </a:lnSpc>
              <a:spcBef>
                <a:spcPct val="0"/>
              </a:spcBef>
              <a:spcAft>
                <a:spcPct val="0"/>
              </a:spcAft>
            </a:pPr>
            <a:r>
              <a:rPr lang="ru-RU" sz="1800" dirty="0">
                <a:latin typeface="Arial" pitchFamily="34" charset="0"/>
                <a:ea typeface="Times New Roman" pitchFamily="18" charset="0"/>
                <a:cs typeface="Arial" pitchFamily="34" charset="0"/>
              </a:rPr>
              <a:t>2.Название изобретения и его описание с указанием областей применения изобретения с примерами. </a:t>
            </a:r>
          </a:p>
          <a:p>
            <a:pPr algn="just" eaLnBrk="0" fontAlgn="base" hangingPunct="0">
              <a:lnSpc>
                <a:spcPct val="130000"/>
              </a:lnSpc>
              <a:spcBef>
                <a:spcPct val="0"/>
              </a:spcBef>
              <a:spcAft>
                <a:spcPct val="0"/>
              </a:spcAft>
            </a:pPr>
            <a:r>
              <a:rPr lang="ru-RU" sz="1800" u="sng" dirty="0">
                <a:uFill>
                  <a:solidFill>
                    <a:srgbClr val="C00000"/>
                  </a:solidFill>
                </a:uFill>
                <a:latin typeface="Arial" pitchFamily="34" charset="0"/>
                <a:ea typeface="Times New Roman" pitchFamily="18" charset="0"/>
                <a:cs typeface="Arial" pitchFamily="34" charset="0"/>
              </a:rPr>
              <a:t>Чем полнее описание, тем больше шансов получить патент.</a:t>
            </a:r>
            <a:endParaRPr lang="ru-RU" sz="1800" u="sng" dirty="0">
              <a:uFill>
                <a:solidFill>
                  <a:srgbClr val="C00000"/>
                </a:solidFill>
              </a:uFill>
              <a:latin typeface="Arial" pitchFamily="34" charset="0"/>
              <a:cs typeface="Arial" pitchFamily="34" charset="0"/>
            </a:endParaRPr>
          </a:p>
          <a:p>
            <a:pPr algn="just" defTabSz="685800" eaLnBrk="0" fontAlgn="base" hangingPunct="0">
              <a:lnSpc>
                <a:spcPct val="130000"/>
              </a:lnSpc>
              <a:spcBef>
                <a:spcPct val="0"/>
              </a:spcBef>
              <a:spcAft>
                <a:spcPct val="0"/>
              </a:spcAft>
              <a:buClrTx/>
            </a:pPr>
            <a:r>
              <a:rPr lang="ru-RU" sz="1800" dirty="0">
                <a:latin typeface="Arial" pitchFamily="34" charset="0"/>
                <a:ea typeface="Times New Roman" pitchFamily="18" charset="0"/>
                <a:cs typeface="Arial" pitchFamily="34" charset="0"/>
              </a:rPr>
              <a:t>3.Желательно приложить чертежи. </a:t>
            </a:r>
            <a:endParaRPr lang="ru-RU" sz="1800" dirty="0">
              <a:latin typeface="Arial" pitchFamily="34" charset="0"/>
              <a:cs typeface="Arial" pitchFamily="34" charset="0"/>
            </a:endParaRPr>
          </a:p>
          <a:p>
            <a:pPr lvl="0" algn="just" eaLnBrk="0" fontAlgn="base" hangingPunct="0">
              <a:lnSpc>
                <a:spcPct val="130000"/>
              </a:lnSpc>
              <a:spcBef>
                <a:spcPct val="0"/>
              </a:spcBef>
              <a:spcAft>
                <a:spcPct val="0"/>
              </a:spcAft>
            </a:pPr>
            <a:r>
              <a:rPr lang="ru-RU" sz="1800" dirty="0">
                <a:latin typeface="Arial" pitchFamily="34" charset="0"/>
                <a:ea typeface="Times New Roman" pitchFamily="18" charset="0"/>
                <a:cs typeface="Arial" pitchFamily="34" charset="0"/>
              </a:rPr>
              <a:t>4.Предоставить реферат с кратким описанием изобретения.</a:t>
            </a:r>
            <a:endParaRPr lang="ru-RU" sz="1800" dirty="0">
              <a:latin typeface="Arial" pitchFamily="34" charset="0"/>
              <a:cs typeface="Arial" pitchFamily="34" charset="0"/>
            </a:endParaRPr>
          </a:p>
          <a:p>
            <a:pPr lvl="0" algn="just" eaLnBrk="0" fontAlgn="base" hangingPunct="0">
              <a:lnSpc>
                <a:spcPct val="130000"/>
              </a:lnSpc>
              <a:spcBef>
                <a:spcPct val="0"/>
              </a:spcBef>
              <a:spcAft>
                <a:spcPct val="0"/>
              </a:spcAft>
            </a:pPr>
            <a:r>
              <a:rPr lang="ru-RU" sz="1800" dirty="0">
                <a:latin typeface="Arial" pitchFamily="34" charset="0"/>
                <a:ea typeface="Times New Roman" pitchFamily="18" charset="0"/>
                <a:cs typeface="Arial" pitchFamily="34" charset="0"/>
              </a:rPr>
              <a:t>5.К заявке о выдаче патента приложить квитанцию об уплате государственных пошлин. </a:t>
            </a:r>
            <a:endParaRPr lang="ru-RU" sz="1800" dirty="0">
              <a:latin typeface="Arial" pitchFamily="34" charset="0"/>
              <a:cs typeface="Arial" pitchFamily="34" charset="0"/>
            </a:endParaRPr>
          </a:p>
        </p:txBody>
      </p:sp>
      <p:graphicFrame>
        <p:nvGraphicFramePr>
          <p:cNvPr id="4" name="Схема 3"/>
          <p:cNvGraphicFramePr/>
          <p:nvPr/>
        </p:nvGraphicFramePr>
        <p:xfrm>
          <a:off x="1143000" y="3696899"/>
          <a:ext cx="6858000" cy="1393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sp>
        <p:nvSpPr>
          <p:cNvPr id="4" name="Номер слайда 3"/>
          <p:cNvSpPr>
            <a:spLocks noGrp="1"/>
          </p:cNvSpPr>
          <p:nvPr>
            <p:ph type="sldNum" sz="quarter" idx="12"/>
          </p:nvPr>
        </p:nvSpPr>
        <p:spPr/>
        <p:txBody>
          <a:bodyPr/>
          <a:lstStyle/>
          <a:p>
            <a:fld id="{45EF6528-8349-48F9-AF2E-95A98E7D0D63}" type="slidenum">
              <a:rPr lang="ru-RU" smtClean="0"/>
              <a:pPr/>
              <a:t>46</a:t>
            </a:fld>
            <a:endParaRPr lang="ru-RU"/>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3275856" cy="511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0"/>
            <a:ext cx="3240360" cy="512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72" y="0"/>
            <a:ext cx="2952328" cy="512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293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427988" y="771550"/>
            <a:ext cx="4126231" cy="3267300"/>
          </a:xfrm>
        </p:spPr>
        <p:txBody>
          <a:bodyPr/>
          <a:lstStyle/>
          <a:p>
            <a:pPr marL="101600" indent="0" algn="ctr">
              <a:buNone/>
            </a:pPr>
            <a:r>
              <a:rPr lang="ru-RU" dirty="0"/>
              <a:t>Способ подготовки мягких контактных линз к применению</a:t>
            </a:r>
          </a:p>
          <a:p>
            <a:pPr marL="101600" indent="0" algn="ctr">
              <a:buNone/>
            </a:pPr>
            <a:endParaRPr lang="ru-RU" dirty="0"/>
          </a:p>
          <a:p>
            <a:pPr marL="101600" indent="0" algn="ctr">
              <a:buNone/>
            </a:pPr>
            <a:r>
              <a:rPr lang="ru-RU" b="1" dirty="0"/>
              <a:t>Формула изобретения</a:t>
            </a:r>
          </a:p>
          <a:p>
            <a:pPr marL="101600" indent="0" algn="ctr">
              <a:buNone/>
            </a:pPr>
            <a:r>
              <a:rPr lang="ru-RU" dirty="0"/>
              <a:t>Способ подготовки мягких контактных линз к применению путем помещения их в жидкость, отличающийся тем, что в качестве жидкости используют эмульсию </a:t>
            </a:r>
            <a:r>
              <a:rPr lang="ru-RU" dirty="0" err="1"/>
              <a:t>перфтордекалина</a:t>
            </a:r>
            <a:r>
              <a:rPr lang="ru-RU" dirty="0"/>
              <a:t>.</a:t>
            </a:r>
          </a:p>
        </p:txBody>
      </p:sp>
      <p:sp>
        <p:nvSpPr>
          <p:cNvPr id="4" name="Номер слайда 3"/>
          <p:cNvSpPr>
            <a:spLocks noGrp="1"/>
          </p:cNvSpPr>
          <p:nvPr>
            <p:ph type="sldNum" sz="quarter" idx="12"/>
          </p:nvPr>
        </p:nvSpPr>
        <p:spPr/>
        <p:txBody>
          <a:bodyPr/>
          <a:lstStyle/>
          <a:p>
            <a:fld id="{45EF6528-8349-48F9-AF2E-95A98E7D0D63}" type="slidenum">
              <a:rPr lang="ru-RU" smtClean="0"/>
              <a:pPr/>
              <a:t>47</a:t>
            </a:fld>
            <a:endParaRPr lang="ru-RU"/>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7034"/>
            <a:ext cx="3816424" cy="474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7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467544" y="523587"/>
            <a:ext cx="8064896" cy="4108817"/>
          </a:xfrm>
          <a:prstGeom prst="rect">
            <a:avLst/>
          </a:prstGeom>
          <a:solidFill>
            <a:srgbClr val="FFFFFF"/>
          </a:solid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buClrTx/>
            </a:pPr>
            <a:r>
              <a:rPr lang="ru-RU" sz="2625" dirty="0">
                <a:latin typeface="Verdana" pitchFamily="34" charset="0"/>
                <a:ea typeface="Times New Roman" pitchFamily="18" charset="0"/>
                <a:cs typeface="Times New Roman" pitchFamily="18" charset="0"/>
              </a:rPr>
              <a:t>Что представляют собой </a:t>
            </a:r>
          </a:p>
          <a:p>
            <a:pPr algn="ctr" defTabSz="685800" fontAlgn="base">
              <a:spcBef>
                <a:spcPct val="0"/>
              </a:spcBef>
              <a:spcAft>
                <a:spcPct val="0"/>
              </a:spcAft>
              <a:buClrTx/>
            </a:pPr>
            <a:r>
              <a:rPr lang="ru-RU" sz="2625" dirty="0">
                <a:latin typeface="Verdana" pitchFamily="34" charset="0"/>
                <a:ea typeface="Times New Roman" pitchFamily="18" charset="0"/>
                <a:cs typeface="Times New Roman" pitchFamily="18" charset="0"/>
              </a:rPr>
              <a:t>полезные модели?</a:t>
            </a:r>
            <a:endParaRPr lang="ru-RU" sz="2625" dirty="0">
              <a:solidFill>
                <a:schemeClr val="tx1"/>
              </a:solidFill>
              <a:latin typeface="Arial" pitchFamily="34" charset="0"/>
              <a:cs typeface="Arial" pitchFamily="34" charset="0"/>
            </a:endParaRPr>
          </a:p>
          <a:p>
            <a:pPr algn="just"/>
            <a:r>
              <a:rPr lang="ru-RU" sz="2625" b="1" dirty="0"/>
              <a:t>Полезная модель </a:t>
            </a:r>
            <a:r>
              <a:rPr lang="ru-RU" sz="2625" dirty="0"/>
              <a:t>– это техническое решение, относящееся к устройству. Устройство – система элементов, взаимодействующих друг с другом определенным образом, которая позволяет решать ту или иную задачу, например, уменьшать естественные потери электроэнергии при передаче по сетям, увеличивать эффективность использования другого устройства.</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1357314" y="225725"/>
            <a:ext cx="6482975" cy="4580613"/>
          </a:xfrm>
          <a:prstGeom prst="rect">
            <a:avLst/>
          </a:prstGeom>
          <a:solidFill>
            <a:srgbClr val="FFFFFF"/>
          </a:solid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lnSpc>
                <a:spcPct val="120000"/>
              </a:lnSpc>
              <a:spcBef>
                <a:spcPct val="0"/>
              </a:spcBef>
              <a:spcAft>
                <a:spcPct val="0"/>
              </a:spcAft>
              <a:buClrTx/>
            </a:pPr>
            <a:r>
              <a:rPr lang="ru-RU" sz="2400" dirty="0">
                <a:latin typeface="Verdana" pitchFamily="34" charset="0"/>
                <a:ea typeface="Times New Roman" pitchFamily="18" charset="0"/>
                <a:cs typeface="Times New Roman" pitchFamily="18" charset="0"/>
              </a:rPr>
              <a:t>Какие требования предъявляются </a:t>
            </a:r>
          </a:p>
          <a:p>
            <a:pPr algn="ctr" defTabSz="685800" fontAlgn="base">
              <a:lnSpc>
                <a:spcPct val="120000"/>
              </a:lnSpc>
              <a:spcBef>
                <a:spcPct val="0"/>
              </a:spcBef>
              <a:spcAft>
                <a:spcPct val="0"/>
              </a:spcAft>
              <a:buClrTx/>
            </a:pPr>
            <a:r>
              <a:rPr lang="ru-RU" sz="2400" dirty="0">
                <a:latin typeface="Verdana" pitchFamily="34" charset="0"/>
                <a:ea typeface="Times New Roman" pitchFamily="18" charset="0"/>
                <a:cs typeface="Times New Roman" pitchFamily="18" charset="0"/>
              </a:rPr>
              <a:t>к полезным моделям</a:t>
            </a:r>
            <a:r>
              <a:rPr lang="ru-RU" sz="2100" dirty="0">
                <a:latin typeface="Verdana" pitchFamily="34" charset="0"/>
                <a:ea typeface="Times New Roman" pitchFamily="18" charset="0"/>
                <a:cs typeface="Times New Roman" pitchFamily="18" charset="0"/>
              </a:rPr>
              <a:t>?</a:t>
            </a:r>
            <a:endParaRPr lang="ru-RU" sz="825" dirty="0">
              <a:solidFill>
                <a:schemeClr val="tx1"/>
              </a:solidFill>
              <a:latin typeface="Arial" pitchFamily="34" charset="0"/>
              <a:cs typeface="Arial" pitchFamily="34" charset="0"/>
            </a:endParaRPr>
          </a:p>
          <a:p>
            <a:pPr algn="just" defTabSz="685800" eaLnBrk="0" fontAlgn="base" hangingPunct="0">
              <a:lnSpc>
                <a:spcPct val="120000"/>
              </a:lnSpc>
              <a:spcBef>
                <a:spcPct val="0"/>
              </a:spcBef>
              <a:spcAft>
                <a:spcPct val="0"/>
              </a:spcAft>
              <a:buClrTx/>
            </a:pPr>
            <a:r>
              <a:rPr lang="ru-RU" sz="1800" b="1" dirty="0">
                <a:latin typeface="Verdana" pitchFamily="34" charset="0"/>
                <a:ea typeface="Times New Roman" pitchFamily="18" charset="0"/>
                <a:cs typeface="Times New Roman" pitchFamily="18" charset="0"/>
              </a:rPr>
              <a:t>Новизна</a:t>
            </a:r>
            <a:r>
              <a:rPr lang="ru-RU" sz="1800" b="1" dirty="0">
                <a:latin typeface="Calibri"/>
                <a:ea typeface="Times New Roman" pitchFamily="18" charset="0"/>
                <a:cs typeface="Times New Roman" pitchFamily="18" charset="0"/>
              </a:rPr>
              <a:t> </a:t>
            </a:r>
            <a:r>
              <a:rPr lang="ru-RU" sz="1800" b="1" dirty="0">
                <a:latin typeface="Verdana" pitchFamily="34" charset="0"/>
                <a:ea typeface="Times New Roman" pitchFamily="18" charset="0"/>
                <a:cs typeface="Times New Roman" pitchFamily="18" charset="0"/>
              </a:rPr>
              <a:t>и</a:t>
            </a:r>
            <a:r>
              <a:rPr lang="ru-RU" sz="1800" b="1" dirty="0">
                <a:latin typeface="Calibri"/>
                <a:ea typeface="Times New Roman" pitchFamily="18" charset="0"/>
                <a:cs typeface="Times New Roman" pitchFamily="18" charset="0"/>
              </a:rPr>
              <a:t> </a:t>
            </a:r>
            <a:r>
              <a:rPr lang="ru-RU" sz="1800" b="1" dirty="0">
                <a:latin typeface="Verdana" pitchFamily="34" charset="0"/>
                <a:ea typeface="Times New Roman" pitchFamily="18" charset="0"/>
                <a:cs typeface="Times New Roman" pitchFamily="18" charset="0"/>
              </a:rPr>
              <a:t>промышленная применимость.</a:t>
            </a:r>
            <a:endParaRPr lang="ru-RU" sz="1050" dirty="0">
              <a:solidFill>
                <a:schemeClr val="tx1"/>
              </a:solidFill>
              <a:latin typeface="Arial" pitchFamily="34" charset="0"/>
              <a:cs typeface="Arial" pitchFamily="34" charset="0"/>
            </a:endParaRPr>
          </a:p>
          <a:p>
            <a:pPr algn="just" defTabSz="685800" eaLnBrk="0" fontAlgn="base" hangingPunct="0">
              <a:lnSpc>
                <a:spcPct val="120000"/>
              </a:lnSpc>
              <a:spcBef>
                <a:spcPct val="0"/>
              </a:spcBef>
              <a:spcAft>
                <a:spcPct val="0"/>
              </a:spcAft>
              <a:buClrTx/>
            </a:pPr>
            <a:r>
              <a:rPr lang="ru-RU" sz="1800" dirty="0">
                <a:latin typeface="Verdana" pitchFamily="34" charset="0"/>
                <a:ea typeface="Times New Roman" pitchFamily="18" charset="0"/>
                <a:cs typeface="Times New Roman" pitchFamily="18" charset="0"/>
              </a:rPr>
              <a:t>Полезная модель считается</a:t>
            </a:r>
            <a:r>
              <a:rPr lang="ru-RU" sz="1800" dirty="0">
                <a:latin typeface="Calibri"/>
                <a:ea typeface="Times New Roman" pitchFamily="18" charset="0"/>
                <a:cs typeface="Times New Roman" pitchFamily="18" charset="0"/>
              </a:rPr>
              <a:t> </a:t>
            </a:r>
            <a:r>
              <a:rPr lang="ru-RU" sz="1800" b="1" dirty="0">
                <a:latin typeface="Verdana" pitchFamily="34" charset="0"/>
                <a:ea typeface="Times New Roman" pitchFamily="18" charset="0"/>
                <a:cs typeface="Times New Roman" pitchFamily="18" charset="0"/>
              </a:rPr>
              <a:t>новой</a:t>
            </a:r>
            <a:r>
              <a:rPr lang="ru-RU" sz="1800" dirty="0">
                <a:latin typeface="Verdana" pitchFamily="34" charset="0"/>
                <a:ea typeface="Times New Roman" pitchFamily="18" charset="0"/>
                <a:cs typeface="Times New Roman" pitchFamily="18" charset="0"/>
              </a:rPr>
              <a:t>, если техническое решение не исходит из уровня техники. Под</a:t>
            </a:r>
            <a:r>
              <a:rPr lang="ru-RU" sz="1800" dirty="0">
                <a:latin typeface="Calibri"/>
                <a:ea typeface="Times New Roman" pitchFamily="18" charset="0"/>
                <a:cs typeface="Times New Roman" pitchFamily="18" charset="0"/>
              </a:rPr>
              <a:t> </a:t>
            </a:r>
            <a:r>
              <a:rPr lang="ru-RU" sz="1800" b="1" dirty="0">
                <a:latin typeface="Verdana" pitchFamily="34" charset="0"/>
                <a:ea typeface="Times New Roman" pitchFamily="18" charset="0"/>
                <a:cs typeface="Times New Roman" pitchFamily="18" charset="0"/>
              </a:rPr>
              <a:t>уровнем техники</a:t>
            </a:r>
            <a:r>
              <a:rPr lang="ru-RU" sz="1800" dirty="0">
                <a:latin typeface="Calibri"/>
                <a:ea typeface="Times New Roman" pitchFamily="18" charset="0"/>
                <a:cs typeface="Times New Roman" pitchFamily="18" charset="0"/>
              </a:rPr>
              <a:t> </a:t>
            </a:r>
            <a:r>
              <a:rPr lang="ru-RU" sz="1800" dirty="0">
                <a:latin typeface="Verdana" pitchFamily="34" charset="0"/>
                <a:ea typeface="Times New Roman" pitchFamily="18" charset="0"/>
                <a:cs typeface="Times New Roman" pitchFamily="18" charset="0"/>
              </a:rPr>
              <a:t>понимаются любые сведения, ставшие общедоступными в мире до даты приоритета, т.е. до даты подачи заявки. </a:t>
            </a:r>
          </a:p>
          <a:p>
            <a:pPr algn="just" defTabSz="685800" eaLnBrk="0" fontAlgn="base" hangingPunct="0">
              <a:lnSpc>
                <a:spcPct val="120000"/>
              </a:lnSpc>
              <a:spcBef>
                <a:spcPct val="0"/>
              </a:spcBef>
              <a:spcAft>
                <a:spcPct val="0"/>
              </a:spcAft>
              <a:buClrTx/>
            </a:pPr>
            <a:r>
              <a:rPr lang="ru-RU" sz="1800" b="1" dirty="0">
                <a:latin typeface="Verdana" pitchFamily="34" charset="0"/>
                <a:ea typeface="Times New Roman" pitchFamily="18" charset="0"/>
                <a:cs typeface="Times New Roman" pitchFamily="18" charset="0"/>
              </a:rPr>
              <a:t>Промышленная применимость</a:t>
            </a:r>
            <a:r>
              <a:rPr lang="ru-RU" sz="1800" dirty="0">
                <a:latin typeface="Calibri"/>
                <a:ea typeface="Times New Roman" pitchFamily="18" charset="0"/>
                <a:cs typeface="Times New Roman" pitchFamily="18" charset="0"/>
              </a:rPr>
              <a:t> </a:t>
            </a:r>
            <a:r>
              <a:rPr lang="ru-RU" sz="1800" dirty="0">
                <a:latin typeface="Verdana" pitchFamily="34" charset="0"/>
                <a:ea typeface="Times New Roman" pitchFamily="18" charset="0"/>
                <a:cs typeface="Times New Roman" pitchFamily="18" charset="0"/>
              </a:rPr>
              <a:t>полезной модели, означает существование</a:t>
            </a:r>
            <a:r>
              <a:rPr lang="ru-RU" sz="1800" dirty="0">
                <a:latin typeface="Calibri"/>
                <a:ea typeface="Times New Roman" pitchFamily="18" charset="0"/>
                <a:cs typeface="Times New Roman" pitchFamily="18" charset="0"/>
              </a:rPr>
              <a:t> </a:t>
            </a:r>
            <a:r>
              <a:rPr lang="ru-RU" sz="1800" b="1" dirty="0">
                <a:latin typeface="Verdana" pitchFamily="34" charset="0"/>
                <a:ea typeface="Times New Roman" pitchFamily="18" charset="0"/>
                <a:cs typeface="Times New Roman" pitchFamily="18" charset="0"/>
              </a:rPr>
              <a:t>реальной возможности применения</a:t>
            </a:r>
            <a:r>
              <a:rPr lang="ru-RU" sz="1800" dirty="0">
                <a:latin typeface="Calibri"/>
                <a:ea typeface="Times New Roman" pitchFamily="18" charset="0"/>
                <a:cs typeface="Times New Roman" pitchFamily="18" charset="0"/>
              </a:rPr>
              <a:t> </a:t>
            </a:r>
            <a:r>
              <a:rPr lang="ru-RU" sz="1800" dirty="0">
                <a:latin typeface="Verdana" pitchFamily="34" charset="0"/>
                <a:ea typeface="Times New Roman" pitchFamily="18" charset="0"/>
                <a:cs typeface="Times New Roman" pitchFamily="18" charset="0"/>
              </a:rPr>
              <a:t>ее в промышленности, сельском хозяйстве, здравоохранении и других отраслях деятельности.</a:t>
            </a:r>
            <a:endParaRPr lang="ru-RU" sz="3600" dirty="0">
              <a:solidFill>
                <a:schemeClr val="tx1"/>
              </a:solidFill>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
          <p:cNvSpPr txBox="1"/>
          <p:nvPr/>
        </p:nvSpPr>
        <p:spPr>
          <a:xfrm>
            <a:off x="1231900" y="925116"/>
            <a:ext cx="6750050" cy="369332"/>
          </a:xfrm>
          <a:prstGeom prst="rect">
            <a:avLst/>
          </a:prstGeom>
        </p:spPr>
        <p:txBody>
          <a:bodyPr lIns="0" tIns="0" rIns="0" bIns="0">
            <a:spAutoFit/>
          </a:bodyPr>
          <a:lstStyle/>
          <a:p>
            <a:pPr marL="12700">
              <a:tabLst>
                <a:tab pos="1556385" algn="l"/>
              </a:tabLst>
              <a:defRPr/>
            </a:pPr>
            <a:r>
              <a:rPr sz="2400" b="1" spc="-10" dirty="0">
                <a:latin typeface="Arial"/>
                <a:cs typeface="Arial"/>
              </a:rPr>
              <a:t>Объекты	</a:t>
            </a:r>
            <a:r>
              <a:rPr sz="2400" b="1" spc="-5" dirty="0">
                <a:latin typeface="Arial"/>
                <a:cs typeface="Arial"/>
              </a:rPr>
              <a:t>интеллектуальной</a:t>
            </a:r>
            <a:r>
              <a:rPr sz="2400" b="1" spc="-45" dirty="0">
                <a:latin typeface="Arial"/>
                <a:cs typeface="Arial"/>
              </a:rPr>
              <a:t> </a:t>
            </a:r>
            <a:r>
              <a:rPr sz="2400" b="1" spc="-10" dirty="0">
                <a:latin typeface="Arial"/>
                <a:cs typeface="Arial"/>
              </a:rPr>
              <a:t>собственности</a:t>
            </a:r>
            <a:endParaRPr sz="2400" dirty="0">
              <a:latin typeface="Arial"/>
              <a:cs typeface="Arial"/>
            </a:endParaRPr>
          </a:p>
        </p:txBody>
      </p:sp>
      <p:sp>
        <p:nvSpPr>
          <p:cNvPr id="37" name="object 4"/>
          <p:cNvSpPr>
            <a:spLocks/>
          </p:cNvSpPr>
          <p:nvPr/>
        </p:nvSpPr>
        <p:spPr bwMode="auto">
          <a:xfrm>
            <a:off x="2092328" y="1298974"/>
            <a:ext cx="1147763" cy="431006"/>
          </a:xfrm>
          <a:custGeom>
            <a:avLst/>
            <a:gdLst>
              <a:gd name="T0" fmla="*/ 117496 w 1146810"/>
              <a:gd name="T1" fmla="*/ 419806 h 574039"/>
              <a:gd name="T2" fmla="*/ 0 w 1146810"/>
              <a:gd name="T3" fmla="*/ 571509 h 574039"/>
              <a:gd name="T4" fmla="*/ 191827 w 1146810"/>
              <a:gd name="T5" fmla="*/ 574498 h 574039"/>
              <a:gd name="T6" fmla="*/ 167042 w 1146810"/>
              <a:gd name="T7" fmla="*/ 522942 h 574039"/>
              <a:gd name="T8" fmla="*/ 274309 w 1146810"/>
              <a:gd name="T9" fmla="*/ 471374 h 574039"/>
              <a:gd name="T10" fmla="*/ 142269 w 1146810"/>
              <a:gd name="T11" fmla="*/ 471374 h 574039"/>
              <a:gd name="T12" fmla="*/ 117496 w 1146810"/>
              <a:gd name="T13" fmla="*/ 419806 h 574039"/>
              <a:gd name="T14" fmla="*/ 1122761 w 1146810"/>
              <a:gd name="T15" fmla="*/ 0 h 574039"/>
              <a:gd name="T16" fmla="*/ 142269 w 1146810"/>
              <a:gd name="T17" fmla="*/ 471374 h 574039"/>
              <a:gd name="T18" fmla="*/ 274309 w 1146810"/>
              <a:gd name="T19" fmla="*/ 471374 h 574039"/>
              <a:gd name="T20" fmla="*/ 1147547 w 1146810"/>
              <a:gd name="T21" fmla="*/ 51568 h 574039"/>
              <a:gd name="T22" fmla="*/ 1122761 w 1146810"/>
              <a:gd name="T23" fmla="*/ 0 h 5740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6810" h="574039">
                <a:moveTo>
                  <a:pt x="117398" y="419341"/>
                </a:moveTo>
                <a:lnTo>
                  <a:pt x="0" y="570877"/>
                </a:lnTo>
                <a:lnTo>
                  <a:pt x="191668" y="573862"/>
                </a:lnTo>
                <a:lnTo>
                  <a:pt x="166903" y="522363"/>
                </a:lnTo>
                <a:lnTo>
                  <a:pt x="274081" y="470852"/>
                </a:lnTo>
                <a:lnTo>
                  <a:pt x="142151" y="470852"/>
                </a:lnTo>
                <a:lnTo>
                  <a:pt x="117398" y="419341"/>
                </a:lnTo>
                <a:close/>
              </a:path>
              <a:path w="1146810" h="574039">
                <a:moveTo>
                  <a:pt x="1121829" y="0"/>
                </a:moveTo>
                <a:lnTo>
                  <a:pt x="142151" y="470852"/>
                </a:lnTo>
                <a:lnTo>
                  <a:pt x="274081" y="470852"/>
                </a:lnTo>
                <a:lnTo>
                  <a:pt x="1146594" y="51511"/>
                </a:lnTo>
                <a:lnTo>
                  <a:pt x="11218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9" name="object 5"/>
          <p:cNvSpPr>
            <a:spLocks/>
          </p:cNvSpPr>
          <p:nvPr/>
        </p:nvSpPr>
        <p:spPr bwMode="auto">
          <a:xfrm>
            <a:off x="5033968" y="1300165"/>
            <a:ext cx="962025" cy="427435"/>
          </a:xfrm>
          <a:custGeom>
            <a:avLst/>
            <a:gdLst>
              <a:gd name="T0" fmla="*/ 28467 w 962660"/>
              <a:gd name="T1" fmla="*/ 0 h 570230"/>
              <a:gd name="T2" fmla="*/ 0 w 962660"/>
              <a:gd name="T3" fmla="*/ 49514 h 570230"/>
              <a:gd name="T4" fmla="*/ 799128 w 962660"/>
              <a:gd name="T5" fmla="*/ 508936 h 570230"/>
              <a:gd name="T6" fmla="*/ 770673 w 962660"/>
              <a:gd name="T7" fmla="*/ 558463 h 570230"/>
              <a:gd name="T8" fmla="*/ 961910 w 962660"/>
              <a:gd name="T9" fmla="*/ 569582 h 570230"/>
              <a:gd name="T10" fmla="*/ 888885 w 962660"/>
              <a:gd name="T11" fmla="*/ 459420 h 570230"/>
              <a:gd name="T12" fmla="*/ 827595 w 962660"/>
              <a:gd name="T13" fmla="*/ 459420 h 570230"/>
              <a:gd name="T14" fmla="*/ 28467 w 962660"/>
              <a:gd name="T15" fmla="*/ 0 h 570230"/>
              <a:gd name="T16" fmla="*/ 856062 w 962660"/>
              <a:gd name="T17" fmla="*/ 409905 h 570230"/>
              <a:gd name="T18" fmla="*/ 827595 w 962660"/>
              <a:gd name="T19" fmla="*/ 459420 h 570230"/>
              <a:gd name="T20" fmla="*/ 888885 w 962660"/>
              <a:gd name="T21" fmla="*/ 459420 h 570230"/>
              <a:gd name="T22" fmla="*/ 856062 w 962660"/>
              <a:gd name="T23" fmla="*/ 409905 h 570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2660" h="570230">
                <a:moveTo>
                  <a:pt x="28486" y="0"/>
                </a:moveTo>
                <a:lnTo>
                  <a:pt x="0" y="49542"/>
                </a:lnTo>
                <a:lnTo>
                  <a:pt x="799655" y="509219"/>
                </a:lnTo>
                <a:lnTo>
                  <a:pt x="771182" y="558774"/>
                </a:lnTo>
                <a:lnTo>
                  <a:pt x="962545" y="569899"/>
                </a:lnTo>
                <a:lnTo>
                  <a:pt x="889472" y="459676"/>
                </a:lnTo>
                <a:lnTo>
                  <a:pt x="828141" y="459676"/>
                </a:lnTo>
                <a:lnTo>
                  <a:pt x="28486" y="0"/>
                </a:lnTo>
                <a:close/>
              </a:path>
              <a:path w="962660" h="570230">
                <a:moveTo>
                  <a:pt x="856627" y="410133"/>
                </a:moveTo>
                <a:lnTo>
                  <a:pt x="828141" y="459676"/>
                </a:lnTo>
                <a:lnTo>
                  <a:pt x="889472" y="459676"/>
                </a:lnTo>
                <a:lnTo>
                  <a:pt x="856627" y="410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0" name="object 6"/>
          <p:cNvSpPr txBox="1">
            <a:spLocks noChangeArrowheads="1"/>
          </p:cNvSpPr>
          <p:nvPr/>
        </p:nvSpPr>
        <p:spPr bwMode="auto">
          <a:xfrm>
            <a:off x="187325" y="1756175"/>
            <a:ext cx="3854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922338" eaLnBrk="0" hangingPunct="0">
              <a:spcBef>
                <a:spcPct val="20000"/>
              </a:spcBef>
              <a:tabLst>
                <a:tab pos="2227263" algn="l"/>
              </a:tabLst>
              <a:defRPr>
                <a:solidFill>
                  <a:schemeClr val="tx1"/>
                </a:solidFill>
                <a:latin typeface="Calibri" pitchFamily="34" charset="0"/>
              </a:defRPr>
            </a:lvl1pPr>
            <a:lvl2pPr marL="742950" indent="-285750" eaLnBrk="0" hangingPunct="0">
              <a:spcBef>
                <a:spcPct val="20000"/>
              </a:spcBef>
              <a:tabLst>
                <a:tab pos="2227263" algn="l"/>
              </a:tabLst>
              <a:defRPr>
                <a:solidFill>
                  <a:schemeClr val="tx1"/>
                </a:solidFill>
                <a:latin typeface="Calibri" pitchFamily="34" charset="0"/>
              </a:defRPr>
            </a:lvl2pPr>
            <a:lvl3pPr marL="1143000" indent="-228600" eaLnBrk="0" hangingPunct="0">
              <a:spcBef>
                <a:spcPct val="20000"/>
              </a:spcBef>
              <a:tabLst>
                <a:tab pos="2227263" algn="l"/>
              </a:tabLst>
              <a:defRPr>
                <a:solidFill>
                  <a:schemeClr val="tx1"/>
                </a:solidFill>
                <a:latin typeface="Calibri" pitchFamily="34" charset="0"/>
              </a:defRPr>
            </a:lvl3pPr>
            <a:lvl4pPr marL="1600200" indent="-228600" eaLnBrk="0" hangingPunct="0">
              <a:spcBef>
                <a:spcPct val="20000"/>
              </a:spcBef>
              <a:tabLst>
                <a:tab pos="2227263" algn="l"/>
              </a:tabLst>
              <a:defRPr>
                <a:solidFill>
                  <a:schemeClr val="tx1"/>
                </a:solidFill>
                <a:latin typeface="Calibri" pitchFamily="34" charset="0"/>
              </a:defRPr>
            </a:lvl4pPr>
            <a:lvl5pPr marL="2057400" indent="-228600" eaLnBrk="0" hangingPunct="0">
              <a:spcBef>
                <a:spcPct val="20000"/>
              </a:spcBef>
              <a:tabLst>
                <a:tab pos="2227263" algn="l"/>
              </a:tabLst>
              <a:defRPr>
                <a:solidFill>
                  <a:schemeClr val="tx1"/>
                </a:solidFill>
                <a:latin typeface="Calibri" pitchFamily="34" charset="0"/>
              </a:defRPr>
            </a:lvl5pPr>
            <a:lvl6pPr marL="2514600" indent="-228600" eaLnBrk="0" fontAlgn="base" hangingPunct="0">
              <a:spcBef>
                <a:spcPct val="20000"/>
              </a:spcBef>
              <a:spcAft>
                <a:spcPct val="0"/>
              </a:spcAft>
              <a:tabLst>
                <a:tab pos="2227263" algn="l"/>
              </a:tabLst>
              <a:defRPr>
                <a:solidFill>
                  <a:schemeClr val="tx1"/>
                </a:solidFill>
                <a:latin typeface="Calibri" pitchFamily="34" charset="0"/>
              </a:defRPr>
            </a:lvl6pPr>
            <a:lvl7pPr marL="2971800" indent="-228600" eaLnBrk="0" fontAlgn="base" hangingPunct="0">
              <a:spcBef>
                <a:spcPct val="20000"/>
              </a:spcBef>
              <a:spcAft>
                <a:spcPct val="0"/>
              </a:spcAft>
              <a:tabLst>
                <a:tab pos="2227263" algn="l"/>
              </a:tabLst>
              <a:defRPr>
                <a:solidFill>
                  <a:schemeClr val="tx1"/>
                </a:solidFill>
                <a:latin typeface="Calibri" pitchFamily="34" charset="0"/>
              </a:defRPr>
            </a:lvl7pPr>
            <a:lvl8pPr marL="3429000" indent="-228600" eaLnBrk="0" fontAlgn="base" hangingPunct="0">
              <a:spcBef>
                <a:spcPct val="20000"/>
              </a:spcBef>
              <a:spcAft>
                <a:spcPct val="0"/>
              </a:spcAft>
              <a:tabLst>
                <a:tab pos="2227263" algn="l"/>
              </a:tabLst>
              <a:defRPr>
                <a:solidFill>
                  <a:schemeClr val="tx1"/>
                </a:solidFill>
                <a:latin typeface="Calibri" pitchFamily="34" charset="0"/>
              </a:defRPr>
            </a:lvl8pPr>
            <a:lvl9pPr marL="3886200" indent="-228600" eaLnBrk="0" fontAlgn="base" hangingPunct="0">
              <a:spcBef>
                <a:spcPct val="20000"/>
              </a:spcBef>
              <a:spcAft>
                <a:spcPct val="0"/>
              </a:spcAft>
              <a:tabLst>
                <a:tab pos="2227263" algn="l"/>
              </a:tabLst>
              <a:defRPr>
                <a:solidFill>
                  <a:schemeClr val="tx1"/>
                </a:solidFill>
                <a:latin typeface="Calibri" pitchFamily="34" charset="0"/>
              </a:defRPr>
            </a:lvl9pPr>
          </a:lstStyle>
          <a:p>
            <a:pPr eaLnBrk="1" hangingPunct="1">
              <a:spcBef>
                <a:spcPct val="0"/>
              </a:spcBef>
            </a:pPr>
            <a:r>
              <a:rPr lang="ru-RU" altLang="ru-RU" sz="2000" i="1" dirty="0">
                <a:latin typeface="Arial" charset="0"/>
              </a:rPr>
              <a:t>Объекты	права  промышленной собственности и средства индивидуализации</a:t>
            </a:r>
            <a:endParaRPr lang="ru-RU" altLang="ru-RU" sz="2000" dirty="0">
              <a:latin typeface="Arial" charset="0"/>
            </a:endParaRPr>
          </a:p>
        </p:txBody>
      </p:sp>
      <p:sp>
        <p:nvSpPr>
          <p:cNvPr id="41" name="object 7"/>
          <p:cNvSpPr txBox="1">
            <a:spLocks noChangeArrowheads="1"/>
          </p:cNvSpPr>
          <p:nvPr/>
        </p:nvSpPr>
        <p:spPr bwMode="auto">
          <a:xfrm>
            <a:off x="4433892" y="1758556"/>
            <a:ext cx="34940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28675" indent="-815975" eaLnBrk="0" hangingPunct="0">
              <a:spcBef>
                <a:spcPct val="20000"/>
              </a:spcBef>
              <a:tabLst>
                <a:tab pos="1303338" algn="l"/>
              </a:tabLst>
              <a:defRPr>
                <a:solidFill>
                  <a:schemeClr val="tx1"/>
                </a:solidFill>
                <a:latin typeface="Calibri" pitchFamily="34" charset="0"/>
              </a:defRPr>
            </a:lvl1pPr>
            <a:lvl2pPr marL="742950" indent="-285750" eaLnBrk="0" hangingPunct="0">
              <a:spcBef>
                <a:spcPct val="20000"/>
              </a:spcBef>
              <a:tabLst>
                <a:tab pos="1303338" algn="l"/>
              </a:tabLst>
              <a:defRPr>
                <a:solidFill>
                  <a:schemeClr val="tx1"/>
                </a:solidFill>
                <a:latin typeface="Calibri" pitchFamily="34" charset="0"/>
              </a:defRPr>
            </a:lvl2pPr>
            <a:lvl3pPr marL="1143000" indent="-228600" eaLnBrk="0" hangingPunct="0">
              <a:spcBef>
                <a:spcPct val="20000"/>
              </a:spcBef>
              <a:tabLst>
                <a:tab pos="1303338" algn="l"/>
              </a:tabLst>
              <a:defRPr>
                <a:solidFill>
                  <a:schemeClr val="tx1"/>
                </a:solidFill>
                <a:latin typeface="Calibri" pitchFamily="34" charset="0"/>
              </a:defRPr>
            </a:lvl3pPr>
            <a:lvl4pPr marL="1600200" indent="-228600" eaLnBrk="0" hangingPunct="0">
              <a:spcBef>
                <a:spcPct val="20000"/>
              </a:spcBef>
              <a:tabLst>
                <a:tab pos="1303338" algn="l"/>
              </a:tabLst>
              <a:defRPr>
                <a:solidFill>
                  <a:schemeClr val="tx1"/>
                </a:solidFill>
                <a:latin typeface="Calibri" pitchFamily="34" charset="0"/>
              </a:defRPr>
            </a:lvl4pPr>
            <a:lvl5pPr marL="2057400" indent="-228600" eaLnBrk="0" hangingPunct="0">
              <a:spcBef>
                <a:spcPct val="20000"/>
              </a:spcBef>
              <a:tabLst>
                <a:tab pos="1303338" algn="l"/>
              </a:tabLst>
              <a:defRPr>
                <a:solidFill>
                  <a:schemeClr val="tx1"/>
                </a:solidFill>
                <a:latin typeface="Calibri" pitchFamily="34" charset="0"/>
              </a:defRPr>
            </a:lvl5pPr>
            <a:lvl6pPr marL="2514600" indent="-228600" eaLnBrk="0" fontAlgn="base" hangingPunct="0">
              <a:spcBef>
                <a:spcPct val="20000"/>
              </a:spcBef>
              <a:spcAft>
                <a:spcPct val="0"/>
              </a:spcAft>
              <a:tabLst>
                <a:tab pos="1303338" algn="l"/>
              </a:tabLst>
              <a:defRPr>
                <a:solidFill>
                  <a:schemeClr val="tx1"/>
                </a:solidFill>
                <a:latin typeface="Calibri" pitchFamily="34" charset="0"/>
              </a:defRPr>
            </a:lvl6pPr>
            <a:lvl7pPr marL="2971800" indent="-228600" eaLnBrk="0" fontAlgn="base" hangingPunct="0">
              <a:spcBef>
                <a:spcPct val="20000"/>
              </a:spcBef>
              <a:spcAft>
                <a:spcPct val="0"/>
              </a:spcAft>
              <a:tabLst>
                <a:tab pos="1303338" algn="l"/>
              </a:tabLst>
              <a:defRPr>
                <a:solidFill>
                  <a:schemeClr val="tx1"/>
                </a:solidFill>
                <a:latin typeface="Calibri" pitchFamily="34" charset="0"/>
              </a:defRPr>
            </a:lvl7pPr>
            <a:lvl8pPr marL="3429000" indent="-228600" eaLnBrk="0" fontAlgn="base" hangingPunct="0">
              <a:spcBef>
                <a:spcPct val="20000"/>
              </a:spcBef>
              <a:spcAft>
                <a:spcPct val="0"/>
              </a:spcAft>
              <a:tabLst>
                <a:tab pos="1303338" algn="l"/>
              </a:tabLst>
              <a:defRPr>
                <a:solidFill>
                  <a:schemeClr val="tx1"/>
                </a:solidFill>
                <a:latin typeface="Calibri" pitchFamily="34" charset="0"/>
              </a:defRPr>
            </a:lvl8pPr>
            <a:lvl9pPr marL="3886200" indent="-228600" eaLnBrk="0" fontAlgn="base" hangingPunct="0">
              <a:spcBef>
                <a:spcPct val="20000"/>
              </a:spcBef>
              <a:spcAft>
                <a:spcPct val="0"/>
              </a:spcAft>
              <a:tabLst>
                <a:tab pos="1303338" algn="l"/>
              </a:tabLst>
              <a:defRPr>
                <a:solidFill>
                  <a:schemeClr val="tx1"/>
                </a:solidFill>
                <a:latin typeface="Calibri" pitchFamily="34" charset="0"/>
              </a:defRPr>
            </a:lvl9pPr>
          </a:lstStyle>
          <a:p>
            <a:pPr marL="0" indent="12700" algn="ctr" eaLnBrk="1" hangingPunct="1">
              <a:spcBef>
                <a:spcPct val="0"/>
              </a:spcBef>
            </a:pPr>
            <a:r>
              <a:rPr lang="ru-RU" altLang="ru-RU" sz="2000" i="1" dirty="0">
                <a:latin typeface="Arial" charset="0"/>
              </a:rPr>
              <a:t>Объекты	авторского права и смежных прав</a:t>
            </a:r>
            <a:endParaRPr lang="ru-RU" altLang="ru-RU" sz="2000" dirty="0">
              <a:latin typeface="Arial" charset="0"/>
            </a:endParaRPr>
          </a:p>
        </p:txBody>
      </p:sp>
      <p:sp>
        <p:nvSpPr>
          <p:cNvPr id="42" name="object 8"/>
          <p:cNvSpPr txBox="1">
            <a:spLocks noChangeArrowheads="1"/>
          </p:cNvSpPr>
          <p:nvPr/>
        </p:nvSpPr>
        <p:spPr bwMode="auto">
          <a:xfrm>
            <a:off x="452437" y="2787774"/>
            <a:ext cx="3827463"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50"/>
              </a:lnSpc>
              <a:spcBef>
                <a:spcPct val="0"/>
              </a:spcBef>
            </a:pPr>
            <a:r>
              <a:rPr lang="ru-RU" altLang="ru-RU" dirty="0">
                <a:latin typeface="Arial" charset="0"/>
              </a:rPr>
              <a:t>v </a:t>
            </a:r>
            <a:r>
              <a:rPr lang="ru-RU" altLang="ru-RU" b="1" dirty="0">
                <a:latin typeface="Arial" charset="0"/>
              </a:rPr>
              <a:t>Изобретения</a:t>
            </a:r>
            <a:endParaRPr lang="ru-RU" altLang="ru-RU" dirty="0">
              <a:latin typeface="Arial" charset="0"/>
            </a:endParaRPr>
          </a:p>
          <a:p>
            <a:pPr eaLnBrk="1" hangingPunct="1">
              <a:lnSpc>
                <a:spcPts val="2150"/>
              </a:lnSpc>
              <a:spcBef>
                <a:spcPct val="0"/>
              </a:spcBef>
            </a:pPr>
            <a:r>
              <a:rPr lang="ru-RU" altLang="ru-RU" dirty="0">
                <a:latin typeface="Arial" charset="0"/>
              </a:rPr>
              <a:t>v </a:t>
            </a:r>
            <a:r>
              <a:rPr lang="ru-RU" altLang="ru-RU" b="1" dirty="0">
                <a:latin typeface="Arial" charset="0"/>
              </a:rPr>
              <a:t>Полезные модели</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Промышленные образцы</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Товарные знаки и  знаки обслуживания</a:t>
            </a:r>
            <a:endParaRPr lang="ru-RU" altLang="ru-RU" dirty="0">
              <a:latin typeface="Arial" charset="0"/>
            </a:endParaRPr>
          </a:p>
          <a:p>
            <a:pPr eaLnBrk="1" hangingPunct="1">
              <a:spcBef>
                <a:spcPct val="0"/>
              </a:spcBef>
            </a:pPr>
            <a:r>
              <a:rPr lang="en-US" altLang="ru-RU" dirty="0">
                <a:latin typeface="Arial" charset="0"/>
              </a:rPr>
              <a:t>v</a:t>
            </a:r>
            <a:r>
              <a:rPr lang="ru-RU" altLang="ru-RU">
                <a:latin typeface="Arial" charset="0"/>
              </a:rPr>
              <a:t> </a:t>
            </a:r>
            <a:r>
              <a:rPr lang="ru-RU" altLang="ru-RU" b="1" dirty="0">
                <a:latin typeface="Arial" charset="0"/>
              </a:rPr>
              <a:t>Географические указания, наименования места происхождения</a:t>
            </a:r>
          </a:p>
        </p:txBody>
      </p:sp>
      <p:sp>
        <p:nvSpPr>
          <p:cNvPr id="43" name="object 9"/>
          <p:cNvSpPr txBox="1">
            <a:spLocks noChangeArrowheads="1"/>
          </p:cNvSpPr>
          <p:nvPr/>
        </p:nvSpPr>
        <p:spPr bwMode="auto">
          <a:xfrm>
            <a:off x="4518025" y="2591991"/>
            <a:ext cx="450215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3700" indent="-3810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25"/>
              </a:lnSpc>
              <a:spcBef>
                <a:spcPct val="0"/>
              </a:spcBef>
            </a:pPr>
            <a:r>
              <a:rPr lang="ru-RU" altLang="ru-RU" dirty="0">
                <a:latin typeface="Arial" charset="0"/>
              </a:rPr>
              <a:t>v </a:t>
            </a:r>
            <a:r>
              <a:rPr lang="ru-RU" altLang="ru-RU" b="1" dirty="0">
                <a:latin typeface="Arial" charset="0"/>
              </a:rPr>
              <a:t>Произведения науки,  литературы и искусства</a:t>
            </a:r>
            <a:endParaRPr lang="ru-RU" altLang="ru-RU" dirty="0">
              <a:latin typeface="Arial" charset="0"/>
            </a:endParaRPr>
          </a:p>
          <a:p>
            <a:pPr eaLnBrk="1" hangingPunct="1">
              <a:lnSpc>
                <a:spcPts val="2100"/>
              </a:lnSpc>
              <a:spcBef>
                <a:spcPct val="0"/>
              </a:spcBef>
            </a:pPr>
            <a:r>
              <a:rPr lang="ru-RU" altLang="ru-RU" dirty="0">
                <a:latin typeface="Arial" charset="0"/>
              </a:rPr>
              <a:t>v </a:t>
            </a:r>
            <a:r>
              <a:rPr lang="ru-RU" altLang="ru-RU" b="1" dirty="0">
                <a:latin typeface="Arial" charset="0"/>
              </a:rPr>
              <a:t>Фонограммы и видеозаписи</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Программы для ЭВМ</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Базы данных</a:t>
            </a:r>
            <a:endParaRPr lang="ru-RU" altLang="ru-RU" dirty="0">
              <a:latin typeface="Arial" charset="0"/>
            </a:endParaRPr>
          </a:p>
        </p:txBody>
      </p:sp>
      <p:sp>
        <p:nvSpPr>
          <p:cNvPr id="10" name="object 7">
            <a:extLst>
              <a:ext uri="{FF2B5EF4-FFF2-40B4-BE49-F238E27FC236}">
                <a16:creationId xmlns:a16="http://schemas.microsoft.com/office/drawing/2014/main" id="{700385DC-C9B9-40F7-A2BE-6AC3212A489A}"/>
              </a:ext>
            </a:extLst>
          </p:cNvPr>
          <p:cNvSpPr txBox="1">
            <a:spLocks noChangeArrowheads="1"/>
          </p:cNvSpPr>
          <p:nvPr/>
        </p:nvSpPr>
        <p:spPr bwMode="auto">
          <a:xfrm>
            <a:off x="939805" y="4249368"/>
            <a:ext cx="3494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28675" indent="-815975" eaLnBrk="0" hangingPunct="0">
              <a:spcBef>
                <a:spcPct val="20000"/>
              </a:spcBef>
              <a:tabLst>
                <a:tab pos="1303338" algn="l"/>
              </a:tabLst>
              <a:defRPr>
                <a:solidFill>
                  <a:schemeClr val="tx1"/>
                </a:solidFill>
                <a:latin typeface="Calibri" pitchFamily="34" charset="0"/>
              </a:defRPr>
            </a:lvl1pPr>
            <a:lvl2pPr marL="742950" indent="-285750" eaLnBrk="0" hangingPunct="0">
              <a:spcBef>
                <a:spcPct val="20000"/>
              </a:spcBef>
              <a:tabLst>
                <a:tab pos="1303338" algn="l"/>
              </a:tabLst>
              <a:defRPr>
                <a:solidFill>
                  <a:schemeClr val="tx1"/>
                </a:solidFill>
                <a:latin typeface="Calibri" pitchFamily="34" charset="0"/>
              </a:defRPr>
            </a:lvl2pPr>
            <a:lvl3pPr marL="1143000" indent="-228600" eaLnBrk="0" hangingPunct="0">
              <a:spcBef>
                <a:spcPct val="20000"/>
              </a:spcBef>
              <a:tabLst>
                <a:tab pos="1303338" algn="l"/>
              </a:tabLst>
              <a:defRPr>
                <a:solidFill>
                  <a:schemeClr val="tx1"/>
                </a:solidFill>
                <a:latin typeface="Calibri" pitchFamily="34" charset="0"/>
              </a:defRPr>
            </a:lvl3pPr>
            <a:lvl4pPr marL="1600200" indent="-228600" eaLnBrk="0" hangingPunct="0">
              <a:spcBef>
                <a:spcPct val="20000"/>
              </a:spcBef>
              <a:tabLst>
                <a:tab pos="1303338" algn="l"/>
              </a:tabLst>
              <a:defRPr>
                <a:solidFill>
                  <a:schemeClr val="tx1"/>
                </a:solidFill>
                <a:latin typeface="Calibri" pitchFamily="34" charset="0"/>
              </a:defRPr>
            </a:lvl4pPr>
            <a:lvl5pPr marL="2057400" indent="-228600" eaLnBrk="0" hangingPunct="0">
              <a:spcBef>
                <a:spcPct val="20000"/>
              </a:spcBef>
              <a:tabLst>
                <a:tab pos="1303338" algn="l"/>
              </a:tabLst>
              <a:defRPr>
                <a:solidFill>
                  <a:schemeClr val="tx1"/>
                </a:solidFill>
                <a:latin typeface="Calibri" pitchFamily="34" charset="0"/>
              </a:defRPr>
            </a:lvl5pPr>
            <a:lvl6pPr marL="2514600" indent="-228600" eaLnBrk="0" fontAlgn="base" hangingPunct="0">
              <a:spcBef>
                <a:spcPct val="20000"/>
              </a:spcBef>
              <a:spcAft>
                <a:spcPct val="0"/>
              </a:spcAft>
              <a:tabLst>
                <a:tab pos="1303338" algn="l"/>
              </a:tabLst>
              <a:defRPr>
                <a:solidFill>
                  <a:schemeClr val="tx1"/>
                </a:solidFill>
                <a:latin typeface="Calibri" pitchFamily="34" charset="0"/>
              </a:defRPr>
            </a:lvl6pPr>
            <a:lvl7pPr marL="2971800" indent="-228600" eaLnBrk="0" fontAlgn="base" hangingPunct="0">
              <a:spcBef>
                <a:spcPct val="20000"/>
              </a:spcBef>
              <a:spcAft>
                <a:spcPct val="0"/>
              </a:spcAft>
              <a:tabLst>
                <a:tab pos="1303338" algn="l"/>
              </a:tabLst>
              <a:defRPr>
                <a:solidFill>
                  <a:schemeClr val="tx1"/>
                </a:solidFill>
                <a:latin typeface="Calibri" pitchFamily="34" charset="0"/>
              </a:defRPr>
            </a:lvl7pPr>
            <a:lvl8pPr marL="3429000" indent="-228600" eaLnBrk="0" fontAlgn="base" hangingPunct="0">
              <a:spcBef>
                <a:spcPct val="20000"/>
              </a:spcBef>
              <a:spcAft>
                <a:spcPct val="0"/>
              </a:spcAft>
              <a:tabLst>
                <a:tab pos="1303338" algn="l"/>
              </a:tabLst>
              <a:defRPr>
                <a:solidFill>
                  <a:schemeClr val="tx1"/>
                </a:solidFill>
                <a:latin typeface="Calibri" pitchFamily="34" charset="0"/>
              </a:defRPr>
            </a:lvl8pPr>
            <a:lvl9pPr marL="3886200" indent="-228600" eaLnBrk="0" fontAlgn="base" hangingPunct="0">
              <a:spcBef>
                <a:spcPct val="20000"/>
              </a:spcBef>
              <a:spcAft>
                <a:spcPct val="0"/>
              </a:spcAft>
              <a:tabLst>
                <a:tab pos="1303338" algn="l"/>
              </a:tabLst>
              <a:defRPr>
                <a:solidFill>
                  <a:schemeClr val="tx1"/>
                </a:solidFill>
                <a:latin typeface="Calibri" pitchFamily="34" charset="0"/>
              </a:defRPr>
            </a:lvl9pPr>
          </a:lstStyle>
          <a:p>
            <a:pPr marL="0" indent="12700" algn="ctr" eaLnBrk="1" hangingPunct="1">
              <a:spcBef>
                <a:spcPct val="0"/>
              </a:spcBef>
            </a:pPr>
            <a:r>
              <a:rPr lang="ru-RU" altLang="ru-RU" sz="2000" i="1" dirty="0">
                <a:latin typeface="Arial" charset="0"/>
              </a:rPr>
              <a:t>Нетрадиционные объекты</a:t>
            </a:r>
            <a:endParaRPr lang="ru-RU" altLang="ru-RU" sz="2000" dirty="0">
              <a:latin typeface="Arial" charset="0"/>
            </a:endParaRPr>
          </a:p>
        </p:txBody>
      </p:sp>
      <p:sp>
        <p:nvSpPr>
          <p:cNvPr id="3" name="Прямоугольник 2">
            <a:extLst>
              <a:ext uri="{FF2B5EF4-FFF2-40B4-BE49-F238E27FC236}">
                <a16:creationId xmlns:a16="http://schemas.microsoft.com/office/drawing/2014/main" id="{F6B9569C-A3CD-4984-8466-581C49BD43DA}"/>
              </a:ext>
            </a:extLst>
          </p:cNvPr>
          <p:cNvSpPr/>
          <p:nvPr/>
        </p:nvSpPr>
        <p:spPr>
          <a:xfrm>
            <a:off x="4433892" y="3994813"/>
            <a:ext cx="4572000" cy="738664"/>
          </a:xfrm>
          <a:prstGeom prst="rect">
            <a:avLst/>
          </a:prstGeom>
        </p:spPr>
        <p:txBody>
          <a:bodyPr>
            <a:spAutoFit/>
          </a:bodyPr>
          <a:lstStyle/>
          <a:p>
            <a:r>
              <a:rPr lang="ru-RU" b="1" dirty="0"/>
              <a:t>v Селекционные достижения</a:t>
            </a:r>
          </a:p>
          <a:p>
            <a:r>
              <a:rPr lang="ru-RU" b="1" dirty="0"/>
              <a:t>v Топологии интегральных микросхем</a:t>
            </a:r>
          </a:p>
          <a:p>
            <a:r>
              <a:rPr lang="ru-RU" b="1" dirty="0"/>
              <a:t>v Секрет производства (ноу-хау)</a:t>
            </a:r>
          </a:p>
        </p:txBody>
      </p:sp>
      <p:pic>
        <p:nvPicPr>
          <p:cNvPr id="4" name="Рисунок 3">
            <a:extLst>
              <a:ext uri="{FF2B5EF4-FFF2-40B4-BE49-F238E27FC236}">
                <a16:creationId xmlns:a16="http://schemas.microsoft.com/office/drawing/2014/main" id="{CD844172-F008-4B90-B9FD-F4F6C10AD7BE}"/>
              </a:ext>
            </a:extLst>
          </p:cNvPr>
          <p:cNvPicPr>
            <a:picLocks noChangeAspect="1"/>
          </p:cNvPicPr>
          <p:nvPr/>
        </p:nvPicPr>
        <p:blipFill>
          <a:blip r:embed="rId2"/>
          <a:stretch>
            <a:fillRect/>
          </a:stretch>
        </p:blipFill>
        <p:spPr>
          <a:xfrm rot="4447802">
            <a:off x="3267819" y="2059941"/>
            <a:ext cx="2030685" cy="514319"/>
          </a:xfrm>
          <a:prstGeom prst="rect">
            <a:avLst/>
          </a:prstGeom>
        </p:spPr>
      </p:pic>
    </p:spTree>
    <p:extLst>
      <p:ext uri="{BB962C8B-B14F-4D97-AF65-F5344CB8AC3E}">
        <p14:creationId xmlns:p14="http://schemas.microsoft.com/office/powerpoint/2010/main" val="974616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8" y="285002"/>
            <a:ext cx="6482999" cy="4374980"/>
          </a:xfrm>
          <a:prstGeom prst="rect">
            <a:avLst/>
          </a:prstGeom>
        </p:spPr>
        <p:txBody>
          <a:bodyPr wrap="square">
            <a:spAutoFit/>
          </a:bodyPr>
          <a:lstStyle/>
          <a:p>
            <a:pPr algn="ctr">
              <a:lnSpc>
                <a:spcPct val="150000"/>
              </a:lnSpc>
            </a:pPr>
            <a:r>
              <a:rPr lang="ru-RU" sz="2400" b="1" dirty="0"/>
              <a:t>Отличия полезных моделей от изобретений:</a:t>
            </a:r>
          </a:p>
          <a:p>
            <a:pPr algn="just">
              <a:lnSpc>
                <a:spcPct val="150000"/>
              </a:lnSpc>
              <a:buFont typeface="Arial" pitchFamily="34" charset="0"/>
              <a:buChar char="•"/>
            </a:pPr>
            <a:r>
              <a:rPr lang="ru-RU" sz="2000" dirty="0"/>
              <a:t>относятся </a:t>
            </a:r>
            <a:r>
              <a:rPr lang="ru-RU" sz="2000" dirty="0">
                <a:solidFill>
                  <a:srgbClr val="FF0000"/>
                </a:solidFill>
              </a:rPr>
              <a:t>только</a:t>
            </a:r>
            <a:r>
              <a:rPr lang="ru-RU" sz="2000" dirty="0"/>
              <a:t> к изделиям, имеющим </a:t>
            </a:r>
            <a:r>
              <a:rPr lang="ru-RU" sz="2000" dirty="0">
                <a:solidFill>
                  <a:srgbClr val="FF0000"/>
                </a:solidFill>
              </a:rPr>
              <a:t>физическую структуру</a:t>
            </a:r>
            <a:r>
              <a:rPr lang="ru-RU" sz="2000" dirty="0"/>
              <a:t>;</a:t>
            </a:r>
          </a:p>
          <a:p>
            <a:pPr algn="just">
              <a:lnSpc>
                <a:spcPct val="150000"/>
              </a:lnSpc>
              <a:buFont typeface="Arial" pitchFamily="34" charset="0"/>
              <a:buChar char="•"/>
            </a:pPr>
            <a:r>
              <a:rPr lang="ru-RU" sz="2000" dirty="0"/>
              <a:t>не требуется «изобретательский уровень»;</a:t>
            </a:r>
          </a:p>
          <a:p>
            <a:pPr algn="just">
              <a:lnSpc>
                <a:spcPct val="150000"/>
              </a:lnSpc>
              <a:buFont typeface="Arial" pitchFamily="34" charset="0"/>
              <a:buChar char="•"/>
            </a:pPr>
            <a:r>
              <a:rPr lang="ru-RU" sz="2000" dirty="0"/>
              <a:t>не нужны сведения о применении аналогичных  устройств за рубежом; </a:t>
            </a:r>
          </a:p>
          <a:p>
            <a:pPr algn="just">
              <a:lnSpc>
                <a:spcPct val="150000"/>
              </a:lnSpc>
              <a:buFont typeface="Arial" pitchFamily="34" charset="0"/>
              <a:buChar char="•"/>
            </a:pPr>
            <a:r>
              <a:rPr lang="ru-RU" sz="2000" dirty="0"/>
              <a:t>экспертиза </a:t>
            </a:r>
            <a:r>
              <a:rPr lang="ru-RU" sz="2000" dirty="0">
                <a:solidFill>
                  <a:srgbClr val="FF0000"/>
                </a:solidFill>
              </a:rPr>
              <a:t>не обязана </a:t>
            </a:r>
            <a:r>
              <a:rPr lang="ru-RU" sz="2000" dirty="0"/>
              <a:t>проверять новизну и промышленную применимость.</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303735" y="339488"/>
            <a:ext cx="6590132" cy="423962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buClrTx/>
            </a:pPr>
            <a:r>
              <a:rPr lang="ru-RU" sz="2000" b="1" dirty="0">
                <a:latin typeface="Trebuchet MS" pitchFamily="34" charset="0"/>
                <a:ea typeface="Times New Roman" pitchFamily="18" charset="0"/>
                <a:cs typeface="Arial" pitchFamily="34" charset="0"/>
              </a:rPr>
              <a:t>Инструкция</a:t>
            </a:r>
            <a:endParaRPr lang="ru-RU" sz="1000" dirty="0">
              <a:latin typeface="Arial" pitchFamily="34" charset="0"/>
              <a:cs typeface="Arial" pitchFamily="34" charset="0"/>
            </a:endParaRPr>
          </a:p>
          <a:p>
            <a:pPr marL="342900" indent="-342900" algn="just" eaLnBrk="0" fontAlgn="base" hangingPunct="0">
              <a:lnSpc>
                <a:spcPct val="150000"/>
              </a:lnSpc>
              <a:spcBef>
                <a:spcPct val="0"/>
              </a:spcBef>
              <a:spcAft>
                <a:spcPct val="0"/>
              </a:spcAft>
              <a:buFontTx/>
              <a:buAutoNum type="arabicPeriod"/>
            </a:pPr>
            <a:r>
              <a:rPr lang="ru-RU" dirty="0">
                <a:latin typeface="Arial" pitchFamily="34" charset="0"/>
                <a:ea typeface="Times New Roman" pitchFamily="18" charset="0"/>
                <a:cs typeface="Arial" pitchFamily="34" charset="0"/>
              </a:rPr>
              <a:t>Заявление в ФИПС </a:t>
            </a:r>
          </a:p>
          <a:p>
            <a:pPr marL="342900" indent="-342900" algn="just" eaLnBrk="0" fontAlgn="base" hangingPunct="0">
              <a:lnSpc>
                <a:spcPct val="150000"/>
              </a:lnSpc>
              <a:spcBef>
                <a:spcPct val="0"/>
              </a:spcBef>
              <a:spcAft>
                <a:spcPct val="0"/>
              </a:spcAft>
              <a:buFontTx/>
              <a:buAutoNum type="arabicPeriod"/>
            </a:pPr>
            <a:r>
              <a:rPr lang="ru-RU" dirty="0">
                <a:latin typeface="Arial" pitchFamily="34" charset="0"/>
                <a:ea typeface="Times New Roman" pitchFamily="18" charset="0"/>
                <a:cs typeface="Arial" pitchFamily="34" charset="0"/>
              </a:rPr>
              <a:t>Описание полезной</a:t>
            </a:r>
            <a:r>
              <a:rPr lang="ru-RU" dirty="0">
                <a:ea typeface="Times New Roman" pitchFamily="18" charset="0"/>
                <a:cs typeface="Arial" pitchFamily="34" charset="0"/>
              </a:rPr>
              <a:t> </a:t>
            </a:r>
            <a:r>
              <a:rPr lang="ru-RU" dirty="0">
                <a:latin typeface="Arial" pitchFamily="34" charset="0"/>
                <a:ea typeface="Times New Roman" pitchFamily="18" charset="0"/>
                <a:cs typeface="Arial" pitchFamily="34" charset="0"/>
              </a:rPr>
              <a:t>модели</a:t>
            </a:r>
            <a:r>
              <a:rPr lang="ru-RU" dirty="0">
                <a:ea typeface="Times New Roman" pitchFamily="18" charset="0"/>
                <a:cs typeface="Arial" pitchFamily="34" charset="0"/>
              </a:rPr>
              <a:t> </a:t>
            </a:r>
            <a:endParaRPr lang="ru-RU" dirty="0">
              <a:latin typeface="Arial" pitchFamily="34" charset="0"/>
              <a:ea typeface="Times New Roman" pitchFamily="18" charset="0"/>
              <a:cs typeface="Arial" pitchFamily="34" charset="0"/>
            </a:endParaRPr>
          </a:p>
          <a:p>
            <a:pPr marL="342900" indent="-342900" algn="just" eaLnBrk="0" fontAlgn="base" hangingPunct="0">
              <a:lnSpc>
                <a:spcPct val="150000"/>
              </a:lnSpc>
              <a:spcBef>
                <a:spcPct val="0"/>
              </a:spcBef>
              <a:spcAft>
                <a:spcPct val="0"/>
              </a:spcAft>
              <a:buFontTx/>
              <a:buAutoNum type="arabicPeriod"/>
            </a:pPr>
            <a:r>
              <a:rPr lang="ru-RU" dirty="0">
                <a:latin typeface="Arial" pitchFamily="34" charset="0"/>
                <a:ea typeface="Times New Roman" pitchFamily="18" charset="0"/>
                <a:cs typeface="Arial" pitchFamily="34" charset="0"/>
              </a:rPr>
              <a:t>Формула</a:t>
            </a:r>
            <a:r>
              <a:rPr lang="ru-RU" dirty="0">
                <a:ea typeface="Times New Roman" pitchFamily="18" charset="0"/>
                <a:cs typeface="Arial" pitchFamily="34" charset="0"/>
              </a:rPr>
              <a:t> </a:t>
            </a:r>
            <a:r>
              <a:rPr lang="ru-RU" dirty="0">
                <a:latin typeface="Arial" pitchFamily="34" charset="0"/>
                <a:ea typeface="Times New Roman" pitchFamily="18" charset="0"/>
                <a:cs typeface="Arial" pitchFamily="34" charset="0"/>
              </a:rPr>
              <a:t>полезной модели </a:t>
            </a:r>
          </a:p>
          <a:p>
            <a:pPr marL="342900" indent="-342900" algn="just" eaLnBrk="0" fontAlgn="base" hangingPunct="0">
              <a:lnSpc>
                <a:spcPct val="150000"/>
              </a:lnSpc>
              <a:spcBef>
                <a:spcPct val="0"/>
              </a:spcBef>
              <a:spcAft>
                <a:spcPct val="0"/>
              </a:spcAft>
            </a:pPr>
            <a:r>
              <a:rPr lang="ru-RU" dirty="0">
                <a:latin typeface="Arial" pitchFamily="34" charset="0"/>
                <a:ea typeface="Times New Roman" pitchFamily="18" charset="0"/>
                <a:cs typeface="Arial" pitchFamily="34" charset="0"/>
              </a:rPr>
              <a:t>	(</a:t>
            </a:r>
            <a:r>
              <a:rPr lang="ru-RU" u="sng" dirty="0">
                <a:uFill>
                  <a:solidFill>
                    <a:srgbClr val="C00000"/>
                  </a:solidFill>
                </a:uFill>
                <a:latin typeface="Arial" pitchFamily="34" charset="0"/>
                <a:ea typeface="Times New Roman" pitchFamily="18" charset="0"/>
                <a:cs typeface="Arial" pitchFamily="34" charset="0"/>
              </a:rPr>
              <a:t>ей уделяется самое пристальное внимание во время экспертизы!</a:t>
            </a:r>
            <a:r>
              <a:rPr lang="ru-RU" dirty="0">
                <a:latin typeface="Arial" pitchFamily="34" charset="0"/>
                <a:ea typeface="Times New Roman" pitchFamily="18" charset="0"/>
                <a:cs typeface="Arial" pitchFamily="34" charset="0"/>
              </a:rPr>
              <a:t>)</a:t>
            </a:r>
          </a:p>
          <a:p>
            <a:pPr marL="342900" indent="-342900" algn="just" eaLnBrk="0" fontAlgn="base" hangingPunct="0">
              <a:lnSpc>
                <a:spcPct val="150000"/>
              </a:lnSpc>
              <a:spcBef>
                <a:spcPct val="0"/>
              </a:spcBef>
              <a:spcAft>
                <a:spcPct val="0"/>
              </a:spcAft>
              <a:buFontTx/>
              <a:buAutoNum type="arabicPeriod"/>
            </a:pPr>
            <a:r>
              <a:rPr lang="ru-RU" dirty="0">
                <a:latin typeface="Arial" pitchFamily="34" charset="0"/>
                <a:ea typeface="Times New Roman" pitchFamily="18" charset="0"/>
                <a:cs typeface="Arial" pitchFamily="34" charset="0"/>
              </a:rPr>
              <a:t>Чертежи </a:t>
            </a:r>
          </a:p>
          <a:p>
            <a:pPr marL="342900" indent="-342900" algn="just" eaLnBrk="0" fontAlgn="base" hangingPunct="0">
              <a:lnSpc>
                <a:spcPct val="150000"/>
              </a:lnSpc>
              <a:spcBef>
                <a:spcPct val="0"/>
              </a:spcBef>
              <a:spcAft>
                <a:spcPct val="0"/>
              </a:spcAft>
              <a:buFontTx/>
              <a:buAutoNum type="arabicPeriod"/>
            </a:pPr>
            <a:r>
              <a:rPr lang="ru-RU" dirty="0">
                <a:latin typeface="Arial" pitchFamily="34" charset="0"/>
                <a:ea typeface="Times New Roman" pitchFamily="18" charset="0"/>
                <a:cs typeface="Arial" pitchFamily="34" charset="0"/>
              </a:rPr>
              <a:t>Реферат</a:t>
            </a:r>
          </a:p>
          <a:p>
            <a:pPr marL="342900" indent="-342900" algn="just" eaLnBrk="0" fontAlgn="base" hangingPunct="0">
              <a:lnSpc>
                <a:spcPct val="150000"/>
              </a:lnSpc>
              <a:spcBef>
                <a:spcPct val="0"/>
              </a:spcBef>
              <a:spcAft>
                <a:spcPct val="0"/>
              </a:spcAft>
              <a:buFontTx/>
              <a:buAutoNum type="arabicPeriod"/>
            </a:pPr>
            <a:r>
              <a:rPr lang="ru-RU" dirty="0">
                <a:latin typeface="Arial" pitchFamily="34" charset="0"/>
                <a:ea typeface="Times New Roman" pitchFamily="18" charset="0"/>
                <a:cs typeface="Arial" pitchFamily="34" charset="0"/>
              </a:rPr>
              <a:t>Оплата государственной пошлины</a:t>
            </a:r>
          </a:p>
          <a:p>
            <a:pPr algn="just" defTabSz="685800" eaLnBrk="0" fontAlgn="base" hangingPunct="0">
              <a:spcBef>
                <a:spcPct val="0"/>
              </a:spcBef>
              <a:spcAft>
                <a:spcPct val="0"/>
              </a:spcAft>
              <a:buClrTx/>
            </a:pPr>
            <a:r>
              <a:rPr lang="ru-RU" sz="1600" dirty="0">
                <a:latin typeface="Arial" pitchFamily="34" charset="0"/>
                <a:ea typeface="Times New Roman" pitchFamily="18" charset="0"/>
                <a:cs typeface="Arial" pitchFamily="34" charset="0"/>
              </a:rPr>
              <a:t>Проводится формальная экспертиза на правильность оформления документов, которая не проверяет новизну и промышленную применимость (для упрощения процесса </a:t>
            </a:r>
            <a:r>
              <a:rPr lang="ru-RU" dirty="0">
                <a:latin typeface="Arial" pitchFamily="34" charset="0"/>
                <a:ea typeface="Times New Roman" pitchFamily="18" charset="0"/>
                <a:cs typeface="Arial" pitchFamily="34" charset="0"/>
              </a:rPr>
              <a:t>получения</a:t>
            </a:r>
            <a:r>
              <a:rPr lang="ru-RU" sz="1600" dirty="0">
                <a:latin typeface="Arial" pitchFamily="34" charset="0"/>
                <a:ea typeface="Times New Roman" pitchFamily="18" charset="0"/>
                <a:cs typeface="Arial" pitchFamily="34" charset="0"/>
              </a:rPr>
              <a:t> патента).</a:t>
            </a:r>
            <a:endParaRPr lang="ru-RU" sz="1000" dirty="0">
              <a:latin typeface="Arial" pitchFamily="34" charset="0"/>
              <a:cs typeface="Arial" pitchFamily="34" charset="0"/>
            </a:endParaRPr>
          </a:p>
          <a:p>
            <a:pPr algn="just" defTabSz="685800" eaLnBrk="0" fontAlgn="base" hangingPunct="0">
              <a:spcBef>
                <a:spcPct val="0"/>
              </a:spcBef>
              <a:spcAft>
                <a:spcPct val="0"/>
              </a:spcAft>
              <a:buClrTx/>
            </a:pPr>
            <a:r>
              <a:rPr lang="ru-RU" sz="1600" dirty="0">
                <a:latin typeface="Arial" pitchFamily="34" charset="0"/>
                <a:ea typeface="Times New Roman" pitchFamily="18" charset="0"/>
                <a:cs typeface="Arial" pitchFamily="34" charset="0"/>
              </a:rPr>
              <a:t>После положительного решения экспертизы выдается патент сроком на 10 лет (можно продлить на 3 года). </a:t>
            </a:r>
            <a:endParaRPr lang="ru-RU" sz="1000" dirty="0">
              <a:latin typeface="Arial" pitchFamily="34" charset="0"/>
              <a:cs typeface="Arial" pitchFamily="34" charset="0"/>
            </a:endParaRPr>
          </a:p>
          <a:p>
            <a:pPr algn="just" defTabSz="685800" eaLnBrk="0" fontAlgn="base" hangingPunct="0">
              <a:spcBef>
                <a:spcPct val="0"/>
              </a:spcBef>
              <a:spcAft>
                <a:spcPct val="0"/>
              </a:spcAft>
              <a:buClrTx/>
            </a:pPr>
            <a:r>
              <a:rPr lang="ru-RU" sz="1600" dirty="0">
                <a:latin typeface="Arial" pitchFamily="34" charset="0"/>
                <a:ea typeface="Times New Roman" pitchFamily="18" charset="0"/>
                <a:cs typeface="Arial" pitchFamily="34" charset="0"/>
              </a:rPr>
              <a:t>Для получения патента нужно около 6 месяцев.</a:t>
            </a:r>
            <a:endParaRPr lang="ru-RU" sz="2800" dirty="0">
              <a:solidFill>
                <a:schemeClr val="tx1"/>
              </a:solidFill>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fld id="{45EF6528-8349-48F9-AF2E-95A98E7D0D63}" type="slidenum">
              <a:rPr lang="ru-RU" smtClean="0"/>
              <a:pPr/>
              <a:t>52</a:t>
            </a:fld>
            <a:endParaRPr lang="ru-RU"/>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0"/>
            <a:ext cx="36168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208"/>
            <a:ext cx="33123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122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p:txBody>
          <a:bodyPr/>
          <a:lstStyle/>
          <a:p>
            <a:pPr eaLnBrk="1" hangingPunct="1"/>
            <a:endParaRPr lang="ru-RU" altLang="ru-RU">
              <a:latin typeface="Garamond" pitchFamily="18" charset="0"/>
              <a:ea typeface="Garamond" pitchFamily="18" charset="0"/>
              <a:cs typeface="Garamond" pitchFamily="18" charset="0"/>
            </a:endParaRPr>
          </a:p>
        </p:txBody>
      </p:sp>
      <p:sp>
        <p:nvSpPr>
          <p:cNvPr id="30723" name="Текст 2"/>
          <p:cNvSpPr>
            <a:spLocks noGrp="1"/>
          </p:cNvSpPr>
          <p:nvPr>
            <p:ph type="body" idx="1"/>
          </p:nvPr>
        </p:nvSpPr>
        <p:spPr/>
        <p:txBody>
          <a:bodyPr/>
          <a:lstStyle/>
          <a:p>
            <a:pPr eaLnBrk="1" hangingPunct="1">
              <a:spcBef>
                <a:spcPct val="0"/>
              </a:spcBef>
            </a:pPr>
            <a:endParaRPr lang="ru-RU" altLang="ru-RU">
              <a:latin typeface="Arial" charset="0"/>
              <a:cs typeface="Arial" charset="0"/>
            </a:endParaRP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838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fld id="{45EF6528-8349-48F9-AF2E-95A98E7D0D63}" type="slidenum">
              <a:rPr lang="ru-RU" smtClean="0"/>
              <a:pPr/>
              <a:t>54</a:t>
            </a:fld>
            <a:endParaRPr lang="ru-RU"/>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3686"/>
            <a:ext cx="4283968" cy="507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8" y="69033"/>
            <a:ext cx="3712195" cy="507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411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ject 2"/>
          <p:cNvSpPr>
            <a:spLocks noGrp="1"/>
          </p:cNvSpPr>
          <p:nvPr>
            <p:ph type="title" idx="4294967295"/>
          </p:nvPr>
        </p:nvSpPr>
        <p:spPr>
          <a:xfrm>
            <a:off x="1259632" y="469343"/>
            <a:ext cx="7905750" cy="503237"/>
          </a:xfrm>
        </p:spPr>
        <p:txBody>
          <a:bodyPr/>
          <a:lstStyle/>
          <a:p>
            <a:pPr marL="12700" eaLnBrk="1" hangingPunct="1">
              <a:tabLst>
                <a:tab pos="2108200" algn="l"/>
              </a:tabLst>
            </a:pPr>
            <a:r>
              <a:rPr lang="ru-RU" altLang="ru-RU" sz="4200" dirty="0">
                <a:latin typeface="Garamond" pitchFamily="18" charset="0"/>
                <a:ea typeface="Garamond" pitchFamily="18" charset="0"/>
                <a:cs typeface="Garamond" pitchFamily="18" charset="0"/>
              </a:rPr>
              <a:t>Условия патентоспособности</a:t>
            </a:r>
          </a:p>
        </p:txBody>
      </p:sp>
      <p:sp>
        <p:nvSpPr>
          <p:cNvPr id="19459" name="object 3"/>
          <p:cNvSpPr>
            <a:spLocks noChangeArrowheads="1"/>
          </p:cNvSpPr>
          <p:nvPr/>
        </p:nvSpPr>
        <p:spPr bwMode="auto">
          <a:xfrm>
            <a:off x="349253" y="2337198"/>
            <a:ext cx="8321675" cy="98702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60" name="object 4"/>
          <p:cNvSpPr>
            <a:spLocks noChangeArrowheads="1"/>
          </p:cNvSpPr>
          <p:nvPr/>
        </p:nvSpPr>
        <p:spPr bwMode="auto">
          <a:xfrm>
            <a:off x="263525" y="2324102"/>
            <a:ext cx="7789863" cy="108346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61" name="object 5"/>
          <p:cNvSpPr>
            <a:spLocks noChangeArrowheads="1"/>
          </p:cNvSpPr>
          <p:nvPr/>
        </p:nvSpPr>
        <p:spPr bwMode="auto">
          <a:xfrm>
            <a:off x="395288" y="2356248"/>
            <a:ext cx="8229600" cy="917972"/>
          </a:xfrm>
          <a:prstGeom prst="rect">
            <a:avLst/>
          </a:prstGeom>
          <a:solidFill>
            <a:srgbClr val="FF3399"/>
          </a:solidFill>
          <a:ln>
            <a:noFill/>
          </a:ln>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62" name="object 6"/>
          <p:cNvSpPr>
            <a:spLocks/>
          </p:cNvSpPr>
          <p:nvPr/>
        </p:nvSpPr>
        <p:spPr bwMode="auto">
          <a:xfrm>
            <a:off x="395288" y="2356248"/>
            <a:ext cx="8229600" cy="917972"/>
          </a:xfrm>
          <a:custGeom>
            <a:avLst/>
            <a:gdLst>
              <a:gd name="T0" fmla="*/ 0 w 8229600"/>
              <a:gd name="T1" fmla="*/ 1223011 h 1224279"/>
              <a:gd name="T2" fmla="*/ 8229600 w 8229600"/>
              <a:gd name="T3" fmla="*/ 1223011 h 1224279"/>
              <a:gd name="T4" fmla="*/ 8229600 w 8229600"/>
              <a:gd name="T5" fmla="*/ 0 h 1224279"/>
              <a:gd name="T6" fmla="*/ 0 w 8229600"/>
              <a:gd name="T7" fmla="*/ 0 h 1224279"/>
              <a:gd name="T8" fmla="*/ 0 w 8229600"/>
              <a:gd name="T9" fmla="*/ 1223011 h 1224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29600" h="1224279">
                <a:moveTo>
                  <a:pt x="0" y="1223962"/>
                </a:moveTo>
                <a:lnTo>
                  <a:pt x="8229600" y="1223962"/>
                </a:lnTo>
                <a:lnTo>
                  <a:pt x="8229600" y="0"/>
                </a:lnTo>
                <a:lnTo>
                  <a:pt x="0" y="0"/>
                </a:lnTo>
                <a:lnTo>
                  <a:pt x="0" y="1223962"/>
                </a:lnTo>
                <a:close/>
              </a:path>
            </a:pathLst>
          </a:custGeom>
          <a:noFill/>
          <a:ln w="9525">
            <a:solidFill>
              <a:srgbClr val="38802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7" name="object 7"/>
          <p:cNvSpPr txBox="1"/>
          <p:nvPr/>
        </p:nvSpPr>
        <p:spPr>
          <a:xfrm>
            <a:off x="487364" y="2590802"/>
            <a:ext cx="2670175" cy="371897"/>
          </a:xfrm>
          <a:prstGeom prst="rect">
            <a:avLst/>
          </a:prstGeom>
        </p:spPr>
        <p:txBody>
          <a:bodyPr lIns="0" tIns="0" rIns="0" bIns="0">
            <a:spAutoFit/>
          </a:bodyPr>
          <a:lstStyle/>
          <a:p>
            <a:pPr fontAlgn="auto">
              <a:lnSpc>
                <a:spcPts val="2855"/>
              </a:lnSpc>
              <a:spcBef>
                <a:spcPts val="0"/>
              </a:spcBef>
              <a:spcAft>
                <a:spcPts val="0"/>
              </a:spcAft>
              <a:defRPr/>
            </a:pPr>
            <a:r>
              <a:rPr sz="2400" b="1" spc="-15" dirty="0">
                <a:latin typeface="Arial"/>
                <a:cs typeface="Arial"/>
              </a:rPr>
              <a:t>Полезная</a:t>
            </a:r>
            <a:r>
              <a:rPr sz="2400" b="1" spc="-70" dirty="0">
                <a:latin typeface="Arial"/>
                <a:cs typeface="Arial"/>
              </a:rPr>
              <a:t> </a:t>
            </a:r>
            <a:r>
              <a:rPr sz="2400" b="1" spc="-15" dirty="0">
                <a:latin typeface="Arial"/>
                <a:cs typeface="Arial"/>
              </a:rPr>
              <a:t>модель</a:t>
            </a:r>
            <a:endParaRPr sz="2400">
              <a:latin typeface="Arial"/>
              <a:cs typeface="Arial"/>
            </a:endParaRPr>
          </a:p>
        </p:txBody>
      </p:sp>
      <p:sp>
        <p:nvSpPr>
          <p:cNvPr id="19464" name="object 8"/>
          <p:cNvSpPr>
            <a:spLocks noChangeArrowheads="1"/>
          </p:cNvSpPr>
          <p:nvPr/>
        </p:nvSpPr>
        <p:spPr bwMode="auto">
          <a:xfrm>
            <a:off x="349253" y="3470673"/>
            <a:ext cx="8321675" cy="98702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65" name="object 9"/>
          <p:cNvSpPr>
            <a:spLocks noChangeArrowheads="1"/>
          </p:cNvSpPr>
          <p:nvPr/>
        </p:nvSpPr>
        <p:spPr bwMode="auto">
          <a:xfrm>
            <a:off x="263529" y="3439716"/>
            <a:ext cx="6176963" cy="9525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66" name="object 10"/>
          <p:cNvSpPr>
            <a:spLocks noChangeArrowheads="1"/>
          </p:cNvSpPr>
          <p:nvPr/>
        </p:nvSpPr>
        <p:spPr bwMode="auto">
          <a:xfrm>
            <a:off x="395288" y="3489724"/>
            <a:ext cx="8229600" cy="917972"/>
          </a:xfrm>
          <a:prstGeom prst="rect">
            <a:avLst/>
          </a:prstGeom>
          <a:solidFill>
            <a:srgbClr val="00B0F0"/>
          </a:solidFill>
          <a:ln>
            <a:noFill/>
          </a:ln>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67" name="object 11"/>
          <p:cNvSpPr>
            <a:spLocks/>
          </p:cNvSpPr>
          <p:nvPr/>
        </p:nvSpPr>
        <p:spPr bwMode="auto">
          <a:xfrm>
            <a:off x="395288" y="3489724"/>
            <a:ext cx="8229600" cy="917972"/>
          </a:xfrm>
          <a:custGeom>
            <a:avLst/>
            <a:gdLst>
              <a:gd name="T0" fmla="*/ 0 w 8229600"/>
              <a:gd name="T1" fmla="*/ 1223011 h 1224279"/>
              <a:gd name="T2" fmla="*/ 8229600 w 8229600"/>
              <a:gd name="T3" fmla="*/ 1223011 h 1224279"/>
              <a:gd name="T4" fmla="*/ 8229600 w 8229600"/>
              <a:gd name="T5" fmla="*/ 0 h 1224279"/>
              <a:gd name="T6" fmla="*/ 0 w 8229600"/>
              <a:gd name="T7" fmla="*/ 0 h 1224279"/>
              <a:gd name="T8" fmla="*/ 0 w 8229600"/>
              <a:gd name="T9" fmla="*/ 1223011 h 1224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29600" h="1224279">
                <a:moveTo>
                  <a:pt x="0" y="1223962"/>
                </a:moveTo>
                <a:lnTo>
                  <a:pt x="8229600" y="1223962"/>
                </a:lnTo>
                <a:lnTo>
                  <a:pt x="8229600" y="0"/>
                </a:lnTo>
                <a:lnTo>
                  <a:pt x="0" y="0"/>
                </a:lnTo>
                <a:lnTo>
                  <a:pt x="0" y="1223962"/>
                </a:lnTo>
                <a:close/>
              </a:path>
            </a:pathLst>
          </a:custGeom>
          <a:noFill/>
          <a:ln w="9525">
            <a:solidFill>
              <a:srgbClr val="38802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12" name="object 12"/>
          <p:cNvSpPr txBox="1"/>
          <p:nvPr/>
        </p:nvSpPr>
        <p:spPr>
          <a:xfrm>
            <a:off x="487363" y="3518297"/>
            <a:ext cx="2501900" cy="738664"/>
          </a:xfrm>
          <a:prstGeom prst="rect">
            <a:avLst/>
          </a:prstGeom>
        </p:spPr>
        <p:txBody>
          <a:bodyPr lIns="0" tIns="0" rIns="0" bIns="0">
            <a:spAutoFit/>
          </a:bodyPr>
          <a:lstStyle/>
          <a:p>
            <a:pPr marL="126364" indent="-127000" fontAlgn="auto">
              <a:spcBef>
                <a:spcPts val="0"/>
              </a:spcBef>
              <a:spcAft>
                <a:spcPts val="0"/>
              </a:spcAft>
              <a:defRPr/>
            </a:pPr>
            <a:r>
              <a:rPr sz="2400" b="1" dirty="0" err="1">
                <a:latin typeface="Arial"/>
                <a:cs typeface="Arial"/>
              </a:rPr>
              <a:t>Пр</a:t>
            </a:r>
            <a:r>
              <a:rPr sz="2400" b="1" spc="-35" dirty="0" err="1">
                <a:latin typeface="Arial"/>
                <a:cs typeface="Arial"/>
              </a:rPr>
              <a:t>о</a:t>
            </a:r>
            <a:r>
              <a:rPr sz="2400" b="1" spc="-5" dirty="0" err="1">
                <a:latin typeface="Arial"/>
                <a:cs typeface="Arial"/>
              </a:rPr>
              <a:t>мыш</a:t>
            </a:r>
            <a:r>
              <a:rPr sz="2400" b="1" spc="-35" dirty="0" err="1">
                <a:latin typeface="Arial"/>
                <a:cs typeface="Arial"/>
              </a:rPr>
              <a:t>л</a:t>
            </a:r>
            <a:r>
              <a:rPr sz="2400" b="1" dirty="0" err="1">
                <a:latin typeface="Arial"/>
                <a:cs typeface="Arial"/>
              </a:rPr>
              <a:t>енн</a:t>
            </a:r>
            <a:r>
              <a:rPr lang="ru-RU" sz="2400" b="1" dirty="0" err="1">
                <a:latin typeface="Arial"/>
                <a:cs typeface="Arial"/>
              </a:rPr>
              <a:t>ый</a:t>
            </a:r>
            <a:r>
              <a:rPr sz="2400" b="1" spc="-5" dirty="0" err="1">
                <a:latin typeface="Arial"/>
                <a:cs typeface="Arial"/>
              </a:rPr>
              <a:t>образец</a:t>
            </a:r>
            <a:endParaRPr sz="2400" dirty="0">
              <a:latin typeface="Arial"/>
              <a:cs typeface="Arial"/>
            </a:endParaRPr>
          </a:p>
        </p:txBody>
      </p:sp>
      <p:sp>
        <p:nvSpPr>
          <p:cNvPr id="19469" name="object 13"/>
          <p:cNvSpPr txBox="1">
            <a:spLocks noChangeArrowheads="1"/>
          </p:cNvSpPr>
          <p:nvPr/>
        </p:nvSpPr>
        <p:spPr bwMode="auto">
          <a:xfrm>
            <a:off x="4101308" y="2356221"/>
            <a:ext cx="3717925" cy="184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ru-RU" altLang="ru-RU" sz="1900" b="1" dirty="0">
                <a:latin typeface="Arial" charset="0"/>
              </a:rPr>
              <a:t>новизна</a:t>
            </a:r>
            <a:endParaRPr lang="ru-RU" altLang="ru-RU" sz="1900" dirty="0">
              <a:latin typeface="Arial" charset="0"/>
            </a:endParaRPr>
          </a:p>
          <a:p>
            <a:pPr eaLnBrk="1" hangingPunct="1">
              <a:spcBef>
                <a:spcPts val="113"/>
              </a:spcBef>
            </a:pPr>
            <a:r>
              <a:rPr lang="ru-RU" altLang="ru-RU" sz="1900" b="1" dirty="0">
                <a:latin typeface="Arial" charset="0"/>
              </a:rPr>
              <a:t>промышленная применимость</a:t>
            </a:r>
            <a:endParaRPr lang="ru-RU" altLang="ru-RU" sz="1900" dirty="0">
              <a:latin typeface="Arial" charset="0"/>
            </a:endParaRPr>
          </a:p>
          <a:p>
            <a:pPr eaLnBrk="1" hangingPunct="1">
              <a:spcBef>
                <a:spcPct val="0"/>
              </a:spcBef>
            </a:pPr>
            <a:endParaRPr lang="ru-RU" altLang="ru-RU" sz="1900" dirty="0">
              <a:latin typeface="Times New Roman" pitchFamily="18" charset="0"/>
              <a:cs typeface="Times New Roman" pitchFamily="18" charset="0"/>
            </a:endParaRPr>
          </a:p>
          <a:p>
            <a:pPr eaLnBrk="1" hangingPunct="1">
              <a:spcBef>
                <a:spcPts val="38"/>
              </a:spcBef>
            </a:pPr>
            <a:endParaRPr lang="ru-RU" altLang="ru-RU" sz="1900" dirty="0">
              <a:latin typeface="Times New Roman" pitchFamily="18" charset="0"/>
              <a:cs typeface="Times New Roman" pitchFamily="18" charset="0"/>
            </a:endParaRPr>
          </a:p>
          <a:p>
            <a:pPr eaLnBrk="1" hangingPunct="1">
              <a:lnSpc>
                <a:spcPct val="126000"/>
              </a:lnSpc>
              <a:spcBef>
                <a:spcPct val="0"/>
              </a:spcBef>
            </a:pPr>
            <a:r>
              <a:rPr lang="ru-RU" altLang="ru-RU" sz="1900" b="1" dirty="0">
                <a:latin typeface="Arial" charset="0"/>
              </a:rPr>
              <a:t>новизна  оригинальность</a:t>
            </a:r>
            <a:endParaRPr lang="ru-RU" altLang="ru-RU" sz="1900" dirty="0">
              <a:latin typeface="Arial" charset="0"/>
            </a:endParaRPr>
          </a:p>
        </p:txBody>
      </p:sp>
      <p:sp>
        <p:nvSpPr>
          <p:cNvPr id="19470" name="object 14"/>
          <p:cNvSpPr>
            <a:spLocks noChangeArrowheads="1"/>
          </p:cNvSpPr>
          <p:nvPr/>
        </p:nvSpPr>
        <p:spPr bwMode="auto">
          <a:xfrm>
            <a:off x="349253" y="1201341"/>
            <a:ext cx="8321675" cy="987028"/>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71" name="object 15"/>
          <p:cNvSpPr>
            <a:spLocks noChangeArrowheads="1"/>
          </p:cNvSpPr>
          <p:nvPr/>
        </p:nvSpPr>
        <p:spPr bwMode="auto">
          <a:xfrm>
            <a:off x="263527" y="1171576"/>
            <a:ext cx="7675563" cy="8989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72" name="object 16"/>
          <p:cNvSpPr>
            <a:spLocks noChangeArrowheads="1"/>
          </p:cNvSpPr>
          <p:nvPr/>
        </p:nvSpPr>
        <p:spPr bwMode="auto">
          <a:xfrm>
            <a:off x="395288" y="1221583"/>
            <a:ext cx="8229600" cy="917972"/>
          </a:xfrm>
          <a:prstGeom prst="rect">
            <a:avLst/>
          </a:prstGeom>
          <a:solidFill>
            <a:schemeClr val="accent1"/>
          </a:solidFill>
          <a:ln>
            <a:noFill/>
          </a:ln>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19473" name="object 17"/>
          <p:cNvSpPr>
            <a:spLocks/>
          </p:cNvSpPr>
          <p:nvPr/>
        </p:nvSpPr>
        <p:spPr bwMode="auto">
          <a:xfrm>
            <a:off x="395288" y="1221583"/>
            <a:ext cx="8229600" cy="917972"/>
          </a:xfrm>
          <a:custGeom>
            <a:avLst/>
            <a:gdLst>
              <a:gd name="T0" fmla="*/ 0 w 8229600"/>
              <a:gd name="T1" fmla="*/ 1223011 h 1224280"/>
              <a:gd name="T2" fmla="*/ 8229600 w 8229600"/>
              <a:gd name="T3" fmla="*/ 1223011 h 1224280"/>
              <a:gd name="T4" fmla="*/ 8229600 w 8229600"/>
              <a:gd name="T5" fmla="*/ 0 h 1224280"/>
              <a:gd name="T6" fmla="*/ 0 w 8229600"/>
              <a:gd name="T7" fmla="*/ 0 h 1224280"/>
              <a:gd name="T8" fmla="*/ 0 w 8229600"/>
              <a:gd name="T9" fmla="*/ 1223011 h 1224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29600" h="1224280">
                <a:moveTo>
                  <a:pt x="0" y="1223962"/>
                </a:moveTo>
                <a:lnTo>
                  <a:pt x="8229600" y="1223962"/>
                </a:lnTo>
                <a:lnTo>
                  <a:pt x="8229600" y="0"/>
                </a:lnTo>
                <a:lnTo>
                  <a:pt x="0" y="0"/>
                </a:lnTo>
                <a:lnTo>
                  <a:pt x="0" y="1223962"/>
                </a:lnTo>
                <a:close/>
              </a:path>
            </a:pathLst>
          </a:custGeom>
          <a:noFill/>
          <a:ln w="9525">
            <a:solidFill>
              <a:srgbClr val="38802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18" name="object 18"/>
          <p:cNvSpPr txBox="1"/>
          <p:nvPr/>
        </p:nvSpPr>
        <p:spPr>
          <a:xfrm>
            <a:off x="487364" y="1250158"/>
            <a:ext cx="2670175" cy="348942"/>
          </a:xfrm>
          <a:prstGeom prst="rect">
            <a:avLst/>
          </a:prstGeom>
        </p:spPr>
        <p:txBody>
          <a:bodyPr wrap="square" lIns="0" tIns="0" rIns="0" bIns="0">
            <a:spAutoFit/>
          </a:bodyPr>
          <a:lstStyle/>
          <a:p>
            <a:pPr fontAlgn="auto">
              <a:lnSpc>
                <a:spcPts val="2855"/>
              </a:lnSpc>
              <a:spcBef>
                <a:spcPts val="0"/>
              </a:spcBef>
              <a:spcAft>
                <a:spcPts val="0"/>
              </a:spcAft>
              <a:defRPr/>
            </a:pPr>
            <a:r>
              <a:rPr sz="2400" b="1" dirty="0">
                <a:latin typeface="Arial"/>
                <a:cs typeface="Arial"/>
              </a:rPr>
              <a:t>Изобрет</a:t>
            </a:r>
            <a:r>
              <a:rPr sz="2400" b="1" spc="-10" dirty="0">
                <a:latin typeface="Arial"/>
                <a:cs typeface="Arial"/>
              </a:rPr>
              <a:t>е</a:t>
            </a:r>
            <a:r>
              <a:rPr sz="2400" b="1" dirty="0">
                <a:latin typeface="Arial"/>
                <a:cs typeface="Arial"/>
              </a:rPr>
              <a:t>ние</a:t>
            </a:r>
            <a:endParaRPr sz="2400" dirty="0">
              <a:latin typeface="Arial"/>
              <a:cs typeface="Arial"/>
            </a:endParaRPr>
          </a:p>
        </p:txBody>
      </p:sp>
      <p:sp>
        <p:nvSpPr>
          <p:cNvPr id="19" name="object 19"/>
          <p:cNvSpPr txBox="1"/>
          <p:nvPr/>
        </p:nvSpPr>
        <p:spPr>
          <a:xfrm>
            <a:off x="4130676" y="1259680"/>
            <a:ext cx="3565525" cy="795026"/>
          </a:xfrm>
          <a:prstGeom prst="rect">
            <a:avLst/>
          </a:prstGeom>
        </p:spPr>
        <p:txBody>
          <a:bodyPr lIns="0" tIns="0" rIns="0" bIns="0">
            <a:spAutoFit/>
          </a:bodyPr>
          <a:lstStyle/>
          <a:p>
            <a:pPr marL="38735" indent="-39370" fontAlgn="auto">
              <a:lnSpc>
                <a:spcPct val="123200"/>
              </a:lnSpc>
              <a:spcBef>
                <a:spcPts val="0"/>
              </a:spcBef>
              <a:spcAft>
                <a:spcPts val="0"/>
              </a:spcAft>
              <a:defRPr/>
            </a:pPr>
            <a:r>
              <a:rPr b="1" spc="-5" dirty="0">
                <a:latin typeface="Arial"/>
                <a:cs typeface="Arial"/>
              </a:rPr>
              <a:t>мировая новизна  </a:t>
            </a:r>
            <a:r>
              <a:rPr b="1" dirty="0">
                <a:latin typeface="Arial"/>
                <a:cs typeface="Arial"/>
              </a:rPr>
              <a:t>изобретательский </a:t>
            </a:r>
            <a:r>
              <a:rPr b="1" spc="-5" dirty="0">
                <a:latin typeface="Arial"/>
                <a:cs typeface="Arial"/>
              </a:rPr>
              <a:t>уровень  промышленная</a:t>
            </a:r>
            <a:r>
              <a:rPr b="1" spc="10" dirty="0">
                <a:latin typeface="Arial"/>
                <a:cs typeface="Arial"/>
              </a:rPr>
              <a:t> </a:t>
            </a:r>
            <a:r>
              <a:rPr b="1" spc="-5" dirty="0">
                <a:latin typeface="Arial"/>
                <a:cs typeface="Arial"/>
              </a:rPr>
              <a:t>применимость</a:t>
            </a:r>
            <a:endParaRPr>
              <a:latin typeface="Arial"/>
              <a:cs typeface="Arial"/>
            </a:endParaRPr>
          </a:p>
        </p:txBody>
      </p:sp>
    </p:spTree>
    <p:extLst>
      <p:ext uri="{BB962C8B-B14F-4D97-AF65-F5344CB8AC3E}">
        <p14:creationId xmlns:p14="http://schemas.microsoft.com/office/powerpoint/2010/main" val="2298526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object 3"/>
          <p:cNvSpPr>
            <a:spLocks noGrp="1"/>
          </p:cNvSpPr>
          <p:nvPr>
            <p:ph type="title"/>
          </p:nvPr>
        </p:nvSpPr>
        <p:spPr>
          <a:xfrm>
            <a:off x="474663" y="139304"/>
            <a:ext cx="4259262" cy="503634"/>
          </a:xfrm>
        </p:spPr>
        <p:txBody>
          <a:bodyPr/>
          <a:lstStyle/>
          <a:p>
            <a:pPr marL="12700" eaLnBrk="1" hangingPunct="1"/>
            <a:r>
              <a:rPr lang="ru-RU" altLang="ru-RU" sz="4200">
                <a:latin typeface="Garamond" pitchFamily="18" charset="0"/>
                <a:ea typeface="Garamond" pitchFamily="18" charset="0"/>
                <a:cs typeface="Garamond" pitchFamily="18" charset="0"/>
              </a:rPr>
              <a:t>Функции патента</a:t>
            </a:r>
          </a:p>
        </p:txBody>
      </p:sp>
      <p:sp>
        <p:nvSpPr>
          <p:cNvPr id="23557" name="object 5"/>
          <p:cNvSpPr>
            <a:spLocks noChangeArrowheads="1"/>
          </p:cNvSpPr>
          <p:nvPr/>
        </p:nvSpPr>
        <p:spPr bwMode="auto">
          <a:xfrm>
            <a:off x="374652" y="915592"/>
            <a:ext cx="8048625" cy="32908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p>
        </p:txBody>
      </p:sp>
      <p:sp>
        <p:nvSpPr>
          <p:cNvPr id="23560" name="object 8"/>
          <p:cNvSpPr txBox="1">
            <a:spLocks noChangeArrowheads="1"/>
          </p:cNvSpPr>
          <p:nvPr/>
        </p:nvSpPr>
        <p:spPr bwMode="auto">
          <a:xfrm>
            <a:off x="683568" y="915592"/>
            <a:ext cx="763428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ru-RU" altLang="ru-RU" sz="1200" dirty="0">
                <a:solidFill>
                  <a:srgbClr val="CC9900"/>
                </a:solidFill>
                <a:latin typeface="Wingdings" pitchFamily="2" charset="2"/>
              </a:rPr>
              <a:t></a:t>
            </a:r>
            <a:r>
              <a:rPr lang="ru-RU" altLang="ru-RU" sz="1900" b="1" dirty="0">
                <a:latin typeface="Arial" charset="0"/>
              </a:rPr>
              <a:t>Защищает Вашу интеллектуальную собственность от</a:t>
            </a:r>
            <a:endParaRPr lang="ru-RU" altLang="ru-RU" sz="1900" dirty="0">
              <a:latin typeface="Arial" charset="0"/>
            </a:endParaRPr>
          </a:p>
          <a:p>
            <a:pPr eaLnBrk="1" hangingPunct="1">
              <a:spcBef>
                <a:spcPct val="0"/>
              </a:spcBef>
            </a:pPr>
            <a:r>
              <a:rPr lang="ru-RU" altLang="ru-RU" sz="1900" b="1" dirty="0">
                <a:latin typeface="Arial" charset="0"/>
              </a:rPr>
              <a:t>копирования и хищения</a:t>
            </a:r>
            <a:endParaRPr lang="ru-RU" altLang="ru-RU" sz="1900" dirty="0">
              <a:latin typeface="Arial" charset="0"/>
            </a:endParaRPr>
          </a:p>
          <a:p>
            <a:pPr eaLnBrk="1" hangingPunct="1">
              <a:spcBef>
                <a:spcPts val="25"/>
              </a:spcBef>
            </a:pPr>
            <a:endParaRPr lang="ru-RU" altLang="ru-RU" sz="2700" dirty="0">
              <a:latin typeface="Times New Roman" pitchFamily="18" charset="0"/>
              <a:cs typeface="Times New Roman" pitchFamily="18" charset="0"/>
            </a:endParaRPr>
          </a:p>
          <a:p>
            <a:pPr eaLnBrk="1" hangingPunct="1">
              <a:spcBef>
                <a:spcPct val="0"/>
              </a:spcBef>
            </a:pPr>
            <a:r>
              <a:rPr lang="ru-RU" altLang="ru-RU" sz="1200" dirty="0">
                <a:solidFill>
                  <a:srgbClr val="CC9900"/>
                </a:solidFill>
                <a:latin typeface="Wingdings" pitchFamily="2" charset="2"/>
              </a:rPr>
              <a:t></a:t>
            </a:r>
            <a:r>
              <a:rPr lang="ru-RU" altLang="ru-RU" sz="1900" b="1" dirty="0">
                <a:latin typeface="Arial" charset="0"/>
              </a:rPr>
              <a:t>В качестве маркетингового инструмента подтверждает  легитимность Вашей продукции по сравнению с конкурентами</a:t>
            </a:r>
            <a:endParaRPr lang="ru-RU" altLang="ru-RU" sz="1900" dirty="0">
              <a:latin typeface="Arial" charset="0"/>
            </a:endParaRPr>
          </a:p>
          <a:p>
            <a:pPr eaLnBrk="1" hangingPunct="1">
              <a:spcBef>
                <a:spcPts val="25"/>
              </a:spcBef>
            </a:pPr>
            <a:endParaRPr lang="ru-RU" altLang="ru-RU" sz="2700" dirty="0">
              <a:latin typeface="Times New Roman" pitchFamily="18" charset="0"/>
              <a:cs typeface="Times New Roman" pitchFamily="18" charset="0"/>
            </a:endParaRPr>
          </a:p>
          <a:p>
            <a:pPr eaLnBrk="1" hangingPunct="1">
              <a:spcBef>
                <a:spcPct val="0"/>
              </a:spcBef>
            </a:pPr>
            <a:r>
              <a:rPr lang="ru-RU" altLang="ru-RU" sz="1200" dirty="0">
                <a:solidFill>
                  <a:srgbClr val="CC9900"/>
                </a:solidFill>
                <a:latin typeface="Wingdings" pitchFamily="2" charset="2"/>
              </a:rPr>
              <a:t></a:t>
            </a:r>
            <a:r>
              <a:rPr lang="ru-RU" altLang="ru-RU" sz="1900" b="1" dirty="0">
                <a:latin typeface="Arial" charset="0"/>
              </a:rPr>
              <a:t>Обеспечивает контроль за определенной рыночной нишей</a:t>
            </a:r>
            <a:endParaRPr lang="ru-RU" altLang="ru-RU" sz="1900" dirty="0">
              <a:latin typeface="Arial" charset="0"/>
            </a:endParaRPr>
          </a:p>
          <a:p>
            <a:pPr eaLnBrk="1" hangingPunct="1">
              <a:spcBef>
                <a:spcPts val="25"/>
              </a:spcBef>
            </a:pPr>
            <a:endParaRPr lang="ru-RU" altLang="ru-RU" sz="2700" dirty="0">
              <a:latin typeface="Times New Roman" pitchFamily="18" charset="0"/>
              <a:cs typeface="Times New Roman" pitchFamily="18" charset="0"/>
            </a:endParaRPr>
          </a:p>
          <a:p>
            <a:pPr eaLnBrk="1" hangingPunct="1">
              <a:spcBef>
                <a:spcPct val="0"/>
              </a:spcBef>
            </a:pPr>
            <a:r>
              <a:rPr lang="ru-RU" altLang="ru-RU" sz="1200" dirty="0">
                <a:solidFill>
                  <a:srgbClr val="CC9900"/>
                </a:solidFill>
                <a:latin typeface="Wingdings" pitchFamily="2" charset="2"/>
              </a:rPr>
              <a:t></a:t>
            </a:r>
            <a:r>
              <a:rPr lang="ru-RU" altLang="ru-RU" sz="1900" b="1" dirty="0">
                <a:latin typeface="Arial" charset="0"/>
              </a:rPr>
              <a:t>Патентообладатель может требовать от нарушителя</a:t>
            </a:r>
            <a:endParaRPr lang="ru-RU" altLang="ru-RU" sz="1900" dirty="0">
              <a:latin typeface="Arial" charset="0"/>
            </a:endParaRPr>
          </a:p>
          <a:p>
            <a:pPr eaLnBrk="1" hangingPunct="1">
              <a:spcBef>
                <a:spcPts val="413"/>
              </a:spcBef>
              <a:buClr>
                <a:srgbClr val="3A812E"/>
              </a:buClr>
              <a:buSzPct val="59000"/>
              <a:buFont typeface="Wingdings" pitchFamily="2" charset="2"/>
              <a:buChar char=""/>
            </a:pPr>
            <a:r>
              <a:rPr lang="ru-RU" altLang="ru-RU" sz="1700" b="1" dirty="0">
                <a:latin typeface="Arial" charset="0"/>
              </a:rPr>
              <a:t>прекращения нарушения патента</a:t>
            </a:r>
            <a:endParaRPr lang="ru-RU" altLang="ru-RU" sz="1700" dirty="0">
              <a:latin typeface="Arial" charset="0"/>
            </a:endParaRPr>
          </a:p>
          <a:p>
            <a:pPr eaLnBrk="1" hangingPunct="1">
              <a:spcBef>
                <a:spcPts val="413"/>
              </a:spcBef>
              <a:buClr>
                <a:srgbClr val="3A812E"/>
              </a:buClr>
              <a:buSzPct val="59000"/>
              <a:buFont typeface="Wingdings" pitchFamily="2" charset="2"/>
              <a:buChar char=""/>
            </a:pPr>
            <a:r>
              <a:rPr lang="ru-RU" altLang="ru-RU" sz="1700" b="1" dirty="0">
                <a:latin typeface="Arial" charset="0"/>
              </a:rPr>
              <a:t>возмещения причиненного ущерба</a:t>
            </a:r>
            <a:endParaRPr lang="ru-RU" altLang="ru-RU" sz="1700" dirty="0">
              <a:latin typeface="Arial" charset="0"/>
            </a:endParaRPr>
          </a:p>
          <a:p>
            <a:pPr eaLnBrk="1" hangingPunct="1">
              <a:spcBef>
                <a:spcPts val="400"/>
              </a:spcBef>
              <a:buClr>
                <a:srgbClr val="3A812E"/>
              </a:buClr>
              <a:buSzPct val="59000"/>
              <a:buFont typeface="Wingdings" pitchFamily="2" charset="2"/>
              <a:buChar char=""/>
            </a:pPr>
            <a:r>
              <a:rPr lang="ru-RU" altLang="ru-RU" sz="1700" b="1" dirty="0">
                <a:latin typeface="Arial" charset="0"/>
              </a:rPr>
              <a:t>публикации решения суда в целях защиты репутации</a:t>
            </a:r>
            <a:endParaRPr lang="ru-RU" altLang="ru-RU" sz="1700" dirty="0">
              <a:latin typeface="Arial" charset="0"/>
            </a:endParaRPr>
          </a:p>
        </p:txBody>
      </p:sp>
      <p:sp>
        <p:nvSpPr>
          <p:cNvPr id="9" name="object 2">
            <a:extLst>
              <a:ext uri="{FF2B5EF4-FFF2-40B4-BE49-F238E27FC236}">
                <a16:creationId xmlns:a16="http://schemas.microsoft.com/office/drawing/2014/main" id="{7877B248-561F-4543-BB3E-33680DB485D1}"/>
              </a:ext>
            </a:extLst>
          </p:cNvPr>
          <p:cNvSpPr txBox="1">
            <a:spLocks/>
          </p:cNvSpPr>
          <p:nvPr/>
        </p:nvSpPr>
        <p:spPr>
          <a:xfrm>
            <a:off x="827584" y="162043"/>
            <a:ext cx="7905750" cy="503237"/>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1pPr>
            <a:lvl2pPr marR="0" lvl="1"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2pPr>
            <a:lvl3pPr marR="0" lvl="2"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3pPr>
            <a:lvl4pPr marR="0" lvl="3"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4pPr>
            <a:lvl5pPr marR="0" lvl="4"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5pPr>
            <a:lvl6pPr marR="0" lvl="5"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6pPr>
            <a:lvl7pPr marR="0" lvl="6"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7pPr>
            <a:lvl8pPr marR="0" lvl="7"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8pPr>
            <a:lvl9pPr marR="0" lvl="8"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9pPr>
          </a:lstStyle>
          <a:p>
            <a:pPr marL="12700" algn="ctr">
              <a:tabLst>
                <a:tab pos="2108200" algn="l"/>
              </a:tabLst>
            </a:pPr>
            <a:r>
              <a:rPr lang="ru-RU" altLang="ru-RU" sz="4200" dirty="0">
                <a:solidFill>
                  <a:schemeClr val="tx1"/>
                </a:solidFill>
                <a:latin typeface="Garamond" pitchFamily="18" charset="0"/>
                <a:ea typeface="Garamond" pitchFamily="18" charset="0"/>
                <a:cs typeface="Garamond" pitchFamily="18" charset="0"/>
              </a:rPr>
              <a:t>Функции патента</a:t>
            </a:r>
          </a:p>
        </p:txBody>
      </p:sp>
    </p:spTree>
    <p:extLst>
      <p:ext uri="{BB962C8B-B14F-4D97-AF65-F5344CB8AC3E}">
        <p14:creationId xmlns:p14="http://schemas.microsoft.com/office/powerpoint/2010/main" val="228387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
          <p:cNvSpPr txBox="1"/>
          <p:nvPr/>
        </p:nvSpPr>
        <p:spPr>
          <a:xfrm>
            <a:off x="1231900" y="925116"/>
            <a:ext cx="6750050" cy="369332"/>
          </a:xfrm>
          <a:prstGeom prst="rect">
            <a:avLst/>
          </a:prstGeom>
        </p:spPr>
        <p:txBody>
          <a:bodyPr lIns="0" tIns="0" rIns="0" bIns="0">
            <a:spAutoFit/>
          </a:bodyPr>
          <a:lstStyle/>
          <a:p>
            <a:pPr marL="12700">
              <a:tabLst>
                <a:tab pos="1556385" algn="l"/>
              </a:tabLst>
              <a:defRPr/>
            </a:pPr>
            <a:r>
              <a:rPr sz="2400" b="1" spc="-10" dirty="0">
                <a:latin typeface="Arial"/>
                <a:cs typeface="Arial"/>
              </a:rPr>
              <a:t>Объекты	</a:t>
            </a:r>
            <a:r>
              <a:rPr sz="2400" b="1" spc="-5" dirty="0">
                <a:latin typeface="Arial"/>
                <a:cs typeface="Arial"/>
              </a:rPr>
              <a:t>интеллектуальной</a:t>
            </a:r>
            <a:r>
              <a:rPr sz="2400" b="1" spc="-45" dirty="0">
                <a:latin typeface="Arial"/>
                <a:cs typeface="Arial"/>
              </a:rPr>
              <a:t> </a:t>
            </a:r>
            <a:r>
              <a:rPr sz="2400" b="1" spc="-10" dirty="0">
                <a:latin typeface="Arial"/>
                <a:cs typeface="Arial"/>
              </a:rPr>
              <a:t>собственности</a:t>
            </a:r>
            <a:endParaRPr sz="2400" dirty="0">
              <a:latin typeface="Arial"/>
              <a:cs typeface="Arial"/>
            </a:endParaRPr>
          </a:p>
        </p:txBody>
      </p:sp>
      <p:sp>
        <p:nvSpPr>
          <p:cNvPr id="37" name="object 4"/>
          <p:cNvSpPr>
            <a:spLocks/>
          </p:cNvSpPr>
          <p:nvPr/>
        </p:nvSpPr>
        <p:spPr bwMode="auto">
          <a:xfrm>
            <a:off x="2092328" y="1298974"/>
            <a:ext cx="1147763" cy="431006"/>
          </a:xfrm>
          <a:custGeom>
            <a:avLst/>
            <a:gdLst>
              <a:gd name="T0" fmla="*/ 117496 w 1146810"/>
              <a:gd name="T1" fmla="*/ 419806 h 574039"/>
              <a:gd name="T2" fmla="*/ 0 w 1146810"/>
              <a:gd name="T3" fmla="*/ 571509 h 574039"/>
              <a:gd name="T4" fmla="*/ 191827 w 1146810"/>
              <a:gd name="T5" fmla="*/ 574498 h 574039"/>
              <a:gd name="T6" fmla="*/ 167042 w 1146810"/>
              <a:gd name="T7" fmla="*/ 522942 h 574039"/>
              <a:gd name="T8" fmla="*/ 274309 w 1146810"/>
              <a:gd name="T9" fmla="*/ 471374 h 574039"/>
              <a:gd name="T10" fmla="*/ 142269 w 1146810"/>
              <a:gd name="T11" fmla="*/ 471374 h 574039"/>
              <a:gd name="T12" fmla="*/ 117496 w 1146810"/>
              <a:gd name="T13" fmla="*/ 419806 h 574039"/>
              <a:gd name="T14" fmla="*/ 1122761 w 1146810"/>
              <a:gd name="T15" fmla="*/ 0 h 574039"/>
              <a:gd name="T16" fmla="*/ 142269 w 1146810"/>
              <a:gd name="T17" fmla="*/ 471374 h 574039"/>
              <a:gd name="T18" fmla="*/ 274309 w 1146810"/>
              <a:gd name="T19" fmla="*/ 471374 h 574039"/>
              <a:gd name="T20" fmla="*/ 1147547 w 1146810"/>
              <a:gd name="T21" fmla="*/ 51568 h 574039"/>
              <a:gd name="T22" fmla="*/ 1122761 w 1146810"/>
              <a:gd name="T23" fmla="*/ 0 h 5740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6810" h="574039">
                <a:moveTo>
                  <a:pt x="117398" y="419341"/>
                </a:moveTo>
                <a:lnTo>
                  <a:pt x="0" y="570877"/>
                </a:lnTo>
                <a:lnTo>
                  <a:pt x="191668" y="573862"/>
                </a:lnTo>
                <a:lnTo>
                  <a:pt x="166903" y="522363"/>
                </a:lnTo>
                <a:lnTo>
                  <a:pt x="274081" y="470852"/>
                </a:lnTo>
                <a:lnTo>
                  <a:pt x="142151" y="470852"/>
                </a:lnTo>
                <a:lnTo>
                  <a:pt x="117398" y="419341"/>
                </a:lnTo>
                <a:close/>
              </a:path>
              <a:path w="1146810" h="574039">
                <a:moveTo>
                  <a:pt x="1121829" y="0"/>
                </a:moveTo>
                <a:lnTo>
                  <a:pt x="142151" y="470852"/>
                </a:lnTo>
                <a:lnTo>
                  <a:pt x="274081" y="470852"/>
                </a:lnTo>
                <a:lnTo>
                  <a:pt x="1146594" y="51511"/>
                </a:lnTo>
                <a:lnTo>
                  <a:pt x="11218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9" name="object 5"/>
          <p:cNvSpPr>
            <a:spLocks/>
          </p:cNvSpPr>
          <p:nvPr/>
        </p:nvSpPr>
        <p:spPr bwMode="auto">
          <a:xfrm>
            <a:off x="5033968" y="1300165"/>
            <a:ext cx="962025" cy="427435"/>
          </a:xfrm>
          <a:custGeom>
            <a:avLst/>
            <a:gdLst>
              <a:gd name="T0" fmla="*/ 28467 w 962660"/>
              <a:gd name="T1" fmla="*/ 0 h 570230"/>
              <a:gd name="T2" fmla="*/ 0 w 962660"/>
              <a:gd name="T3" fmla="*/ 49514 h 570230"/>
              <a:gd name="T4" fmla="*/ 799128 w 962660"/>
              <a:gd name="T5" fmla="*/ 508936 h 570230"/>
              <a:gd name="T6" fmla="*/ 770673 w 962660"/>
              <a:gd name="T7" fmla="*/ 558463 h 570230"/>
              <a:gd name="T8" fmla="*/ 961910 w 962660"/>
              <a:gd name="T9" fmla="*/ 569582 h 570230"/>
              <a:gd name="T10" fmla="*/ 888885 w 962660"/>
              <a:gd name="T11" fmla="*/ 459420 h 570230"/>
              <a:gd name="T12" fmla="*/ 827595 w 962660"/>
              <a:gd name="T13" fmla="*/ 459420 h 570230"/>
              <a:gd name="T14" fmla="*/ 28467 w 962660"/>
              <a:gd name="T15" fmla="*/ 0 h 570230"/>
              <a:gd name="T16" fmla="*/ 856062 w 962660"/>
              <a:gd name="T17" fmla="*/ 409905 h 570230"/>
              <a:gd name="T18" fmla="*/ 827595 w 962660"/>
              <a:gd name="T19" fmla="*/ 459420 h 570230"/>
              <a:gd name="T20" fmla="*/ 888885 w 962660"/>
              <a:gd name="T21" fmla="*/ 459420 h 570230"/>
              <a:gd name="T22" fmla="*/ 856062 w 962660"/>
              <a:gd name="T23" fmla="*/ 409905 h 570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2660" h="570230">
                <a:moveTo>
                  <a:pt x="28486" y="0"/>
                </a:moveTo>
                <a:lnTo>
                  <a:pt x="0" y="49542"/>
                </a:lnTo>
                <a:lnTo>
                  <a:pt x="799655" y="509219"/>
                </a:lnTo>
                <a:lnTo>
                  <a:pt x="771182" y="558774"/>
                </a:lnTo>
                <a:lnTo>
                  <a:pt x="962545" y="569899"/>
                </a:lnTo>
                <a:lnTo>
                  <a:pt x="889472" y="459676"/>
                </a:lnTo>
                <a:lnTo>
                  <a:pt x="828141" y="459676"/>
                </a:lnTo>
                <a:lnTo>
                  <a:pt x="28486" y="0"/>
                </a:lnTo>
                <a:close/>
              </a:path>
              <a:path w="962660" h="570230">
                <a:moveTo>
                  <a:pt x="856627" y="410133"/>
                </a:moveTo>
                <a:lnTo>
                  <a:pt x="828141" y="459676"/>
                </a:lnTo>
                <a:lnTo>
                  <a:pt x="889472" y="459676"/>
                </a:lnTo>
                <a:lnTo>
                  <a:pt x="856627" y="410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40" name="object 6"/>
          <p:cNvSpPr txBox="1">
            <a:spLocks noChangeArrowheads="1"/>
          </p:cNvSpPr>
          <p:nvPr/>
        </p:nvSpPr>
        <p:spPr bwMode="auto">
          <a:xfrm>
            <a:off x="187325" y="1756175"/>
            <a:ext cx="38544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922338" eaLnBrk="0" hangingPunct="0">
              <a:spcBef>
                <a:spcPct val="20000"/>
              </a:spcBef>
              <a:tabLst>
                <a:tab pos="2227263" algn="l"/>
              </a:tabLst>
              <a:defRPr>
                <a:solidFill>
                  <a:schemeClr val="tx1"/>
                </a:solidFill>
                <a:latin typeface="Calibri" pitchFamily="34" charset="0"/>
              </a:defRPr>
            </a:lvl1pPr>
            <a:lvl2pPr marL="742950" indent="-285750" eaLnBrk="0" hangingPunct="0">
              <a:spcBef>
                <a:spcPct val="20000"/>
              </a:spcBef>
              <a:tabLst>
                <a:tab pos="2227263" algn="l"/>
              </a:tabLst>
              <a:defRPr>
                <a:solidFill>
                  <a:schemeClr val="tx1"/>
                </a:solidFill>
                <a:latin typeface="Calibri" pitchFamily="34" charset="0"/>
              </a:defRPr>
            </a:lvl2pPr>
            <a:lvl3pPr marL="1143000" indent="-228600" eaLnBrk="0" hangingPunct="0">
              <a:spcBef>
                <a:spcPct val="20000"/>
              </a:spcBef>
              <a:tabLst>
                <a:tab pos="2227263" algn="l"/>
              </a:tabLst>
              <a:defRPr>
                <a:solidFill>
                  <a:schemeClr val="tx1"/>
                </a:solidFill>
                <a:latin typeface="Calibri" pitchFamily="34" charset="0"/>
              </a:defRPr>
            </a:lvl3pPr>
            <a:lvl4pPr marL="1600200" indent="-228600" eaLnBrk="0" hangingPunct="0">
              <a:spcBef>
                <a:spcPct val="20000"/>
              </a:spcBef>
              <a:tabLst>
                <a:tab pos="2227263" algn="l"/>
              </a:tabLst>
              <a:defRPr>
                <a:solidFill>
                  <a:schemeClr val="tx1"/>
                </a:solidFill>
                <a:latin typeface="Calibri" pitchFamily="34" charset="0"/>
              </a:defRPr>
            </a:lvl4pPr>
            <a:lvl5pPr marL="2057400" indent="-228600" eaLnBrk="0" hangingPunct="0">
              <a:spcBef>
                <a:spcPct val="20000"/>
              </a:spcBef>
              <a:tabLst>
                <a:tab pos="2227263" algn="l"/>
              </a:tabLst>
              <a:defRPr>
                <a:solidFill>
                  <a:schemeClr val="tx1"/>
                </a:solidFill>
                <a:latin typeface="Calibri" pitchFamily="34" charset="0"/>
              </a:defRPr>
            </a:lvl5pPr>
            <a:lvl6pPr marL="2514600" indent="-228600" eaLnBrk="0" fontAlgn="base" hangingPunct="0">
              <a:spcBef>
                <a:spcPct val="20000"/>
              </a:spcBef>
              <a:spcAft>
                <a:spcPct val="0"/>
              </a:spcAft>
              <a:tabLst>
                <a:tab pos="2227263" algn="l"/>
              </a:tabLst>
              <a:defRPr>
                <a:solidFill>
                  <a:schemeClr val="tx1"/>
                </a:solidFill>
                <a:latin typeface="Calibri" pitchFamily="34" charset="0"/>
              </a:defRPr>
            </a:lvl6pPr>
            <a:lvl7pPr marL="2971800" indent="-228600" eaLnBrk="0" fontAlgn="base" hangingPunct="0">
              <a:spcBef>
                <a:spcPct val="20000"/>
              </a:spcBef>
              <a:spcAft>
                <a:spcPct val="0"/>
              </a:spcAft>
              <a:tabLst>
                <a:tab pos="2227263" algn="l"/>
              </a:tabLst>
              <a:defRPr>
                <a:solidFill>
                  <a:schemeClr val="tx1"/>
                </a:solidFill>
                <a:latin typeface="Calibri" pitchFamily="34" charset="0"/>
              </a:defRPr>
            </a:lvl7pPr>
            <a:lvl8pPr marL="3429000" indent="-228600" eaLnBrk="0" fontAlgn="base" hangingPunct="0">
              <a:spcBef>
                <a:spcPct val="20000"/>
              </a:spcBef>
              <a:spcAft>
                <a:spcPct val="0"/>
              </a:spcAft>
              <a:tabLst>
                <a:tab pos="2227263" algn="l"/>
              </a:tabLst>
              <a:defRPr>
                <a:solidFill>
                  <a:schemeClr val="tx1"/>
                </a:solidFill>
                <a:latin typeface="Calibri" pitchFamily="34" charset="0"/>
              </a:defRPr>
            </a:lvl8pPr>
            <a:lvl9pPr marL="3886200" indent="-228600" eaLnBrk="0" fontAlgn="base" hangingPunct="0">
              <a:spcBef>
                <a:spcPct val="20000"/>
              </a:spcBef>
              <a:spcAft>
                <a:spcPct val="0"/>
              </a:spcAft>
              <a:tabLst>
                <a:tab pos="2227263" algn="l"/>
              </a:tabLst>
              <a:defRPr>
                <a:solidFill>
                  <a:schemeClr val="tx1"/>
                </a:solidFill>
                <a:latin typeface="Calibri" pitchFamily="34" charset="0"/>
              </a:defRPr>
            </a:lvl9pPr>
          </a:lstStyle>
          <a:p>
            <a:pPr eaLnBrk="1" hangingPunct="1">
              <a:spcBef>
                <a:spcPct val="0"/>
              </a:spcBef>
            </a:pPr>
            <a:r>
              <a:rPr lang="ru-RU" altLang="ru-RU" sz="2000" i="1" dirty="0">
                <a:latin typeface="Arial" charset="0"/>
              </a:rPr>
              <a:t>Объекты	права  промышленной собственности</a:t>
            </a:r>
            <a:endParaRPr lang="ru-RU" altLang="ru-RU" sz="2000" dirty="0">
              <a:latin typeface="Arial" charset="0"/>
            </a:endParaRPr>
          </a:p>
        </p:txBody>
      </p:sp>
      <p:sp>
        <p:nvSpPr>
          <p:cNvPr id="41" name="object 7"/>
          <p:cNvSpPr txBox="1">
            <a:spLocks noChangeArrowheads="1"/>
          </p:cNvSpPr>
          <p:nvPr/>
        </p:nvSpPr>
        <p:spPr bwMode="auto">
          <a:xfrm>
            <a:off x="4433892" y="1758556"/>
            <a:ext cx="34940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28675" indent="-815975" eaLnBrk="0" hangingPunct="0">
              <a:spcBef>
                <a:spcPct val="20000"/>
              </a:spcBef>
              <a:tabLst>
                <a:tab pos="1303338" algn="l"/>
              </a:tabLst>
              <a:defRPr>
                <a:solidFill>
                  <a:schemeClr val="tx1"/>
                </a:solidFill>
                <a:latin typeface="Calibri" pitchFamily="34" charset="0"/>
              </a:defRPr>
            </a:lvl1pPr>
            <a:lvl2pPr marL="742950" indent="-285750" eaLnBrk="0" hangingPunct="0">
              <a:spcBef>
                <a:spcPct val="20000"/>
              </a:spcBef>
              <a:tabLst>
                <a:tab pos="1303338" algn="l"/>
              </a:tabLst>
              <a:defRPr>
                <a:solidFill>
                  <a:schemeClr val="tx1"/>
                </a:solidFill>
                <a:latin typeface="Calibri" pitchFamily="34" charset="0"/>
              </a:defRPr>
            </a:lvl2pPr>
            <a:lvl3pPr marL="1143000" indent="-228600" eaLnBrk="0" hangingPunct="0">
              <a:spcBef>
                <a:spcPct val="20000"/>
              </a:spcBef>
              <a:tabLst>
                <a:tab pos="1303338" algn="l"/>
              </a:tabLst>
              <a:defRPr>
                <a:solidFill>
                  <a:schemeClr val="tx1"/>
                </a:solidFill>
                <a:latin typeface="Calibri" pitchFamily="34" charset="0"/>
              </a:defRPr>
            </a:lvl3pPr>
            <a:lvl4pPr marL="1600200" indent="-228600" eaLnBrk="0" hangingPunct="0">
              <a:spcBef>
                <a:spcPct val="20000"/>
              </a:spcBef>
              <a:tabLst>
                <a:tab pos="1303338" algn="l"/>
              </a:tabLst>
              <a:defRPr>
                <a:solidFill>
                  <a:schemeClr val="tx1"/>
                </a:solidFill>
                <a:latin typeface="Calibri" pitchFamily="34" charset="0"/>
              </a:defRPr>
            </a:lvl4pPr>
            <a:lvl5pPr marL="2057400" indent="-228600" eaLnBrk="0" hangingPunct="0">
              <a:spcBef>
                <a:spcPct val="20000"/>
              </a:spcBef>
              <a:tabLst>
                <a:tab pos="1303338" algn="l"/>
              </a:tabLst>
              <a:defRPr>
                <a:solidFill>
                  <a:schemeClr val="tx1"/>
                </a:solidFill>
                <a:latin typeface="Calibri" pitchFamily="34" charset="0"/>
              </a:defRPr>
            </a:lvl5pPr>
            <a:lvl6pPr marL="2514600" indent="-228600" eaLnBrk="0" fontAlgn="base" hangingPunct="0">
              <a:spcBef>
                <a:spcPct val="20000"/>
              </a:spcBef>
              <a:spcAft>
                <a:spcPct val="0"/>
              </a:spcAft>
              <a:tabLst>
                <a:tab pos="1303338" algn="l"/>
              </a:tabLst>
              <a:defRPr>
                <a:solidFill>
                  <a:schemeClr val="tx1"/>
                </a:solidFill>
                <a:latin typeface="Calibri" pitchFamily="34" charset="0"/>
              </a:defRPr>
            </a:lvl6pPr>
            <a:lvl7pPr marL="2971800" indent="-228600" eaLnBrk="0" fontAlgn="base" hangingPunct="0">
              <a:spcBef>
                <a:spcPct val="20000"/>
              </a:spcBef>
              <a:spcAft>
                <a:spcPct val="0"/>
              </a:spcAft>
              <a:tabLst>
                <a:tab pos="1303338" algn="l"/>
              </a:tabLst>
              <a:defRPr>
                <a:solidFill>
                  <a:schemeClr val="tx1"/>
                </a:solidFill>
                <a:latin typeface="Calibri" pitchFamily="34" charset="0"/>
              </a:defRPr>
            </a:lvl7pPr>
            <a:lvl8pPr marL="3429000" indent="-228600" eaLnBrk="0" fontAlgn="base" hangingPunct="0">
              <a:spcBef>
                <a:spcPct val="20000"/>
              </a:spcBef>
              <a:spcAft>
                <a:spcPct val="0"/>
              </a:spcAft>
              <a:tabLst>
                <a:tab pos="1303338" algn="l"/>
              </a:tabLst>
              <a:defRPr>
                <a:solidFill>
                  <a:schemeClr val="tx1"/>
                </a:solidFill>
                <a:latin typeface="Calibri" pitchFamily="34" charset="0"/>
              </a:defRPr>
            </a:lvl8pPr>
            <a:lvl9pPr marL="3886200" indent="-228600" eaLnBrk="0" fontAlgn="base" hangingPunct="0">
              <a:spcBef>
                <a:spcPct val="20000"/>
              </a:spcBef>
              <a:spcAft>
                <a:spcPct val="0"/>
              </a:spcAft>
              <a:tabLst>
                <a:tab pos="1303338" algn="l"/>
              </a:tabLst>
              <a:defRPr>
                <a:solidFill>
                  <a:schemeClr val="tx1"/>
                </a:solidFill>
                <a:latin typeface="Calibri" pitchFamily="34" charset="0"/>
              </a:defRPr>
            </a:lvl9pPr>
          </a:lstStyle>
          <a:p>
            <a:pPr marL="0" indent="12700" algn="ctr" eaLnBrk="1" hangingPunct="1">
              <a:spcBef>
                <a:spcPct val="0"/>
              </a:spcBef>
            </a:pPr>
            <a:r>
              <a:rPr lang="ru-RU" altLang="ru-RU" sz="2000" i="1" dirty="0">
                <a:latin typeface="Arial" charset="0"/>
              </a:rPr>
              <a:t>Объекты	авторского права и смежных прав</a:t>
            </a:r>
            <a:endParaRPr lang="ru-RU" altLang="ru-RU" sz="2000" dirty="0">
              <a:latin typeface="Arial" charset="0"/>
            </a:endParaRPr>
          </a:p>
        </p:txBody>
      </p:sp>
      <p:sp>
        <p:nvSpPr>
          <p:cNvPr id="42" name="object 8"/>
          <p:cNvSpPr txBox="1">
            <a:spLocks noChangeArrowheads="1"/>
          </p:cNvSpPr>
          <p:nvPr/>
        </p:nvSpPr>
        <p:spPr bwMode="auto">
          <a:xfrm>
            <a:off x="355601" y="2583657"/>
            <a:ext cx="3827463"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50"/>
              </a:lnSpc>
              <a:spcBef>
                <a:spcPct val="0"/>
              </a:spcBef>
            </a:pPr>
            <a:r>
              <a:rPr lang="ru-RU" altLang="ru-RU" dirty="0">
                <a:latin typeface="Arial" charset="0"/>
              </a:rPr>
              <a:t>v </a:t>
            </a:r>
            <a:r>
              <a:rPr lang="ru-RU" altLang="ru-RU" b="1" dirty="0">
                <a:latin typeface="Arial" charset="0"/>
              </a:rPr>
              <a:t>Изобретения</a:t>
            </a:r>
            <a:endParaRPr lang="ru-RU" altLang="ru-RU" dirty="0">
              <a:latin typeface="Arial" charset="0"/>
            </a:endParaRPr>
          </a:p>
          <a:p>
            <a:pPr eaLnBrk="1" hangingPunct="1">
              <a:lnSpc>
                <a:spcPts val="2150"/>
              </a:lnSpc>
              <a:spcBef>
                <a:spcPct val="0"/>
              </a:spcBef>
            </a:pPr>
            <a:r>
              <a:rPr lang="ru-RU" altLang="ru-RU" dirty="0">
                <a:latin typeface="Arial" charset="0"/>
              </a:rPr>
              <a:t>v </a:t>
            </a:r>
            <a:r>
              <a:rPr lang="ru-RU" altLang="ru-RU" b="1" dirty="0">
                <a:latin typeface="Arial" charset="0"/>
              </a:rPr>
              <a:t>Полезные модели</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Промышленные образцы</a:t>
            </a:r>
            <a:endParaRPr lang="ru-RU" altLang="ru-RU" dirty="0">
              <a:latin typeface="Arial" charset="0"/>
            </a:endParaRPr>
          </a:p>
          <a:p>
            <a:pPr eaLnBrk="1" hangingPunct="1">
              <a:spcBef>
                <a:spcPct val="0"/>
              </a:spcBef>
            </a:pPr>
            <a:r>
              <a:rPr lang="ru-RU" altLang="ru-RU" dirty="0">
                <a:latin typeface="Arial" charset="0"/>
              </a:rPr>
              <a:t>v </a:t>
            </a:r>
            <a:r>
              <a:rPr lang="ru-RU" altLang="ru-RU" b="1" dirty="0">
                <a:latin typeface="Arial" charset="0"/>
              </a:rPr>
              <a:t>Товарные знаки и  знаки обслуживания</a:t>
            </a:r>
            <a:endParaRPr lang="ru-RU" altLang="ru-RU" dirty="0">
              <a:latin typeface="Arial" charset="0"/>
            </a:endParaRPr>
          </a:p>
          <a:p>
            <a:pPr eaLnBrk="1" hangingPunct="1">
              <a:spcBef>
                <a:spcPct val="0"/>
              </a:spcBef>
            </a:pPr>
            <a:r>
              <a:rPr lang="ru-RU" altLang="ru-RU" dirty="0">
                <a:solidFill>
                  <a:srgbClr val="FF0000"/>
                </a:solidFill>
                <a:latin typeface="Arial" charset="0"/>
              </a:rPr>
              <a:t>v </a:t>
            </a:r>
            <a:r>
              <a:rPr lang="ru-RU" altLang="ru-RU" b="1" dirty="0">
                <a:solidFill>
                  <a:srgbClr val="FF0000"/>
                </a:solidFill>
                <a:latin typeface="Arial" charset="0"/>
              </a:rPr>
              <a:t>Секрет производства (ноу-хау)</a:t>
            </a:r>
            <a:endParaRPr lang="ru-RU" altLang="ru-RU" dirty="0">
              <a:solidFill>
                <a:srgbClr val="FF0000"/>
              </a:solidFill>
              <a:latin typeface="Arial" charset="0"/>
            </a:endParaRPr>
          </a:p>
        </p:txBody>
      </p:sp>
      <p:sp>
        <p:nvSpPr>
          <p:cNvPr id="43" name="object 9"/>
          <p:cNvSpPr txBox="1">
            <a:spLocks noChangeArrowheads="1"/>
          </p:cNvSpPr>
          <p:nvPr/>
        </p:nvSpPr>
        <p:spPr bwMode="auto">
          <a:xfrm>
            <a:off x="4518025" y="2591991"/>
            <a:ext cx="450215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3700" indent="-3810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ts val="2125"/>
              </a:lnSpc>
              <a:spcBef>
                <a:spcPct val="0"/>
              </a:spcBef>
            </a:pPr>
            <a:r>
              <a:rPr lang="ru-RU" altLang="ru-RU">
                <a:latin typeface="Arial" charset="0"/>
              </a:rPr>
              <a:t>v </a:t>
            </a:r>
            <a:r>
              <a:rPr lang="ru-RU" altLang="ru-RU" b="1">
                <a:latin typeface="Arial" charset="0"/>
              </a:rPr>
              <a:t>Произведения науки,  литературы и искусства</a:t>
            </a:r>
            <a:endParaRPr lang="ru-RU" altLang="ru-RU">
              <a:latin typeface="Arial" charset="0"/>
            </a:endParaRPr>
          </a:p>
          <a:p>
            <a:pPr eaLnBrk="1" hangingPunct="1">
              <a:lnSpc>
                <a:spcPts val="2100"/>
              </a:lnSpc>
              <a:spcBef>
                <a:spcPct val="0"/>
              </a:spcBef>
            </a:pPr>
            <a:r>
              <a:rPr lang="ru-RU" altLang="ru-RU">
                <a:latin typeface="Arial" charset="0"/>
              </a:rPr>
              <a:t>v </a:t>
            </a:r>
            <a:r>
              <a:rPr lang="ru-RU" altLang="ru-RU" b="1">
                <a:latin typeface="Arial" charset="0"/>
              </a:rPr>
              <a:t>Фонограммы и видеозаписи</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Программы для ЭВМ</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Базы данных</a:t>
            </a:r>
            <a:endParaRPr lang="ru-RU" altLang="ru-RU">
              <a:latin typeface="Arial" charset="0"/>
            </a:endParaRPr>
          </a:p>
          <a:p>
            <a:pPr eaLnBrk="1" hangingPunct="1">
              <a:spcBef>
                <a:spcPct val="0"/>
              </a:spcBef>
            </a:pPr>
            <a:r>
              <a:rPr lang="ru-RU" altLang="ru-RU">
                <a:latin typeface="Arial" charset="0"/>
              </a:rPr>
              <a:t>v </a:t>
            </a:r>
            <a:r>
              <a:rPr lang="ru-RU" altLang="ru-RU" b="1">
                <a:latin typeface="Arial" charset="0"/>
              </a:rPr>
              <a:t>Топологии интегральных микросхем</a:t>
            </a:r>
            <a:endParaRPr lang="ru-RU" altLang="ru-RU">
              <a:latin typeface="Arial" charset="0"/>
            </a:endParaRPr>
          </a:p>
        </p:txBody>
      </p:sp>
    </p:spTree>
    <p:extLst>
      <p:ext uri="{BB962C8B-B14F-4D97-AF65-F5344CB8AC3E}">
        <p14:creationId xmlns:p14="http://schemas.microsoft.com/office/powerpoint/2010/main" val="31542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2"/>
          <p:cNvSpPr>
            <a:spLocks noGrp="1"/>
          </p:cNvSpPr>
          <p:nvPr>
            <p:ph type="title"/>
          </p:nvPr>
        </p:nvSpPr>
        <p:spPr/>
        <p:txBody>
          <a:bodyPr tIns="93814"/>
          <a:lstStyle/>
          <a:p>
            <a:pPr marL="2339975"/>
            <a:r>
              <a:rPr lang="ru-RU" altLang="ru-RU" sz="2000">
                <a:latin typeface="Garamond" pitchFamily="18" charset="0"/>
                <a:ea typeface="Garamond" pitchFamily="18" charset="0"/>
                <a:cs typeface="Garamond" pitchFamily="18" charset="0"/>
              </a:rPr>
              <a:t>Секрет производства (ноу-хау)</a:t>
            </a:r>
          </a:p>
        </p:txBody>
      </p:sp>
      <p:sp>
        <p:nvSpPr>
          <p:cNvPr id="32771" name="object 3"/>
          <p:cNvSpPr txBox="1">
            <a:spLocks noChangeArrowheads="1"/>
          </p:cNvSpPr>
          <p:nvPr/>
        </p:nvSpPr>
        <p:spPr bwMode="auto">
          <a:xfrm>
            <a:off x="467544" y="195486"/>
            <a:ext cx="8496944" cy="462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3338"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lnSpc>
                <a:spcPct val="90000"/>
              </a:lnSpc>
              <a:spcBef>
                <a:spcPct val="0"/>
              </a:spcBef>
            </a:pPr>
            <a:r>
              <a:rPr lang="ru-RU" altLang="ru-RU" sz="1600" b="1" dirty="0">
                <a:latin typeface="Arial" charset="0"/>
              </a:rPr>
              <a:t>Ноу-хау </a:t>
            </a:r>
            <a:r>
              <a:rPr lang="ru-RU" altLang="ru-RU" sz="1600" dirty="0">
                <a:latin typeface="Arial" charset="0"/>
              </a:rPr>
              <a:t>- это сведения любого характера (изобретения, оригинальные  технологии, знания, умения и т. п.), которые охраняются режимом коммерческой  тайны и могут быть предметом купли-продажи или использоваться для  достижения конкурентного преимущества над другими субъектами  предпринимательской деятельности.</a:t>
            </a:r>
          </a:p>
          <a:p>
            <a:pPr eaLnBrk="1" hangingPunct="1">
              <a:spcBef>
                <a:spcPts val="25"/>
              </a:spcBef>
            </a:pPr>
            <a:endParaRPr lang="ru-RU" altLang="ru-RU" sz="1700" dirty="0">
              <a:latin typeface="Times New Roman" pitchFamily="18" charset="0"/>
              <a:cs typeface="Times New Roman" pitchFamily="18" charset="0"/>
            </a:endParaRPr>
          </a:p>
          <a:p>
            <a:pPr eaLnBrk="1" hangingPunct="1">
              <a:spcBef>
                <a:spcPct val="0"/>
              </a:spcBef>
            </a:pPr>
            <a:r>
              <a:rPr lang="ru-RU" altLang="ru-RU" sz="1600" b="1" u="sng" dirty="0">
                <a:latin typeface="Arial" charset="0"/>
              </a:rPr>
              <a:t>Необходимые условия для Ноу-хау:</a:t>
            </a:r>
            <a:endParaRPr lang="ru-RU" altLang="ru-RU" sz="1600" dirty="0">
              <a:latin typeface="Arial" charset="0"/>
            </a:endParaRPr>
          </a:p>
          <a:p>
            <a:pPr eaLnBrk="1" hangingPunct="1">
              <a:spcBef>
                <a:spcPts val="25"/>
              </a:spcBef>
            </a:pPr>
            <a:endParaRPr lang="ru-RU" altLang="ru-RU" sz="1700" dirty="0">
              <a:latin typeface="Times New Roman" pitchFamily="18" charset="0"/>
              <a:cs typeface="Times New Roman" pitchFamily="18" charset="0"/>
            </a:endParaRPr>
          </a:p>
          <a:p>
            <a:pPr eaLnBrk="1" hangingPunct="1">
              <a:spcBef>
                <a:spcPct val="0"/>
              </a:spcBef>
            </a:pPr>
            <a:r>
              <a:rPr lang="ru-RU" altLang="ru-RU" sz="1600" dirty="0">
                <a:latin typeface="Arial" charset="0"/>
              </a:rPr>
              <a:t>v Ноу-хау имеет хотя бы потенциальную коммерческую ценность</a:t>
            </a:r>
          </a:p>
          <a:p>
            <a:pPr eaLnBrk="1" hangingPunct="1">
              <a:spcBef>
                <a:spcPts val="175"/>
              </a:spcBef>
            </a:pPr>
            <a:r>
              <a:rPr lang="ru-RU" altLang="ru-RU" sz="1600" dirty="0">
                <a:latin typeface="Arial" charset="0"/>
              </a:rPr>
              <a:t>v Ноу-хау неизвестно третьим лицам</a:t>
            </a:r>
          </a:p>
          <a:p>
            <a:pPr eaLnBrk="1" hangingPunct="1">
              <a:lnSpc>
                <a:spcPts val="1700"/>
              </a:lnSpc>
              <a:spcBef>
                <a:spcPts val="450"/>
              </a:spcBef>
            </a:pPr>
            <a:r>
              <a:rPr lang="ru-RU" altLang="ru-RU" sz="1600" dirty="0">
                <a:latin typeface="Arial" charset="0"/>
              </a:rPr>
              <a:t>v Конфиденциальность ноу-хау охраняется (например, режимом коммерческой  тайны)</a:t>
            </a:r>
          </a:p>
          <a:p>
            <a:pPr eaLnBrk="1" hangingPunct="1">
              <a:spcBef>
                <a:spcPts val="25"/>
              </a:spcBef>
            </a:pPr>
            <a:endParaRPr lang="ru-RU" altLang="ru-RU" sz="2100" dirty="0">
              <a:latin typeface="Times New Roman" pitchFamily="18" charset="0"/>
              <a:cs typeface="Times New Roman" pitchFamily="18" charset="0"/>
            </a:endParaRPr>
          </a:p>
          <a:p>
            <a:pPr eaLnBrk="1" hangingPunct="1">
              <a:lnSpc>
                <a:spcPts val="1500"/>
              </a:lnSpc>
              <a:spcBef>
                <a:spcPct val="0"/>
              </a:spcBef>
            </a:pPr>
            <a:r>
              <a:rPr lang="ru-RU" altLang="ru-RU" sz="1400" i="1" dirty="0">
                <a:latin typeface="Arial" charset="0"/>
              </a:rPr>
              <a:t>Правовой режим ноу-хау (секрета производства) в России задаётся главой 75 «Право на  секрет производства (ноу-хау)» Гражданского кодекса РФ и законом РФ «О коммерческой  тайне»</a:t>
            </a:r>
            <a:endParaRPr lang="ru-RU" altLang="ru-RU" sz="1400" dirty="0">
              <a:latin typeface="Arial" charset="0"/>
            </a:endParaRPr>
          </a:p>
          <a:p>
            <a:pPr eaLnBrk="1" hangingPunct="1">
              <a:spcBef>
                <a:spcPct val="0"/>
              </a:spcBef>
            </a:pPr>
            <a:endParaRPr lang="ru-RU" altLang="ru-RU" sz="1500" dirty="0">
              <a:latin typeface="Times New Roman" pitchFamily="18" charset="0"/>
              <a:cs typeface="Times New Roman" pitchFamily="18" charset="0"/>
            </a:endParaRPr>
          </a:p>
          <a:p>
            <a:pPr algn="ctr" eaLnBrk="1" hangingPunct="1">
              <a:spcBef>
                <a:spcPct val="0"/>
              </a:spcBef>
            </a:pPr>
            <a:r>
              <a:rPr lang="ru-RU" altLang="ru-RU" sz="1600" b="1" dirty="0">
                <a:solidFill>
                  <a:srgbClr val="FF0000"/>
                </a:solidFill>
                <a:latin typeface="Arial" charset="0"/>
              </a:rPr>
              <a:t>Основной недостаток ноу-хау связан с необходимостью обеспечить  конфиденциальность сведений, составляющих его содержание. Если по  какой-либо причине указанные сведения попадут в публичный доступ,  например, будут опубликованы в сети Интернет, такие действия приведут  к немедленному прекращению любых прав на ноу-хау.</a:t>
            </a:r>
            <a:endParaRPr lang="ru-RU" altLang="ru-RU" sz="1600" dirty="0">
              <a:latin typeface="Arial" charset="0"/>
            </a:endParaRPr>
          </a:p>
        </p:txBody>
      </p:sp>
    </p:spTree>
    <p:extLst>
      <p:ext uri="{BB962C8B-B14F-4D97-AF65-F5344CB8AC3E}">
        <p14:creationId xmlns:p14="http://schemas.microsoft.com/office/powerpoint/2010/main" val="3854579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lstStyle/>
          <a:p>
            <a:pPr eaLnBrk="1" hangingPunct="1"/>
            <a:endParaRPr lang="ru-RU" altLang="ru-RU">
              <a:latin typeface="Garamond" pitchFamily="18" charset="0"/>
              <a:ea typeface="Garamond" pitchFamily="18" charset="0"/>
              <a:cs typeface="Garamond" pitchFamily="18" charset="0"/>
            </a:endParaRPr>
          </a:p>
        </p:txBody>
      </p:sp>
      <p:sp>
        <p:nvSpPr>
          <p:cNvPr id="33795" name="Текст 2"/>
          <p:cNvSpPr>
            <a:spLocks noGrp="1"/>
          </p:cNvSpPr>
          <p:nvPr>
            <p:ph type="body" idx="1"/>
          </p:nvPr>
        </p:nvSpPr>
        <p:spPr/>
        <p:txBody>
          <a:bodyPr/>
          <a:lstStyle/>
          <a:p>
            <a:pPr eaLnBrk="1" hangingPunct="1">
              <a:spcBef>
                <a:spcPct val="0"/>
              </a:spcBef>
            </a:pPr>
            <a:endParaRPr lang="ru-RU" altLang="ru-RU">
              <a:latin typeface="Arial" charset="0"/>
              <a:cs typeface="Arial"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41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331640" y="483518"/>
            <a:ext cx="5976664" cy="519600"/>
          </a:xfrm>
        </p:spPr>
        <p:txBody>
          <a:bodyPr/>
          <a:lstStyle/>
          <a:p>
            <a:r>
              <a:rPr lang="ru-RU" sz="2800" dirty="0"/>
              <a:t>Объекты авторского права и смежных прав</a:t>
            </a:r>
          </a:p>
          <a:p>
            <a:endParaRPr lang="ru-RU" dirty="0"/>
          </a:p>
        </p:txBody>
      </p:sp>
      <p:sp>
        <p:nvSpPr>
          <p:cNvPr id="3" name="Номер слайда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6</a:t>
            </a:fld>
            <a:endParaRPr lang="e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63638"/>
            <a:ext cx="3252622" cy="162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715766"/>
            <a:ext cx="2434262" cy="162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635648"/>
            <a:ext cx="2380828" cy="176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663" y="2484052"/>
            <a:ext cx="2742183" cy="205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a:extLst>
              <a:ext uri="{FF2B5EF4-FFF2-40B4-BE49-F238E27FC236}">
                <a16:creationId xmlns:a16="http://schemas.microsoft.com/office/drawing/2014/main" id="{5AE5C0F4-E582-455C-964B-4BD7135F9D71}"/>
              </a:ext>
            </a:extLst>
          </p:cNvPr>
          <p:cNvSpPr/>
          <p:nvPr/>
        </p:nvSpPr>
        <p:spPr>
          <a:xfrm>
            <a:off x="2137596" y="82097"/>
            <a:ext cx="4572000" cy="523220"/>
          </a:xfrm>
          <a:prstGeom prst="rect">
            <a:avLst/>
          </a:prstGeom>
        </p:spPr>
        <p:txBody>
          <a:bodyPr>
            <a:spAutoFit/>
          </a:bodyPr>
          <a:lstStyle/>
          <a:p>
            <a:pPr algn="ctr"/>
            <a:r>
              <a:rPr lang="ru-RU" dirty="0"/>
              <a:t>Авторское право охраняет форму выражения, но не сам объект.</a:t>
            </a:r>
          </a:p>
        </p:txBody>
      </p:sp>
    </p:spTree>
    <p:extLst>
      <p:ext uri="{BB962C8B-B14F-4D97-AF65-F5344CB8AC3E}">
        <p14:creationId xmlns:p14="http://schemas.microsoft.com/office/powerpoint/2010/main" val="1749114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p:txBody>
          <a:bodyPr/>
          <a:lstStyle/>
          <a:p>
            <a:pPr eaLnBrk="1" hangingPunct="1"/>
            <a:endParaRPr lang="ru-RU" altLang="ru-RU">
              <a:latin typeface="Garamond" pitchFamily="18" charset="0"/>
              <a:ea typeface="Garamond" pitchFamily="18" charset="0"/>
              <a:cs typeface="Garamond" pitchFamily="18" charset="0"/>
            </a:endParaRPr>
          </a:p>
        </p:txBody>
      </p:sp>
      <p:sp>
        <p:nvSpPr>
          <p:cNvPr id="34819" name="Текст 2"/>
          <p:cNvSpPr>
            <a:spLocks noGrp="1"/>
          </p:cNvSpPr>
          <p:nvPr>
            <p:ph type="body" idx="1"/>
          </p:nvPr>
        </p:nvSpPr>
        <p:spPr/>
        <p:txBody>
          <a:bodyPr/>
          <a:lstStyle/>
          <a:p>
            <a:pPr eaLnBrk="1" hangingPunct="1">
              <a:spcBef>
                <a:spcPct val="0"/>
              </a:spcBef>
            </a:pPr>
            <a:endParaRPr lang="ru-RU" altLang="ru-RU">
              <a:latin typeface="Arial" charset="0"/>
              <a:cs typeface="Arial" charset="0"/>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08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lstStyle/>
          <a:p>
            <a:pPr eaLnBrk="1" hangingPunct="1"/>
            <a:endParaRPr lang="ru-RU" altLang="ru-RU">
              <a:latin typeface="Garamond" pitchFamily="18" charset="0"/>
              <a:ea typeface="Garamond" pitchFamily="18" charset="0"/>
              <a:cs typeface="Garamond" pitchFamily="18" charset="0"/>
            </a:endParaRPr>
          </a:p>
        </p:txBody>
      </p:sp>
      <p:sp>
        <p:nvSpPr>
          <p:cNvPr id="35843" name="Текст 2"/>
          <p:cNvSpPr>
            <a:spLocks noGrp="1"/>
          </p:cNvSpPr>
          <p:nvPr>
            <p:ph type="body" idx="1"/>
          </p:nvPr>
        </p:nvSpPr>
        <p:spPr/>
        <p:txBody>
          <a:bodyPr/>
          <a:lstStyle/>
          <a:p>
            <a:pPr eaLnBrk="1" hangingPunct="1">
              <a:spcBef>
                <a:spcPct val="0"/>
              </a:spcBef>
            </a:pPr>
            <a:endParaRPr lang="ru-RU" altLang="ru-RU">
              <a:latin typeface="Arial" charset="0"/>
              <a:cs typeface="Arial" charset="0"/>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1"/>
            <a:ext cx="8915400" cy="49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988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9502"/>
            <a:ext cx="5597868"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406" y="2283718"/>
            <a:ext cx="488727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762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2"/>
          <p:cNvSpPr>
            <a:spLocks noGrp="1"/>
          </p:cNvSpPr>
          <p:nvPr>
            <p:ph type="title"/>
          </p:nvPr>
        </p:nvSpPr>
        <p:spPr/>
        <p:txBody>
          <a:bodyPr tIns="75056"/>
          <a:lstStyle/>
          <a:p>
            <a:pPr marL="2133600"/>
            <a:r>
              <a:rPr lang="ru-RU" altLang="ru-RU">
                <a:latin typeface="Garamond" pitchFamily="18" charset="0"/>
                <a:ea typeface="Garamond" pitchFamily="18" charset="0"/>
                <a:cs typeface="Garamond" pitchFamily="18" charset="0"/>
              </a:rPr>
              <a:t>Сравнение ноу-хау и патента</a:t>
            </a:r>
          </a:p>
        </p:txBody>
      </p:sp>
      <p:sp>
        <p:nvSpPr>
          <p:cNvPr id="36867" name="object 3"/>
          <p:cNvSpPr txBox="1">
            <a:spLocks noChangeArrowheads="1"/>
          </p:cNvSpPr>
          <p:nvPr/>
        </p:nvSpPr>
        <p:spPr bwMode="auto">
          <a:xfrm>
            <a:off x="-3851" y="123478"/>
            <a:ext cx="8639175" cy="540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3675"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ru-RU" altLang="ru-RU" sz="1600" b="1" dirty="0">
                <a:latin typeface="Arial" charset="0"/>
              </a:rPr>
              <a:t>Ноу-хау и патент – две альтернативные формы охраны технологических решений</a:t>
            </a:r>
            <a:endParaRPr lang="ru-RU" altLang="ru-RU" sz="1600" dirty="0">
              <a:latin typeface="Arial" charset="0"/>
            </a:endParaRPr>
          </a:p>
          <a:p>
            <a:pPr eaLnBrk="1" hangingPunct="1">
              <a:spcBef>
                <a:spcPts val="38"/>
              </a:spcBef>
            </a:pPr>
            <a:endParaRPr lang="ru-RU" altLang="ru-RU" dirty="0">
              <a:latin typeface="Times New Roman" pitchFamily="18" charset="0"/>
              <a:cs typeface="Times New Roman" pitchFamily="18" charset="0"/>
            </a:endParaRPr>
          </a:p>
          <a:p>
            <a:pPr eaLnBrk="1" hangingPunct="1">
              <a:spcBef>
                <a:spcPct val="0"/>
              </a:spcBef>
            </a:pPr>
            <a:r>
              <a:rPr lang="ru-RU" altLang="ru-RU" sz="1600" i="1" dirty="0">
                <a:latin typeface="Arial" charset="0"/>
              </a:rPr>
              <a:t>Оба объекта права призваны охранять инновации, имеющие коммерческую ценность</a:t>
            </a:r>
            <a:endParaRPr lang="ru-RU" altLang="ru-RU" sz="1600" dirty="0">
              <a:latin typeface="Arial" charset="0"/>
            </a:endParaRPr>
          </a:p>
          <a:p>
            <a:pPr eaLnBrk="1" hangingPunct="1">
              <a:spcBef>
                <a:spcPts val="13"/>
              </a:spcBef>
            </a:pPr>
            <a:endParaRPr lang="ru-RU" altLang="ru-RU" dirty="0">
              <a:latin typeface="Times New Roman" pitchFamily="18" charset="0"/>
              <a:cs typeface="Times New Roman" pitchFamily="18" charset="0"/>
            </a:endParaRPr>
          </a:p>
          <a:p>
            <a:pPr eaLnBrk="1" hangingPunct="1">
              <a:lnSpc>
                <a:spcPts val="1913"/>
              </a:lnSpc>
              <a:spcBef>
                <a:spcPct val="0"/>
              </a:spcBef>
            </a:pPr>
            <a:r>
              <a:rPr lang="ru-RU" altLang="ru-RU" sz="1600" b="1" u="sng" dirty="0">
                <a:latin typeface="Arial" charset="0"/>
              </a:rPr>
              <a:t>Патент </a:t>
            </a:r>
            <a:r>
              <a:rPr lang="ru-RU" altLang="ru-RU" sz="1600" dirty="0">
                <a:latin typeface="Arial" charset="0"/>
              </a:rPr>
              <a:t>– полное раскрытие технологии в обмен на временную монополию, закрепляемую</a:t>
            </a:r>
          </a:p>
          <a:p>
            <a:pPr algn="r" eaLnBrk="1" hangingPunct="1">
              <a:lnSpc>
                <a:spcPts val="1913"/>
              </a:lnSpc>
              <a:spcBef>
                <a:spcPct val="0"/>
              </a:spcBef>
            </a:pPr>
            <a:r>
              <a:rPr lang="ru-RU" altLang="ru-RU" sz="1600" dirty="0">
                <a:latin typeface="Arial" charset="0"/>
              </a:rPr>
              <a:t>государством</a:t>
            </a:r>
          </a:p>
          <a:p>
            <a:pPr eaLnBrk="1" hangingPunct="1">
              <a:lnSpc>
                <a:spcPts val="1913"/>
              </a:lnSpc>
              <a:spcBef>
                <a:spcPts val="13"/>
              </a:spcBef>
            </a:pPr>
            <a:r>
              <a:rPr lang="ru-RU" altLang="ru-RU" sz="1600" b="1" u="sng" dirty="0">
                <a:latin typeface="Arial" charset="0"/>
              </a:rPr>
              <a:t>Ноу-хау </a:t>
            </a:r>
            <a:r>
              <a:rPr lang="ru-RU" altLang="ru-RU" sz="1600" dirty="0">
                <a:latin typeface="Arial" charset="0"/>
              </a:rPr>
              <a:t>– технология держится в секрете, дает монополию до тех пор, пока секрет</a:t>
            </a:r>
          </a:p>
          <a:p>
            <a:pPr algn="r" eaLnBrk="1" hangingPunct="1">
              <a:lnSpc>
                <a:spcPts val="1913"/>
              </a:lnSpc>
              <a:spcBef>
                <a:spcPct val="0"/>
              </a:spcBef>
            </a:pPr>
            <a:r>
              <a:rPr lang="ru-RU" altLang="ru-RU" sz="1600" dirty="0">
                <a:latin typeface="Arial" charset="0"/>
              </a:rPr>
              <a:t>держится</a:t>
            </a:r>
          </a:p>
          <a:p>
            <a:pPr eaLnBrk="1" hangingPunct="1">
              <a:spcBef>
                <a:spcPts val="1288"/>
              </a:spcBef>
            </a:pPr>
            <a:r>
              <a:rPr lang="ru-RU" altLang="ru-RU" sz="2000" b="1" dirty="0">
                <a:latin typeface="Arial" charset="0"/>
              </a:rPr>
              <a:t>Недостатки патента:</a:t>
            </a:r>
            <a:endParaRPr lang="ru-RU" altLang="ru-RU" sz="2000" dirty="0">
              <a:latin typeface="Arial" charset="0"/>
            </a:endParaRPr>
          </a:p>
          <a:p>
            <a:pPr eaLnBrk="1" hangingPunct="1">
              <a:lnSpc>
                <a:spcPts val="1913"/>
              </a:lnSpc>
              <a:spcBef>
                <a:spcPts val="25"/>
              </a:spcBef>
            </a:pPr>
            <a:r>
              <a:rPr lang="ru-RU" altLang="ru-RU" sz="1600" dirty="0">
                <a:latin typeface="Arial" charset="0"/>
              </a:rPr>
              <a:t>v </a:t>
            </a:r>
            <a:r>
              <a:rPr lang="ru-RU" altLang="ru-RU" sz="1600" b="1" dirty="0">
                <a:latin typeface="Arial" charset="0"/>
              </a:rPr>
              <a:t>Необходимость получения и  разглашения информации (стоимость, время)</a:t>
            </a:r>
            <a:endParaRPr lang="ru-RU" altLang="ru-RU" sz="1600" dirty="0">
              <a:latin typeface="Arial" charset="0"/>
            </a:endParaRPr>
          </a:p>
          <a:p>
            <a:pPr eaLnBrk="1" hangingPunct="1">
              <a:lnSpc>
                <a:spcPts val="1913"/>
              </a:lnSpc>
              <a:spcBef>
                <a:spcPct val="0"/>
              </a:spcBef>
            </a:pPr>
            <a:r>
              <a:rPr lang="ru-RU" altLang="ru-RU" sz="1600" dirty="0">
                <a:latin typeface="Arial" charset="0"/>
              </a:rPr>
              <a:t>v </a:t>
            </a:r>
            <a:r>
              <a:rPr lang="ru-RU" altLang="ru-RU" sz="1600" b="1" dirty="0">
                <a:latin typeface="Arial" charset="0"/>
              </a:rPr>
              <a:t>Срок действия (обычно 20 лет)</a:t>
            </a:r>
            <a:endParaRPr lang="ru-RU" altLang="ru-RU" sz="1600" dirty="0">
              <a:latin typeface="Arial" charset="0"/>
            </a:endParaRPr>
          </a:p>
          <a:p>
            <a:pPr eaLnBrk="1" hangingPunct="1">
              <a:spcBef>
                <a:spcPts val="13"/>
              </a:spcBef>
            </a:pPr>
            <a:r>
              <a:rPr lang="ru-RU" altLang="ru-RU" sz="1600" dirty="0">
                <a:latin typeface="Arial" charset="0"/>
              </a:rPr>
              <a:t>v </a:t>
            </a:r>
            <a:r>
              <a:rPr lang="ru-RU" altLang="ru-RU" sz="1600" b="1" dirty="0">
                <a:latin typeface="Arial" charset="0"/>
              </a:rPr>
              <a:t>Не все коммерчески ценные решения можно запатентовать (риск)</a:t>
            </a:r>
            <a:endParaRPr lang="ru-RU" altLang="ru-RU" sz="1600" dirty="0">
              <a:latin typeface="Arial" charset="0"/>
            </a:endParaRPr>
          </a:p>
          <a:p>
            <a:pPr eaLnBrk="1" hangingPunct="1">
              <a:spcBef>
                <a:spcPts val="25"/>
              </a:spcBef>
            </a:pPr>
            <a:endParaRPr lang="ru-RU" altLang="ru-RU" sz="1200" dirty="0">
              <a:latin typeface="Times New Roman" pitchFamily="18" charset="0"/>
              <a:cs typeface="Times New Roman" pitchFamily="18" charset="0"/>
            </a:endParaRPr>
          </a:p>
          <a:p>
            <a:pPr eaLnBrk="1" hangingPunct="1">
              <a:spcBef>
                <a:spcPct val="0"/>
              </a:spcBef>
            </a:pPr>
            <a:r>
              <a:rPr lang="ru-RU" altLang="ru-RU" sz="2000" b="1" dirty="0">
                <a:latin typeface="Arial" charset="0"/>
              </a:rPr>
              <a:t>Недостатки ноу-хау:</a:t>
            </a:r>
            <a:endParaRPr lang="ru-RU" altLang="ru-RU" sz="2000" dirty="0">
              <a:latin typeface="Arial" charset="0"/>
            </a:endParaRPr>
          </a:p>
          <a:p>
            <a:pPr eaLnBrk="1" hangingPunct="1">
              <a:lnSpc>
                <a:spcPts val="1913"/>
              </a:lnSpc>
              <a:spcBef>
                <a:spcPts val="25"/>
              </a:spcBef>
            </a:pPr>
            <a:r>
              <a:rPr lang="ru-RU" altLang="ru-RU" sz="1600" dirty="0">
                <a:latin typeface="Arial" charset="0"/>
              </a:rPr>
              <a:t>v </a:t>
            </a:r>
            <a:r>
              <a:rPr lang="ru-RU" altLang="ru-RU" sz="1600" b="1" dirty="0">
                <a:latin typeface="Arial" charset="0"/>
              </a:rPr>
              <a:t>Прекращение действия при попадании в публичный доступ</a:t>
            </a:r>
            <a:endParaRPr lang="ru-RU" altLang="ru-RU" sz="1600" dirty="0">
              <a:latin typeface="Arial" charset="0"/>
            </a:endParaRPr>
          </a:p>
          <a:p>
            <a:pPr eaLnBrk="1" hangingPunct="1">
              <a:lnSpc>
                <a:spcPts val="1925"/>
              </a:lnSpc>
              <a:spcBef>
                <a:spcPts val="50"/>
              </a:spcBef>
            </a:pPr>
            <a:r>
              <a:rPr lang="ru-RU" altLang="ru-RU" sz="1600" dirty="0">
                <a:latin typeface="Arial" charset="0"/>
              </a:rPr>
              <a:t>v </a:t>
            </a:r>
            <a:r>
              <a:rPr lang="ru-RU" altLang="ru-RU" sz="1600" b="1" dirty="0">
                <a:latin typeface="Arial" charset="0"/>
              </a:rPr>
              <a:t>Невозможность защитить решение в случае независимого открытия  другим лицом или в случае обратной разработки (</a:t>
            </a:r>
            <a:r>
              <a:rPr lang="ru-RU" altLang="ru-RU" sz="1600" b="1" dirty="0" err="1">
                <a:latin typeface="Arial" charset="0"/>
              </a:rPr>
              <a:t>reverse</a:t>
            </a:r>
            <a:r>
              <a:rPr lang="ru-RU" altLang="ru-RU" sz="1600" b="1" dirty="0">
                <a:latin typeface="Arial" charset="0"/>
              </a:rPr>
              <a:t> </a:t>
            </a:r>
            <a:r>
              <a:rPr lang="ru-RU" altLang="ru-RU" sz="1600" b="1" dirty="0" err="1">
                <a:latin typeface="Arial" charset="0"/>
              </a:rPr>
              <a:t>engineering</a:t>
            </a:r>
            <a:r>
              <a:rPr lang="ru-RU" altLang="ru-RU" sz="1600" b="1" dirty="0">
                <a:latin typeface="Arial" charset="0"/>
              </a:rPr>
              <a:t>)</a:t>
            </a:r>
            <a:endParaRPr lang="ru-RU" altLang="ru-RU" sz="1600" dirty="0">
              <a:latin typeface="Arial" charset="0"/>
            </a:endParaRPr>
          </a:p>
          <a:p>
            <a:pPr eaLnBrk="1" hangingPunct="1">
              <a:lnSpc>
                <a:spcPts val="1838"/>
              </a:lnSpc>
              <a:spcBef>
                <a:spcPct val="0"/>
              </a:spcBef>
            </a:pPr>
            <a:r>
              <a:rPr lang="ru-RU" altLang="ru-RU" sz="1600" dirty="0">
                <a:latin typeface="Arial" charset="0"/>
              </a:rPr>
              <a:t>v </a:t>
            </a:r>
            <a:r>
              <a:rPr lang="ru-RU" altLang="ru-RU" sz="1600" b="1" dirty="0">
                <a:latin typeface="Arial" charset="0"/>
              </a:rPr>
              <a:t>Более сложный механизм защиты и коммерциализации</a:t>
            </a:r>
            <a:endParaRPr lang="ru-RU" altLang="ru-RU" sz="1600" dirty="0">
              <a:latin typeface="Arial" charset="0"/>
            </a:endParaRPr>
          </a:p>
          <a:p>
            <a:pPr eaLnBrk="1" hangingPunct="1">
              <a:spcBef>
                <a:spcPct val="0"/>
              </a:spcBef>
            </a:pPr>
            <a:endParaRPr lang="ru-RU" altLang="ru-RU" sz="1600" dirty="0">
              <a:latin typeface="Times New Roman" pitchFamily="18" charset="0"/>
              <a:cs typeface="Times New Roman" pitchFamily="18" charset="0"/>
            </a:endParaRPr>
          </a:p>
          <a:p>
            <a:pPr eaLnBrk="1" hangingPunct="1">
              <a:spcBef>
                <a:spcPts val="963"/>
              </a:spcBef>
            </a:pPr>
            <a:r>
              <a:rPr lang="ru-RU" altLang="ru-RU" b="1" dirty="0">
                <a:solidFill>
                  <a:srgbClr val="FF0000"/>
                </a:solidFill>
                <a:latin typeface="Arial" charset="0"/>
              </a:rPr>
              <a:t>Многие компании успешно используют комбинацию этих форм защиты</a:t>
            </a:r>
            <a:endParaRPr lang="ru-RU" altLang="ru-RU" dirty="0">
              <a:latin typeface="Arial" charset="0"/>
            </a:endParaRPr>
          </a:p>
        </p:txBody>
      </p:sp>
    </p:spTree>
    <p:extLst>
      <p:ext uri="{BB962C8B-B14F-4D97-AF65-F5344CB8AC3E}">
        <p14:creationId xmlns:p14="http://schemas.microsoft.com/office/powerpoint/2010/main" val="1237332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object 3"/>
          <p:cNvSpPr>
            <a:spLocks noGrp="1"/>
          </p:cNvSpPr>
          <p:nvPr>
            <p:ph type="title" idx="4294967295"/>
          </p:nvPr>
        </p:nvSpPr>
        <p:spPr>
          <a:xfrm>
            <a:off x="457201" y="138113"/>
            <a:ext cx="8070850" cy="584200"/>
          </a:xfrm>
        </p:spPr>
        <p:txBody>
          <a:bodyPr/>
          <a:lstStyle/>
          <a:p>
            <a:pPr marL="12700" algn="ctr" eaLnBrk="1" hangingPunct="1"/>
            <a:r>
              <a:rPr lang="ru-RU" altLang="ru-RU" sz="3800" dirty="0">
                <a:solidFill>
                  <a:schemeClr val="tx1"/>
                </a:solidFill>
                <a:latin typeface="Garamond" pitchFamily="18" charset="0"/>
                <a:ea typeface="Garamond" pitchFamily="18" charset="0"/>
                <a:cs typeface="Garamond" pitchFamily="18" charset="0"/>
              </a:rPr>
              <a:t>Значение интеллектуальной</a:t>
            </a:r>
          </a:p>
        </p:txBody>
      </p:sp>
      <p:sp>
        <p:nvSpPr>
          <p:cNvPr id="9220" name="object 4"/>
          <p:cNvSpPr txBox="1">
            <a:spLocks noChangeArrowheads="1"/>
          </p:cNvSpPr>
          <p:nvPr/>
        </p:nvSpPr>
        <p:spPr bwMode="auto">
          <a:xfrm>
            <a:off x="993776" y="550072"/>
            <a:ext cx="8186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algn="ctr" eaLnBrk="1" fontAlgn="base" hangingPunct="1">
              <a:spcBef>
                <a:spcPct val="0"/>
              </a:spcBef>
              <a:spcAft>
                <a:spcPct val="0"/>
              </a:spcAft>
              <a:buClrTx/>
              <a:buFontTx/>
              <a:buNone/>
            </a:pPr>
            <a:r>
              <a:rPr lang="ru-RU" altLang="ru-RU" sz="3800" kern="1200" dirty="0">
                <a:latin typeface="Garamond" pitchFamily="18" charset="0"/>
                <a:ea typeface="+mn-ea"/>
                <a:cs typeface="Arial" charset="0"/>
              </a:rPr>
              <a:t>собственности</a:t>
            </a:r>
          </a:p>
        </p:txBody>
      </p:sp>
      <p:sp>
        <p:nvSpPr>
          <p:cNvPr id="9222" name="object 6"/>
          <p:cNvSpPr>
            <a:spLocks noChangeArrowheads="1"/>
          </p:cNvSpPr>
          <p:nvPr/>
        </p:nvSpPr>
        <p:spPr bwMode="auto">
          <a:xfrm>
            <a:off x="683568" y="884097"/>
            <a:ext cx="8186737" cy="39243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9" name="object 9"/>
          <p:cNvSpPr txBox="1"/>
          <p:nvPr/>
        </p:nvSpPr>
        <p:spPr>
          <a:xfrm>
            <a:off x="1115616" y="1166700"/>
            <a:ext cx="7681912" cy="3847207"/>
          </a:xfrm>
          <a:prstGeom prst="rect">
            <a:avLst/>
          </a:prstGeom>
        </p:spPr>
        <p:txBody>
          <a:bodyPr lIns="0" tIns="0" rIns="0" bIns="0">
            <a:spAutoFit/>
          </a:bodyPr>
          <a:lstStyle/>
          <a:p>
            <a:pPr marL="329565" indent="-316865">
              <a:buClr>
                <a:srgbClr val="CC9900"/>
              </a:buClr>
              <a:buSzPct val="60000"/>
              <a:buFont typeface="Wingdings"/>
              <a:buChar char=""/>
              <a:tabLst>
                <a:tab pos="329565" algn="l"/>
                <a:tab pos="330200" algn="l"/>
              </a:tabLst>
              <a:defRPr/>
            </a:pPr>
            <a:r>
              <a:rPr sz="1600" i="1" kern="1200" spc="-5" dirty="0">
                <a:solidFill>
                  <a:prstClr val="black"/>
                </a:solidFill>
                <a:ea typeface="+mn-ea"/>
              </a:rPr>
              <a:t>один из решающих </a:t>
            </a:r>
            <a:r>
              <a:rPr sz="1600" b="1" kern="1200" spc="-5" dirty="0">
                <a:solidFill>
                  <a:prstClr val="black"/>
                </a:solidFill>
                <a:ea typeface="+mn-ea"/>
              </a:rPr>
              <a:t>факторов создания</a:t>
            </a:r>
            <a:r>
              <a:rPr sz="1600" b="1" kern="1200" spc="40" dirty="0">
                <a:solidFill>
                  <a:prstClr val="black"/>
                </a:solidFill>
                <a:ea typeface="+mn-ea"/>
              </a:rPr>
              <a:t> </a:t>
            </a:r>
            <a:r>
              <a:rPr sz="1600" b="1" kern="1200" spc="-5" dirty="0">
                <a:solidFill>
                  <a:prstClr val="black"/>
                </a:solidFill>
                <a:ea typeface="+mn-ea"/>
              </a:rPr>
              <a:t>стоимости</a:t>
            </a:r>
            <a:endParaRPr sz="1600" kern="1200" dirty="0">
              <a:solidFill>
                <a:prstClr val="black"/>
              </a:solidFill>
              <a:ea typeface="+mn-ea"/>
            </a:endParaRPr>
          </a:p>
          <a:p>
            <a:pPr marL="345440" indent="-332740">
              <a:spcBef>
                <a:spcPts val="1175"/>
              </a:spcBef>
              <a:buClr>
                <a:srgbClr val="CC9900"/>
              </a:buClr>
              <a:buSzPct val="65000"/>
              <a:buFont typeface="Wingdings"/>
              <a:buChar char=""/>
              <a:tabLst>
                <a:tab pos="345440" algn="l"/>
                <a:tab pos="346075" algn="l"/>
              </a:tabLst>
              <a:defRPr/>
            </a:pPr>
            <a:r>
              <a:rPr sz="1600" i="1" kern="1200" spc="-5" dirty="0">
                <a:solidFill>
                  <a:prstClr val="black"/>
                </a:solidFill>
                <a:ea typeface="+mn-ea"/>
              </a:rPr>
              <a:t>приносит значительные </a:t>
            </a:r>
            <a:r>
              <a:rPr sz="1600" b="1" kern="1200" spc="-5" dirty="0">
                <a:solidFill>
                  <a:prstClr val="black"/>
                </a:solidFill>
                <a:ea typeface="+mn-ea"/>
              </a:rPr>
              <a:t>экономические</a:t>
            </a:r>
            <a:r>
              <a:rPr sz="1600" b="1" kern="1200" spc="45" dirty="0">
                <a:solidFill>
                  <a:prstClr val="black"/>
                </a:solidFill>
                <a:ea typeface="+mn-ea"/>
              </a:rPr>
              <a:t> </a:t>
            </a:r>
            <a:r>
              <a:rPr sz="1600" b="1" kern="1200" spc="-5" dirty="0">
                <a:solidFill>
                  <a:prstClr val="black"/>
                </a:solidFill>
                <a:ea typeface="+mn-ea"/>
              </a:rPr>
              <a:t>выгоды</a:t>
            </a:r>
            <a:endParaRPr sz="1600" kern="1200" dirty="0">
              <a:solidFill>
                <a:prstClr val="black"/>
              </a:solidFill>
              <a:ea typeface="+mn-ea"/>
            </a:endParaRPr>
          </a:p>
          <a:p>
            <a:pPr marL="345440" indent="-332740">
              <a:spcBef>
                <a:spcPts val="1180"/>
              </a:spcBef>
              <a:buClr>
                <a:srgbClr val="CC9900"/>
              </a:buClr>
              <a:buSzPct val="65000"/>
              <a:buFont typeface="Wingdings"/>
              <a:buChar char=""/>
              <a:tabLst>
                <a:tab pos="345440" algn="l"/>
                <a:tab pos="346075" algn="l"/>
              </a:tabLst>
              <a:defRPr/>
            </a:pPr>
            <a:r>
              <a:rPr sz="1600" i="1" kern="1200" spc="-5" dirty="0">
                <a:solidFill>
                  <a:prstClr val="black"/>
                </a:solidFill>
                <a:ea typeface="+mn-ea"/>
              </a:rPr>
              <a:t>формирует долгосрочные </a:t>
            </a:r>
            <a:r>
              <a:rPr sz="1600" b="1" kern="1200" spc="-5" dirty="0">
                <a:solidFill>
                  <a:prstClr val="black"/>
                </a:solidFill>
                <a:ea typeface="+mn-ea"/>
              </a:rPr>
              <a:t>конкурентные</a:t>
            </a:r>
            <a:r>
              <a:rPr sz="1600" b="1" kern="1200" spc="105" dirty="0">
                <a:solidFill>
                  <a:prstClr val="black"/>
                </a:solidFill>
                <a:ea typeface="+mn-ea"/>
              </a:rPr>
              <a:t> </a:t>
            </a:r>
            <a:r>
              <a:rPr sz="1600" b="1" kern="1200" spc="-5" dirty="0">
                <a:solidFill>
                  <a:prstClr val="black"/>
                </a:solidFill>
                <a:ea typeface="+mn-ea"/>
              </a:rPr>
              <a:t>преимущества</a:t>
            </a:r>
            <a:endParaRPr sz="1600" kern="1200" dirty="0">
              <a:solidFill>
                <a:prstClr val="black"/>
              </a:solidFill>
              <a:ea typeface="+mn-ea"/>
            </a:endParaRPr>
          </a:p>
          <a:p>
            <a:pPr marL="360680">
              <a:spcBef>
                <a:spcPts val="1180"/>
              </a:spcBef>
              <a:buClrTx/>
              <a:buFontTx/>
              <a:buNone/>
              <a:defRPr/>
            </a:pPr>
            <a:r>
              <a:rPr sz="1600" i="1" kern="1200" spc="-5" dirty="0">
                <a:solidFill>
                  <a:prstClr val="black"/>
                </a:solidFill>
                <a:ea typeface="+mn-ea"/>
              </a:rPr>
              <a:t>компании</a:t>
            </a:r>
            <a:endParaRPr sz="1600" kern="1200" dirty="0">
              <a:solidFill>
                <a:prstClr val="black"/>
              </a:solidFill>
              <a:ea typeface="+mn-ea"/>
            </a:endParaRPr>
          </a:p>
          <a:p>
            <a:pPr marL="345440" indent="-332740">
              <a:spcBef>
                <a:spcPts val="1175"/>
              </a:spcBef>
              <a:buClr>
                <a:srgbClr val="CC9900"/>
              </a:buClr>
              <a:buSzPct val="65000"/>
              <a:buFont typeface="Wingdings"/>
              <a:buChar char=""/>
              <a:tabLst>
                <a:tab pos="345440" algn="l"/>
                <a:tab pos="346075" algn="l"/>
              </a:tabLst>
              <a:defRPr/>
            </a:pPr>
            <a:r>
              <a:rPr sz="1600" i="1" kern="1200" spc="-5" dirty="0">
                <a:solidFill>
                  <a:prstClr val="black"/>
                </a:solidFill>
                <a:ea typeface="+mn-ea"/>
              </a:rPr>
              <a:t>увеличивает </a:t>
            </a:r>
            <a:r>
              <a:rPr sz="1600" b="1" kern="1200" spc="-5" dirty="0">
                <a:solidFill>
                  <a:prstClr val="black"/>
                </a:solidFill>
                <a:ea typeface="+mn-ea"/>
              </a:rPr>
              <a:t>капитализацию</a:t>
            </a:r>
            <a:r>
              <a:rPr sz="1600" b="1" kern="1200" spc="30" dirty="0">
                <a:solidFill>
                  <a:prstClr val="black"/>
                </a:solidFill>
                <a:ea typeface="+mn-ea"/>
              </a:rPr>
              <a:t> </a:t>
            </a:r>
            <a:r>
              <a:rPr sz="1600" b="1" kern="1200" spc="-5" dirty="0">
                <a:solidFill>
                  <a:prstClr val="black"/>
                </a:solidFill>
                <a:ea typeface="+mn-ea"/>
              </a:rPr>
              <a:t>компании</a:t>
            </a:r>
            <a:endParaRPr sz="1600" kern="1200" dirty="0">
              <a:solidFill>
                <a:prstClr val="black"/>
              </a:solidFill>
              <a:ea typeface="+mn-ea"/>
            </a:endParaRPr>
          </a:p>
          <a:p>
            <a:pPr marL="345440" indent="-332740">
              <a:spcBef>
                <a:spcPts val="1180"/>
              </a:spcBef>
              <a:buClr>
                <a:srgbClr val="CC9900"/>
              </a:buClr>
              <a:buSzPct val="65000"/>
              <a:buFont typeface="Wingdings"/>
              <a:buChar char=""/>
              <a:tabLst>
                <a:tab pos="345440" algn="l"/>
                <a:tab pos="346075" algn="l"/>
              </a:tabLst>
              <a:defRPr/>
            </a:pPr>
            <a:r>
              <a:rPr sz="1600" b="1" kern="1200" spc="-5" dirty="0">
                <a:solidFill>
                  <a:prstClr val="black"/>
                </a:solidFill>
                <a:ea typeface="+mn-ea"/>
              </a:rPr>
              <a:t>защищает </a:t>
            </a:r>
            <a:r>
              <a:rPr sz="1600" i="1" kern="1200" spc="-5" dirty="0">
                <a:solidFill>
                  <a:prstClr val="black"/>
                </a:solidFill>
                <a:ea typeface="+mn-ea"/>
              </a:rPr>
              <a:t>бизнес </a:t>
            </a:r>
            <a:r>
              <a:rPr sz="1600" b="1" kern="1200" spc="-5" dirty="0">
                <a:solidFill>
                  <a:prstClr val="black"/>
                </a:solidFill>
                <a:ea typeface="+mn-ea"/>
              </a:rPr>
              <a:t>от</a:t>
            </a:r>
            <a:r>
              <a:rPr sz="1600" b="1" kern="1200" spc="5" dirty="0">
                <a:solidFill>
                  <a:prstClr val="black"/>
                </a:solidFill>
                <a:ea typeface="+mn-ea"/>
              </a:rPr>
              <a:t> </a:t>
            </a:r>
            <a:r>
              <a:rPr sz="1600" b="1" kern="1200" spc="-5" dirty="0">
                <a:solidFill>
                  <a:prstClr val="black"/>
                </a:solidFill>
                <a:ea typeface="+mn-ea"/>
              </a:rPr>
              <a:t>конкурентов</a:t>
            </a:r>
            <a:endParaRPr sz="1600" kern="1200" dirty="0">
              <a:solidFill>
                <a:prstClr val="black"/>
              </a:solidFill>
              <a:ea typeface="+mn-ea"/>
            </a:endParaRPr>
          </a:p>
          <a:p>
            <a:pPr marL="345440" indent="-332740">
              <a:spcBef>
                <a:spcPts val="1180"/>
              </a:spcBef>
              <a:buClr>
                <a:srgbClr val="CC9900"/>
              </a:buClr>
              <a:buSzPct val="65000"/>
              <a:buFont typeface="Wingdings"/>
              <a:buChar char=""/>
              <a:tabLst>
                <a:tab pos="345440" algn="l"/>
                <a:tab pos="346075" algn="l"/>
              </a:tabLst>
              <a:defRPr/>
            </a:pPr>
            <a:r>
              <a:rPr sz="1600" i="1" kern="1200" spc="-5" dirty="0">
                <a:solidFill>
                  <a:prstClr val="black"/>
                </a:solidFill>
                <a:ea typeface="+mn-ea"/>
              </a:rPr>
              <a:t>дает возможность получать </a:t>
            </a:r>
            <a:r>
              <a:rPr sz="1600" b="1" kern="1200" spc="-5" dirty="0">
                <a:solidFill>
                  <a:prstClr val="black"/>
                </a:solidFill>
                <a:ea typeface="+mn-ea"/>
              </a:rPr>
              <a:t>лицензионный</a:t>
            </a:r>
            <a:r>
              <a:rPr sz="1600" b="1" kern="1200" spc="55" dirty="0">
                <a:solidFill>
                  <a:prstClr val="black"/>
                </a:solidFill>
                <a:ea typeface="+mn-ea"/>
              </a:rPr>
              <a:t> </a:t>
            </a:r>
            <a:r>
              <a:rPr sz="1600" b="1" kern="1200" spc="-5" dirty="0">
                <a:solidFill>
                  <a:prstClr val="black"/>
                </a:solidFill>
                <a:ea typeface="+mn-ea"/>
              </a:rPr>
              <a:t>доход</a:t>
            </a:r>
            <a:endParaRPr sz="1600" kern="1200" dirty="0">
              <a:solidFill>
                <a:prstClr val="black"/>
              </a:solidFill>
              <a:ea typeface="+mn-ea"/>
            </a:endParaRPr>
          </a:p>
          <a:p>
            <a:pPr marL="345440" indent="-332740">
              <a:spcBef>
                <a:spcPts val="1175"/>
              </a:spcBef>
              <a:buClr>
                <a:srgbClr val="CC9900"/>
              </a:buClr>
              <a:buSzPct val="65000"/>
              <a:buFont typeface="Wingdings"/>
              <a:buChar char=""/>
              <a:tabLst>
                <a:tab pos="345440" algn="l"/>
                <a:tab pos="346075" algn="l"/>
              </a:tabLst>
              <a:defRPr/>
            </a:pPr>
            <a:r>
              <a:rPr sz="1600" i="1" kern="1200" spc="-5" dirty="0">
                <a:solidFill>
                  <a:prstClr val="black"/>
                </a:solidFill>
                <a:ea typeface="+mn-ea"/>
              </a:rPr>
              <a:t>позволяет </a:t>
            </a:r>
            <a:r>
              <a:rPr sz="1600" b="1" kern="1200" spc="-5" dirty="0">
                <a:solidFill>
                  <a:prstClr val="black"/>
                </a:solidFill>
                <a:ea typeface="+mn-ea"/>
              </a:rPr>
              <a:t>контролировать сферы производства и</a:t>
            </a:r>
            <a:r>
              <a:rPr sz="1600" b="1" kern="1200" spc="80" dirty="0">
                <a:solidFill>
                  <a:prstClr val="black"/>
                </a:solidFill>
                <a:ea typeface="+mn-ea"/>
              </a:rPr>
              <a:t> </a:t>
            </a:r>
            <a:r>
              <a:rPr sz="1600" b="1" kern="1200" spc="-5" dirty="0">
                <a:solidFill>
                  <a:prstClr val="black"/>
                </a:solidFill>
                <a:ea typeface="+mn-ea"/>
              </a:rPr>
              <a:t>сбыта</a:t>
            </a:r>
            <a:endParaRPr sz="1600" kern="1200" dirty="0">
              <a:solidFill>
                <a:prstClr val="black"/>
              </a:solidFill>
              <a:ea typeface="+mn-ea"/>
            </a:endParaRPr>
          </a:p>
          <a:p>
            <a:pPr marL="360680">
              <a:spcBef>
                <a:spcPts val="1180"/>
              </a:spcBef>
              <a:buClrTx/>
              <a:buFontTx/>
              <a:buNone/>
              <a:defRPr/>
            </a:pPr>
            <a:r>
              <a:rPr sz="1600" kern="1200" spc="-5" dirty="0">
                <a:solidFill>
                  <a:prstClr val="black"/>
                </a:solidFill>
                <a:ea typeface="+mn-ea"/>
              </a:rPr>
              <a:t>(Microsoft)</a:t>
            </a:r>
            <a:endParaRPr sz="1600" kern="1200" dirty="0">
              <a:solidFill>
                <a:prstClr val="black"/>
              </a:solidFill>
              <a:ea typeface="+mn-ea"/>
            </a:endParaRPr>
          </a:p>
          <a:p>
            <a:pPr marL="345440" indent="-332740">
              <a:spcBef>
                <a:spcPts val="1185"/>
              </a:spcBef>
              <a:buClr>
                <a:srgbClr val="CC9900"/>
              </a:buClr>
              <a:buSzPct val="65000"/>
              <a:buFont typeface="Wingdings"/>
              <a:buChar char=""/>
              <a:tabLst>
                <a:tab pos="345440" algn="l"/>
                <a:tab pos="346075" algn="l"/>
              </a:tabLst>
              <a:defRPr/>
            </a:pPr>
            <a:r>
              <a:rPr sz="1600" i="1" kern="1200" spc="-5" dirty="0">
                <a:solidFill>
                  <a:prstClr val="black"/>
                </a:solidFill>
                <a:ea typeface="+mn-ea"/>
              </a:rPr>
              <a:t>создает</a:t>
            </a:r>
            <a:r>
              <a:rPr sz="1600" i="1" kern="1200" spc="-60" dirty="0">
                <a:solidFill>
                  <a:prstClr val="black"/>
                </a:solidFill>
                <a:ea typeface="+mn-ea"/>
              </a:rPr>
              <a:t> </a:t>
            </a:r>
            <a:r>
              <a:rPr sz="1600" b="1" kern="1200" spc="-5" dirty="0">
                <a:solidFill>
                  <a:prstClr val="black"/>
                </a:solidFill>
                <a:ea typeface="+mn-ea"/>
              </a:rPr>
              <a:t>стандарты</a:t>
            </a:r>
            <a:endParaRPr sz="1600" kern="1200" dirty="0">
              <a:solidFill>
                <a:prstClr val="black"/>
              </a:solidFill>
              <a:ea typeface="+mn-ea"/>
            </a:endParaRPr>
          </a:p>
        </p:txBody>
      </p:sp>
    </p:spTree>
    <p:extLst>
      <p:ext uri="{BB962C8B-B14F-4D97-AF65-F5344CB8AC3E}">
        <p14:creationId xmlns:p14="http://schemas.microsoft.com/office/powerpoint/2010/main" val="3892480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bject 2"/>
          <p:cNvSpPr>
            <a:spLocks/>
          </p:cNvSpPr>
          <p:nvPr/>
        </p:nvSpPr>
        <p:spPr bwMode="auto">
          <a:xfrm>
            <a:off x="457200" y="4629150"/>
            <a:ext cx="8229600" cy="0"/>
          </a:xfrm>
          <a:custGeom>
            <a:avLst/>
            <a:gdLst>
              <a:gd name="T0" fmla="*/ 0 w 8229600"/>
              <a:gd name="T1" fmla="*/ 8229600 w 8229600"/>
              <a:gd name="T2" fmla="*/ 0 60000 65536"/>
              <a:gd name="T3" fmla="*/ 0 60000 65536"/>
            </a:gdLst>
            <a:ahLst/>
            <a:cxnLst>
              <a:cxn ang="T2">
                <a:pos x="T0" y="0"/>
              </a:cxn>
              <a:cxn ang="T3">
                <a:pos x="T1" y="0"/>
              </a:cxn>
            </a:cxnLst>
            <a:rect l="0" t="0" r="r" b="b"/>
            <a:pathLst>
              <a:path w="8229600">
                <a:moveTo>
                  <a:pt x="0" y="0"/>
                </a:moveTo>
                <a:lnTo>
                  <a:pt x="8229600" y="0"/>
                </a:lnTo>
              </a:path>
            </a:pathLst>
          </a:custGeom>
          <a:noFill/>
          <a:ln w="19050">
            <a:solidFill>
              <a:srgbClr val="CC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2" name="Текст 1">
            <a:extLst>
              <a:ext uri="{FF2B5EF4-FFF2-40B4-BE49-F238E27FC236}">
                <a16:creationId xmlns:a16="http://schemas.microsoft.com/office/drawing/2014/main" id="{9873FA5B-0C33-4377-A79E-1052CE540BFE}"/>
              </a:ext>
            </a:extLst>
          </p:cNvPr>
          <p:cNvSpPr>
            <a:spLocks noGrp="1"/>
          </p:cNvSpPr>
          <p:nvPr>
            <p:ph type="body" idx="1"/>
          </p:nvPr>
        </p:nvSpPr>
        <p:spPr/>
        <p:txBody>
          <a:bodyPr/>
          <a:lstStyle/>
          <a:p>
            <a:endParaRPr lang="ru-RU"/>
          </a:p>
        </p:txBody>
      </p:sp>
      <p:sp>
        <p:nvSpPr>
          <p:cNvPr id="10243" name="object 3"/>
          <p:cNvSpPr>
            <a:spLocks noGrp="1"/>
          </p:cNvSpPr>
          <p:nvPr>
            <p:ph type="title" idx="4294967295"/>
          </p:nvPr>
        </p:nvSpPr>
        <p:spPr>
          <a:xfrm>
            <a:off x="814388" y="138113"/>
            <a:ext cx="7256462" cy="892175"/>
          </a:xfrm>
        </p:spPr>
        <p:txBody>
          <a:bodyPr/>
          <a:lstStyle/>
          <a:p>
            <a:pPr marL="12700" algn="ctr" eaLnBrk="1" hangingPunct="1"/>
            <a:r>
              <a:rPr lang="ru-RU" altLang="ru-RU" sz="2400" dirty="0">
                <a:solidFill>
                  <a:schemeClr val="tx1"/>
                </a:solidFill>
                <a:latin typeface="Garamond" pitchFamily="18" charset="0"/>
                <a:ea typeface="Garamond" pitchFamily="18" charset="0"/>
                <a:cs typeface="Garamond" pitchFamily="18" charset="0"/>
              </a:rPr>
              <a:t>Что дает защита интеллектуальной  собственности?</a:t>
            </a:r>
          </a:p>
        </p:txBody>
      </p:sp>
      <p:sp>
        <p:nvSpPr>
          <p:cNvPr id="10244" name="object 4"/>
          <p:cNvSpPr>
            <a:spLocks noChangeArrowheads="1"/>
          </p:cNvSpPr>
          <p:nvPr/>
        </p:nvSpPr>
        <p:spPr bwMode="auto">
          <a:xfrm>
            <a:off x="565150" y="2282429"/>
            <a:ext cx="7437438" cy="7715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45" name="object 5"/>
          <p:cNvSpPr>
            <a:spLocks noChangeArrowheads="1"/>
          </p:cNvSpPr>
          <p:nvPr/>
        </p:nvSpPr>
        <p:spPr bwMode="auto">
          <a:xfrm>
            <a:off x="609600" y="2274097"/>
            <a:ext cx="7404100" cy="8620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46" name="object 6"/>
          <p:cNvSpPr>
            <a:spLocks noChangeArrowheads="1"/>
          </p:cNvSpPr>
          <p:nvPr/>
        </p:nvSpPr>
        <p:spPr bwMode="auto">
          <a:xfrm>
            <a:off x="611188" y="2301482"/>
            <a:ext cx="7345362" cy="702469"/>
          </a:xfrm>
          <a:prstGeom prst="rect">
            <a:avLst/>
          </a:prstGeom>
          <a:solidFill>
            <a:schemeClr val="accent6">
              <a:lumMod val="60000"/>
              <a:lumOff val="40000"/>
            </a:schemeClr>
          </a:solidFill>
          <a:ln>
            <a:noFill/>
          </a:ln>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7" name="object 7"/>
          <p:cNvSpPr txBox="1"/>
          <p:nvPr/>
        </p:nvSpPr>
        <p:spPr>
          <a:xfrm>
            <a:off x="611188" y="2301479"/>
            <a:ext cx="7345362" cy="773930"/>
          </a:xfrm>
          <a:prstGeom prst="rect">
            <a:avLst/>
          </a:prstGeom>
          <a:ln w="9525">
            <a:solidFill>
              <a:srgbClr val="CC9700"/>
            </a:solidFill>
          </a:ln>
        </p:spPr>
        <p:txBody>
          <a:bodyPr lIns="0" tIns="34925" rIns="0" bIns="0">
            <a:spAutoFit/>
          </a:bodyPr>
          <a:lstStyle/>
          <a:p>
            <a:pPr marL="888365">
              <a:spcBef>
                <a:spcPts val="275"/>
              </a:spcBef>
              <a:buClrTx/>
              <a:buFontTx/>
              <a:buNone/>
              <a:defRPr/>
            </a:pPr>
            <a:r>
              <a:rPr sz="1600" b="1" i="1" kern="1200" dirty="0">
                <a:solidFill>
                  <a:prstClr val="black"/>
                </a:solidFill>
                <a:ea typeface="+mn-ea"/>
              </a:rPr>
              <a:t>Защита </a:t>
            </a:r>
            <a:r>
              <a:rPr sz="1600" b="1" i="1" kern="1200" spc="-5" dirty="0">
                <a:solidFill>
                  <a:prstClr val="black"/>
                </a:solidFill>
                <a:ea typeface="+mn-ea"/>
              </a:rPr>
              <a:t>инноваций </a:t>
            </a:r>
            <a:r>
              <a:rPr sz="1600" b="1" i="1" kern="1200" dirty="0">
                <a:solidFill>
                  <a:prstClr val="black"/>
                </a:solidFill>
                <a:ea typeface="+mn-ea"/>
              </a:rPr>
              <a:t>не </a:t>
            </a:r>
            <a:r>
              <a:rPr sz="1600" b="1" i="1" kern="1200" spc="-5" dirty="0">
                <a:solidFill>
                  <a:prstClr val="black"/>
                </a:solidFill>
                <a:ea typeface="+mn-ea"/>
              </a:rPr>
              <a:t>позволяет </a:t>
            </a:r>
            <a:r>
              <a:rPr sz="1600" b="1" i="1" kern="1200" dirty="0">
                <a:solidFill>
                  <a:prstClr val="black"/>
                </a:solidFill>
                <a:ea typeface="+mn-ea"/>
              </a:rPr>
              <a:t>конкурентам</a:t>
            </a:r>
            <a:r>
              <a:rPr sz="1600" b="1" i="1" kern="1200" spc="-85" dirty="0">
                <a:solidFill>
                  <a:prstClr val="black"/>
                </a:solidFill>
                <a:ea typeface="+mn-ea"/>
              </a:rPr>
              <a:t> </a:t>
            </a:r>
            <a:r>
              <a:rPr sz="1600" b="1" i="1" kern="1200" spc="-5" dirty="0">
                <a:solidFill>
                  <a:prstClr val="black"/>
                </a:solidFill>
                <a:ea typeface="+mn-ea"/>
              </a:rPr>
              <a:t>получить</a:t>
            </a:r>
            <a:endParaRPr sz="1600" kern="1200">
              <a:solidFill>
                <a:prstClr val="black"/>
              </a:solidFill>
              <a:ea typeface="+mn-ea"/>
            </a:endParaRPr>
          </a:p>
          <a:p>
            <a:pPr algn="ctr">
              <a:buClrTx/>
              <a:buFontTx/>
              <a:buNone/>
              <a:defRPr/>
            </a:pPr>
            <a:r>
              <a:rPr sz="1600" b="1" i="1" kern="1200" spc="-10" dirty="0">
                <a:solidFill>
                  <a:prstClr val="black"/>
                </a:solidFill>
                <a:ea typeface="+mn-ea"/>
              </a:rPr>
              <a:t>выгоду </a:t>
            </a:r>
            <a:r>
              <a:rPr sz="1600" b="1" i="1" kern="1200" dirty="0">
                <a:solidFill>
                  <a:prstClr val="black"/>
                </a:solidFill>
                <a:ea typeface="+mn-ea"/>
              </a:rPr>
              <a:t>от РИД </a:t>
            </a:r>
            <a:r>
              <a:rPr sz="1600" b="1" i="1" kern="1200" spc="-5" dirty="0">
                <a:solidFill>
                  <a:prstClr val="black"/>
                </a:solidFill>
                <a:ea typeface="+mn-ea"/>
              </a:rPr>
              <a:t>без </a:t>
            </a:r>
            <a:r>
              <a:rPr sz="1600" b="1" i="1" kern="1200" spc="-10" dirty="0">
                <a:solidFill>
                  <a:prstClr val="black"/>
                </a:solidFill>
                <a:ea typeface="+mn-ea"/>
              </a:rPr>
              <a:t>осуществления соответствующих </a:t>
            </a:r>
            <a:r>
              <a:rPr sz="1600" b="1" i="1" kern="1200" spc="-5" dirty="0">
                <a:solidFill>
                  <a:prstClr val="black"/>
                </a:solidFill>
                <a:ea typeface="+mn-ea"/>
              </a:rPr>
              <a:t>затрат</a:t>
            </a:r>
            <a:r>
              <a:rPr sz="1600" b="1" i="1" kern="1200" dirty="0">
                <a:solidFill>
                  <a:prstClr val="black"/>
                </a:solidFill>
                <a:ea typeface="+mn-ea"/>
              </a:rPr>
              <a:t> на</a:t>
            </a:r>
            <a:endParaRPr sz="1600" kern="1200">
              <a:solidFill>
                <a:prstClr val="black"/>
              </a:solidFill>
              <a:ea typeface="+mn-ea"/>
            </a:endParaRPr>
          </a:p>
          <a:p>
            <a:pPr algn="ctr">
              <a:buClrTx/>
              <a:buFontTx/>
              <a:buNone/>
              <a:defRPr/>
            </a:pPr>
            <a:r>
              <a:rPr sz="1600" b="1" i="1" kern="1200" dirty="0">
                <a:solidFill>
                  <a:prstClr val="black"/>
                </a:solidFill>
                <a:ea typeface="+mn-ea"/>
              </a:rPr>
              <a:t>разработку и реализацию</a:t>
            </a:r>
            <a:r>
              <a:rPr sz="1600" b="1" i="1" kern="1200" spc="-55" dirty="0">
                <a:solidFill>
                  <a:prstClr val="black"/>
                </a:solidFill>
                <a:ea typeface="+mn-ea"/>
              </a:rPr>
              <a:t> </a:t>
            </a:r>
            <a:r>
              <a:rPr sz="1600" b="1" i="1" kern="1200" spc="-5" dirty="0">
                <a:solidFill>
                  <a:prstClr val="black"/>
                </a:solidFill>
                <a:ea typeface="+mn-ea"/>
              </a:rPr>
              <a:t>инноваций</a:t>
            </a:r>
            <a:endParaRPr sz="1600" kern="1200">
              <a:solidFill>
                <a:prstClr val="black"/>
              </a:solidFill>
              <a:ea typeface="+mn-ea"/>
            </a:endParaRPr>
          </a:p>
        </p:txBody>
      </p:sp>
      <p:sp>
        <p:nvSpPr>
          <p:cNvPr id="8" name="object 8"/>
          <p:cNvSpPr txBox="1"/>
          <p:nvPr/>
        </p:nvSpPr>
        <p:spPr>
          <a:xfrm>
            <a:off x="1049338" y="906069"/>
            <a:ext cx="4572000" cy="246221"/>
          </a:xfrm>
          <a:prstGeom prst="rect">
            <a:avLst/>
          </a:prstGeom>
        </p:spPr>
        <p:txBody>
          <a:bodyPr lIns="0" tIns="0" rIns="0" bIns="0">
            <a:spAutoFit/>
          </a:bodyPr>
          <a:lstStyle/>
          <a:p>
            <a:pPr marL="12700">
              <a:buClrTx/>
              <a:buFontTx/>
              <a:buNone/>
              <a:defRPr/>
            </a:pPr>
            <a:r>
              <a:rPr sz="1600" b="1" kern="1200" dirty="0">
                <a:solidFill>
                  <a:prstClr val="black"/>
                </a:solidFill>
                <a:ea typeface="+mn-ea"/>
              </a:rPr>
              <a:t>1.  </a:t>
            </a:r>
            <a:r>
              <a:rPr sz="1600" b="1" kern="1200" spc="-10" dirty="0">
                <a:solidFill>
                  <a:prstClr val="black"/>
                </a:solidFill>
                <a:ea typeface="+mn-ea"/>
              </a:rPr>
              <a:t>Сохранение конкурентного</a:t>
            </a:r>
            <a:r>
              <a:rPr sz="1600" b="1" kern="1200" spc="10" dirty="0">
                <a:solidFill>
                  <a:prstClr val="black"/>
                </a:solidFill>
                <a:ea typeface="+mn-ea"/>
              </a:rPr>
              <a:t> </a:t>
            </a:r>
            <a:r>
              <a:rPr sz="1600" b="1" kern="1200" spc="-10" dirty="0">
                <a:solidFill>
                  <a:prstClr val="black"/>
                </a:solidFill>
                <a:ea typeface="+mn-ea"/>
              </a:rPr>
              <a:t>преимущества</a:t>
            </a:r>
            <a:endParaRPr sz="1600" kern="1200">
              <a:solidFill>
                <a:prstClr val="black"/>
              </a:solidFill>
              <a:ea typeface="+mn-ea"/>
            </a:endParaRPr>
          </a:p>
        </p:txBody>
      </p:sp>
      <p:sp>
        <p:nvSpPr>
          <p:cNvPr id="10249" name="object 9"/>
          <p:cNvSpPr>
            <a:spLocks noChangeArrowheads="1"/>
          </p:cNvSpPr>
          <p:nvPr/>
        </p:nvSpPr>
        <p:spPr bwMode="auto">
          <a:xfrm>
            <a:off x="565150" y="3071816"/>
            <a:ext cx="7399338" cy="1570435"/>
          </a:xfrm>
          <a:prstGeom prst="rect">
            <a:avLst/>
          </a:prstGeom>
          <a:solidFill>
            <a:srgbClr val="FFFFFF"/>
          </a:solidFill>
          <a:ln>
            <a:noFill/>
          </a:ln>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dirty="0">
              <a:solidFill>
                <a:prstClr val="black"/>
              </a:solidFill>
              <a:ea typeface="+mn-ea"/>
              <a:cs typeface="Arial" charset="0"/>
            </a:endParaRPr>
          </a:p>
        </p:txBody>
      </p:sp>
      <p:sp>
        <p:nvSpPr>
          <p:cNvPr id="10250" name="object 10"/>
          <p:cNvSpPr>
            <a:spLocks noChangeArrowheads="1"/>
          </p:cNvSpPr>
          <p:nvPr/>
        </p:nvSpPr>
        <p:spPr bwMode="auto">
          <a:xfrm>
            <a:off x="814388" y="3071813"/>
            <a:ext cx="7173912" cy="1525191"/>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51" name="object 11"/>
          <p:cNvSpPr>
            <a:spLocks noChangeArrowheads="1"/>
          </p:cNvSpPr>
          <p:nvPr/>
        </p:nvSpPr>
        <p:spPr bwMode="auto">
          <a:xfrm>
            <a:off x="611188" y="3092053"/>
            <a:ext cx="7307262" cy="1500188"/>
          </a:xfrm>
          <a:prstGeom prst="rect">
            <a:avLst/>
          </a:prstGeom>
          <a:solidFill>
            <a:schemeClr val="accent4">
              <a:lumMod val="60000"/>
              <a:lumOff val="40000"/>
            </a:schemeClr>
          </a:solidFill>
          <a:ln>
            <a:noFill/>
          </a:ln>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52" name="object 12"/>
          <p:cNvSpPr txBox="1">
            <a:spLocks noChangeArrowheads="1"/>
          </p:cNvSpPr>
          <p:nvPr/>
        </p:nvSpPr>
        <p:spPr bwMode="auto">
          <a:xfrm>
            <a:off x="611188" y="3092056"/>
            <a:ext cx="7307262" cy="1337546"/>
          </a:xfrm>
          <a:prstGeom prst="rect">
            <a:avLst/>
          </a:prstGeom>
          <a:noFill/>
          <a:ln w="9525">
            <a:solidFill>
              <a:srgbClr val="38802C"/>
            </a:solidFill>
            <a:miter lim="800000"/>
            <a:headEnd/>
            <a:tailEnd/>
          </a:ln>
          <a:extLst>
            <a:ext uri="{909E8E84-426E-40DD-AFC4-6F175D3DCCD1}">
              <a14:hiddenFill xmlns:a14="http://schemas.microsoft.com/office/drawing/2010/main">
                <a:solidFill>
                  <a:srgbClr val="FFFFFF"/>
                </a:solidFill>
              </a14:hiddenFill>
            </a:ext>
          </a:extLst>
        </p:spPr>
        <p:txBody>
          <a:bodyPr lIns="0" tIns="44450" rIns="0" bIns="0">
            <a:spAutoFit/>
          </a:bodyPr>
          <a:lstStyle>
            <a:lvl1pPr marL="588963" indent="-227013" eaLnBrk="0" hangingPunct="0">
              <a:spcBef>
                <a:spcPct val="20000"/>
              </a:spcBef>
              <a:tabLst>
                <a:tab pos="587375" algn="l"/>
              </a:tabLst>
              <a:defRPr>
                <a:solidFill>
                  <a:schemeClr val="tx1"/>
                </a:solidFill>
                <a:latin typeface="Calibri" pitchFamily="34" charset="0"/>
              </a:defRPr>
            </a:lvl1pPr>
            <a:lvl2pPr marL="742950" indent="-285750" eaLnBrk="0" hangingPunct="0">
              <a:spcBef>
                <a:spcPct val="20000"/>
              </a:spcBef>
              <a:tabLst>
                <a:tab pos="587375" algn="l"/>
              </a:tabLst>
              <a:defRPr>
                <a:solidFill>
                  <a:schemeClr val="tx1"/>
                </a:solidFill>
                <a:latin typeface="Calibri" pitchFamily="34" charset="0"/>
              </a:defRPr>
            </a:lvl2pPr>
            <a:lvl3pPr marL="1143000" indent="-228600" eaLnBrk="0" hangingPunct="0">
              <a:spcBef>
                <a:spcPct val="20000"/>
              </a:spcBef>
              <a:tabLst>
                <a:tab pos="587375" algn="l"/>
              </a:tabLst>
              <a:defRPr>
                <a:solidFill>
                  <a:schemeClr val="tx1"/>
                </a:solidFill>
                <a:latin typeface="Calibri" pitchFamily="34" charset="0"/>
              </a:defRPr>
            </a:lvl3pPr>
            <a:lvl4pPr marL="1600200" indent="-228600" eaLnBrk="0" hangingPunct="0">
              <a:spcBef>
                <a:spcPct val="20000"/>
              </a:spcBef>
              <a:tabLst>
                <a:tab pos="587375" algn="l"/>
              </a:tabLst>
              <a:defRPr>
                <a:solidFill>
                  <a:schemeClr val="tx1"/>
                </a:solidFill>
                <a:latin typeface="Calibri" pitchFamily="34" charset="0"/>
              </a:defRPr>
            </a:lvl4pPr>
            <a:lvl5pPr marL="2057400" indent="-228600" eaLnBrk="0" hangingPunct="0">
              <a:spcBef>
                <a:spcPct val="20000"/>
              </a:spcBef>
              <a:tabLst>
                <a:tab pos="587375" algn="l"/>
              </a:tabLst>
              <a:defRPr>
                <a:solidFill>
                  <a:schemeClr val="tx1"/>
                </a:solidFill>
                <a:latin typeface="Calibri" pitchFamily="34" charset="0"/>
              </a:defRPr>
            </a:lvl5pPr>
            <a:lvl6pPr marL="2514600" indent="-228600" eaLnBrk="0" fontAlgn="base" hangingPunct="0">
              <a:spcBef>
                <a:spcPct val="20000"/>
              </a:spcBef>
              <a:spcAft>
                <a:spcPct val="0"/>
              </a:spcAft>
              <a:tabLst>
                <a:tab pos="587375" algn="l"/>
              </a:tabLst>
              <a:defRPr>
                <a:solidFill>
                  <a:schemeClr val="tx1"/>
                </a:solidFill>
                <a:latin typeface="Calibri" pitchFamily="34" charset="0"/>
              </a:defRPr>
            </a:lvl6pPr>
            <a:lvl7pPr marL="2971800" indent="-228600" eaLnBrk="0" fontAlgn="base" hangingPunct="0">
              <a:spcBef>
                <a:spcPct val="20000"/>
              </a:spcBef>
              <a:spcAft>
                <a:spcPct val="0"/>
              </a:spcAft>
              <a:tabLst>
                <a:tab pos="587375" algn="l"/>
              </a:tabLst>
              <a:defRPr>
                <a:solidFill>
                  <a:schemeClr val="tx1"/>
                </a:solidFill>
                <a:latin typeface="Calibri" pitchFamily="34" charset="0"/>
              </a:defRPr>
            </a:lvl7pPr>
            <a:lvl8pPr marL="3429000" indent="-228600" eaLnBrk="0" fontAlgn="base" hangingPunct="0">
              <a:spcBef>
                <a:spcPct val="20000"/>
              </a:spcBef>
              <a:spcAft>
                <a:spcPct val="0"/>
              </a:spcAft>
              <a:tabLst>
                <a:tab pos="587375" algn="l"/>
              </a:tabLst>
              <a:defRPr>
                <a:solidFill>
                  <a:schemeClr val="tx1"/>
                </a:solidFill>
                <a:latin typeface="Calibri" pitchFamily="34" charset="0"/>
              </a:defRPr>
            </a:lvl8pPr>
            <a:lvl9pPr marL="3886200" indent="-228600" eaLnBrk="0" fontAlgn="base" hangingPunct="0">
              <a:spcBef>
                <a:spcPct val="20000"/>
              </a:spcBef>
              <a:spcAft>
                <a:spcPct val="0"/>
              </a:spcAft>
              <a:tabLst>
                <a:tab pos="587375" algn="l"/>
              </a:tabLst>
              <a:defRPr>
                <a:solidFill>
                  <a:schemeClr val="tx1"/>
                </a:solidFill>
                <a:latin typeface="Calibri" pitchFamily="34" charset="0"/>
              </a:defRPr>
            </a:lvl9pPr>
          </a:lstStyle>
          <a:p>
            <a:pPr eaLnBrk="1" fontAlgn="base" hangingPunct="1">
              <a:spcBef>
                <a:spcPts val="350"/>
              </a:spcBef>
              <a:spcAft>
                <a:spcPct val="0"/>
              </a:spcAft>
              <a:buClrTx/>
              <a:buFontTx/>
              <a:buAutoNum type="arabicPeriod" startAt="2"/>
            </a:pPr>
            <a:r>
              <a:rPr lang="ru-RU" altLang="ru-RU" b="1" kern="1200" dirty="0">
                <a:solidFill>
                  <a:prstClr val="black"/>
                </a:solidFill>
                <a:latin typeface="Arial" charset="0"/>
                <a:ea typeface="+mn-ea"/>
                <a:cs typeface="Arial" charset="0"/>
              </a:rPr>
              <a:t>Инструмент борьбы с пиратством и контрафактной продукцией</a:t>
            </a:r>
            <a:endParaRPr lang="ru-RU" altLang="ru-RU" kern="1200" dirty="0">
              <a:solidFill>
                <a:prstClr val="black"/>
              </a:solidFill>
              <a:latin typeface="Arial" charset="0"/>
              <a:ea typeface="+mn-ea"/>
              <a:cs typeface="Arial" charset="0"/>
            </a:endParaRPr>
          </a:p>
          <a:p>
            <a:pPr eaLnBrk="1" fontAlgn="base" hangingPunct="1">
              <a:spcBef>
                <a:spcPct val="0"/>
              </a:spcBef>
              <a:spcAft>
                <a:spcPct val="0"/>
              </a:spcAft>
              <a:buClrTx/>
              <a:buFontTx/>
              <a:buAutoNum type="arabicPeriod" startAt="2"/>
            </a:pPr>
            <a:r>
              <a:rPr lang="ru-RU" altLang="ru-RU" b="1" kern="1200" dirty="0">
                <a:solidFill>
                  <a:prstClr val="black"/>
                </a:solidFill>
                <a:latin typeface="Arial" charset="0"/>
                <a:ea typeface="+mn-ea"/>
                <a:cs typeface="Arial" charset="0"/>
              </a:rPr>
              <a:t>Стимулирование инновационной деятельности хозяйствующих  субъектов</a:t>
            </a:r>
            <a:endParaRPr lang="ru-RU" altLang="ru-RU" kern="1200" dirty="0">
              <a:solidFill>
                <a:prstClr val="black"/>
              </a:solidFill>
              <a:latin typeface="Arial" charset="0"/>
              <a:ea typeface="+mn-ea"/>
              <a:cs typeface="Arial" charset="0"/>
            </a:endParaRPr>
          </a:p>
          <a:p>
            <a:pPr eaLnBrk="1" fontAlgn="base" hangingPunct="1">
              <a:spcBef>
                <a:spcPct val="0"/>
              </a:spcBef>
              <a:spcAft>
                <a:spcPct val="0"/>
              </a:spcAft>
              <a:buClrTx/>
              <a:buFontTx/>
              <a:buAutoNum type="arabicPeriod" startAt="2"/>
            </a:pPr>
            <a:r>
              <a:rPr lang="ru-RU" altLang="ru-RU" b="1" kern="1200" dirty="0">
                <a:solidFill>
                  <a:prstClr val="black"/>
                </a:solidFill>
                <a:latin typeface="Arial" charset="0"/>
                <a:ea typeface="+mn-ea"/>
                <a:cs typeface="Arial" charset="0"/>
              </a:rPr>
              <a:t>Существенное улучшение инвестиционного климата</a:t>
            </a:r>
            <a:endParaRPr lang="ru-RU" altLang="ru-RU" kern="1200" dirty="0">
              <a:solidFill>
                <a:prstClr val="black"/>
              </a:solidFill>
              <a:latin typeface="Arial" charset="0"/>
              <a:ea typeface="+mn-ea"/>
              <a:cs typeface="Arial" charset="0"/>
            </a:endParaRPr>
          </a:p>
          <a:p>
            <a:pPr eaLnBrk="1" fontAlgn="base" hangingPunct="1">
              <a:spcBef>
                <a:spcPct val="0"/>
              </a:spcBef>
              <a:spcAft>
                <a:spcPct val="0"/>
              </a:spcAft>
              <a:buClrTx/>
              <a:buFontTx/>
              <a:buAutoNum type="arabicPeriod" startAt="2"/>
            </a:pPr>
            <a:r>
              <a:rPr lang="ru-RU" altLang="ru-RU" b="1" kern="1200" dirty="0">
                <a:solidFill>
                  <a:prstClr val="black"/>
                </a:solidFill>
                <a:latin typeface="Arial" charset="0"/>
                <a:ea typeface="+mn-ea"/>
                <a:cs typeface="Arial" charset="0"/>
              </a:rPr>
              <a:t>Интенсификация процессов трансфера технологий</a:t>
            </a:r>
            <a:endParaRPr lang="ru-RU" altLang="ru-RU" kern="1200" dirty="0">
              <a:solidFill>
                <a:prstClr val="black"/>
              </a:solidFill>
              <a:latin typeface="Arial" charset="0"/>
              <a:ea typeface="+mn-ea"/>
              <a:cs typeface="Arial" charset="0"/>
            </a:endParaRPr>
          </a:p>
          <a:p>
            <a:pPr eaLnBrk="1" fontAlgn="base" hangingPunct="1">
              <a:spcBef>
                <a:spcPct val="0"/>
              </a:spcBef>
              <a:spcAft>
                <a:spcPct val="0"/>
              </a:spcAft>
              <a:buClrTx/>
              <a:buFontTx/>
              <a:buAutoNum type="arabicPeriod" startAt="2"/>
            </a:pPr>
            <a:r>
              <a:rPr lang="ru-RU" altLang="ru-RU" b="1" kern="1200" dirty="0">
                <a:solidFill>
                  <a:prstClr val="black"/>
                </a:solidFill>
                <a:latin typeface="Arial" charset="0"/>
                <a:ea typeface="+mn-ea"/>
                <a:cs typeface="Arial" charset="0"/>
              </a:rPr>
              <a:t>Предотвращение несанкционированного использования  нематериальных активов предприятия</a:t>
            </a:r>
            <a:endParaRPr lang="ru-RU" altLang="ru-RU" kern="1200" dirty="0">
              <a:solidFill>
                <a:prstClr val="black"/>
              </a:solidFill>
              <a:latin typeface="Arial" charset="0"/>
              <a:ea typeface="+mn-ea"/>
              <a:cs typeface="Arial" charset="0"/>
            </a:endParaRPr>
          </a:p>
        </p:txBody>
      </p:sp>
      <p:sp>
        <p:nvSpPr>
          <p:cNvPr id="10253" name="object 13"/>
          <p:cNvSpPr>
            <a:spLocks noChangeArrowheads="1"/>
          </p:cNvSpPr>
          <p:nvPr/>
        </p:nvSpPr>
        <p:spPr bwMode="auto">
          <a:xfrm>
            <a:off x="565150" y="1201341"/>
            <a:ext cx="2613025" cy="98702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54" name="object 14"/>
          <p:cNvSpPr>
            <a:spLocks noChangeArrowheads="1"/>
          </p:cNvSpPr>
          <p:nvPr/>
        </p:nvSpPr>
        <p:spPr bwMode="auto">
          <a:xfrm>
            <a:off x="554041" y="1384701"/>
            <a:ext cx="1652587" cy="58221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55" name="object 15"/>
          <p:cNvSpPr>
            <a:spLocks noChangeArrowheads="1"/>
          </p:cNvSpPr>
          <p:nvPr/>
        </p:nvSpPr>
        <p:spPr bwMode="auto">
          <a:xfrm>
            <a:off x="611188" y="1221583"/>
            <a:ext cx="2520950" cy="91797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56" name="object 16"/>
          <p:cNvSpPr>
            <a:spLocks/>
          </p:cNvSpPr>
          <p:nvPr/>
        </p:nvSpPr>
        <p:spPr bwMode="auto">
          <a:xfrm>
            <a:off x="611188" y="1221583"/>
            <a:ext cx="2520950" cy="917972"/>
          </a:xfrm>
          <a:custGeom>
            <a:avLst/>
            <a:gdLst>
              <a:gd name="T0" fmla="*/ 0 w 2521585"/>
              <a:gd name="T1" fmla="*/ 0 h 1224280"/>
              <a:gd name="T2" fmla="*/ 1636746 w 2521585"/>
              <a:gd name="T3" fmla="*/ 0 h 1224280"/>
              <a:gd name="T4" fmla="*/ 1636746 w 2521585"/>
              <a:gd name="T5" fmla="*/ 458620 h 1224280"/>
              <a:gd name="T6" fmla="*/ 2213270 w 2521585"/>
              <a:gd name="T7" fmla="*/ 458620 h 1224280"/>
              <a:gd name="T8" fmla="*/ 2213270 w 2521585"/>
              <a:gd name="T9" fmla="*/ 305705 h 1224280"/>
              <a:gd name="T10" fmla="*/ 2519108 w 2521585"/>
              <a:gd name="T11" fmla="*/ 611539 h 1224280"/>
              <a:gd name="T12" fmla="*/ 2213270 w 2521585"/>
              <a:gd name="T13" fmla="*/ 917241 h 1224280"/>
              <a:gd name="T14" fmla="*/ 2213270 w 2521585"/>
              <a:gd name="T15" fmla="*/ 764327 h 1224280"/>
              <a:gd name="T16" fmla="*/ 1636746 w 2521585"/>
              <a:gd name="T17" fmla="*/ 764327 h 1224280"/>
              <a:gd name="T18" fmla="*/ 1636746 w 2521585"/>
              <a:gd name="T19" fmla="*/ 1222948 h 1224280"/>
              <a:gd name="T20" fmla="*/ 0 w 2521585"/>
              <a:gd name="T21" fmla="*/ 1222948 h 1224280"/>
              <a:gd name="T22" fmla="*/ 0 w 2521585"/>
              <a:gd name="T23" fmla="*/ 0 h 12242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1585" h="1224280">
                <a:moveTo>
                  <a:pt x="0" y="0"/>
                </a:moveTo>
                <a:lnTo>
                  <a:pt x="1637982" y="0"/>
                </a:lnTo>
                <a:lnTo>
                  <a:pt x="1637982" y="458977"/>
                </a:lnTo>
                <a:lnTo>
                  <a:pt x="2214943" y="458977"/>
                </a:lnTo>
                <a:lnTo>
                  <a:pt x="2214943" y="305942"/>
                </a:lnTo>
                <a:lnTo>
                  <a:pt x="2521013" y="612013"/>
                </a:lnTo>
                <a:lnTo>
                  <a:pt x="2214943" y="917955"/>
                </a:lnTo>
                <a:lnTo>
                  <a:pt x="2214943" y="764921"/>
                </a:lnTo>
                <a:lnTo>
                  <a:pt x="1637982" y="764921"/>
                </a:lnTo>
                <a:lnTo>
                  <a:pt x="1637982" y="1223899"/>
                </a:lnTo>
                <a:lnTo>
                  <a:pt x="0" y="1223899"/>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10257" name="object 17"/>
          <p:cNvSpPr txBox="1">
            <a:spLocks noChangeArrowheads="1"/>
          </p:cNvSpPr>
          <p:nvPr/>
        </p:nvSpPr>
        <p:spPr bwMode="auto">
          <a:xfrm>
            <a:off x="690563" y="1437088"/>
            <a:ext cx="1330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r>
              <a:rPr lang="ru-RU" altLang="ru-RU" kern="1200">
                <a:solidFill>
                  <a:prstClr val="black"/>
                </a:solidFill>
                <a:latin typeface="Arial" charset="0"/>
                <a:ea typeface="+mn-ea"/>
                <a:cs typeface="Arial" charset="0"/>
              </a:rPr>
              <a:t>Инновационная  деятельность  предприятия</a:t>
            </a:r>
          </a:p>
        </p:txBody>
      </p:sp>
      <p:sp>
        <p:nvSpPr>
          <p:cNvPr id="10258" name="object 18"/>
          <p:cNvSpPr>
            <a:spLocks noChangeArrowheads="1"/>
          </p:cNvSpPr>
          <p:nvPr/>
        </p:nvSpPr>
        <p:spPr bwMode="auto">
          <a:xfrm>
            <a:off x="3157545" y="1201341"/>
            <a:ext cx="2613025" cy="987028"/>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59" name="object 19"/>
          <p:cNvSpPr>
            <a:spLocks noChangeArrowheads="1"/>
          </p:cNvSpPr>
          <p:nvPr/>
        </p:nvSpPr>
        <p:spPr bwMode="auto">
          <a:xfrm>
            <a:off x="3146432" y="1384701"/>
            <a:ext cx="1641475" cy="582215"/>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60" name="object 20"/>
          <p:cNvSpPr>
            <a:spLocks noChangeArrowheads="1"/>
          </p:cNvSpPr>
          <p:nvPr/>
        </p:nvSpPr>
        <p:spPr bwMode="auto">
          <a:xfrm>
            <a:off x="3203575" y="1221583"/>
            <a:ext cx="2520950" cy="91797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61" name="object 21"/>
          <p:cNvSpPr>
            <a:spLocks/>
          </p:cNvSpPr>
          <p:nvPr/>
        </p:nvSpPr>
        <p:spPr bwMode="auto">
          <a:xfrm>
            <a:off x="3203575" y="1221583"/>
            <a:ext cx="2520950" cy="917972"/>
          </a:xfrm>
          <a:custGeom>
            <a:avLst/>
            <a:gdLst>
              <a:gd name="T0" fmla="*/ 0 w 2520950"/>
              <a:gd name="T1" fmla="*/ 0 h 1224280"/>
              <a:gd name="T2" fmla="*/ 1638046 w 2520950"/>
              <a:gd name="T3" fmla="*/ 0 h 1224280"/>
              <a:gd name="T4" fmla="*/ 1638046 w 2520950"/>
              <a:gd name="T5" fmla="*/ 458620 h 1224280"/>
              <a:gd name="T6" fmla="*/ 2215007 w 2520950"/>
              <a:gd name="T7" fmla="*/ 458620 h 1224280"/>
              <a:gd name="T8" fmla="*/ 2215007 w 2520950"/>
              <a:gd name="T9" fmla="*/ 305705 h 1224280"/>
              <a:gd name="T10" fmla="*/ 2520950 w 2520950"/>
              <a:gd name="T11" fmla="*/ 611539 h 1224280"/>
              <a:gd name="T12" fmla="*/ 2215007 w 2520950"/>
              <a:gd name="T13" fmla="*/ 917241 h 1224280"/>
              <a:gd name="T14" fmla="*/ 2215007 w 2520950"/>
              <a:gd name="T15" fmla="*/ 764327 h 1224280"/>
              <a:gd name="T16" fmla="*/ 1638046 w 2520950"/>
              <a:gd name="T17" fmla="*/ 764327 h 1224280"/>
              <a:gd name="T18" fmla="*/ 1638046 w 2520950"/>
              <a:gd name="T19" fmla="*/ 1222948 h 1224280"/>
              <a:gd name="T20" fmla="*/ 0 w 2520950"/>
              <a:gd name="T21" fmla="*/ 1222948 h 1224280"/>
              <a:gd name="T22" fmla="*/ 0 w 2520950"/>
              <a:gd name="T23" fmla="*/ 0 h 12242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0950" h="1224280">
                <a:moveTo>
                  <a:pt x="0" y="0"/>
                </a:moveTo>
                <a:lnTo>
                  <a:pt x="1638046" y="0"/>
                </a:lnTo>
                <a:lnTo>
                  <a:pt x="1638046" y="458977"/>
                </a:lnTo>
                <a:lnTo>
                  <a:pt x="2215007" y="458977"/>
                </a:lnTo>
                <a:lnTo>
                  <a:pt x="2215007" y="305942"/>
                </a:lnTo>
                <a:lnTo>
                  <a:pt x="2520950" y="612013"/>
                </a:lnTo>
                <a:lnTo>
                  <a:pt x="2215007" y="917955"/>
                </a:lnTo>
                <a:lnTo>
                  <a:pt x="2215007" y="764921"/>
                </a:lnTo>
                <a:lnTo>
                  <a:pt x="1638046" y="764921"/>
                </a:lnTo>
                <a:lnTo>
                  <a:pt x="1638046" y="1223899"/>
                </a:lnTo>
                <a:lnTo>
                  <a:pt x="0" y="1223899"/>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buClrTx/>
              <a:buFontTx/>
              <a:buNone/>
            </a:pPr>
            <a:endParaRPr lang="ru-RU" sz="1800" kern="1200">
              <a:solidFill>
                <a:prstClr val="black"/>
              </a:solidFill>
              <a:latin typeface="Arial" charset="0"/>
              <a:ea typeface="+mn-ea"/>
              <a:cs typeface="Arial" charset="0"/>
            </a:endParaRPr>
          </a:p>
        </p:txBody>
      </p:sp>
      <p:sp>
        <p:nvSpPr>
          <p:cNvPr id="10262" name="object 22"/>
          <p:cNvSpPr txBox="1">
            <a:spLocks noChangeArrowheads="1"/>
          </p:cNvSpPr>
          <p:nvPr/>
        </p:nvSpPr>
        <p:spPr bwMode="auto">
          <a:xfrm>
            <a:off x="3282950" y="1437088"/>
            <a:ext cx="1322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r>
              <a:rPr lang="ru-RU" altLang="ru-RU" kern="1200">
                <a:solidFill>
                  <a:prstClr val="black"/>
                </a:solidFill>
                <a:latin typeface="Arial" charset="0"/>
                <a:ea typeface="+mn-ea"/>
                <a:cs typeface="Arial" charset="0"/>
              </a:rPr>
              <a:t>Получаемое  </a:t>
            </a:r>
            <a:r>
              <a:rPr lang="ru-RU" altLang="ru-RU" b="1" kern="1200">
                <a:solidFill>
                  <a:prstClr val="black"/>
                </a:solidFill>
                <a:latin typeface="Arial" charset="0"/>
                <a:ea typeface="+mn-ea"/>
                <a:cs typeface="Arial" charset="0"/>
              </a:rPr>
              <a:t>конкурентное  преимущество</a:t>
            </a:r>
            <a:endParaRPr lang="ru-RU" altLang="ru-RU" kern="1200">
              <a:solidFill>
                <a:prstClr val="black"/>
              </a:solidFill>
              <a:latin typeface="Arial" charset="0"/>
              <a:ea typeface="+mn-ea"/>
              <a:cs typeface="Arial" charset="0"/>
            </a:endParaRPr>
          </a:p>
        </p:txBody>
      </p:sp>
      <p:sp>
        <p:nvSpPr>
          <p:cNvPr id="10263" name="object 23"/>
          <p:cNvSpPr>
            <a:spLocks noChangeArrowheads="1"/>
          </p:cNvSpPr>
          <p:nvPr/>
        </p:nvSpPr>
        <p:spPr bwMode="auto">
          <a:xfrm>
            <a:off x="5749932" y="1148957"/>
            <a:ext cx="2252663" cy="1039415"/>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64" name="object 24"/>
          <p:cNvSpPr>
            <a:spLocks noChangeArrowheads="1"/>
          </p:cNvSpPr>
          <p:nvPr/>
        </p:nvSpPr>
        <p:spPr bwMode="auto">
          <a:xfrm>
            <a:off x="5791207" y="1095379"/>
            <a:ext cx="2219325" cy="110728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65" name="object 25"/>
          <p:cNvSpPr>
            <a:spLocks noChangeArrowheads="1"/>
          </p:cNvSpPr>
          <p:nvPr/>
        </p:nvSpPr>
        <p:spPr bwMode="auto">
          <a:xfrm>
            <a:off x="5795970" y="1168004"/>
            <a:ext cx="2160587" cy="971550"/>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endParaRPr lang="ru-RU" altLang="ru-RU" sz="1800" kern="1200">
              <a:solidFill>
                <a:prstClr val="black"/>
              </a:solidFill>
              <a:ea typeface="+mn-ea"/>
              <a:cs typeface="Arial" charset="0"/>
            </a:endParaRPr>
          </a:p>
        </p:txBody>
      </p:sp>
      <p:sp>
        <p:nvSpPr>
          <p:cNvPr id="10266" name="object 26"/>
          <p:cNvSpPr txBox="1">
            <a:spLocks noChangeArrowheads="1"/>
          </p:cNvSpPr>
          <p:nvPr/>
        </p:nvSpPr>
        <p:spPr bwMode="auto">
          <a:xfrm>
            <a:off x="5795970" y="1168007"/>
            <a:ext cx="2160587" cy="10522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5715" rIns="0" bIns="0">
            <a:spAutoFit/>
          </a:bodyPr>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ts val="50"/>
              </a:spcBef>
              <a:spcAft>
                <a:spcPct val="0"/>
              </a:spcAft>
              <a:buClrTx/>
              <a:buFontTx/>
              <a:buNone/>
            </a:pPr>
            <a:endParaRPr lang="ru-RU" altLang="ru-RU" sz="1200" kern="1200" dirty="0">
              <a:solidFill>
                <a:prstClr val="black"/>
              </a:solidFill>
              <a:latin typeface="Times New Roman" pitchFamily="18" charset="0"/>
              <a:ea typeface="+mn-ea"/>
              <a:cs typeface="Times New Roman" pitchFamily="18" charset="0"/>
            </a:endParaRPr>
          </a:p>
          <a:p>
            <a:pPr algn="ctr" eaLnBrk="1" fontAlgn="base" hangingPunct="1">
              <a:spcBef>
                <a:spcPct val="0"/>
              </a:spcBef>
              <a:spcAft>
                <a:spcPct val="0"/>
              </a:spcAft>
              <a:buClrTx/>
              <a:buFontTx/>
              <a:buNone/>
            </a:pPr>
            <a:r>
              <a:rPr lang="ru-RU" altLang="ru-RU" kern="1200" dirty="0">
                <a:solidFill>
                  <a:prstClr val="black"/>
                </a:solidFill>
                <a:latin typeface="Arial" charset="0"/>
                <a:ea typeface="+mn-ea"/>
                <a:cs typeface="Arial" charset="0"/>
              </a:rPr>
              <a:t>Защита инноваций как  объектов ИС для  сохранения  преимущества</a:t>
            </a:r>
          </a:p>
        </p:txBody>
      </p:sp>
    </p:spTree>
    <p:extLst>
      <p:ext uri="{BB962C8B-B14F-4D97-AF65-F5344CB8AC3E}">
        <p14:creationId xmlns:p14="http://schemas.microsoft.com/office/powerpoint/2010/main" val="1062550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bject 2"/>
          <p:cNvSpPr>
            <a:spLocks noGrp="1"/>
          </p:cNvSpPr>
          <p:nvPr>
            <p:ph type="title" idx="4294967295"/>
          </p:nvPr>
        </p:nvSpPr>
        <p:spPr>
          <a:xfrm>
            <a:off x="0" y="138113"/>
            <a:ext cx="8070850" cy="382587"/>
          </a:xfrm>
        </p:spPr>
        <p:txBody>
          <a:bodyPr tIns="74536"/>
          <a:lstStyle/>
          <a:p>
            <a:pPr marL="1377950"/>
            <a:r>
              <a:rPr lang="ru-RU" altLang="ru-RU" sz="2000">
                <a:latin typeface="Garamond" pitchFamily="18" charset="0"/>
                <a:ea typeface="Garamond" pitchFamily="18" charset="0"/>
                <a:cs typeface="Garamond" pitchFamily="18" charset="0"/>
              </a:rPr>
              <a:t>IP портфолио технологических компаний</a:t>
            </a:r>
          </a:p>
        </p:txBody>
      </p:sp>
      <p:sp>
        <p:nvSpPr>
          <p:cNvPr id="38915" name="object 3"/>
          <p:cNvSpPr>
            <a:spLocks noChangeArrowheads="1"/>
          </p:cNvSpPr>
          <p:nvPr/>
        </p:nvSpPr>
        <p:spPr bwMode="auto">
          <a:xfrm>
            <a:off x="49985" y="4255293"/>
            <a:ext cx="974725" cy="27503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latin typeface="Arial" charset="0"/>
            </a:endParaRPr>
          </a:p>
        </p:txBody>
      </p:sp>
      <p:sp>
        <p:nvSpPr>
          <p:cNvPr id="38916" name="object 4"/>
          <p:cNvSpPr>
            <a:spLocks noChangeArrowheads="1"/>
          </p:cNvSpPr>
          <p:nvPr/>
        </p:nvSpPr>
        <p:spPr bwMode="auto">
          <a:xfrm>
            <a:off x="276225" y="2113360"/>
            <a:ext cx="515938" cy="3381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latin typeface="Arial" charset="0"/>
            </a:endParaRPr>
          </a:p>
        </p:txBody>
      </p:sp>
      <p:sp>
        <p:nvSpPr>
          <p:cNvPr id="38917" name="object 5"/>
          <p:cNvSpPr>
            <a:spLocks noChangeArrowheads="1"/>
          </p:cNvSpPr>
          <p:nvPr/>
        </p:nvSpPr>
        <p:spPr bwMode="auto">
          <a:xfrm>
            <a:off x="244475" y="1237062"/>
            <a:ext cx="577850" cy="41552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latin typeface="Arial" charset="0"/>
            </a:endParaRPr>
          </a:p>
        </p:txBody>
      </p:sp>
      <p:sp>
        <p:nvSpPr>
          <p:cNvPr id="38918" name="object 6"/>
          <p:cNvSpPr txBox="1">
            <a:spLocks noChangeArrowheads="1"/>
          </p:cNvSpPr>
          <p:nvPr/>
        </p:nvSpPr>
        <p:spPr bwMode="auto">
          <a:xfrm>
            <a:off x="1017003" y="784416"/>
            <a:ext cx="7967662" cy="426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3025"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r>
              <a:rPr lang="ru-RU" altLang="ru-RU" sz="1600" dirty="0">
                <a:latin typeface="Arial" charset="0"/>
              </a:rPr>
              <a:t>В 2012 году компания </a:t>
            </a:r>
            <a:r>
              <a:rPr lang="ru-RU" altLang="ru-RU" sz="1600" b="1" dirty="0" err="1">
                <a:latin typeface="Arial" charset="0"/>
              </a:rPr>
              <a:t>Kodak</a:t>
            </a:r>
            <a:r>
              <a:rPr lang="ru-RU" altLang="ru-RU" sz="1600" b="1" dirty="0">
                <a:latin typeface="Arial" charset="0"/>
              </a:rPr>
              <a:t> </a:t>
            </a:r>
            <a:r>
              <a:rPr lang="ru-RU" altLang="ru-RU" sz="1600" dirty="0">
                <a:latin typeface="Arial" charset="0"/>
              </a:rPr>
              <a:t>объявила себя банкротом. Стоимость 1100  патентов, купленных у компании консорциумом, включающим в свой состав  </a:t>
            </a:r>
            <a:r>
              <a:rPr lang="ru-RU" altLang="ru-RU" sz="1600" dirty="0" err="1">
                <a:latin typeface="Arial" charset="0"/>
              </a:rPr>
              <a:t>Apple</a:t>
            </a:r>
            <a:r>
              <a:rPr lang="ru-RU" altLang="ru-RU" sz="1600" dirty="0">
                <a:latin typeface="Arial" charset="0"/>
              </a:rPr>
              <a:t> и </a:t>
            </a:r>
            <a:r>
              <a:rPr lang="ru-RU" altLang="ru-RU" sz="1600" dirty="0" err="1">
                <a:latin typeface="Arial" charset="0"/>
              </a:rPr>
              <a:t>Google</a:t>
            </a:r>
            <a:r>
              <a:rPr lang="ru-RU" altLang="ru-RU" sz="1600" dirty="0">
                <a:latin typeface="Arial" charset="0"/>
              </a:rPr>
              <a:t>, в 2013 году составила </a:t>
            </a:r>
            <a:r>
              <a:rPr lang="ru-RU" altLang="ru-RU" sz="1600" b="1" dirty="0">
                <a:latin typeface="Arial" charset="0"/>
              </a:rPr>
              <a:t>527 миллионов долларов</a:t>
            </a:r>
            <a:r>
              <a:rPr lang="ru-RU" altLang="ru-RU" sz="1600" dirty="0">
                <a:latin typeface="Arial" charset="0"/>
              </a:rPr>
              <a:t>.</a:t>
            </a:r>
          </a:p>
          <a:p>
            <a:pPr eaLnBrk="1" hangingPunct="1">
              <a:spcBef>
                <a:spcPct val="0"/>
              </a:spcBef>
            </a:pPr>
            <a:endParaRPr lang="ru-RU" altLang="ru-RU" sz="1600" dirty="0">
              <a:latin typeface="Times New Roman" pitchFamily="18" charset="0"/>
              <a:cs typeface="Times New Roman" pitchFamily="18" charset="0"/>
            </a:endParaRPr>
          </a:p>
          <a:p>
            <a:pPr eaLnBrk="1" hangingPunct="1">
              <a:spcBef>
                <a:spcPts val="50"/>
              </a:spcBef>
            </a:pPr>
            <a:endParaRPr lang="ru-RU" altLang="ru-RU" sz="1400" dirty="0">
              <a:latin typeface="Times New Roman" pitchFamily="18" charset="0"/>
              <a:cs typeface="Times New Roman" pitchFamily="18" charset="0"/>
            </a:endParaRPr>
          </a:p>
          <a:p>
            <a:pPr algn="just" eaLnBrk="1" hangingPunct="1">
              <a:spcBef>
                <a:spcPct val="0"/>
              </a:spcBef>
            </a:pPr>
            <a:r>
              <a:rPr lang="ru-RU" altLang="ru-RU" sz="1600" dirty="0">
                <a:latin typeface="Arial" charset="0"/>
              </a:rPr>
              <a:t>В 2012 году </a:t>
            </a:r>
            <a:r>
              <a:rPr lang="ru-RU" altLang="ru-RU" sz="1600" dirty="0" err="1">
                <a:latin typeface="Arial" charset="0"/>
              </a:rPr>
              <a:t>Google</a:t>
            </a:r>
            <a:r>
              <a:rPr lang="ru-RU" altLang="ru-RU" sz="1600" dirty="0">
                <a:latin typeface="Arial" charset="0"/>
              </a:rPr>
              <a:t> приобрел компанию </a:t>
            </a:r>
            <a:r>
              <a:rPr lang="ru-RU" altLang="ru-RU" sz="1600" dirty="0" err="1">
                <a:latin typeface="Arial" charset="0"/>
              </a:rPr>
              <a:t>Motorola</a:t>
            </a:r>
            <a:r>
              <a:rPr lang="ru-RU" altLang="ru-RU" sz="1600" dirty="0">
                <a:latin typeface="Arial" charset="0"/>
              </a:rPr>
              <a:t> </a:t>
            </a:r>
            <a:r>
              <a:rPr lang="ru-RU" altLang="ru-RU" sz="1600" dirty="0" err="1">
                <a:latin typeface="Arial" charset="0"/>
              </a:rPr>
              <a:t>Mobility</a:t>
            </a:r>
            <a:r>
              <a:rPr lang="ru-RU" altLang="ru-RU" sz="1600" dirty="0">
                <a:latin typeface="Arial" charset="0"/>
              </a:rPr>
              <a:t> за </a:t>
            </a:r>
            <a:r>
              <a:rPr lang="ru-RU" altLang="ru-RU" sz="1600" b="1" dirty="0">
                <a:latin typeface="Arial" charset="0"/>
              </a:rPr>
              <a:t>12,5 миллиардов  долларов</a:t>
            </a:r>
            <a:r>
              <a:rPr lang="ru-RU" altLang="ru-RU" sz="1600" dirty="0">
                <a:latin typeface="Arial" charset="0"/>
              </a:rPr>
              <a:t>. Основной актив компании составляли 17 000 телекоммуникационных  патентов</a:t>
            </a:r>
          </a:p>
          <a:p>
            <a:pPr eaLnBrk="1" hangingPunct="1">
              <a:spcBef>
                <a:spcPts val="38"/>
              </a:spcBef>
            </a:pPr>
            <a:endParaRPr lang="ru-RU" altLang="ru-RU" sz="2200" dirty="0">
              <a:latin typeface="Times New Roman" pitchFamily="18" charset="0"/>
              <a:cs typeface="Times New Roman" pitchFamily="18" charset="0"/>
            </a:endParaRPr>
          </a:p>
          <a:p>
            <a:pPr eaLnBrk="1" hangingPunct="1">
              <a:spcBef>
                <a:spcPct val="0"/>
              </a:spcBef>
            </a:pPr>
            <a:r>
              <a:rPr lang="ru-RU" altLang="ru-RU" sz="1600" dirty="0">
                <a:latin typeface="Arial" charset="0"/>
              </a:rPr>
              <a:t>В сделке с </a:t>
            </a:r>
            <a:r>
              <a:rPr lang="ru-RU" altLang="ru-RU" sz="1600" dirty="0" err="1">
                <a:latin typeface="Arial" charset="0"/>
              </a:rPr>
              <a:t>Microsoft</a:t>
            </a:r>
            <a:r>
              <a:rPr lang="ru-RU" altLang="ru-RU" sz="1600" dirty="0">
                <a:latin typeface="Arial" charset="0"/>
              </a:rPr>
              <a:t> бизнес NOKIA по производству мобильных устройств был оценен	в	5	миллиардов	долларов	США,	дополнительно	</a:t>
            </a:r>
            <a:r>
              <a:rPr lang="ru-RU" altLang="ru-RU" sz="1600" dirty="0" err="1">
                <a:latin typeface="Arial" charset="0"/>
              </a:rPr>
              <a:t>Microsoft</a:t>
            </a:r>
            <a:r>
              <a:rPr lang="ru-RU" altLang="ru-RU" sz="1600" dirty="0">
                <a:latin typeface="Arial" charset="0"/>
              </a:rPr>
              <a:t>	заплатил  </a:t>
            </a:r>
            <a:r>
              <a:rPr lang="ru-RU" altLang="ru-RU" sz="1600" b="1" dirty="0">
                <a:latin typeface="Arial" charset="0"/>
              </a:rPr>
              <a:t>2,18  миллиардов долларов США </a:t>
            </a:r>
            <a:r>
              <a:rPr lang="ru-RU" altLang="ru-RU" sz="1600" dirty="0">
                <a:latin typeface="Arial" charset="0"/>
              </a:rPr>
              <a:t>за лицензии на патенты, остающиеся у NOKIA</a:t>
            </a:r>
          </a:p>
          <a:p>
            <a:pPr eaLnBrk="1" hangingPunct="1">
              <a:spcBef>
                <a:spcPct val="0"/>
              </a:spcBef>
            </a:pPr>
            <a:endParaRPr lang="ru-RU" altLang="ru-RU" sz="1600" dirty="0">
              <a:latin typeface="Times New Roman" pitchFamily="18" charset="0"/>
              <a:cs typeface="Times New Roman" pitchFamily="18" charset="0"/>
            </a:endParaRPr>
          </a:p>
          <a:p>
            <a:pPr algn="just" eaLnBrk="1" hangingPunct="1">
              <a:spcBef>
                <a:spcPct val="0"/>
              </a:spcBef>
            </a:pPr>
            <a:r>
              <a:rPr lang="ru-RU" altLang="ru-RU" sz="1600" dirty="0">
                <a:latin typeface="Arial" charset="0"/>
              </a:rPr>
              <a:t>Консорциум из 6 компаний (</a:t>
            </a:r>
            <a:r>
              <a:rPr lang="ru-RU" altLang="ru-RU" sz="1600" dirty="0" err="1">
                <a:latin typeface="Arial" charset="0"/>
              </a:rPr>
              <a:t>Apple</a:t>
            </a:r>
            <a:r>
              <a:rPr lang="ru-RU" altLang="ru-RU" sz="1600" dirty="0">
                <a:latin typeface="Arial" charset="0"/>
              </a:rPr>
              <a:t> </a:t>
            </a:r>
            <a:r>
              <a:rPr lang="ru-RU" altLang="ru-RU" sz="1600" dirty="0" err="1">
                <a:latin typeface="Arial" charset="0"/>
              </a:rPr>
              <a:t>Inc</a:t>
            </a:r>
            <a:r>
              <a:rPr lang="ru-RU" altLang="ru-RU" sz="1600" dirty="0">
                <a:latin typeface="Arial" charset="0"/>
              </a:rPr>
              <a:t>, EMC </a:t>
            </a:r>
            <a:r>
              <a:rPr lang="ru-RU" altLang="ru-RU" sz="1600" dirty="0" err="1">
                <a:latin typeface="Arial" charset="0"/>
              </a:rPr>
              <a:t>Corp</a:t>
            </a:r>
            <a:r>
              <a:rPr lang="ru-RU" altLang="ru-RU" sz="1600" dirty="0">
                <a:latin typeface="Arial" charset="0"/>
              </a:rPr>
              <a:t>, </a:t>
            </a:r>
            <a:r>
              <a:rPr lang="ru-RU" altLang="ru-RU" sz="1600" dirty="0" err="1">
                <a:latin typeface="Arial" charset="0"/>
              </a:rPr>
              <a:t>Ericsson</a:t>
            </a:r>
            <a:r>
              <a:rPr lang="ru-RU" altLang="ru-RU" sz="1600" dirty="0">
                <a:latin typeface="Arial" charset="0"/>
              </a:rPr>
              <a:t>, </a:t>
            </a:r>
            <a:r>
              <a:rPr lang="ru-RU" altLang="ru-RU" sz="1600" dirty="0" err="1">
                <a:latin typeface="Arial" charset="0"/>
              </a:rPr>
              <a:t>Microsoft</a:t>
            </a:r>
            <a:r>
              <a:rPr lang="ru-RU" altLang="ru-RU" sz="1600" dirty="0">
                <a:latin typeface="Arial" charset="0"/>
              </a:rPr>
              <a:t>, RIM, и  </a:t>
            </a:r>
            <a:r>
              <a:rPr lang="ru-RU" altLang="ru-RU" sz="1600" dirty="0" err="1">
                <a:latin typeface="Arial" charset="0"/>
              </a:rPr>
              <a:t>Sony</a:t>
            </a:r>
            <a:r>
              <a:rPr lang="ru-RU" altLang="ru-RU" sz="1600" dirty="0">
                <a:latin typeface="Arial" charset="0"/>
              </a:rPr>
              <a:t> </a:t>
            </a:r>
            <a:r>
              <a:rPr lang="ru-RU" altLang="ru-RU" sz="1600" dirty="0" err="1">
                <a:latin typeface="Arial" charset="0"/>
              </a:rPr>
              <a:t>Corp</a:t>
            </a:r>
            <a:r>
              <a:rPr lang="ru-RU" altLang="ru-RU" sz="1600" dirty="0">
                <a:latin typeface="Arial" charset="0"/>
              </a:rPr>
              <a:t>) приобрели 6000 патентов компании </a:t>
            </a:r>
            <a:r>
              <a:rPr lang="ru-RU" altLang="ru-RU" sz="1600" b="1" dirty="0" err="1">
                <a:latin typeface="Arial" charset="0"/>
              </a:rPr>
              <a:t>Nortel</a:t>
            </a:r>
            <a:r>
              <a:rPr lang="ru-RU" altLang="ru-RU" sz="1600" b="1" dirty="0">
                <a:latin typeface="Arial" charset="0"/>
              </a:rPr>
              <a:t> </a:t>
            </a:r>
            <a:r>
              <a:rPr lang="ru-RU" altLang="ru-RU" sz="1600" dirty="0">
                <a:latin typeface="Arial" charset="0"/>
              </a:rPr>
              <a:t>за </a:t>
            </a:r>
            <a:r>
              <a:rPr lang="ru-RU" altLang="ru-RU" sz="1600" b="1" dirty="0">
                <a:latin typeface="Arial" charset="0"/>
              </a:rPr>
              <a:t>4,5 миллиарда  долларов </a:t>
            </a:r>
            <a:r>
              <a:rPr lang="ru-RU" altLang="ru-RU" sz="1600" dirty="0">
                <a:latin typeface="Arial" charset="0"/>
              </a:rPr>
              <a:t>США</a:t>
            </a:r>
          </a:p>
        </p:txBody>
      </p:sp>
      <p:sp>
        <p:nvSpPr>
          <p:cNvPr id="38919" name="object 7"/>
          <p:cNvSpPr>
            <a:spLocks noChangeArrowheads="1"/>
          </p:cNvSpPr>
          <p:nvPr/>
        </p:nvSpPr>
        <p:spPr bwMode="auto">
          <a:xfrm>
            <a:off x="88902" y="2882504"/>
            <a:ext cx="817563" cy="41790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a:latin typeface="Arial" charset="0"/>
            </a:endParaRPr>
          </a:p>
        </p:txBody>
      </p:sp>
    </p:spTree>
    <p:extLst>
      <p:ext uri="{BB962C8B-B14F-4D97-AF65-F5344CB8AC3E}">
        <p14:creationId xmlns:p14="http://schemas.microsoft.com/office/powerpoint/2010/main" val="1880431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object 3"/>
          <p:cNvSpPr txBox="1">
            <a:spLocks noChangeArrowheads="1"/>
          </p:cNvSpPr>
          <p:nvPr/>
        </p:nvSpPr>
        <p:spPr bwMode="auto">
          <a:xfrm>
            <a:off x="899592" y="555526"/>
            <a:ext cx="7785100" cy="413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lnSpc>
                <a:spcPts val="2125"/>
              </a:lnSpc>
              <a:spcBef>
                <a:spcPct val="0"/>
              </a:spcBef>
              <a:spcAft>
                <a:spcPct val="0"/>
              </a:spcAft>
              <a:buClrTx/>
              <a:buFontTx/>
              <a:buNone/>
            </a:pPr>
            <a:r>
              <a:rPr lang="ru-RU" altLang="ru-RU" sz="1800" b="1" kern="1200" dirty="0">
                <a:solidFill>
                  <a:prstClr val="black"/>
                </a:solidFill>
                <a:latin typeface="Arial" charset="0"/>
                <a:ea typeface="+mn-ea"/>
                <a:cs typeface="Arial" charset="0"/>
              </a:rPr>
              <a:t>Запатентованное изобретение охраняется только в тех странах или  регионах, в которых был получен патент.</a:t>
            </a:r>
            <a:endParaRPr lang="ru-RU" altLang="ru-RU" sz="1800" kern="1200" dirty="0">
              <a:solidFill>
                <a:prstClr val="black"/>
              </a:solidFill>
              <a:latin typeface="Arial" charset="0"/>
              <a:ea typeface="+mn-ea"/>
              <a:cs typeface="Arial" charset="0"/>
            </a:endParaRPr>
          </a:p>
          <a:p>
            <a:pPr eaLnBrk="1" fontAlgn="base" hangingPunct="1">
              <a:spcBef>
                <a:spcPct val="0"/>
              </a:spcBef>
              <a:spcAft>
                <a:spcPct val="0"/>
              </a:spcAft>
              <a:buClrTx/>
              <a:buFontTx/>
              <a:buNone/>
            </a:pPr>
            <a:endParaRPr lang="ru-RU" altLang="ru-RU" sz="1800" kern="1200" dirty="0">
              <a:solidFill>
                <a:prstClr val="black"/>
              </a:solidFill>
              <a:latin typeface="Times New Roman" pitchFamily="18" charset="0"/>
              <a:ea typeface="+mn-ea"/>
              <a:cs typeface="Times New Roman" pitchFamily="18" charset="0"/>
            </a:endParaRPr>
          </a:p>
          <a:p>
            <a:pPr eaLnBrk="1" fontAlgn="base" hangingPunct="1">
              <a:spcBef>
                <a:spcPts val="1250"/>
              </a:spcBef>
              <a:spcAft>
                <a:spcPct val="0"/>
              </a:spcAft>
              <a:buClrTx/>
              <a:buFontTx/>
              <a:buNone/>
            </a:pPr>
            <a:r>
              <a:rPr lang="ru-RU" altLang="ru-RU" sz="2000" b="1" kern="1200" dirty="0">
                <a:solidFill>
                  <a:srgbClr val="EE1F3F"/>
                </a:solidFill>
                <a:latin typeface="Arial" charset="0"/>
                <a:ea typeface="+mn-ea"/>
                <a:cs typeface="Arial" charset="0"/>
              </a:rPr>
              <a:t>Международного патента не существует !!</a:t>
            </a:r>
            <a:endParaRPr lang="ru-RU" altLang="ru-RU" sz="2000" kern="1200" dirty="0">
              <a:solidFill>
                <a:prstClr val="black"/>
              </a:solidFill>
              <a:latin typeface="Arial" charset="0"/>
              <a:ea typeface="+mn-ea"/>
              <a:cs typeface="Arial" charset="0"/>
            </a:endParaRPr>
          </a:p>
          <a:p>
            <a:pPr eaLnBrk="1" fontAlgn="base" hangingPunct="1">
              <a:spcBef>
                <a:spcPct val="0"/>
              </a:spcBef>
              <a:spcAft>
                <a:spcPct val="0"/>
              </a:spcAft>
              <a:buClrTx/>
              <a:buFontTx/>
              <a:buNone/>
            </a:pPr>
            <a:endParaRPr lang="ru-RU" altLang="ru-RU" sz="2000" kern="1200" dirty="0">
              <a:solidFill>
                <a:prstClr val="black"/>
              </a:solidFill>
              <a:latin typeface="Times New Roman" pitchFamily="18" charset="0"/>
              <a:ea typeface="+mn-ea"/>
              <a:cs typeface="Times New Roman" pitchFamily="18" charset="0"/>
            </a:endParaRPr>
          </a:p>
          <a:p>
            <a:pPr eaLnBrk="1" fontAlgn="base" hangingPunct="1">
              <a:spcBef>
                <a:spcPts val="50"/>
              </a:spcBef>
              <a:spcAft>
                <a:spcPct val="0"/>
              </a:spcAft>
              <a:buClrTx/>
              <a:buFontTx/>
              <a:buNone/>
            </a:pPr>
            <a:endParaRPr lang="ru-RU" altLang="ru-RU" sz="1900" kern="1200" dirty="0">
              <a:solidFill>
                <a:prstClr val="black"/>
              </a:solidFill>
              <a:latin typeface="Times New Roman" pitchFamily="18" charset="0"/>
              <a:ea typeface="+mn-ea"/>
              <a:cs typeface="Times New Roman" pitchFamily="18" charset="0"/>
            </a:endParaRPr>
          </a:p>
          <a:p>
            <a:pPr algn="just" eaLnBrk="1" fontAlgn="base" hangingPunct="1">
              <a:spcBef>
                <a:spcPct val="0"/>
              </a:spcBef>
              <a:spcAft>
                <a:spcPct val="0"/>
              </a:spcAft>
              <a:buClrTx/>
              <a:buFontTx/>
              <a:buNone/>
            </a:pPr>
            <a:r>
              <a:rPr lang="ru-RU" altLang="ru-RU" sz="1600" kern="1200" dirty="0">
                <a:solidFill>
                  <a:prstClr val="black"/>
                </a:solidFill>
                <a:latin typeface="Arial" charset="0"/>
                <a:ea typeface="+mn-ea"/>
                <a:cs typeface="Arial" charset="0"/>
              </a:rPr>
              <a:t>q </a:t>
            </a:r>
            <a:r>
              <a:rPr lang="ru-RU" altLang="ru-RU" sz="1600" b="1" kern="1200" dirty="0">
                <a:solidFill>
                  <a:prstClr val="black"/>
                </a:solidFill>
                <a:latin typeface="Arial" charset="0"/>
                <a:ea typeface="+mn-ea"/>
                <a:cs typeface="Arial" charset="0"/>
              </a:rPr>
              <a:t>Для того, чтобы охранять изобретение в нескольких странах или  регионах, необходимо подать патентную заявку в каждую из этих  стран, пройти процедуру проверки и получить патент.</a:t>
            </a:r>
            <a:endParaRPr lang="ru-RU" altLang="ru-RU" sz="1600" kern="1200" dirty="0">
              <a:solidFill>
                <a:prstClr val="black"/>
              </a:solidFill>
              <a:latin typeface="Arial" charset="0"/>
              <a:ea typeface="+mn-ea"/>
              <a:cs typeface="Arial" charset="0"/>
            </a:endParaRPr>
          </a:p>
          <a:p>
            <a:pPr eaLnBrk="1" fontAlgn="base" hangingPunct="1">
              <a:spcBef>
                <a:spcPct val="0"/>
              </a:spcBef>
              <a:spcAft>
                <a:spcPct val="0"/>
              </a:spcAft>
              <a:buClrTx/>
              <a:buFontTx/>
              <a:buNone/>
            </a:pPr>
            <a:endParaRPr lang="ru-RU" altLang="ru-RU" sz="1600" kern="1200" dirty="0">
              <a:solidFill>
                <a:prstClr val="black"/>
              </a:solidFill>
              <a:latin typeface="Times New Roman" pitchFamily="18" charset="0"/>
              <a:ea typeface="+mn-ea"/>
              <a:cs typeface="Times New Roman" pitchFamily="18" charset="0"/>
            </a:endParaRPr>
          </a:p>
          <a:p>
            <a:pPr eaLnBrk="1" fontAlgn="base" hangingPunct="1">
              <a:lnSpc>
                <a:spcPct val="101000"/>
              </a:lnSpc>
              <a:spcBef>
                <a:spcPct val="0"/>
              </a:spcBef>
              <a:spcAft>
                <a:spcPct val="0"/>
              </a:spcAft>
              <a:buClrTx/>
              <a:buFontTx/>
              <a:buNone/>
            </a:pPr>
            <a:r>
              <a:rPr lang="ru-RU" altLang="ru-RU" sz="1600" kern="1200" dirty="0">
                <a:solidFill>
                  <a:prstClr val="black"/>
                </a:solidFill>
                <a:latin typeface="Arial" charset="0"/>
                <a:ea typeface="+mn-ea"/>
                <a:cs typeface="Arial" charset="0"/>
              </a:rPr>
              <a:t>q </a:t>
            </a:r>
            <a:r>
              <a:rPr lang="ru-RU" altLang="ru-RU" sz="1600" b="1" kern="1200" dirty="0">
                <a:solidFill>
                  <a:prstClr val="black"/>
                </a:solidFill>
                <a:latin typeface="Arial" charset="0"/>
                <a:ea typeface="+mn-ea"/>
                <a:cs typeface="Arial" charset="0"/>
              </a:rPr>
              <a:t>Решение о выдаче патента принимается в каждой стране независимо  от других.</a:t>
            </a:r>
            <a:endParaRPr lang="ru-RU" altLang="ru-RU" sz="1600" kern="1200" dirty="0">
              <a:solidFill>
                <a:prstClr val="black"/>
              </a:solidFill>
              <a:latin typeface="Arial" charset="0"/>
              <a:ea typeface="+mn-ea"/>
              <a:cs typeface="Arial" charset="0"/>
            </a:endParaRPr>
          </a:p>
          <a:p>
            <a:pPr eaLnBrk="1" fontAlgn="base" hangingPunct="1">
              <a:spcBef>
                <a:spcPts val="38"/>
              </a:spcBef>
              <a:spcAft>
                <a:spcPct val="0"/>
              </a:spcAft>
              <a:buClrTx/>
              <a:buFontTx/>
              <a:buNone/>
            </a:pPr>
            <a:endParaRPr lang="ru-RU" altLang="ru-RU" sz="1700" kern="1200" dirty="0">
              <a:solidFill>
                <a:prstClr val="black"/>
              </a:solidFill>
              <a:latin typeface="Times New Roman" pitchFamily="18" charset="0"/>
              <a:ea typeface="+mn-ea"/>
              <a:cs typeface="Times New Roman" pitchFamily="18" charset="0"/>
            </a:endParaRPr>
          </a:p>
          <a:p>
            <a:pPr eaLnBrk="1" fontAlgn="base" hangingPunct="1">
              <a:lnSpc>
                <a:spcPts val="1900"/>
              </a:lnSpc>
              <a:spcBef>
                <a:spcPct val="0"/>
              </a:spcBef>
              <a:spcAft>
                <a:spcPct val="0"/>
              </a:spcAft>
              <a:buClrTx/>
              <a:buFontTx/>
              <a:buNone/>
            </a:pPr>
            <a:r>
              <a:rPr lang="ru-RU" altLang="ru-RU" sz="1600" kern="1200" dirty="0">
                <a:solidFill>
                  <a:prstClr val="black"/>
                </a:solidFill>
                <a:latin typeface="Arial" charset="0"/>
                <a:ea typeface="+mn-ea"/>
                <a:cs typeface="Arial" charset="0"/>
              </a:rPr>
              <a:t>q </a:t>
            </a:r>
            <a:r>
              <a:rPr lang="ru-RU" altLang="ru-RU" sz="1600" b="1" kern="1200" dirty="0">
                <a:solidFill>
                  <a:prstClr val="black"/>
                </a:solidFill>
                <a:latin typeface="Arial" charset="0"/>
                <a:ea typeface="+mn-ea"/>
                <a:cs typeface="Arial" charset="0"/>
              </a:rPr>
              <a:t>Подача всех заявок по одному изобретению должна быть  осуществлена в строго установленные сроки.</a:t>
            </a:r>
            <a:endParaRPr lang="ru-RU" altLang="ru-RU" sz="1600" kern="1200" dirty="0">
              <a:solidFill>
                <a:prstClr val="black"/>
              </a:solidFill>
              <a:latin typeface="Arial" charset="0"/>
              <a:ea typeface="+mn-ea"/>
              <a:cs typeface="Arial" charset="0"/>
            </a:endParaRPr>
          </a:p>
        </p:txBody>
      </p:sp>
    </p:spTree>
    <p:extLst>
      <p:ext uri="{BB962C8B-B14F-4D97-AF65-F5344CB8AC3E}">
        <p14:creationId xmlns:p14="http://schemas.microsoft.com/office/powerpoint/2010/main" val="2598417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object 2"/>
          <p:cNvSpPr>
            <a:spLocks noGrp="1"/>
          </p:cNvSpPr>
          <p:nvPr>
            <p:ph type="title"/>
          </p:nvPr>
        </p:nvSpPr>
        <p:spPr>
          <a:xfrm>
            <a:off x="650702" y="0"/>
            <a:ext cx="8070850" cy="445121"/>
          </a:xfrm>
        </p:spPr>
        <p:txBody>
          <a:bodyPr tIns="75056"/>
          <a:lstStyle/>
          <a:p>
            <a:pPr marL="2960688"/>
            <a:r>
              <a:rPr lang="ru-RU" altLang="ru-RU" dirty="0">
                <a:latin typeface="Garamond" pitchFamily="18" charset="0"/>
                <a:ea typeface="Garamond" pitchFamily="18" charset="0"/>
                <a:cs typeface="Garamond" pitchFamily="18" charset="0"/>
              </a:rPr>
              <a:t>Патентный поиск</a:t>
            </a:r>
          </a:p>
        </p:txBody>
      </p:sp>
      <p:sp>
        <p:nvSpPr>
          <p:cNvPr id="52227" name="object 3"/>
          <p:cNvSpPr txBox="1">
            <a:spLocks noChangeArrowheads="1"/>
          </p:cNvSpPr>
          <p:nvPr/>
        </p:nvSpPr>
        <p:spPr bwMode="auto">
          <a:xfrm>
            <a:off x="564953" y="565324"/>
            <a:ext cx="8135938" cy="457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lnSpc>
                <a:spcPts val="1900"/>
              </a:lnSpc>
              <a:spcBef>
                <a:spcPct val="0"/>
              </a:spcBef>
              <a:spcAft>
                <a:spcPct val="0"/>
              </a:spcAft>
              <a:buClrTx/>
              <a:buFontTx/>
              <a:buNone/>
            </a:pPr>
            <a:r>
              <a:rPr lang="ru-RU" altLang="ru-RU" sz="1600" kern="1200" dirty="0">
                <a:solidFill>
                  <a:prstClr val="black"/>
                </a:solidFill>
                <a:latin typeface="Arial" charset="0"/>
                <a:ea typeface="+mn-ea"/>
                <a:cs typeface="Arial" charset="0"/>
              </a:rPr>
              <a:t>Для проверки патентоспособности технического решения, а также проведения  других видов патентных исследований необходимо проведение патентного поиска</a:t>
            </a:r>
          </a:p>
          <a:p>
            <a:pPr eaLnBrk="1" fontAlgn="base" hangingPunct="1">
              <a:spcBef>
                <a:spcPts val="38"/>
              </a:spcBef>
              <a:spcAft>
                <a:spcPct val="0"/>
              </a:spcAft>
              <a:buClrTx/>
              <a:buFontTx/>
              <a:buNone/>
            </a:pPr>
            <a:endParaRPr lang="ru-RU" altLang="ru-RU" sz="1500" kern="1200" dirty="0">
              <a:solidFill>
                <a:prstClr val="black"/>
              </a:solidFill>
              <a:latin typeface="Times New Roman" pitchFamily="18" charset="0"/>
              <a:ea typeface="+mn-ea"/>
              <a:cs typeface="Times New Roman" pitchFamily="18" charset="0"/>
            </a:endParaRPr>
          </a:p>
          <a:p>
            <a:pPr eaLnBrk="1" fontAlgn="base" hangingPunct="1">
              <a:lnSpc>
                <a:spcPts val="1900"/>
              </a:lnSpc>
              <a:spcBef>
                <a:spcPct val="0"/>
              </a:spcBef>
              <a:spcAft>
                <a:spcPct val="0"/>
              </a:spcAft>
              <a:buClrTx/>
              <a:buFontTx/>
              <a:buNone/>
            </a:pPr>
            <a:r>
              <a:rPr lang="ru-RU" altLang="ru-RU" sz="1600" kern="1200" dirty="0">
                <a:solidFill>
                  <a:prstClr val="black"/>
                </a:solidFill>
                <a:latin typeface="Arial" charset="0"/>
                <a:ea typeface="+mn-ea"/>
                <a:cs typeface="Arial" charset="0"/>
              </a:rPr>
              <a:t>Поиск для проверки патентоспособности </a:t>
            </a:r>
            <a:r>
              <a:rPr lang="ru-RU" altLang="ru-RU" sz="1600" b="1" kern="1200" dirty="0">
                <a:solidFill>
                  <a:prstClr val="black"/>
                </a:solidFill>
                <a:latin typeface="Arial" charset="0"/>
                <a:ea typeface="+mn-ea"/>
                <a:cs typeface="Arial" charset="0"/>
              </a:rPr>
              <a:t>не ограничен по стране, времени, автору  или языку </a:t>
            </a:r>
            <a:r>
              <a:rPr lang="ru-RU" altLang="ru-RU" sz="1600" kern="1200" dirty="0">
                <a:solidFill>
                  <a:prstClr val="black"/>
                </a:solidFill>
                <a:latin typeface="Arial" charset="0"/>
                <a:ea typeface="+mn-ea"/>
                <a:cs typeface="Arial" charset="0"/>
              </a:rPr>
              <a:t>– база данных из примерно </a:t>
            </a:r>
            <a:r>
              <a:rPr lang="ru-RU" altLang="ru-RU" sz="1600" b="1" kern="1200" dirty="0">
                <a:solidFill>
                  <a:prstClr val="black"/>
                </a:solidFill>
                <a:latin typeface="Arial" charset="0"/>
                <a:ea typeface="+mn-ea"/>
                <a:cs typeface="Arial" charset="0"/>
              </a:rPr>
              <a:t>100 млн </a:t>
            </a:r>
            <a:r>
              <a:rPr lang="ru-RU" altLang="ru-RU" sz="1600" kern="1200" dirty="0">
                <a:solidFill>
                  <a:prstClr val="black"/>
                </a:solidFill>
                <a:latin typeface="Arial" charset="0"/>
                <a:ea typeface="+mn-ea"/>
                <a:cs typeface="Arial" charset="0"/>
              </a:rPr>
              <a:t>патентов и  патентных заявок.</a:t>
            </a:r>
          </a:p>
          <a:p>
            <a:pPr eaLnBrk="1" fontAlgn="base" hangingPunct="1">
              <a:spcBef>
                <a:spcPct val="0"/>
              </a:spcBef>
              <a:spcAft>
                <a:spcPct val="0"/>
              </a:spcAft>
              <a:buClrTx/>
              <a:buFontTx/>
              <a:buNone/>
            </a:pPr>
            <a:endParaRPr lang="ru-RU" altLang="ru-RU" sz="1600" kern="1200" dirty="0">
              <a:solidFill>
                <a:prstClr val="black"/>
              </a:solidFill>
              <a:latin typeface="Times New Roman" pitchFamily="18" charset="0"/>
              <a:ea typeface="+mn-ea"/>
              <a:cs typeface="Times New Roman" pitchFamily="18" charset="0"/>
            </a:endParaRPr>
          </a:p>
          <a:p>
            <a:pPr eaLnBrk="1" fontAlgn="base" hangingPunct="1">
              <a:spcBef>
                <a:spcPts val="50"/>
              </a:spcBef>
              <a:spcAft>
                <a:spcPct val="0"/>
              </a:spcAft>
              <a:buClrTx/>
              <a:buFontTx/>
              <a:buNone/>
            </a:pPr>
            <a:endParaRPr lang="ru-RU" altLang="ru-RU" sz="1300" kern="1200" dirty="0">
              <a:solidFill>
                <a:prstClr val="black"/>
              </a:solidFill>
              <a:latin typeface="Times New Roman" pitchFamily="18" charset="0"/>
              <a:ea typeface="+mn-ea"/>
              <a:cs typeface="Times New Roman" pitchFamily="18" charset="0"/>
            </a:endParaRPr>
          </a:p>
          <a:p>
            <a:pPr eaLnBrk="1" fontAlgn="base" hangingPunct="1">
              <a:lnSpc>
                <a:spcPts val="1913"/>
              </a:lnSpc>
              <a:spcBef>
                <a:spcPct val="0"/>
              </a:spcBef>
              <a:spcAft>
                <a:spcPct val="0"/>
              </a:spcAft>
              <a:buClrTx/>
              <a:buFontTx/>
              <a:buNone/>
            </a:pPr>
            <a:r>
              <a:rPr lang="ru-RU" altLang="ru-RU" sz="1600" b="1" kern="1200" dirty="0">
                <a:solidFill>
                  <a:prstClr val="black"/>
                </a:solidFill>
                <a:latin typeface="Arial" charset="0"/>
                <a:ea typeface="+mn-ea"/>
                <a:cs typeface="Arial" charset="0"/>
              </a:rPr>
              <a:t>Виды поиска:</a:t>
            </a:r>
            <a:endParaRPr lang="ru-RU" altLang="ru-RU" sz="1600" kern="1200" dirty="0">
              <a:solidFill>
                <a:prstClr val="black"/>
              </a:solidFill>
              <a:latin typeface="Arial" charset="0"/>
              <a:ea typeface="+mn-ea"/>
              <a:cs typeface="Arial" charset="0"/>
            </a:endParaRPr>
          </a:p>
          <a:p>
            <a:pPr eaLnBrk="1" fontAlgn="base" hangingPunct="1">
              <a:lnSpc>
                <a:spcPts val="1913"/>
              </a:lnSpc>
              <a:spcBef>
                <a:spcPct val="0"/>
              </a:spcBef>
              <a:spcAft>
                <a:spcPct val="0"/>
              </a:spcAft>
              <a:buClrTx/>
              <a:buFont typeface="Courier New" pitchFamily="49" charset="0"/>
              <a:buChar char="o"/>
            </a:pPr>
            <a:r>
              <a:rPr lang="ru-RU" altLang="ru-RU" sz="1600" b="1" kern="1200" dirty="0">
                <a:solidFill>
                  <a:prstClr val="black"/>
                </a:solidFill>
                <a:latin typeface="Arial" charset="0"/>
                <a:ea typeface="+mn-ea"/>
                <a:cs typeface="Arial" charset="0"/>
              </a:rPr>
              <a:t>по названию, номеру документа и т. д.</a:t>
            </a:r>
            <a:endParaRPr lang="ru-RU" altLang="ru-RU" sz="1600" kern="1200" dirty="0">
              <a:solidFill>
                <a:prstClr val="black"/>
              </a:solidFill>
              <a:latin typeface="Arial" charset="0"/>
              <a:ea typeface="+mn-ea"/>
              <a:cs typeface="Arial" charset="0"/>
            </a:endParaRPr>
          </a:p>
          <a:p>
            <a:pPr eaLnBrk="1" fontAlgn="base" hangingPunct="1">
              <a:lnSpc>
                <a:spcPts val="1913"/>
              </a:lnSpc>
              <a:spcBef>
                <a:spcPts val="13"/>
              </a:spcBef>
              <a:spcAft>
                <a:spcPct val="0"/>
              </a:spcAft>
              <a:buClrTx/>
              <a:buFont typeface="Courier New" pitchFamily="49" charset="0"/>
              <a:buChar char="o"/>
            </a:pPr>
            <a:r>
              <a:rPr lang="ru-RU" altLang="ru-RU" sz="1600" b="1" kern="1200" dirty="0">
                <a:solidFill>
                  <a:prstClr val="black"/>
                </a:solidFill>
                <a:latin typeface="Arial" charset="0"/>
                <a:ea typeface="+mn-ea"/>
                <a:cs typeface="Arial" charset="0"/>
              </a:rPr>
              <a:t>по ключевым словам</a:t>
            </a:r>
            <a:endParaRPr lang="ru-RU" altLang="ru-RU" sz="1600" kern="1200" dirty="0">
              <a:solidFill>
                <a:prstClr val="black"/>
              </a:solidFill>
              <a:latin typeface="Arial" charset="0"/>
              <a:ea typeface="+mn-ea"/>
              <a:cs typeface="Arial" charset="0"/>
            </a:endParaRPr>
          </a:p>
          <a:p>
            <a:pPr eaLnBrk="1" fontAlgn="base" hangingPunct="1">
              <a:lnSpc>
                <a:spcPts val="1913"/>
              </a:lnSpc>
              <a:spcBef>
                <a:spcPct val="0"/>
              </a:spcBef>
              <a:spcAft>
                <a:spcPct val="0"/>
              </a:spcAft>
              <a:buClrTx/>
              <a:buFont typeface="Courier New" pitchFamily="49" charset="0"/>
              <a:buChar char="o"/>
            </a:pPr>
            <a:r>
              <a:rPr lang="ru-RU" altLang="ru-RU" sz="1600" b="1" kern="1200" dirty="0">
                <a:solidFill>
                  <a:prstClr val="black"/>
                </a:solidFill>
                <a:latin typeface="Arial" charset="0"/>
                <a:ea typeface="+mn-ea"/>
                <a:cs typeface="Arial" charset="0"/>
              </a:rPr>
              <a:t>по патентной классификации</a:t>
            </a:r>
            <a:endParaRPr lang="ru-RU" altLang="ru-RU" sz="1600" kern="1200" dirty="0">
              <a:solidFill>
                <a:prstClr val="black"/>
              </a:solidFill>
              <a:latin typeface="Arial" charset="0"/>
              <a:ea typeface="+mn-ea"/>
              <a:cs typeface="Arial" charset="0"/>
            </a:endParaRPr>
          </a:p>
          <a:p>
            <a:pPr eaLnBrk="1" fontAlgn="base" hangingPunct="1">
              <a:spcBef>
                <a:spcPct val="0"/>
              </a:spcBef>
              <a:spcAft>
                <a:spcPct val="0"/>
              </a:spcAft>
              <a:buClrTx/>
              <a:buFontTx/>
              <a:buNone/>
            </a:pPr>
            <a:endParaRPr lang="ru-RU" altLang="ru-RU" sz="1700" kern="1200" dirty="0">
              <a:solidFill>
                <a:prstClr val="black"/>
              </a:solidFill>
              <a:latin typeface="Times New Roman" pitchFamily="18" charset="0"/>
              <a:ea typeface="+mn-ea"/>
              <a:cs typeface="Times New Roman" pitchFamily="18" charset="0"/>
            </a:endParaRPr>
          </a:p>
          <a:p>
            <a:pPr eaLnBrk="1" fontAlgn="base" hangingPunct="1">
              <a:spcBef>
                <a:spcPts val="38"/>
              </a:spcBef>
              <a:spcAft>
                <a:spcPct val="0"/>
              </a:spcAft>
              <a:buClrTx/>
              <a:buFontTx/>
              <a:buNone/>
            </a:pPr>
            <a:endParaRPr lang="ru-RU" altLang="ru-RU" sz="1300" kern="1200" dirty="0">
              <a:solidFill>
                <a:prstClr val="black"/>
              </a:solidFill>
              <a:latin typeface="Times New Roman" pitchFamily="18" charset="0"/>
              <a:ea typeface="+mn-ea"/>
              <a:cs typeface="Times New Roman" pitchFamily="18" charset="0"/>
            </a:endParaRPr>
          </a:p>
          <a:p>
            <a:pPr eaLnBrk="1" fontAlgn="base" hangingPunct="1">
              <a:spcBef>
                <a:spcPct val="0"/>
              </a:spcBef>
              <a:spcAft>
                <a:spcPct val="0"/>
              </a:spcAft>
              <a:buClrTx/>
              <a:buFontTx/>
              <a:buNone/>
            </a:pPr>
            <a:r>
              <a:rPr lang="ru-RU" altLang="ru-RU" sz="1600" kern="1200" dirty="0">
                <a:solidFill>
                  <a:prstClr val="black"/>
                </a:solidFill>
                <a:latin typeface="Arial" charset="0"/>
                <a:ea typeface="+mn-ea"/>
                <a:cs typeface="Arial" charset="0"/>
              </a:rPr>
              <a:t>Международная патентная классификация (МПК) (англ. </a:t>
            </a:r>
            <a:r>
              <a:rPr lang="ru-RU" altLang="ru-RU" sz="1600" kern="1200" dirty="0" err="1">
                <a:solidFill>
                  <a:prstClr val="black"/>
                </a:solidFill>
                <a:latin typeface="Arial" charset="0"/>
                <a:ea typeface="+mn-ea"/>
                <a:cs typeface="Arial" charset="0"/>
              </a:rPr>
              <a:t>International</a:t>
            </a:r>
            <a:r>
              <a:rPr lang="ru-RU" altLang="ru-RU" sz="1600" kern="1200" dirty="0">
                <a:solidFill>
                  <a:prstClr val="black"/>
                </a:solidFill>
                <a:latin typeface="Arial" charset="0"/>
                <a:ea typeface="+mn-ea"/>
                <a:cs typeface="Arial" charset="0"/>
              </a:rPr>
              <a:t> </a:t>
            </a:r>
            <a:r>
              <a:rPr lang="ru-RU" altLang="ru-RU" sz="1600" kern="1200" dirty="0" err="1">
                <a:solidFill>
                  <a:prstClr val="black"/>
                </a:solidFill>
                <a:latin typeface="Arial" charset="0"/>
                <a:ea typeface="+mn-ea"/>
                <a:cs typeface="Arial" charset="0"/>
              </a:rPr>
              <a:t>Patent</a:t>
            </a:r>
            <a:r>
              <a:rPr lang="ru-RU" altLang="ru-RU" sz="1600" kern="1200" dirty="0">
                <a:solidFill>
                  <a:prstClr val="black"/>
                </a:solidFill>
                <a:latin typeface="Arial" charset="0"/>
                <a:ea typeface="+mn-ea"/>
                <a:cs typeface="Arial" charset="0"/>
              </a:rPr>
              <a:t>  </a:t>
            </a:r>
            <a:r>
              <a:rPr lang="ru-RU" altLang="ru-RU" sz="1600" kern="1200" dirty="0" err="1">
                <a:solidFill>
                  <a:prstClr val="black"/>
                </a:solidFill>
                <a:latin typeface="Arial" charset="0"/>
                <a:ea typeface="+mn-ea"/>
                <a:cs typeface="Arial" charset="0"/>
              </a:rPr>
              <a:t>Classification</a:t>
            </a:r>
            <a:r>
              <a:rPr lang="ru-RU" altLang="ru-RU" sz="1600" kern="1200" dirty="0">
                <a:solidFill>
                  <a:prstClr val="black"/>
                </a:solidFill>
                <a:latin typeface="Arial" charset="0"/>
                <a:ea typeface="+mn-ea"/>
                <a:cs typeface="Arial" charset="0"/>
              </a:rPr>
              <a:t>, IPC и </a:t>
            </a:r>
            <a:r>
              <a:rPr lang="ru-RU" altLang="ru-RU" sz="1600" kern="1200" dirty="0" err="1">
                <a:solidFill>
                  <a:prstClr val="black"/>
                </a:solidFill>
                <a:latin typeface="Arial" charset="0"/>
                <a:ea typeface="+mn-ea"/>
                <a:cs typeface="Arial" charset="0"/>
              </a:rPr>
              <a:t>Cooperative</a:t>
            </a:r>
            <a:r>
              <a:rPr lang="ru-RU" altLang="ru-RU" sz="1600" kern="1200" dirty="0">
                <a:solidFill>
                  <a:prstClr val="black"/>
                </a:solidFill>
                <a:latin typeface="Arial" charset="0"/>
                <a:ea typeface="+mn-ea"/>
                <a:cs typeface="Arial" charset="0"/>
              </a:rPr>
              <a:t> </a:t>
            </a:r>
            <a:r>
              <a:rPr lang="ru-RU" altLang="ru-RU" sz="1600" kern="1200" dirty="0" err="1">
                <a:solidFill>
                  <a:prstClr val="black"/>
                </a:solidFill>
                <a:latin typeface="Arial" charset="0"/>
                <a:ea typeface="+mn-ea"/>
                <a:cs typeface="Arial" charset="0"/>
              </a:rPr>
              <a:t>Patent</a:t>
            </a:r>
            <a:r>
              <a:rPr lang="ru-RU" altLang="ru-RU" sz="1600" kern="1200" dirty="0">
                <a:solidFill>
                  <a:prstClr val="black"/>
                </a:solidFill>
                <a:latin typeface="Arial" charset="0"/>
                <a:ea typeface="+mn-ea"/>
                <a:cs typeface="Arial" charset="0"/>
              </a:rPr>
              <a:t> </a:t>
            </a:r>
            <a:r>
              <a:rPr lang="ru-RU" altLang="ru-RU" sz="1600" kern="1200" dirty="0" err="1">
                <a:solidFill>
                  <a:prstClr val="black"/>
                </a:solidFill>
                <a:latin typeface="Arial" charset="0"/>
                <a:ea typeface="+mn-ea"/>
                <a:cs typeface="Arial" charset="0"/>
              </a:rPr>
              <a:t>Classification</a:t>
            </a:r>
            <a:r>
              <a:rPr lang="ru-RU" altLang="ru-RU" sz="1600" kern="1200" dirty="0">
                <a:solidFill>
                  <a:prstClr val="black"/>
                </a:solidFill>
                <a:latin typeface="Arial" charset="0"/>
                <a:ea typeface="+mn-ea"/>
                <a:cs typeface="Arial" charset="0"/>
              </a:rPr>
              <a:t>, СPC) - иерархическая  система независимых от языка символов для классификации изобретений в  зависимости от областей технологий, к которым они относятся. Каждый  патентный документ имеет один или несколько классификационных индексов  МПК с указанием области техники, к которой относится техническое решение.</a:t>
            </a:r>
          </a:p>
        </p:txBody>
      </p:sp>
    </p:spTree>
    <p:extLst>
      <p:ext uri="{BB962C8B-B14F-4D97-AF65-F5344CB8AC3E}">
        <p14:creationId xmlns:p14="http://schemas.microsoft.com/office/powerpoint/2010/main" val="3241038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object 2"/>
          <p:cNvSpPr>
            <a:spLocks noGrp="1"/>
          </p:cNvSpPr>
          <p:nvPr>
            <p:ph type="title"/>
          </p:nvPr>
        </p:nvSpPr>
        <p:spPr>
          <a:xfrm>
            <a:off x="536575" y="138114"/>
            <a:ext cx="8070850" cy="425475"/>
          </a:xfrm>
        </p:spPr>
        <p:txBody>
          <a:bodyPr tIns="116560"/>
          <a:lstStyle/>
          <a:p>
            <a:pPr marL="1366838"/>
            <a:r>
              <a:rPr lang="ru-RU" altLang="ru-RU" sz="2000">
                <a:latin typeface="Garamond" pitchFamily="18" charset="0"/>
                <a:ea typeface="Garamond" pitchFamily="18" charset="0"/>
                <a:cs typeface="Garamond" pitchFamily="18" charset="0"/>
              </a:rPr>
              <a:t>Бесплатные ресурсы для патентного поиска</a:t>
            </a:r>
          </a:p>
        </p:txBody>
      </p:sp>
      <p:sp>
        <p:nvSpPr>
          <p:cNvPr id="53251" name="object 3"/>
          <p:cNvSpPr txBox="1">
            <a:spLocks noChangeArrowheads="1"/>
          </p:cNvSpPr>
          <p:nvPr/>
        </p:nvSpPr>
        <p:spPr bwMode="auto">
          <a:xfrm>
            <a:off x="363538" y="1028701"/>
            <a:ext cx="8324850" cy="468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fontAlgn="base" hangingPunct="1">
              <a:spcBef>
                <a:spcPct val="0"/>
              </a:spcBef>
              <a:spcAft>
                <a:spcPct val="0"/>
              </a:spcAft>
              <a:buClrTx/>
              <a:buFontTx/>
              <a:buNone/>
            </a:pPr>
            <a:r>
              <a:rPr lang="ru-RU" altLang="ru-RU" sz="1600" b="1" kern="1200">
                <a:solidFill>
                  <a:prstClr val="black"/>
                </a:solidFill>
                <a:latin typeface="Arial" charset="0"/>
                <a:ea typeface="+mn-ea"/>
                <a:cs typeface="Arial" charset="0"/>
              </a:rPr>
              <a:t>Базы данных национальных патентных ведомств</a:t>
            </a:r>
            <a:r>
              <a:rPr lang="ru-RU" altLang="ru-RU" sz="1600" kern="1200">
                <a:solidFill>
                  <a:prstClr val="black"/>
                </a:solidFill>
                <a:latin typeface="Arial" charset="0"/>
                <a:ea typeface="+mn-ea"/>
                <a:cs typeface="Arial" charset="0"/>
              </a:rPr>
              <a:t>:</a:t>
            </a:r>
          </a:p>
          <a:p>
            <a:pPr eaLnBrk="1" fontAlgn="base" hangingPunct="1">
              <a:spcBef>
                <a:spcPts val="13"/>
              </a:spcBef>
              <a:spcAft>
                <a:spcPct val="0"/>
              </a:spcAft>
              <a:buClrTx/>
              <a:buFontTx/>
              <a:buNone/>
            </a:pPr>
            <a:endParaRPr lang="ru-RU" altLang="ru-RU" sz="1600" kern="1200">
              <a:solidFill>
                <a:prstClr val="black"/>
              </a:solidFill>
              <a:latin typeface="Times New Roman" pitchFamily="18" charset="0"/>
              <a:ea typeface="+mn-ea"/>
              <a:cs typeface="Times New Roman" pitchFamily="18" charset="0"/>
            </a:endParaRPr>
          </a:p>
          <a:p>
            <a:pPr eaLnBrk="1" fontAlgn="base" hangingPunct="1">
              <a:spcBef>
                <a:spcPct val="0"/>
              </a:spcBef>
              <a:spcAft>
                <a:spcPct val="0"/>
              </a:spcAft>
              <a:buClrTx/>
              <a:buFontTx/>
              <a:buNone/>
            </a:pPr>
            <a:r>
              <a:rPr lang="ru-RU" altLang="ru-RU" sz="1600" kern="1200">
                <a:solidFill>
                  <a:prstClr val="black"/>
                </a:solidFill>
                <a:latin typeface="Arial" charset="0"/>
                <a:ea typeface="+mn-ea"/>
                <a:cs typeface="Arial" charset="0"/>
              </a:rPr>
              <a:t>РФ (ФИПС), Информационно-поисковая система: </a:t>
            </a:r>
            <a:r>
              <a:rPr lang="ru-RU" altLang="ru-RU" sz="1600" u="sng" kern="1200">
                <a:solidFill>
                  <a:srgbClr val="0000FF"/>
                </a:solidFill>
                <a:latin typeface="Arial" charset="0"/>
                <a:ea typeface="+mn-ea"/>
                <a:cs typeface="Arial" charset="0"/>
                <a:hlinkClick r:id="rId2"/>
              </a:rPr>
              <a:t>http://www1.fips.ru/wps/portal/ </a:t>
            </a:r>
            <a:r>
              <a:rPr lang="ru-RU" altLang="ru-RU" sz="1600" u="sng" kern="1200">
                <a:solidFill>
                  <a:srgbClr val="0000FF"/>
                </a:solidFill>
                <a:latin typeface="Arial" charset="0"/>
                <a:ea typeface="+mn-ea"/>
                <a:cs typeface="Arial" charset="0"/>
              </a:rPr>
              <a:t> </a:t>
            </a:r>
            <a:r>
              <a:rPr lang="ru-RU" altLang="ru-RU" sz="1600" kern="1200">
                <a:solidFill>
                  <a:prstClr val="black"/>
                </a:solidFill>
                <a:latin typeface="Arial" charset="0"/>
                <a:ea typeface="+mn-ea"/>
                <a:cs typeface="Arial" charset="0"/>
              </a:rPr>
              <a:t>Евразийская патентная информационная система: </a:t>
            </a:r>
            <a:r>
              <a:rPr lang="ru-RU" altLang="ru-RU" sz="1600" u="sng" kern="1200">
                <a:solidFill>
                  <a:srgbClr val="0000FF"/>
                </a:solidFill>
                <a:latin typeface="Arial" charset="0"/>
                <a:ea typeface="+mn-ea"/>
                <a:cs typeface="Arial" charset="0"/>
                <a:hlinkClick r:id="rId3"/>
              </a:rPr>
              <a:t>http://www.eapatis.com/ </a:t>
            </a:r>
            <a:r>
              <a:rPr lang="ru-RU" altLang="ru-RU" sz="1600" u="sng" kern="1200">
                <a:solidFill>
                  <a:srgbClr val="0000FF"/>
                </a:solidFill>
                <a:latin typeface="Arial" charset="0"/>
                <a:ea typeface="+mn-ea"/>
                <a:cs typeface="Arial" charset="0"/>
              </a:rPr>
              <a:t> </a:t>
            </a:r>
            <a:r>
              <a:rPr lang="ru-RU" altLang="ru-RU" sz="1600" kern="1200">
                <a:solidFill>
                  <a:prstClr val="black"/>
                </a:solidFill>
                <a:latin typeface="Arial" charset="0"/>
                <a:ea typeface="+mn-ea"/>
                <a:cs typeface="Arial" charset="0"/>
              </a:rPr>
              <a:t>США (USPTO): </a:t>
            </a:r>
            <a:r>
              <a:rPr lang="ru-RU" altLang="ru-RU" sz="1600" u="sng" kern="1200">
                <a:solidFill>
                  <a:srgbClr val="0000FF"/>
                </a:solidFill>
                <a:latin typeface="Arial" charset="0"/>
                <a:ea typeface="+mn-ea"/>
                <a:cs typeface="Arial" charset="0"/>
                <a:hlinkClick r:id="rId4"/>
              </a:rPr>
              <a:t>http://patft.uspto.gov/</a:t>
            </a:r>
            <a:endParaRPr lang="ru-RU" altLang="ru-RU" sz="1600" kern="1200">
              <a:solidFill>
                <a:prstClr val="black"/>
              </a:solidFill>
              <a:latin typeface="Arial" charset="0"/>
              <a:ea typeface="+mn-ea"/>
              <a:cs typeface="Arial" charset="0"/>
            </a:endParaRPr>
          </a:p>
          <a:p>
            <a:pPr eaLnBrk="1" fontAlgn="base" hangingPunct="1">
              <a:lnSpc>
                <a:spcPts val="1913"/>
              </a:lnSpc>
              <a:spcBef>
                <a:spcPts val="13"/>
              </a:spcBef>
              <a:spcAft>
                <a:spcPct val="0"/>
              </a:spcAft>
              <a:buClrTx/>
              <a:buFontTx/>
              <a:buNone/>
            </a:pPr>
            <a:r>
              <a:rPr lang="ru-RU" altLang="ru-RU" sz="1600" kern="1200">
                <a:solidFill>
                  <a:prstClr val="black"/>
                </a:solidFill>
                <a:latin typeface="Arial" charset="0"/>
                <a:ea typeface="+mn-ea"/>
                <a:cs typeface="Arial" charset="0"/>
              </a:rPr>
              <a:t>ЕС (EPO): </a:t>
            </a:r>
            <a:r>
              <a:rPr lang="ru-RU" altLang="ru-RU" sz="1600" u="sng" kern="1200">
                <a:solidFill>
                  <a:srgbClr val="0000FF"/>
                </a:solidFill>
                <a:latin typeface="Arial" charset="0"/>
                <a:ea typeface="+mn-ea"/>
                <a:cs typeface="Arial" charset="0"/>
              </a:rPr>
              <a:t>https://worldwide.espacenet.com/</a:t>
            </a:r>
            <a:endParaRPr lang="ru-RU" altLang="ru-RU" sz="1600" kern="1200">
              <a:solidFill>
                <a:prstClr val="black"/>
              </a:solidFill>
              <a:latin typeface="Arial" charset="0"/>
              <a:ea typeface="+mn-ea"/>
              <a:cs typeface="Arial" charset="0"/>
            </a:endParaRPr>
          </a:p>
          <a:p>
            <a:pPr eaLnBrk="1" fontAlgn="base" hangingPunct="1">
              <a:lnSpc>
                <a:spcPts val="1925"/>
              </a:lnSpc>
              <a:spcBef>
                <a:spcPts val="50"/>
              </a:spcBef>
              <a:spcAft>
                <a:spcPct val="0"/>
              </a:spcAft>
              <a:buClrTx/>
              <a:buFontTx/>
              <a:buNone/>
            </a:pPr>
            <a:r>
              <a:rPr lang="ru-RU" altLang="ru-RU" sz="1600" kern="1200">
                <a:solidFill>
                  <a:prstClr val="black"/>
                </a:solidFill>
                <a:latin typeface="Arial" charset="0"/>
                <a:ea typeface="+mn-ea"/>
                <a:cs typeface="Arial" charset="0"/>
              </a:rPr>
              <a:t>Canadian Intellectual Property Office: </a:t>
            </a:r>
            <a:r>
              <a:rPr lang="ru-RU" altLang="ru-RU" sz="1600" u="sng" kern="1200">
                <a:solidFill>
                  <a:srgbClr val="0000FF"/>
                </a:solidFill>
                <a:latin typeface="Arial" charset="0"/>
                <a:ea typeface="+mn-ea"/>
                <a:cs typeface="Arial" charset="0"/>
                <a:hlinkClick r:id="rId5"/>
              </a:rPr>
              <a:t>http://www.ic.gc.ca/opic-cipo/cpd/eng/introduction.html </a:t>
            </a:r>
            <a:r>
              <a:rPr lang="ru-RU" altLang="ru-RU" sz="1600" u="sng" kern="1200">
                <a:solidFill>
                  <a:srgbClr val="0000FF"/>
                </a:solidFill>
                <a:latin typeface="Arial" charset="0"/>
                <a:ea typeface="+mn-ea"/>
                <a:cs typeface="Arial" charset="0"/>
              </a:rPr>
              <a:t> </a:t>
            </a:r>
            <a:r>
              <a:rPr lang="ru-RU" altLang="ru-RU" sz="1600" kern="1200">
                <a:solidFill>
                  <a:prstClr val="black"/>
                </a:solidFill>
                <a:latin typeface="Arial" charset="0"/>
                <a:ea typeface="+mn-ea"/>
                <a:cs typeface="Arial" charset="0"/>
              </a:rPr>
              <a:t>Japan Patent Office: </a:t>
            </a:r>
            <a:r>
              <a:rPr lang="ru-RU" altLang="ru-RU" sz="1600" u="sng" kern="1200">
                <a:solidFill>
                  <a:srgbClr val="0000FF"/>
                </a:solidFill>
                <a:latin typeface="Arial" charset="0"/>
                <a:ea typeface="+mn-ea"/>
                <a:cs typeface="Arial" charset="0"/>
              </a:rPr>
              <a:t>https://</a:t>
            </a:r>
            <a:r>
              <a:rPr lang="ru-RU" altLang="ru-RU" sz="1600" u="sng" kern="1200">
                <a:solidFill>
                  <a:srgbClr val="0000FF"/>
                </a:solidFill>
                <a:latin typeface="Arial" charset="0"/>
                <a:ea typeface="+mn-ea"/>
                <a:cs typeface="Arial" charset="0"/>
                <a:hlinkClick r:id="rId6"/>
              </a:rPr>
              <a:t>www.j-platpat.inpit.go.jp/web/all/top/BTmTopEnglishPage</a:t>
            </a:r>
            <a:endParaRPr lang="ru-RU" altLang="ru-RU" sz="1600" kern="1200">
              <a:solidFill>
                <a:prstClr val="black"/>
              </a:solidFill>
              <a:latin typeface="Arial" charset="0"/>
              <a:ea typeface="+mn-ea"/>
              <a:cs typeface="Arial" charset="0"/>
            </a:endParaRPr>
          </a:p>
          <a:p>
            <a:pPr eaLnBrk="1" fontAlgn="base" hangingPunct="1">
              <a:spcBef>
                <a:spcPct val="0"/>
              </a:spcBef>
              <a:spcAft>
                <a:spcPct val="0"/>
              </a:spcAft>
              <a:buClrTx/>
              <a:buFontTx/>
              <a:buNone/>
            </a:pPr>
            <a:endParaRPr lang="ru-RU" altLang="ru-RU" sz="1600" kern="1200">
              <a:solidFill>
                <a:prstClr val="black"/>
              </a:solidFill>
              <a:latin typeface="Times New Roman" pitchFamily="18" charset="0"/>
              <a:ea typeface="+mn-ea"/>
              <a:cs typeface="Times New Roman" pitchFamily="18" charset="0"/>
            </a:endParaRPr>
          </a:p>
          <a:p>
            <a:pPr eaLnBrk="1" fontAlgn="base" hangingPunct="1">
              <a:spcBef>
                <a:spcPts val="13"/>
              </a:spcBef>
              <a:spcAft>
                <a:spcPct val="0"/>
              </a:spcAft>
              <a:buClrTx/>
              <a:buFontTx/>
              <a:buNone/>
            </a:pPr>
            <a:endParaRPr lang="ru-RU" altLang="ru-RU" sz="1900" kern="1200">
              <a:solidFill>
                <a:prstClr val="black"/>
              </a:solidFill>
              <a:latin typeface="Times New Roman" pitchFamily="18" charset="0"/>
              <a:ea typeface="+mn-ea"/>
              <a:cs typeface="Times New Roman" pitchFamily="18" charset="0"/>
            </a:endParaRPr>
          </a:p>
          <a:p>
            <a:pPr eaLnBrk="1" fontAlgn="base" hangingPunct="1">
              <a:spcBef>
                <a:spcPct val="0"/>
              </a:spcBef>
              <a:spcAft>
                <a:spcPct val="0"/>
              </a:spcAft>
              <a:buClrTx/>
              <a:buFontTx/>
              <a:buNone/>
            </a:pPr>
            <a:r>
              <a:rPr lang="ru-RU" altLang="ru-RU" sz="1600" b="1" kern="1200">
                <a:solidFill>
                  <a:prstClr val="black"/>
                </a:solidFill>
                <a:latin typeface="Arial" charset="0"/>
                <a:ea typeface="+mn-ea"/>
                <a:cs typeface="Arial" charset="0"/>
              </a:rPr>
              <a:t>Другие поисковые ресурсы:</a:t>
            </a:r>
            <a:endParaRPr lang="ru-RU" altLang="ru-RU" sz="1600" kern="1200">
              <a:solidFill>
                <a:prstClr val="black"/>
              </a:solidFill>
              <a:latin typeface="Arial" charset="0"/>
              <a:ea typeface="+mn-ea"/>
              <a:cs typeface="Arial" charset="0"/>
            </a:endParaRPr>
          </a:p>
          <a:p>
            <a:pPr eaLnBrk="1" fontAlgn="base" hangingPunct="1">
              <a:spcBef>
                <a:spcPts val="13"/>
              </a:spcBef>
              <a:spcAft>
                <a:spcPct val="0"/>
              </a:spcAft>
              <a:buClrTx/>
              <a:buFontTx/>
              <a:buNone/>
            </a:pPr>
            <a:endParaRPr lang="ru-RU" altLang="ru-RU" sz="1600" kern="1200">
              <a:solidFill>
                <a:prstClr val="black"/>
              </a:solidFill>
              <a:latin typeface="Times New Roman" pitchFamily="18" charset="0"/>
              <a:ea typeface="+mn-ea"/>
              <a:cs typeface="Times New Roman" pitchFamily="18" charset="0"/>
            </a:endParaRPr>
          </a:p>
          <a:p>
            <a:pPr eaLnBrk="1" fontAlgn="base" hangingPunct="1">
              <a:spcBef>
                <a:spcPct val="0"/>
              </a:spcBef>
              <a:spcAft>
                <a:spcPct val="0"/>
              </a:spcAft>
              <a:buClrTx/>
              <a:buFontTx/>
              <a:buNone/>
            </a:pPr>
            <a:r>
              <a:rPr lang="ru-RU" altLang="ru-RU" sz="1600" u="sng" kern="1200">
                <a:solidFill>
                  <a:srgbClr val="0000FF"/>
                </a:solidFill>
                <a:latin typeface="Arial" charset="0"/>
                <a:ea typeface="+mn-ea"/>
                <a:cs typeface="Arial" charset="0"/>
              </a:rPr>
              <a:t>https://</a:t>
            </a:r>
            <a:r>
              <a:rPr lang="ru-RU" altLang="ru-RU" sz="1600" u="sng" kern="1200">
                <a:solidFill>
                  <a:srgbClr val="0000FF"/>
                </a:solidFill>
                <a:latin typeface="Arial" charset="0"/>
                <a:ea typeface="+mn-ea"/>
                <a:cs typeface="Arial" charset="0"/>
                <a:hlinkClick r:id="rId7"/>
              </a:rPr>
              <a:t>www.google.com/advanced_patent_search </a:t>
            </a:r>
            <a:r>
              <a:rPr lang="ru-RU" altLang="ru-RU" sz="1600" u="sng" kern="1200">
                <a:solidFill>
                  <a:srgbClr val="0000FF"/>
                </a:solidFill>
                <a:latin typeface="Arial" charset="0"/>
                <a:ea typeface="+mn-ea"/>
                <a:cs typeface="Arial" charset="0"/>
              </a:rPr>
              <a:t> https://patentscope.wipo.int/search/en/search.jsf  </a:t>
            </a:r>
            <a:r>
              <a:rPr lang="ru-RU" altLang="ru-RU" sz="1600" u="sng" kern="1200">
                <a:solidFill>
                  <a:srgbClr val="0000FF"/>
                </a:solidFill>
                <a:latin typeface="Arial" charset="0"/>
                <a:ea typeface="+mn-ea"/>
                <a:cs typeface="Arial" charset="0"/>
                <a:hlinkClick r:id="rId8"/>
              </a:rPr>
              <a:t>http://www.freepatentsonline.com/search.html </a:t>
            </a:r>
            <a:r>
              <a:rPr lang="ru-RU" altLang="ru-RU" sz="1600" u="sng" kern="1200">
                <a:solidFill>
                  <a:srgbClr val="0000FF"/>
                </a:solidFill>
                <a:latin typeface="Arial" charset="0"/>
                <a:ea typeface="+mn-ea"/>
                <a:cs typeface="Arial" charset="0"/>
              </a:rPr>
              <a:t> https://</a:t>
            </a:r>
            <a:r>
              <a:rPr lang="ru-RU" altLang="ru-RU" sz="1600" u="sng" kern="1200">
                <a:solidFill>
                  <a:srgbClr val="0000FF"/>
                </a:solidFill>
                <a:latin typeface="Arial" charset="0"/>
                <a:ea typeface="+mn-ea"/>
                <a:cs typeface="Arial" charset="0"/>
                <a:hlinkClick r:id="rId9"/>
              </a:rPr>
              <a:t>www.lens.org/lens/ </a:t>
            </a:r>
            <a:r>
              <a:rPr lang="ru-RU" altLang="ru-RU" sz="1600" u="sng" kern="1200">
                <a:solidFill>
                  <a:srgbClr val="0000FF"/>
                </a:solidFill>
                <a:latin typeface="Arial" charset="0"/>
                <a:ea typeface="+mn-ea"/>
                <a:cs typeface="Arial" charset="0"/>
              </a:rPr>
              <a:t> </a:t>
            </a:r>
            <a:r>
              <a:rPr lang="ru-RU" altLang="ru-RU" sz="1600" u="sng" kern="1200">
                <a:solidFill>
                  <a:srgbClr val="0000FF"/>
                </a:solidFill>
                <a:latin typeface="Arial" charset="0"/>
                <a:ea typeface="+mn-ea"/>
                <a:cs typeface="Arial" charset="0"/>
                <a:hlinkClick r:id="rId10"/>
              </a:rPr>
              <a:t>http://web2.wipo.int/classifications/ipc/ipcpub/#refresh=page</a:t>
            </a:r>
            <a:endParaRPr lang="ru-RU" altLang="ru-RU" sz="1600" kern="1200">
              <a:solidFill>
                <a:prstClr val="black"/>
              </a:solidFill>
              <a:latin typeface="Arial" charset="0"/>
              <a:ea typeface="+mn-ea"/>
              <a:cs typeface="Arial" charset="0"/>
            </a:endParaRPr>
          </a:p>
          <a:p>
            <a:pPr eaLnBrk="1" fontAlgn="base" hangingPunct="1">
              <a:spcBef>
                <a:spcPct val="0"/>
              </a:spcBef>
              <a:spcAft>
                <a:spcPct val="0"/>
              </a:spcAft>
              <a:buClrTx/>
              <a:buFontTx/>
              <a:buNone/>
            </a:pPr>
            <a:endParaRPr lang="ru-RU" altLang="ru-RU" sz="1600" kern="1200">
              <a:solidFill>
                <a:prstClr val="black"/>
              </a:solidFill>
              <a:latin typeface="Times New Roman" pitchFamily="18" charset="0"/>
              <a:ea typeface="+mn-ea"/>
              <a:cs typeface="Times New Roman" pitchFamily="18" charset="0"/>
            </a:endParaRPr>
          </a:p>
          <a:p>
            <a:pPr eaLnBrk="1" fontAlgn="base" hangingPunct="1">
              <a:spcBef>
                <a:spcPts val="1263"/>
              </a:spcBef>
              <a:spcAft>
                <a:spcPct val="0"/>
              </a:spcAft>
              <a:buClrTx/>
              <a:buFontTx/>
              <a:buNone/>
            </a:pPr>
            <a:r>
              <a:rPr lang="ru-RU" altLang="ru-RU" sz="1800" b="1" kern="1200">
                <a:solidFill>
                  <a:srgbClr val="FF0000"/>
                </a:solidFill>
                <a:latin typeface="Arial" charset="0"/>
                <a:ea typeface="+mn-ea"/>
                <a:cs typeface="Arial" charset="0"/>
              </a:rPr>
              <a:t>Для проведения всестороннего поиска обращайтесь к специалистам</a:t>
            </a:r>
            <a:endParaRPr lang="ru-RU" altLang="ru-RU" sz="1800" kern="1200">
              <a:solidFill>
                <a:prstClr val="black"/>
              </a:solidFill>
              <a:latin typeface="Arial" charset="0"/>
              <a:ea typeface="+mn-ea"/>
              <a:cs typeface="Arial" charset="0"/>
            </a:endParaRPr>
          </a:p>
        </p:txBody>
      </p:sp>
    </p:spTree>
    <p:extLst>
      <p:ext uri="{BB962C8B-B14F-4D97-AF65-F5344CB8AC3E}">
        <p14:creationId xmlns:p14="http://schemas.microsoft.com/office/powerpoint/2010/main" val="3962297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331640" y="483518"/>
            <a:ext cx="5976664" cy="519600"/>
          </a:xfrm>
        </p:spPr>
        <p:txBody>
          <a:bodyPr/>
          <a:lstStyle/>
          <a:p>
            <a:r>
              <a:rPr lang="ru-RU" sz="2800" dirty="0"/>
              <a:t>Объекты авторского права и смежных прав</a:t>
            </a:r>
          </a:p>
          <a:p>
            <a:endParaRPr lang="ru-RU" dirty="0"/>
          </a:p>
        </p:txBody>
      </p:sp>
      <p:sp>
        <p:nvSpPr>
          <p:cNvPr id="3" name="Номер слайда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7</a:t>
            </a:fld>
            <a:endParaRPr lang="e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850" y="1563640"/>
            <a:ext cx="2160240" cy="308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132" y="1563640"/>
            <a:ext cx="1923837" cy="304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563638"/>
            <a:ext cx="2016224" cy="30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CDBDE459-A7CD-45F2-AA26-CF0EA5254D00}"/>
              </a:ext>
            </a:extLst>
          </p:cNvPr>
          <p:cNvPicPr>
            <a:picLocks noChangeAspect="1"/>
          </p:cNvPicPr>
          <p:nvPr/>
        </p:nvPicPr>
        <p:blipFill>
          <a:blip r:embed="rId5"/>
          <a:stretch>
            <a:fillRect/>
          </a:stretch>
        </p:blipFill>
        <p:spPr>
          <a:xfrm>
            <a:off x="2445562" y="135855"/>
            <a:ext cx="4608975" cy="591363"/>
          </a:xfrm>
          <a:prstGeom prst="rect">
            <a:avLst/>
          </a:prstGeom>
        </p:spPr>
      </p:pic>
    </p:spTree>
    <p:extLst>
      <p:ext uri="{BB962C8B-B14F-4D97-AF65-F5344CB8AC3E}">
        <p14:creationId xmlns:p14="http://schemas.microsoft.com/office/powerpoint/2010/main" val="256331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idx="4294967295"/>
          </p:nvPr>
        </p:nvSpPr>
        <p:spPr>
          <a:xfrm>
            <a:off x="611560" y="411510"/>
            <a:ext cx="8070850" cy="369888"/>
          </a:xfrm>
        </p:spPr>
        <p:txBody>
          <a:bodyPr/>
          <a:lstStyle/>
          <a:p>
            <a:pPr algn="ctr"/>
            <a:r>
              <a:rPr lang="ru-RU" altLang="ru-RU" sz="3600" dirty="0">
                <a:solidFill>
                  <a:schemeClr val="tx1"/>
                </a:solidFill>
                <a:latin typeface="Garamond" pitchFamily="18" charset="0"/>
                <a:ea typeface="Garamond" pitchFamily="18" charset="0"/>
                <a:cs typeface="Garamond" pitchFamily="18" charset="0"/>
              </a:rPr>
              <a:t>Шоколад "Алёнка"</a:t>
            </a:r>
          </a:p>
        </p:txBody>
      </p:sp>
      <p:sp>
        <p:nvSpPr>
          <p:cNvPr id="40963" name="Текст 2"/>
          <p:cNvSpPr>
            <a:spLocks noGrp="1"/>
          </p:cNvSpPr>
          <p:nvPr>
            <p:ph type="body" idx="4294967295"/>
          </p:nvPr>
        </p:nvSpPr>
        <p:spPr>
          <a:xfrm>
            <a:off x="827584" y="1635646"/>
            <a:ext cx="7308304" cy="5651500"/>
          </a:xfrm>
        </p:spPr>
        <p:txBody>
          <a:bodyPr/>
          <a:lstStyle/>
          <a:p>
            <a:r>
              <a:rPr lang="ru-RU" altLang="ru-RU" sz="1400" dirty="0">
                <a:latin typeface="Arial" charset="0"/>
                <a:cs typeface="Arial" charset="0"/>
              </a:rPr>
              <a:t>Московская кондитерская фабрика "Красный Октябрь", выпускающая шоколад под брендом "Аленка", требовала взыскать компенсацию в размере более 310 миллионов рублей с кондитерской фабрики "Славянка" (Белгородская область) за нарушение исключительных прав на товарный знак.</a:t>
            </a:r>
          </a:p>
          <a:p>
            <a:r>
              <a:rPr lang="ru-RU" altLang="ru-RU" sz="1400" dirty="0">
                <a:latin typeface="Arial" charset="0"/>
                <a:cs typeface="Arial" charset="0"/>
              </a:rPr>
              <a:t>"Славянка" выпускала шоколад под названием "Алина" в упаковке, выполненной в аналогичной цветовой гамме и с изображением девочки, как установили суды, "в похожем цветастом головном платке, из-под которого выбивается челка".</a:t>
            </a:r>
          </a:p>
          <a:p>
            <a:r>
              <a:rPr lang="ru-RU" altLang="ru-RU" sz="1400" dirty="0">
                <a:latin typeface="Arial" charset="0"/>
                <a:cs typeface="Arial" charset="0"/>
              </a:rPr>
              <a:t>Спор дошел до Высшего арбитражного суда РФ и был отправлен на новое рассмотрение в первую инстанцию. Там длившееся два с половиной года разбирательство завершилось подписанием мирового соглашения: "Славянка" обязалась прекратить выпуск шоколада в спорном оформлении и выплатить истцу 15 миллионов рублей. В свою очередь, "Красный Октябрь" отказался от взыскания остальных 37 миллионов рублей компенсации, рассчитанной судом.</a:t>
            </a: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11510"/>
            <a:ext cx="1936750"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102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Текст 2"/>
          <p:cNvSpPr>
            <a:spLocks noGrp="1"/>
          </p:cNvSpPr>
          <p:nvPr>
            <p:ph type="body" idx="4294967295"/>
          </p:nvPr>
        </p:nvSpPr>
        <p:spPr>
          <a:xfrm>
            <a:off x="827584" y="1275606"/>
            <a:ext cx="7747322" cy="3989388"/>
          </a:xfrm>
        </p:spPr>
        <p:txBody>
          <a:bodyPr/>
          <a:lstStyle/>
          <a:p>
            <a:r>
              <a:rPr lang="ru-RU" altLang="ru-RU" sz="1600" dirty="0">
                <a:latin typeface="Arial" charset="0"/>
                <a:cs typeface="Arial" charset="0"/>
              </a:rPr>
              <a:t>Спор привлек внимание рекордной для подобных дел суммой иска: издательство "Терра" требовало с издательства "Астрель" более 7,5 миллиарда рублей за издание и распространение произведений советского писателя-фантаста Александра Беляева, права на которые принадлежали истцу.</a:t>
            </a:r>
          </a:p>
          <a:p>
            <a:r>
              <a:rPr lang="ru-RU" altLang="ru-RU" sz="1600" dirty="0">
                <a:latin typeface="Arial" charset="0"/>
                <a:cs typeface="Arial" charset="0"/>
              </a:rPr>
              <a:t>Суд первой инстанции полностью удовлетворил иск, взыскав указанную сумму и запретив распространение контрафактных изданий "Астрели". Апелляционный суд оставил запрет, но отменил денежное взыскание, а кассационный - полностью отклонил иск.</a:t>
            </a:r>
          </a:p>
          <a:p>
            <a:r>
              <a:rPr lang="ru-RU" altLang="ru-RU" sz="1600" dirty="0">
                <a:latin typeface="Arial" charset="0"/>
                <a:cs typeface="Arial" charset="0"/>
              </a:rPr>
              <a:t>Высший арбитражный суд отменил все судебные акты и направил дело на новое рассмотрение в арбитраж Москвы. ВАС предложил суду пересчитать сумму взыскания, исходя из двойной стоимости контрафактных изданий (а не легальных, как это сделал истец), в таком случае она уменьшится примерно в 700 раз.</a:t>
            </a:r>
          </a:p>
        </p:txBody>
      </p:sp>
      <p:sp>
        <p:nvSpPr>
          <p:cNvPr id="41986" name="Заголовок 1"/>
          <p:cNvSpPr>
            <a:spLocks noGrp="1"/>
          </p:cNvSpPr>
          <p:nvPr>
            <p:ph type="title" idx="4294967295"/>
          </p:nvPr>
        </p:nvSpPr>
        <p:spPr>
          <a:xfrm>
            <a:off x="971600" y="411510"/>
            <a:ext cx="8070850" cy="369887"/>
          </a:xfrm>
        </p:spPr>
        <p:txBody>
          <a:bodyPr/>
          <a:lstStyle/>
          <a:p>
            <a:pPr algn="ctr"/>
            <a:r>
              <a:rPr lang="ru-RU" altLang="ru-RU" sz="2800" dirty="0">
                <a:solidFill>
                  <a:schemeClr val="tx1"/>
                </a:solidFill>
                <a:latin typeface="Garamond" pitchFamily="18" charset="0"/>
                <a:ea typeface="Garamond" pitchFamily="18" charset="0"/>
                <a:cs typeface="Garamond" pitchFamily="18" charset="0"/>
              </a:rPr>
              <a:t>Книги писателя-фантаста Беляева</a:t>
            </a:r>
          </a:p>
        </p:txBody>
      </p:sp>
    </p:spTree>
    <p:extLst>
      <p:ext uri="{BB962C8B-B14F-4D97-AF65-F5344CB8AC3E}">
        <p14:creationId xmlns:p14="http://schemas.microsoft.com/office/powerpoint/2010/main" val="1300748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idx="4294967295"/>
          </p:nvPr>
        </p:nvSpPr>
        <p:spPr>
          <a:xfrm>
            <a:off x="395536" y="286704"/>
            <a:ext cx="8070850" cy="369887"/>
          </a:xfrm>
        </p:spPr>
        <p:txBody>
          <a:bodyPr/>
          <a:lstStyle/>
          <a:p>
            <a:pPr algn="ctr"/>
            <a:r>
              <a:rPr lang="it-IT" altLang="ru-RU" sz="2400" dirty="0">
                <a:solidFill>
                  <a:schemeClr val="tx1"/>
                </a:solidFill>
                <a:latin typeface="Garamond" pitchFamily="18" charset="0"/>
                <a:ea typeface="Garamond" pitchFamily="18" charset="0"/>
                <a:cs typeface="Garamond" pitchFamily="18" charset="0"/>
              </a:rPr>
              <a:t>Конфеты Raffaello и Ferrero Rocher</a:t>
            </a:r>
            <a:endParaRPr lang="ru-RU" altLang="ru-RU" sz="2400" dirty="0">
              <a:solidFill>
                <a:schemeClr val="tx1"/>
              </a:solidFill>
              <a:latin typeface="Garamond" pitchFamily="18" charset="0"/>
              <a:ea typeface="Garamond" pitchFamily="18" charset="0"/>
              <a:cs typeface="Garamond" pitchFamily="18" charset="0"/>
            </a:endParaRPr>
          </a:p>
        </p:txBody>
      </p:sp>
      <p:sp>
        <p:nvSpPr>
          <p:cNvPr id="43011" name="Текст 2"/>
          <p:cNvSpPr>
            <a:spLocks noGrp="1"/>
          </p:cNvSpPr>
          <p:nvPr>
            <p:ph type="body" idx="4294967295"/>
          </p:nvPr>
        </p:nvSpPr>
        <p:spPr>
          <a:xfrm>
            <a:off x="827584" y="1086804"/>
            <a:ext cx="7920880" cy="5072063"/>
          </a:xfrm>
        </p:spPr>
        <p:txBody>
          <a:bodyPr/>
          <a:lstStyle/>
          <a:p>
            <a:r>
              <a:rPr lang="ru-RU" altLang="ru-RU" sz="1400" dirty="0">
                <a:latin typeface="Arial" charset="0"/>
                <a:cs typeface="Arial" charset="0"/>
              </a:rPr>
              <a:t>Итальянская группа </a:t>
            </a:r>
            <a:r>
              <a:rPr lang="ru-RU" altLang="ru-RU" sz="1400" dirty="0" err="1">
                <a:latin typeface="Arial" charset="0"/>
                <a:cs typeface="Arial" charset="0"/>
              </a:rPr>
              <a:t>Ferrero</a:t>
            </a:r>
            <a:r>
              <a:rPr lang="ru-RU" altLang="ru-RU" sz="1400" dirty="0">
                <a:latin typeface="Arial" charset="0"/>
                <a:cs typeface="Arial" charset="0"/>
              </a:rPr>
              <a:t> активно борется с появлением в России контрафактной продукции, сходной до степени смешения с принадлежащими компании брендами.</a:t>
            </a:r>
          </a:p>
          <a:p>
            <a:r>
              <a:rPr lang="ru-RU" altLang="ru-RU" sz="1400" dirty="0">
                <a:latin typeface="Arial" charset="0"/>
                <a:cs typeface="Arial" charset="0"/>
              </a:rPr>
              <a:t>Наибольшую известность приобрел спор по защите прав на внешний вид конфет </a:t>
            </a:r>
            <a:r>
              <a:rPr lang="ru-RU" altLang="ru-RU" sz="1400" dirty="0" err="1">
                <a:latin typeface="Arial" charset="0"/>
                <a:cs typeface="Arial" charset="0"/>
              </a:rPr>
              <a:t>Raffaello</a:t>
            </a:r>
            <a:r>
              <a:rPr lang="ru-RU" altLang="ru-RU" sz="1400" dirty="0">
                <a:latin typeface="Arial" charset="0"/>
                <a:cs typeface="Arial" charset="0"/>
              </a:rPr>
              <a:t>. Компания </a:t>
            </a:r>
            <a:r>
              <a:rPr lang="ru-RU" altLang="ru-RU" sz="1400" dirty="0" err="1">
                <a:latin typeface="Arial" charset="0"/>
                <a:cs typeface="Arial" charset="0"/>
              </a:rPr>
              <a:t>Soremartek</a:t>
            </a:r>
            <a:r>
              <a:rPr lang="ru-RU" altLang="ru-RU" sz="1400" dirty="0">
                <a:latin typeface="Arial" charset="0"/>
                <a:cs typeface="Arial" charset="0"/>
              </a:rPr>
              <a:t> S.A. (входит в </a:t>
            </a:r>
            <a:r>
              <a:rPr lang="ru-RU" altLang="ru-RU" sz="1400" dirty="0" err="1">
                <a:latin typeface="Arial" charset="0"/>
                <a:cs typeface="Arial" charset="0"/>
              </a:rPr>
              <a:t>Ferrero</a:t>
            </a:r>
            <a:r>
              <a:rPr lang="ru-RU" altLang="ru-RU" sz="1400" dirty="0">
                <a:latin typeface="Arial" charset="0"/>
                <a:cs typeface="Arial" charset="0"/>
              </a:rPr>
              <a:t>) зарегистрировала на свое имя товарный знак, представляющий собой реалистичное изображение (фотографию) конфеты шарообразной формы белого цвета с неровной поверхностью - в обсыпке из кокосовой стружки.</a:t>
            </a:r>
          </a:p>
          <a:p>
            <a:r>
              <a:rPr lang="ru-RU" altLang="ru-RU" sz="1400" dirty="0">
                <a:latin typeface="Arial" charset="0"/>
                <a:cs typeface="Arial" charset="0"/>
              </a:rPr>
              <a:t>В 2007 году </a:t>
            </a:r>
            <a:r>
              <a:rPr lang="ru-RU" altLang="ru-RU" sz="1400" dirty="0" err="1">
                <a:latin typeface="Arial" charset="0"/>
                <a:cs typeface="Arial" charset="0"/>
              </a:rPr>
              <a:t>Soremartek</a:t>
            </a:r>
            <a:r>
              <a:rPr lang="ru-RU" altLang="ru-RU" sz="1400" dirty="0">
                <a:latin typeface="Arial" charset="0"/>
                <a:cs typeface="Arial" charset="0"/>
              </a:rPr>
              <a:t> подала в арбитраж Москвы иск о нарушении исключительного права на этот товарный знак. Ответчиками выступили петербургская компания "Ландрин", производившая одноименные конфеты круглой формы, сходные с </a:t>
            </a:r>
            <a:r>
              <a:rPr lang="ru-RU" altLang="ru-RU" sz="1400" dirty="0" err="1">
                <a:latin typeface="Arial" charset="0"/>
                <a:cs typeface="Arial" charset="0"/>
              </a:rPr>
              <a:t>Raffaello</a:t>
            </a:r>
            <a:r>
              <a:rPr lang="ru-RU" altLang="ru-RU" sz="1400" dirty="0">
                <a:latin typeface="Arial" charset="0"/>
                <a:cs typeface="Arial" charset="0"/>
              </a:rPr>
              <a:t>, и московская торговая фирма "</a:t>
            </a:r>
            <a:r>
              <a:rPr lang="ru-RU" altLang="ru-RU" sz="1400" dirty="0" err="1">
                <a:latin typeface="Arial" charset="0"/>
                <a:cs typeface="Arial" charset="0"/>
              </a:rPr>
              <a:t>Чакуба</a:t>
            </a:r>
            <a:r>
              <a:rPr lang="ru-RU" altLang="ru-RU" sz="1400" dirty="0">
                <a:latin typeface="Arial" charset="0"/>
                <a:cs typeface="Arial" charset="0"/>
              </a:rPr>
              <a:t>". В итоге судебных разбирательств все четыре инстанции арбитражной системы подтвердили исключительное право </a:t>
            </a:r>
            <a:r>
              <a:rPr lang="ru-RU" altLang="ru-RU" sz="1400" dirty="0" err="1">
                <a:latin typeface="Arial" charset="0"/>
                <a:cs typeface="Arial" charset="0"/>
              </a:rPr>
              <a:t>Ferrero</a:t>
            </a:r>
            <a:r>
              <a:rPr lang="ru-RU" altLang="ru-RU" sz="1400" dirty="0">
                <a:latin typeface="Arial" charset="0"/>
                <a:cs typeface="Arial" charset="0"/>
              </a:rPr>
              <a:t> на бренд </a:t>
            </a:r>
            <a:r>
              <a:rPr lang="ru-RU" altLang="ru-RU" sz="1400" dirty="0" err="1">
                <a:latin typeface="Arial" charset="0"/>
                <a:cs typeface="Arial" charset="0"/>
              </a:rPr>
              <a:t>Raffaello</a:t>
            </a:r>
            <a:r>
              <a:rPr lang="ru-RU" altLang="ru-RU" sz="1400" dirty="0">
                <a:latin typeface="Arial" charset="0"/>
                <a:cs typeface="Arial" charset="0"/>
              </a:rPr>
              <a:t> и обязали ответчиков прекратить производство и продажу своих конфет.</a:t>
            </a:r>
          </a:p>
          <a:p>
            <a:r>
              <a:rPr lang="ru-RU" altLang="ru-RU" sz="1400" dirty="0">
                <a:latin typeface="Arial" charset="0"/>
                <a:cs typeface="Arial" charset="0"/>
              </a:rPr>
              <a:t>В 2010 году аналогичное разбирательство группа </a:t>
            </a:r>
            <a:r>
              <a:rPr lang="ru-RU" altLang="ru-RU" sz="1400" dirty="0" err="1">
                <a:latin typeface="Arial" charset="0"/>
                <a:cs typeface="Arial" charset="0"/>
              </a:rPr>
              <a:t>Ferrero</a:t>
            </a:r>
            <a:r>
              <a:rPr lang="ru-RU" altLang="ru-RU" sz="1400" dirty="0">
                <a:latin typeface="Arial" charset="0"/>
                <a:cs typeface="Arial" charset="0"/>
              </a:rPr>
              <a:t> вела с московской кондитерской фабрикой "Победа" из-за конфет, похожих на </a:t>
            </a:r>
            <a:r>
              <a:rPr lang="ru-RU" altLang="ru-RU" sz="1400" dirty="0" err="1">
                <a:latin typeface="Arial" charset="0"/>
                <a:cs typeface="Arial" charset="0"/>
              </a:rPr>
              <a:t>Ferrero</a:t>
            </a:r>
            <a:r>
              <a:rPr lang="ru-RU" altLang="ru-RU" sz="1400" dirty="0">
                <a:latin typeface="Arial" charset="0"/>
                <a:cs typeface="Arial" charset="0"/>
              </a:rPr>
              <a:t> </a:t>
            </a:r>
            <a:r>
              <a:rPr lang="ru-RU" altLang="ru-RU" sz="1400" dirty="0" err="1">
                <a:latin typeface="Arial" charset="0"/>
                <a:cs typeface="Arial" charset="0"/>
              </a:rPr>
              <a:t>Rocher</a:t>
            </a:r>
            <a:r>
              <a:rPr lang="ru-RU" altLang="ru-RU" sz="1400" dirty="0">
                <a:latin typeface="Arial" charset="0"/>
                <a:cs typeface="Arial" charset="0"/>
              </a:rPr>
              <a:t>. Спор закончился мировым соглашением, по условиям которого фабрика обязалась изменить дизайн упаковки конфет "Победа вкуса. Трюфели кофе </a:t>
            </a:r>
            <a:r>
              <a:rPr lang="ru-RU" altLang="ru-RU" sz="1400" dirty="0" err="1">
                <a:latin typeface="Arial" charset="0"/>
                <a:cs typeface="Arial" charset="0"/>
              </a:rPr>
              <a:t>Мокка</a:t>
            </a:r>
            <a:r>
              <a:rPr lang="ru-RU" altLang="ru-RU" sz="1400" dirty="0">
                <a:latin typeface="Arial" charset="0"/>
                <a:cs typeface="Arial" charset="0"/>
              </a:rPr>
              <a:t> с марципаном".</a:t>
            </a: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114300"/>
            <a:ext cx="1649413"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324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idx="4294967295"/>
          </p:nvPr>
        </p:nvSpPr>
        <p:spPr>
          <a:xfrm>
            <a:off x="611560" y="123478"/>
            <a:ext cx="8070850" cy="738187"/>
          </a:xfrm>
        </p:spPr>
        <p:txBody>
          <a:bodyPr/>
          <a:lstStyle/>
          <a:p>
            <a:pPr algn="ctr"/>
            <a:r>
              <a:rPr lang="ru-RU" altLang="ru-RU" sz="2400" dirty="0">
                <a:solidFill>
                  <a:schemeClr val="tx1"/>
                </a:solidFill>
                <a:latin typeface="Garamond" pitchFamily="18" charset="0"/>
                <a:ea typeface="Garamond" pitchFamily="18" charset="0"/>
                <a:cs typeface="Garamond" pitchFamily="18" charset="0"/>
              </a:rPr>
              <a:t>Илья Варламов </a:t>
            </a:r>
            <a:r>
              <a:rPr lang="ru-RU" altLang="ru-RU" sz="2400" dirty="0" err="1">
                <a:solidFill>
                  <a:schemeClr val="tx1"/>
                </a:solidFill>
                <a:latin typeface="Garamond" pitchFamily="18" charset="0"/>
                <a:ea typeface="Garamond" pitchFamily="18" charset="0"/>
                <a:cs typeface="Garamond" pitchFamily="18" charset="0"/>
              </a:rPr>
              <a:t>vs</a:t>
            </a:r>
            <a:r>
              <a:rPr lang="ru-RU" altLang="ru-RU" sz="2400" dirty="0">
                <a:solidFill>
                  <a:schemeClr val="tx1"/>
                </a:solidFill>
                <a:latin typeface="Garamond" pitchFamily="18" charset="0"/>
                <a:ea typeface="Garamond" pitchFamily="18" charset="0"/>
                <a:cs typeface="Garamond" pitchFamily="18" charset="0"/>
              </a:rPr>
              <a:t>. "</a:t>
            </a:r>
            <a:r>
              <a:rPr lang="ru-RU" altLang="ru-RU" sz="2400" dirty="0" err="1">
                <a:solidFill>
                  <a:schemeClr val="tx1"/>
                </a:solidFill>
                <a:latin typeface="Garamond" pitchFamily="18" charset="0"/>
                <a:ea typeface="Garamond" pitchFamily="18" charset="0"/>
                <a:cs typeface="Garamond" pitchFamily="18" charset="0"/>
              </a:rPr>
              <a:t>Архи.ру</a:t>
            </a:r>
            <a:r>
              <a:rPr lang="ru-RU" altLang="ru-RU" sz="2400" dirty="0">
                <a:solidFill>
                  <a:schemeClr val="tx1"/>
                </a:solidFill>
                <a:latin typeface="Garamond" pitchFamily="18" charset="0"/>
                <a:ea typeface="Garamond" pitchFamily="18" charset="0"/>
                <a:cs typeface="Garamond" pitchFamily="18" charset="0"/>
              </a:rPr>
              <a:t>"</a:t>
            </a:r>
          </a:p>
        </p:txBody>
      </p:sp>
      <p:sp>
        <p:nvSpPr>
          <p:cNvPr id="44035" name="Текст 2"/>
          <p:cNvSpPr>
            <a:spLocks noGrp="1"/>
          </p:cNvSpPr>
          <p:nvPr>
            <p:ph type="body" idx="4294967295"/>
          </p:nvPr>
        </p:nvSpPr>
        <p:spPr>
          <a:xfrm>
            <a:off x="671885" y="1419622"/>
            <a:ext cx="7950200" cy="5386388"/>
          </a:xfrm>
        </p:spPr>
        <p:txBody>
          <a:bodyPr/>
          <a:lstStyle/>
          <a:p>
            <a:r>
              <a:rPr lang="ru-RU" altLang="ru-RU" sz="1400" dirty="0">
                <a:latin typeface="Arial" charset="0"/>
                <a:cs typeface="Arial" charset="0"/>
              </a:rPr>
              <a:t>Известный блогер Илья Варламов подал иск к обществу "</a:t>
            </a:r>
            <a:r>
              <a:rPr lang="ru-RU" altLang="ru-RU" sz="1400" dirty="0" err="1">
                <a:latin typeface="Arial" charset="0"/>
                <a:cs typeface="Arial" charset="0"/>
              </a:rPr>
              <a:t>Архи.ру</a:t>
            </a:r>
            <a:r>
              <a:rPr lang="ru-RU" altLang="ru-RU" sz="1400" dirty="0">
                <a:latin typeface="Arial" charset="0"/>
                <a:cs typeface="Arial" charset="0"/>
              </a:rPr>
              <a:t>", которое использовало 22 его фотографии на своем веб-сайте www.archi.ru. Несмотря на то, что ответчик на размещенных фотографиях указал имя автора и ссылку на его блог, истец полагал, что этого недостаточно – нужно было спросить разрешения. Варламов считал свои права нарушенными и требовал компенсации.</a:t>
            </a:r>
          </a:p>
          <a:p>
            <a:r>
              <a:rPr lang="ru-RU" altLang="ru-RU" sz="1400" dirty="0">
                <a:latin typeface="Arial" charset="0"/>
                <a:cs typeface="Arial" charset="0"/>
              </a:rPr>
              <a:t>Суд первой инстанции отказал в удовлетворении иска, поскольку на фотографиях было указано имя автора и его страница в сети, фотографии взяты из открытых источников, а объем цитирования небольшой. Апелляция отменила решение суда первой инстанции, отмечая, что имело место не цитирование фотографий, а их использование в целях иллюстрирования информационных материалов. Верховный суд отменил постановление апелляции и оставил в силе решение суда первой инстанции. Любые произведения науки, литературы и искусства, охраняемые авторскими правами, в том числе фотографии, могут быть свободно использованы без согласия автора и выплаты вознаграждения в целях цитирования.</a:t>
            </a:r>
          </a:p>
          <a:p>
            <a:r>
              <a:rPr lang="ru-RU" altLang="ru-RU" sz="1400" dirty="0">
                <a:latin typeface="Arial" charset="0"/>
                <a:cs typeface="Arial" charset="0"/>
              </a:rPr>
              <a:t>При этом ВС особо подчеркнул некоммерческий характер произведений, что исключает их незаконное использование (№ 305-ЭС16-18302). </a:t>
            </a:r>
          </a:p>
        </p:txBody>
      </p:sp>
    </p:spTree>
    <p:extLst>
      <p:ext uri="{BB962C8B-B14F-4D97-AF65-F5344CB8AC3E}">
        <p14:creationId xmlns:p14="http://schemas.microsoft.com/office/powerpoint/2010/main" val="4103616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idx="4294967295"/>
          </p:nvPr>
        </p:nvSpPr>
        <p:spPr>
          <a:xfrm>
            <a:off x="1619672" y="138113"/>
            <a:ext cx="6451178" cy="738187"/>
          </a:xfrm>
        </p:spPr>
        <p:txBody>
          <a:bodyPr/>
          <a:lstStyle/>
          <a:p>
            <a:pPr algn="ctr"/>
            <a:r>
              <a:rPr lang="en-US" altLang="ru-RU" sz="2400" dirty="0">
                <a:solidFill>
                  <a:schemeClr val="tx1"/>
                </a:solidFill>
                <a:latin typeface="Garamond" pitchFamily="18" charset="0"/>
                <a:ea typeface="Garamond" pitchFamily="18" charset="0"/>
                <a:cs typeface="Garamond" pitchFamily="18" charset="0"/>
              </a:rPr>
              <a:t>"Happy birthday to you"</a:t>
            </a:r>
            <a:endParaRPr lang="ru-RU" altLang="ru-RU" sz="2400" dirty="0">
              <a:solidFill>
                <a:schemeClr val="tx1"/>
              </a:solidFill>
              <a:latin typeface="Garamond" pitchFamily="18" charset="0"/>
              <a:ea typeface="Garamond" pitchFamily="18" charset="0"/>
              <a:cs typeface="Garamond" pitchFamily="18" charset="0"/>
            </a:endParaRPr>
          </a:p>
        </p:txBody>
      </p:sp>
      <p:sp>
        <p:nvSpPr>
          <p:cNvPr id="44035" name="Текст 2"/>
          <p:cNvSpPr>
            <a:spLocks noGrp="1"/>
          </p:cNvSpPr>
          <p:nvPr>
            <p:ph type="body" idx="4294967295"/>
          </p:nvPr>
        </p:nvSpPr>
        <p:spPr>
          <a:xfrm>
            <a:off x="902680" y="1203598"/>
            <a:ext cx="7338640" cy="5386388"/>
          </a:xfrm>
        </p:spPr>
        <p:txBody>
          <a:bodyPr/>
          <a:lstStyle/>
          <a:p>
            <a:r>
              <a:rPr lang="ru-RU" altLang="ru-RU" sz="1400" dirty="0">
                <a:latin typeface="Arial" charset="0"/>
                <a:cs typeface="Arial" charset="0"/>
              </a:rPr>
              <a:t>Интересная история вышла с самой знаменитой песней - поздравлением с днем рождения. "</a:t>
            </a:r>
            <a:r>
              <a:rPr lang="ru-RU" altLang="ru-RU" sz="1400" dirty="0" err="1">
                <a:latin typeface="Arial" charset="0"/>
                <a:cs typeface="Arial" charset="0"/>
              </a:rPr>
              <a:t>Happy</a:t>
            </a:r>
            <a:r>
              <a:rPr lang="ru-RU" altLang="ru-RU" sz="1400" dirty="0">
                <a:latin typeface="Arial" charset="0"/>
                <a:cs typeface="Arial" charset="0"/>
              </a:rPr>
              <a:t> </a:t>
            </a:r>
            <a:r>
              <a:rPr lang="ru-RU" altLang="ru-RU" sz="1400" dirty="0" err="1">
                <a:latin typeface="Arial" charset="0"/>
                <a:cs typeface="Arial" charset="0"/>
              </a:rPr>
              <a:t>birthday</a:t>
            </a:r>
            <a:r>
              <a:rPr lang="ru-RU" altLang="ru-RU" sz="1400" dirty="0">
                <a:latin typeface="Arial" charset="0"/>
                <a:cs typeface="Arial" charset="0"/>
              </a:rPr>
              <a:t> </a:t>
            </a:r>
            <a:r>
              <a:rPr lang="ru-RU" altLang="ru-RU" sz="1400" dirty="0" err="1">
                <a:latin typeface="Arial" charset="0"/>
                <a:cs typeface="Arial" charset="0"/>
              </a:rPr>
              <a:t>to</a:t>
            </a:r>
            <a:r>
              <a:rPr lang="ru-RU" altLang="ru-RU" sz="1400" dirty="0">
                <a:latin typeface="Arial" charset="0"/>
                <a:cs typeface="Arial" charset="0"/>
              </a:rPr>
              <a:t> </a:t>
            </a:r>
            <a:r>
              <a:rPr lang="ru-RU" altLang="ru-RU" sz="1400" dirty="0" err="1">
                <a:latin typeface="Arial" charset="0"/>
                <a:cs typeface="Arial" charset="0"/>
              </a:rPr>
              <a:t>you</a:t>
            </a:r>
            <a:r>
              <a:rPr lang="ru-RU" altLang="ru-RU" sz="1400" dirty="0">
                <a:latin typeface="Arial" charset="0"/>
                <a:cs typeface="Arial" charset="0"/>
              </a:rPr>
              <a:t>" исполняется на всех языках во всех странах мира. Тем не менее коммерческое ее исполнение без отчислений правообладателю в США запрещено. Поэтому песню редко можно услышать, например, в американских фильмах.</a:t>
            </a:r>
          </a:p>
          <a:p>
            <a:r>
              <a:rPr lang="ru-RU" altLang="ru-RU" sz="1400" dirty="0">
                <a:latin typeface="Arial" charset="0"/>
                <a:cs typeface="Arial" charset="0"/>
              </a:rPr>
              <a:t>Авторами песни являются сестры Пэтти и Милдред Дж. Хилл. Они написали ее в 1893 году. В то время Пэтти работала директором детского сада, а ее младшая сестра в нем же была пианисткой. Изначально песня называлась "</a:t>
            </a:r>
            <a:r>
              <a:rPr lang="ru-RU" altLang="ru-RU" sz="1400" dirty="0" err="1">
                <a:latin typeface="Arial" charset="0"/>
                <a:cs typeface="Arial" charset="0"/>
              </a:rPr>
              <a:t>Good</a:t>
            </a:r>
            <a:r>
              <a:rPr lang="ru-RU" altLang="ru-RU" sz="1400" dirty="0">
                <a:latin typeface="Arial" charset="0"/>
                <a:cs typeface="Arial" charset="0"/>
              </a:rPr>
              <a:t> </a:t>
            </a:r>
            <a:r>
              <a:rPr lang="ru-RU" altLang="ru-RU" sz="1400" dirty="0" err="1">
                <a:latin typeface="Arial" charset="0"/>
                <a:cs typeface="Arial" charset="0"/>
              </a:rPr>
              <a:t>morning</a:t>
            </a:r>
            <a:r>
              <a:rPr lang="ru-RU" altLang="ru-RU" sz="1400" dirty="0">
                <a:latin typeface="Arial" charset="0"/>
                <a:cs typeface="Arial" charset="0"/>
              </a:rPr>
              <a:t> </a:t>
            </a:r>
            <a:r>
              <a:rPr lang="ru-RU" altLang="ru-RU" sz="1400" dirty="0" err="1">
                <a:latin typeface="Arial" charset="0"/>
                <a:cs typeface="Arial" charset="0"/>
              </a:rPr>
              <a:t>to</a:t>
            </a:r>
            <a:r>
              <a:rPr lang="ru-RU" altLang="ru-RU" sz="1400" dirty="0">
                <a:latin typeface="Arial" charset="0"/>
                <a:cs typeface="Arial" charset="0"/>
              </a:rPr>
              <a:t> </a:t>
            </a:r>
            <a:r>
              <a:rPr lang="ru-RU" altLang="ru-RU" sz="1400" dirty="0" err="1">
                <a:latin typeface="Arial" charset="0"/>
                <a:cs typeface="Arial" charset="0"/>
              </a:rPr>
              <a:t>all</a:t>
            </a:r>
            <a:r>
              <a:rPr lang="ru-RU" altLang="ru-RU" sz="1400" dirty="0">
                <a:latin typeface="Arial" charset="0"/>
                <a:cs typeface="Arial" charset="0"/>
              </a:rPr>
              <a:t>" и исполнялась для приветствия нового ученика в группе. Позднее права на мелодию перешли родственникам сестер, а сама песня трансформировалось в то, что знает весь мир.</a:t>
            </a:r>
          </a:p>
          <a:p>
            <a:r>
              <a:rPr lang="ru-RU" altLang="ru-RU" sz="1400" dirty="0">
                <a:latin typeface="Arial" charset="0"/>
                <a:cs typeface="Arial" charset="0"/>
              </a:rPr>
              <a:t>Официально авторские права на "</a:t>
            </a:r>
            <a:r>
              <a:rPr lang="ru-RU" altLang="ru-RU" sz="1400" dirty="0" err="1">
                <a:latin typeface="Arial" charset="0"/>
                <a:cs typeface="Arial" charset="0"/>
              </a:rPr>
              <a:t>Happy</a:t>
            </a:r>
            <a:r>
              <a:rPr lang="ru-RU" altLang="ru-RU" sz="1400" dirty="0">
                <a:latin typeface="Arial" charset="0"/>
                <a:cs typeface="Arial" charset="0"/>
              </a:rPr>
              <a:t> </a:t>
            </a:r>
            <a:r>
              <a:rPr lang="ru-RU" altLang="ru-RU" sz="1400" dirty="0" err="1">
                <a:latin typeface="Arial" charset="0"/>
                <a:cs typeface="Arial" charset="0"/>
              </a:rPr>
              <a:t>birthday</a:t>
            </a:r>
            <a:r>
              <a:rPr lang="ru-RU" altLang="ru-RU" sz="1400" dirty="0">
                <a:latin typeface="Arial" charset="0"/>
                <a:cs typeface="Arial" charset="0"/>
              </a:rPr>
              <a:t> </a:t>
            </a:r>
            <a:r>
              <a:rPr lang="ru-RU" altLang="ru-RU" sz="1400" dirty="0" err="1">
                <a:latin typeface="Arial" charset="0"/>
                <a:cs typeface="Arial" charset="0"/>
              </a:rPr>
              <a:t>to</a:t>
            </a:r>
            <a:r>
              <a:rPr lang="ru-RU" altLang="ru-RU" sz="1400" dirty="0">
                <a:latin typeface="Arial" charset="0"/>
                <a:cs typeface="Arial" charset="0"/>
              </a:rPr>
              <a:t> </a:t>
            </a:r>
            <a:r>
              <a:rPr lang="ru-RU" altLang="ru-RU" sz="1400" dirty="0" err="1">
                <a:latin typeface="Arial" charset="0"/>
                <a:cs typeface="Arial" charset="0"/>
              </a:rPr>
              <a:t>you</a:t>
            </a:r>
            <a:r>
              <a:rPr lang="ru-RU" altLang="ru-RU" sz="1400" dirty="0">
                <a:latin typeface="Arial" charset="0"/>
                <a:cs typeface="Arial" charset="0"/>
              </a:rPr>
              <a:t>" были утверждены в 1935 году и по законам США истекут только к 2030 году. Ежегодно отчисления за коммерческое использование песни приносят правообладателям два миллиона долларов. В то же время в соседней Канаде, где действие авторского права длится 50 лет после смерти автора, срок уже истек и песня стала народным достоянием. Поэтому, если хотите снять кино про день рождения - езжайте в Канаду.</a:t>
            </a:r>
          </a:p>
        </p:txBody>
      </p:sp>
    </p:spTree>
    <p:extLst>
      <p:ext uri="{BB962C8B-B14F-4D97-AF65-F5344CB8AC3E}">
        <p14:creationId xmlns:p14="http://schemas.microsoft.com/office/powerpoint/2010/main" val="13073606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p:txBody>
          <a:bodyPr/>
          <a:lstStyle/>
          <a:p>
            <a:pPr eaLnBrk="1" hangingPunct="1"/>
            <a:endParaRPr lang="ru-RU" altLang="ru-RU">
              <a:latin typeface="Garamond" pitchFamily="18" charset="0"/>
              <a:ea typeface="Garamond" pitchFamily="18" charset="0"/>
              <a:cs typeface="Garamond" pitchFamily="18" charset="0"/>
            </a:endParaRPr>
          </a:p>
        </p:txBody>
      </p:sp>
      <p:sp>
        <p:nvSpPr>
          <p:cNvPr id="56323" name="Текст 2"/>
          <p:cNvSpPr>
            <a:spLocks noGrp="1"/>
          </p:cNvSpPr>
          <p:nvPr>
            <p:ph type="body" idx="1"/>
          </p:nvPr>
        </p:nvSpPr>
        <p:spPr/>
        <p:txBody>
          <a:bodyPr/>
          <a:lstStyle/>
          <a:p>
            <a:pPr eaLnBrk="1" hangingPunct="1">
              <a:spcBef>
                <a:spcPct val="0"/>
              </a:spcBef>
            </a:pPr>
            <a:endParaRPr lang="ru-RU" altLang="ru-RU">
              <a:latin typeface="Arial" charset="0"/>
              <a:cs typeface="Arial" charset="0"/>
            </a:endParaRP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4913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0714DCA1-CC9B-4EC0-8C0C-E725871B9270}"/>
              </a:ext>
            </a:extLst>
          </p:cNvPr>
          <p:cNvSpPr>
            <a:spLocks noGrp="1"/>
          </p:cNvSpPr>
          <p:nvPr>
            <p:ph type="body" idx="1"/>
          </p:nvPr>
        </p:nvSpPr>
        <p:spPr>
          <a:xfrm>
            <a:off x="2411760" y="1450511"/>
            <a:ext cx="6172200" cy="519600"/>
          </a:xfrm>
        </p:spPr>
        <p:txBody>
          <a:bodyPr/>
          <a:lstStyle/>
          <a:p>
            <a:r>
              <a:rPr lang="ru-RU" altLang="ru-RU" sz="1800" dirty="0"/>
              <a:t>1. По договору об отчуждении исключительного права одна сторона (</a:t>
            </a:r>
            <a:r>
              <a:rPr lang="ru-RU" altLang="ru-RU" sz="1800" b="1" dirty="0"/>
              <a:t>правообладатель</a:t>
            </a:r>
            <a:r>
              <a:rPr lang="ru-RU" altLang="ru-RU" sz="1800" dirty="0"/>
              <a:t>) передает или обязуется передать принадлежащее ей исключительное право на результат интеллектуальной деятельности или на средство индивидуализации в полном объеме другой стороне (</a:t>
            </a:r>
            <a:r>
              <a:rPr lang="ru-RU" altLang="ru-RU" sz="1800" b="1" dirty="0"/>
              <a:t>приобретателю</a:t>
            </a:r>
            <a:r>
              <a:rPr lang="ru-RU" altLang="ru-RU" sz="1800" dirty="0"/>
              <a:t>).</a:t>
            </a:r>
          </a:p>
          <a:p>
            <a:endParaRPr lang="ru-RU" altLang="ru-RU" sz="1800" dirty="0"/>
          </a:p>
          <a:p>
            <a:endParaRPr lang="ru-RU" altLang="ru-RU" sz="1800" dirty="0"/>
          </a:p>
        </p:txBody>
      </p:sp>
      <p:sp>
        <p:nvSpPr>
          <p:cNvPr id="13314" name="Rectangle 2">
            <a:extLst>
              <a:ext uri="{FF2B5EF4-FFF2-40B4-BE49-F238E27FC236}">
                <a16:creationId xmlns:a16="http://schemas.microsoft.com/office/drawing/2014/main" id="{4854C498-01BA-404A-9117-CE617AE1628B}"/>
              </a:ext>
            </a:extLst>
          </p:cNvPr>
          <p:cNvSpPr>
            <a:spLocks noGrp="1"/>
          </p:cNvSpPr>
          <p:nvPr>
            <p:ph type="title" idx="4294967295"/>
          </p:nvPr>
        </p:nvSpPr>
        <p:spPr>
          <a:xfrm>
            <a:off x="1259632" y="460260"/>
            <a:ext cx="6172200" cy="639762"/>
          </a:xfrm>
        </p:spPr>
        <p:txBody>
          <a:bodyPr/>
          <a:lstStyle/>
          <a:p>
            <a:r>
              <a:rPr lang="ru-RU" altLang="ru-RU" sz="2400" b="1" i="1" dirty="0">
                <a:solidFill>
                  <a:schemeClr val="accent6">
                    <a:lumMod val="50000"/>
                  </a:schemeClr>
                </a:solidFill>
                <a:latin typeface="+mj-lt"/>
              </a:rPr>
              <a:t>Статья 1234.</a:t>
            </a:r>
            <a:r>
              <a:rPr lang="ru-RU" altLang="ru-RU" sz="2400" dirty="0">
                <a:solidFill>
                  <a:schemeClr val="accent6">
                    <a:lumMod val="50000"/>
                  </a:schemeClr>
                </a:solidFill>
                <a:latin typeface="+mj-lt"/>
              </a:rPr>
              <a:t> </a:t>
            </a:r>
            <a:r>
              <a:rPr lang="ru-RU" altLang="ru-RU" sz="2400" b="1" dirty="0">
                <a:solidFill>
                  <a:schemeClr val="accent6">
                    <a:lumMod val="50000"/>
                  </a:schemeClr>
                </a:solidFill>
                <a:latin typeface="+mj-lt"/>
              </a:rPr>
              <a:t>Договор об отчуждении исключительного права</a:t>
            </a:r>
            <a:endParaRPr lang="ru-RU" altLang="ru-RU" sz="2400" dirty="0">
              <a:solidFill>
                <a:schemeClr val="accent6">
                  <a:lumMod val="50000"/>
                </a:schemeClr>
              </a:solidFill>
              <a:latin typeface="+mj-lt"/>
            </a:endParaRPr>
          </a:p>
        </p:txBody>
      </p:sp>
      <p:sp>
        <p:nvSpPr>
          <p:cNvPr id="4" name="Прямоугольник 6">
            <a:extLst>
              <a:ext uri="{FF2B5EF4-FFF2-40B4-BE49-F238E27FC236}">
                <a16:creationId xmlns:a16="http://schemas.microsoft.com/office/drawing/2014/main" id="{FF4C90DA-4D85-40FE-807C-0025E52B862C}"/>
              </a:ext>
            </a:extLst>
          </p:cNvPr>
          <p:cNvSpPr>
            <a:spLocks noChangeArrowheads="1"/>
          </p:cNvSpPr>
          <p:nvPr/>
        </p:nvSpPr>
        <p:spPr bwMode="auto">
          <a:xfrm>
            <a:off x="611560" y="1450511"/>
            <a:ext cx="2143125" cy="124649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500" b="1" i="0" u="none" strike="noStrike" kern="0" cap="none" spc="0" normalizeH="0" baseline="0" noProof="0" dirty="0">
                <a:ln>
                  <a:noFill/>
                </a:ln>
                <a:solidFill>
                  <a:srgbClr val="FF0000"/>
                </a:solidFill>
                <a:effectLst/>
                <a:uLnTx/>
                <a:uFillTx/>
                <a:latin typeface="Arial" charset="0"/>
                <a:cs typeface="Arial"/>
                <a:sym typeface="Arial"/>
              </a:rPr>
              <a:t>Договор об отчуждении патента </a:t>
            </a:r>
            <a:r>
              <a:rPr kumimoji="0" lang="ru-RU" sz="1500" b="1" i="0" u="sng" strike="noStrike" kern="0" cap="none" spc="0" normalizeH="0" baseline="0" noProof="0" dirty="0">
                <a:ln>
                  <a:noFill/>
                </a:ln>
                <a:solidFill>
                  <a:srgbClr val="FF0000"/>
                </a:solidFill>
                <a:effectLst/>
                <a:uLnTx/>
                <a:uFillTx/>
                <a:latin typeface="Arial" charset="0"/>
                <a:cs typeface="Arial"/>
                <a:sym typeface="Arial"/>
              </a:rPr>
              <a:t>обязательно </a:t>
            </a:r>
            <a:r>
              <a:rPr kumimoji="0" lang="ru-RU" sz="1500" b="1" i="0" u="none" strike="noStrike" kern="0" cap="none" spc="0" normalizeH="0" baseline="0" noProof="0" dirty="0">
                <a:ln>
                  <a:noFill/>
                </a:ln>
                <a:solidFill>
                  <a:srgbClr val="FF0000"/>
                </a:solidFill>
                <a:effectLst/>
                <a:uLnTx/>
                <a:uFillTx/>
                <a:latin typeface="Arial" charset="0"/>
                <a:cs typeface="Arial"/>
                <a:sym typeface="Arial"/>
              </a:rPr>
              <a:t>регистрируется во всех странах! </a:t>
            </a:r>
            <a:endParaRPr kumimoji="0" lang="ru-RU" sz="1200" b="1" i="0" u="none" strike="noStrike" kern="0" cap="none" spc="0" normalizeH="0" baseline="0" noProof="0" dirty="0">
              <a:ln>
                <a:noFill/>
              </a:ln>
              <a:solidFill>
                <a:srgbClr val="EA157A">
                  <a:lumMod val="75000"/>
                </a:srgbClr>
              </a:solidFill>
              <a:effectLst/>
              <a:uLnTx/>
              <a:uFillTx/>
              <a:latin typeface="Arial" charset="0"/>
              <a:cs typeface="Arial"/>
              <a:sym typeface="Arial"/>
            </a:endParaRPr>
          </a:p>
        </p:txBody>
      </p:sp>
      <p:sp>
        <p:nvSpPr>
          <p:cNvPr id="6" name="Прямоугольник 5">
            <a:extLst>
              <a:ext uri="{FF2B5EF4-FFF2-40B4-BE49-F238E27FC236}">
                <a16:creationId xmlns:a16="http://schemas.microsoft.com/office/drawing/2014/main" id="{4190B56E-D9E6-496E-9387-C6EBF14DF663}"/>
              </a:ext>
            </a:extLst>
          </p:cNvPr>
          <p:cNvSpPr/>
          <p:nvPr/>
        </p:nvSpPr>
        <p:spPr>
          <a:xfrm>
            <a:off x="4775597" y="3612511"/>
            <a:ext cx="3911203" cy="10618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050" b="1" i="0" u="none" strike="noStrike" kern="0" cap="none" spc="0" normalizeH="0" baseline="0" noProof="0" dirty="0">
                <a:ln>
                  <a:noFill/>
                </a:ln>
                <a:solidFill>
                  <a:srgbClr val="EA157A">
                    <a:lumMod val="75000"/>
                  </a:srgbClr>
                </a:solidFill>
                <a:effectLst/>
                <a:uLnTx/>
                <a:uFillTx/>
                <a:latin typeface="Arial" charset="0"/>
                <a:cs typeface="Arial"/>
                <a:sym typeface="Arial"/>
              </a:rPr>
              <a:t>По своей сути уступка патента (договор об отчуждении) не является лицензионным договором, а представляет собой сделку купли-продажи, при которой право собственности на патент переходит в окончательное пользование от прежнего </a:t>
            </a:r>
            <a:r>
              <a:rPr kumimoji="0" lang="ru-RU" sz="1050" b="1" i="0" u="none" strike="noStrike" kern="0" cap="none" spc="0" normalizeH="0" baseline="0" noProof="0" dirty="0" err="1">
                <a:ln>
                  <a:noFill/>
                </a:ln>
                <a:solidFill>
                  <a:srgbClr val="EA157A">
                    <a:lumMod val="75000"/>
                  </a:srgbClr>
                </a:solidFill>
                <a:effectLst/>
                <a:uLnTx/>
                <a:uFillTx/>
                <a:latin typeface="Arial" charset="0"/>
                <a:cs typeface="Arial"/>
                <a:sym typeface="Arial"/>
              </a:rPr>
              <a:t>патентообладателя</a:t>
            </a:r>
            <a:r>
              <a:rPr kumimoji="0" lang="ru-RU" sz="1050" b="1" i="0" u="none" strike="noStrike" kern="0" cap="none" spc="0" normalizeH="0" baseline="0" noProof="0" dirty="0">
                <a:ln>
                  <a:noFill/>
                </a:ln>
                <a:solidFill>
                  <a:srgbClr val="EA157A">
                    <a:lumMod val="75000"/>
                  </a:srgbClr>
                </a:solidFill>
                <a:effectLst/>
                <a:uLnTx/>
                <a:uFillTx/>
                <a:latin typeface="Arial" charset="0"/>
                <a:cs typeface="Arial"/>
                <a:sym typeface="Arial"/>
              </a:rPr>
              <a:t> к новому.</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FC9C7D7-BA90-4023-B30E-CC6A22E0F9B8}"/>
              </a:ext>
            </a:extLst>
          </p:cNvPr>
          <p:cNvSpPr>
            <a:spLocks noGrp="1"/>
          </p:cNvSpPr>
          <p:nvPr>
            <p:ph type="title" idx="4294967295"/>
          </p:nvPr>
        </p:nvSpPr>
        <p:spPr>
          <a:xfrm>
            <a:off x="395536" y="1112838"/>
            <a:ext cx="2880320" cy="2630488"/>
          </a:xfrm>
        </p:spPr>
        <p:txBody>
          <a:bodyPr/>
          <a:lstStyle/>
          <a:p>
            <a:r>
              <a:rPr lang="ru-RU" altLang="ru-RU" sz="2400" b="1" i="1" dirty="0"/>
              <a:t>Статья 1235.</a:t>
            </a:r>
            <a:r>
              <a:rPr lang="ru-RU" altLang="ru-RU" sz="2400" dirty="0"/>
              <a:t> </a:t>
            </a:r>
            <a:r>
              <a:rPr lang="ru-RU" altLang="ru-RU" sz="2400" b="1" dirty="0"/>
              <a:t>Лицензионный договор</a:t>
            </a:r>
            <a:br>
              <a:rPr lang="ru-RU" altLang="ru-RU" sz="2400" dirty="0"/>
            </a:br>
            <a:endParaRPr lang="ru-RU" altLang="ru-RU" sz="2400" dirty="0"/>
          </a:p>
        </p:txBody>
      </p:sp>
      <p:sp>
        <p:nvSpPr>
          <p:cNvPr id="7171" name="Rectangle 3">
            <a:extLst>
              <a:ext uri="{FF2B5EF4-FFF2-40B4-BE49-F238E27FC236}">
                <a16:creationId xmlns:a16="http://schemas.microsoft.com/office/drawing/2014/main" id="{42716EDC-52BA-401A-AE9E-6C8E0F014089}"/>
              </a:ext>
            </a:extLst>
          </p:cNvPr>
          <p:cNvSpPr>
            <a:spLocks noGrp="1"/>
          </p:cNvSpPr>
          <p:nvPr>
            <p:ph type="body" idx="4294967295"/>
          </p:nvPr>
        </p:nvSpPr>
        <p:spPr>
          <a:xfrm>
            <a:off x="2656913" y="915566"/>
            <a:ext cx="6091551" cy="3630612"/>
          </a:xfrm>
        </p:spPr>
        <p:txBody>
          <a:bodyPr/>
          <a:lstStyle/>
          <a:p>
            <a:r>
              <a:rPr lang="ru-RU" altLang="ru-RU" dirty="0">
                <a:solidFill>
                  <a:schemeClr val="accent6">
                    <a:lumMod val="50000"/>
                  </a:schemeClr>
                </a:solidFill>
              </a:rPr>
              <a:t>Лицензионный договор – это гражданско-правовой договор, по которому одна сторона, которая является обладателем исключительного права на результат интеллектуальной деятельности или на средство индивидуализации (лицензиар)  предоставляет или обязуется предоставить другой стороне (лицензиату) право использования такого результата или средства индивидуализации.</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75CA51C4-B790-4555-8D9F-EC07DF198E44}"/>
              </a:ext>
            </a:extLst>
          </p:cNvPr>
          <p:cNvSpPr>
            <a:spLocks noGrp="1"/>
          </p:cNvSpPr>
          <p:nvPr>
            <p:ph type="body" idx="1"/>
          </p:nvPr>
        </p:nvSpPr>
        <p:spPr>
          <a:xfrm>
            <a:off x="86816" y="1635646"/>
            <a:ext cx="8229600" cy="519600"/>
          </a:xfrm>
        </p:spPr>
        <p:txBody>
          <a:bodyPr/>
          <a:lstStyle/>
          <a:p>
            <a:r>
              <a:rPr lang="ru-RU" altLang="ru-RU" sz="2000" dirty="0"/>
              <a:t>Лицензионный договор о передаче исключительных</a:t>
            </a:r>
            <a:r>
              <a:rPr lang="en-US" altLang="ru-RU" sz="2000" dirty="0"/>
              <a:t>/</a:t>
            </a:r>
            <a:r>
              <a:rPr lang="ru-RU" altLang="ru-RU" sz="2000" dirty="0"/>
              <a:t>неисключительных прав на патент, товарный знак а также другие договоры, посредством которых осуществляется распоряжение исключительным правом на изобретение, полезную модель, товарный знак, знак </a:t>
            </a:r>
            <a:r>
              <a:rPr lang="ru-RU" altLang="ru-RU" sz="2000" dirty="0" err="1"/>
              <a:t>обсуживания</a:t>
            </a:r>
            <a:r>
              <a:rPr lang="ru-RU" altLang="ru-RU" sz="2000" dirty="0"/>
              <a:t> или промышленный образец, заключаются </a:t>
            </a:r>
            <a:r>
              <a:rPr lang="ru-RU" altLang="ru-RU" sz="2000" b="1" dirty="0"/>
              <a:t>в письменной форме</a:t>
            </a:r>
            <a:r>
              <a:rPr lang="ru-RU" altLang="ru-RU" sz="2000" dirty="0"/>
              <a:t> и </a:t>
            </a:r>
            <a:r>
              <a:rPr lang="ru-RU" altLang="ru-RU" sz="2000" b="1" dirty="0"/>
              <a:t>подлежат государственной регистрации</a:t>
            </a:r>
            <a:r>
              <a:rPr lang="ru-RU" altLang="ru-RU" sz="2000" dirty="0"/>
              <a:t> в федеральном органе исполнительной власти по интеллектуальной собственности (Роспатент).</a:t>
            </a:r>
          </a:p>
          <a:p>
            <a:endParaRPr lang="ru-RU" altLang="ru-RU" sz="2000" dirty="0"/>
          </a:p>
        </p:txBody>
      </p:sp>
      <p:sp>
        <p:nvSpPr>
          <p:cNvPr id="8194" name="Rectangle 2">
            <a:extLst>
              <a:ext uri="{FF2B5EF4-FFF2-40B4-BE49-F238E27FC236}">
                <a16:creationId xmlns:a16="http://schemas.microsoft.com/office/drawing/2014/main" id="{71620C0B-FD8C-4E7B-84FD-94158886C911}"/>
              </a:ext>
            </a:extLst>
          </p:cNvPr>
          <p:cNvSpPr>
            <a:spLocks noGrp="1"/>
          </p:cNvSpPr>
          <p:nvPr>
            <p:ph type="title" idx="4294967295"/>
          </p:nvPr>
        </p:nvSpPr>
        <p:spPr>
          <a:xfrm>
            <a:off x="827584" y="-308570"/>
            <a:ext cx="7020272" cy="2630488"/>
          </a:xfrm>
        </p:spPr>
        <p:txBody>
          <a:bodyPr/>
          <a:lstStyle/>
          <a:p>
            <a:pPr algn="ctr"/>
            <a:r>
              <a:rPr lang="ru-RU" altLang="ru-RU" sz="2400" b="1" dirty="0">
                <a:solidFill>
                  <a:schemeClr val="accent6">
                    <a:lumMod val="50000"/>
                  </a:schemeClr>
                </a:solidFill>
                <a:latin typeface="+mj-lt"/>
              </a:rPr>
              <a:t>Форма и государственная регистрация договоров о распоряжении исключительным правом на ОИС</a:t>
            </a:r>
            <a:endParaRPr lang="ru-RU" altLang="ru-RU" sz="2400" dirty="0">
              <a:solidFill>
                <a:schemeClr val="accent6">
                  <a:lumMod val="50000"/>
                </a:schemeClr>
              </a:solidFill>
              <a:latin typeface="+mj-l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298029C-34FE-4BA2-A08A-BE428103FC67}"/>
              </a:ext>
            </a:extLst>
          </p:cNvPr>
          <p:cNvSpPr>
            <a:spLocks noGrp="1" noChangeArrowheads="1"/>
          </p:cNvSpPr>
          <p:nvPr>
            <p:ph type="title"/>
          </p:nvPr>
        </p:nvSpPr>
        <p:spPr>
          <a:xfrm>
            <a:off x="469884" y="-380578"/>
            <a:ext cx="3491597" cy="2630400"/>
          </a:xfrm>
        </p:spPr>
        <p:txBody>
          <a:bodyPr/>
          <a:lstStyle/>
          <a:p>
            <a:pPr algn="ctr"/>
            <a:r>
              <a:rPr lang="ru-RU" altLang="ru-RU" sz="2400" dirty="0">
                <a:solidFill>
                  <a:schemeClr val="accent6">
                    <a:lumMod val="50000"/>
                  </a:schemeClr>
                </a:solidFill>
                <a:latin typeface="+mj-lt"/>
              </a:rPr>
              <a:t>Простая (неисключительная) лицензия </a:t>
            </a:r>
          </a:p>
        </p:txBody>
      </p:sp>
      <p:sp>
        <p:nvSpPr>
          <p:cNvPr id="22531" name="Rectangle 3">
            <a:extLst>
              <a:ext uri="{FF2B5EF4-FFF2-40B4-BE49-F238E27FC236}">
                <a16:creationId xmlns:a16="http://schemas.microsoft.com/office/drawing/2014/main" id="{32674F41-1E58-4EF3-91FE-1552DBF267D4}"/>
              </a:ext>
            </a:extLst>
          </p:cNvPr>
          <p:cNvSpPr>
            <a:spLocks noGrp="1" noChangeArrowheads="1"/>
          </p:cNvSpPr>
          <p:nvPr>
            <p:ph type="body" idx="1"/>
          </p:nvPr>
        </p:nvSpPr>
        <p:spPr>
          <a:xfrm>
            <a:off x="-581137" y="996750"/>
            <a:ext cx="5292300" cy="3267300"/>
          </a:xfrm>
        </p:spPr>
        <p:txBody>
          <a:bodyPr/>
          <a:lstStyle/>
          <a:p>
            <a:pPr algn="ctr">
              <a:buFont typeface="Wingdings" panose="05000000000000000000" pitchFamily="2" charset="2"/>
              <a:buNone/>
            </a:pPr>
            <a:endParaRPr lang="ru-RU" altLang="ru-RU" dirty="0"/>
          </a:p>
          <a:p>
            <a:pPr algn="ctr">
              <a:buFont typeface="Wingdings" panose="05000000000000000000" pitchFamily="2" charset="2"/>
              <a:buNone/>
            </a:pPr>
            <a:r>
              <a:rPr lang="ru-RU" altLang="ru-RU" dirty="0"/>
              <a:t>предоставление лицензиату права использования результата интеллектуальной деятельности или средства индивидуализации с сохранением за лицензиаром права выдачи лицензий другим лицам </a:t>
            </a:r>
          </a:p>
        </p:txBody>
      </p:sp>
      <p:sp>
        <p:nvSpPr>
          <p:cNvPr id="5" name="Rectangle 2">
            <a:extLst>
              <a:ext uri="{FF2B5EF4-FFF2-40B4-BE49-F238E27FC236}">
                <a16:creationId xmlns:a16="http://schemas.microsoft.com/office/drawing/2014/main" id="{DA76E007-9DF8-4474-B178-D184049E3EA2}"/>
              </a:ext>
            </a:extLst>
          </p:cNvPr>
          <p:cNvSpPr txBox="1">
            <a:spLocks noChangeArrowheads="1"/>
          </p:cNvSpPr>
          <p:nvPr/>
        </p:nvSpPr>
        <p:spPr>
          <a:xfrm>
            <a:off x="4983791" y="-524594"/>
            <a:ext cx="3491596" cy="26304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1pPr>
            <a:lvl2pPr marR="0" lvl="1"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2pPr>
            <a:lvl3pPr marR="0" lvl="2"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3pPr>
            <a:lvl4pPr marR="0" lvl="3"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4pPr>
            <a:lvl5pPr marR="0" lvl="4"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5pPr>
            <a:lvl6pPr marR="0" lvl="5"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6pPr>
            <a:lvl7pPr marR="0" lvl="6"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7pPr>
            <a:lvl8pPr marR="0" lvl="7"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8pPr>
            <a:lvl9pPr marR="0" lvl="8" algn="l" rtl="0">
              <a:lnSpc>
                <a:spcPct val="100000"/>
              </a:lnSpc>
              <a:spcBef>
                <a:spcPts val="0"/>
              </a:spcBef>
              <a:spcAft>
                <a:spcPts val="0"/>
              </a:spcAft>
              <a:buClr>
                <a:srgbClr val="FFFFFF"/>
              </a:buClr>
              <a:buSzPts val="2000"/>
              <a:buFont typeface="Roboto Slab Light"/>
              <a:buNone/>
              <a:defRPr sz="2000" b="0" i="0" u="none" strike="noStrike" cap="none">
                <a:solidFill>
                  <a:srgbClr val="FFFFFF"/>
                </a:solidFill>
                <a:latin typeface="Roboto Slab Light"/>
                <a:ea typeface="Roboto Slab Light"/>
                <a:cs typeface="Roboto Slab Light"/>
                <a:sym typeface="Roboto Slab Light"/>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Roboto Slab Light"/>
              <a:buNone/>
              <a:tabLst/>
              <a:defRPr/>
            </a:pPr>
            <a:r>
              <a:rPr kumimoji="0" lang="ru-RU" altLang="ru-RU" sz="2400" b="0" i="0" u="none" strike="noStrike" kern="0" cap="none" spc="0" normalizeH="0" baseline="0" noProof="0" dirty="0">
                <a:ln>
                  <a:noFill/>
                </a:ln>
                <a:solidFill>
                  <a:srgbClr val="1AB39F">
                    <a:lumMod val="50000"/>
                  </a:srgbClr>
                </a:solidFill>
                <a:effectLst/>
                <a:uLnTx/>
                <a:uFillTx/>
                <a:latin typeface="Arial"/>
                <a:ea typeface="Roboto Slab Light"/>
                <a:sym typeface="Roboto Slab Light"/>
              </a:rPr>
              <a:t>Исключительная лицензия </a:t>
            </a:r>
          </a:p>
        </p:txBody>
      </p:sp>
      <p:sp>
        <p:nvSpPr>
          <p:cNvPr id="6" name="Rectangle 3">
            <a:extLst>
              <a:ext uri="{FF2B5EF4-FFF2-40B4-BE49-F238E27FC236}">
                <a16:creationId xmlns:a16="http://schemas.microsoft.com/office/drawing/2014/main" id="{8C6A0AF8-F138-4729-AA18-14B497E2FAB7}"/>
              </a:ext>
            </a:extLst>
          </p:cNvPr>
          <p:cNvSpPr txBox="1">
            <a:spLocks noChangeArrowheads="1"/>
          </p:cNvSpPr>
          <p:nvPr/>
        </p:nvSpPr>
        <p:spPr>
          <a:xfrm>
            <a:off x="4283968" y="901223"/>
            <a:ext cx="4563765" cy="32673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1pPr>
            <a:lvl2pPr marL="914400" marR="0" lvl="1"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2pPr>
            <a:lvl3pPr marL="1371600" marR="0" lvl="2"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3pPr>
            <a:lvl4pPr marL="1828800" marR="0" lvl="3"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4pPr>
            <a:lvl5pPr marL="2286000" marR="0" lvl="4"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5pPr>
            <a:lvl6pPr marL="2743200" marR="0" lvl="5"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6pPr>
            <a:lvl7pPr marL="3200400" marR="0" lvl="6"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7pPr>
            <a:lvl8pPr marL="3657600" marR="0" lvl="7" indent="-355600" algn="l" rtl="0">
              <a:lnSpc>
                <a:spcPct val="100000"/>
              </a:lnSpc>
              <a:spcBef>
                <a:spcPts val="1000"/>
              </a:spcBef>
              <a:spcAft>
                <a:spcPts val="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8pPr>
            <a:lvl9pPr marL="4114800" marR="0" lvl="8" indent="-355600" algn="l" rtl="0">
              <a:lnSpc>
                <a:spcPct val="100000"/>
              </a:lnSpc>
              <a:spcBef>
                <a:spcPts val="1000"/>
              </a:spcBef>
              <a:spcAft>
                <a:spcPts val="1000"/>
              </a:spcAft>
              <a:buClr>
                <a:srgbClr val="A6BCC9"/>
              </a:buClr>
              <a:buSzPts val="2000"/>
              <a:buFont typeface="Lato Light"/>
              <a:buChar char="◦"/>
              <a:defRPr sz="2000" b="0" i="0" u="none" strike="noStrike" cap="none">
                <a:solidFill>
                  <a:srgbClr val="4A5C65"/>
                </a:solidFill>
                <a:latin typeface="Lato Light"/>
                <a:ea typeface="Lato Light"/>
                <a:cs typeface="Lato Light"/>
                <a:sym typeface="Lato Light"/>
              </a:defRPr>
            </a:lvl9pPr>
          </a:lstStyle>
          <a:p>
            <a:pPr marL="457200" marR="0" lvl="0" indent="-355600" algn="ctr" defTabSz="914400" rtl="0" eaLnBrk="1" fontAlgn="auto" latinLnBrk="0" hangingPunct="1">
              <a:lnSpc>
                <a:spcPct val="100000"/>
              </a:lnSpc>
              <a:spcBef>
                <a:spcPts val="600"/>
              </a:spcBef>
              <a:spcAft>
                <a:spcPts val="0"/>
              </a:spcAft>
              <a:buClr>
                <a:srgbClr val="A6BCC9"/>
              </a:buClr>
              <a:buSzPts val="2000"/>
              <a:buFont typeface="Wingdings" panose="05000000000000000000" pitchFamily="2" charset="2"/>
              <a:buNone/>
              <a:tabLst/>
              <a:defRPr/>
            </a:pPr>
            <a:endParaRPr kumimoji="0" lang="ru-RU" altLang="ru-RU" sz="2000" b="0" i="0" u="none" strike="noStrike" kern="0" cap="none" spc="0" normalizeH="0" baseline="0" noProof="0" dirty="0">
              <a:ln>
                <a:noFill/>
              </a:ln>
              <a:solidFill>
                <a:srgbClr val="4A5C65"/>
              </a:solidFill>
              <a:effectLst/>
              <a:uLnTx/>
              <a:uFillTx/>
              <a:sym typeface="Lato Light"/>
            </a:endParaRPr>
          </a:p>
          <a:p>
            <a:pPr marL="457200" marR="0" lvl="0" indent="-355600" algn="ctr" defTabSz="914400" rtl="0" eaLnBrk="1" fontAlgn="auto" latinLnBrk="0" hangingPunct="1">
              <a:lnSpc>
                <a:spcPct val="100000"/>
              </a:lnSpc>
              <a:spcBef>
                <a:spcPts val="600"/>
              </a:spcBef>
              <a:spcAft>
                <a:spcPts val="0"/>
              </a:spcAft>
              <a:buClr>
                <a:srgbClr val="A6BCC9"/>
              </a:buClr>
              <a:buSzPts val="2000"/>
              <a:buFont typeface="Wingdings" panose="05000000000000000000" pitchFamily="2" charset="2"/>
              <a:buNone/>
              <a:tabLst/>
              <a:defRPr/>
            </a:pPr>
            <a:r>
              <a:rPr kumimoji="0" lang="ru-RU" altLang="ru-RU" sz="2000" b="0" i="0" u="none" strike="noStrike" kern="0" cap="none" spc="0" normalizeH="0" baseline="0" noProof="0" dirty="0">
                <a:ln>
                  <a:noFill/>
                </a:ln>
                <a:solidFill>
                  <a:srgbClr val="4A5C65"/>
                </a:solidFill>
                <a:effectLst/>
                <a:uLnTx/>
                <a:uFillTx/>
                <a:sym typeface="Lato Light"/>
              </a:rPr>
              <a:t>предоставление лицензиату права использования результата интеллектуальной деятельности или средства индивидуализации без сохранения за лицензиаром права выдачи лицензий другим лицам </a:t>
            </a:r>
          </a:p>
        </p:txBody>
      </p:sp>
      <p:sp>
        <p:nvSpPr>
          <p:cNvPr id="7" name="Rectangle 2">
            <a:extLst>
              <a:ext uri="{FF2B5EF4-FFF2-40B4-BE49-F238E27FC236}">
                <a16:creationId xmlns:a16="http://schemas.microsoft.com/office/drawing/2014/main" id="{90704D71-5060-458A-9EE1-357DA34A9F7D}"/>
              </a:ext>
            </a:extLst>
          </p:cNvPr>
          <p:cNvSpPr txBox="1">
            <a:spLocks noChangeArrowheads="1"/>
          </p:cNvSpPr>
          <p:nvPr/>
        </p:nvSpPr>
        <p:spPr bwMode="auto">
          <a:xfrm>
            <a:off x="1331640" y="3635143"/>
            <a:ext cx="6172200" cy="432197"/>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1" i="0" u="none" strike="noStrike" kern="0" cap="none" spc="0" normalizeH="0" baseline="0" noProof="0" dirty="0">
                <a:ln>
                  <a:noFill/>
                </a:ln>
                <a:solidFill>
                  <a:srgbClr val="1AB39F">
                    <a:lumMod val="50000"/>
                  </a:srgbClr>
                </a:solidFill>
                <a:effectLst/>
                <a:uLnTx/>
                <a:uFillTx/>
                <a:latin typeface="Arial"/>
                <a:ea typeface="+mj-ea"/>
                <a:cs typeface="Arial"/>
                <a:sym typeface="Arial"/>
              </a:rPr>
              <a:t>Порядок выплаты лицензионного вознаграждения</a:t>
            </a:r>
            <a:endParaRPr kumimoji="0" lang="ru-RU" sz="2400" b="0" i="0" u="none" strike="noStrike" kern="0" cap="none" spc="0" normalizeH="0" baseline="0" noProof="0" dirty="0">
              <a:ln>
                <a:noFill/>
              </a:ln>
              <a:solidFill>
                <a:srgbClr val="1AB39F">
                  <a:lumMod val="50000"/>
                </a:srgbClr>
              </a:solidFill>
              <a:effectLst/>
              <a:uLnTx/>
              <a:uFillTx/>
              <a:latin typeface="Arial"/>
              <a:ea typeface="+mj-ea"/>
              <a:cs typeface="Times New Roman" pitchFamily="18" charset="0"/>
              <a:sym typeface="Arial"/>
            </a:endParaRPr>
          </a:p>
        </p:txBody>
      </p:sp>
      <p:sp>
        <p:nvSpPr>
          <p:cNvPr id="8" name="Rectangle 3">
            <a:extLst>
              <a:ext uri="{FF2B5EF4-FFF2-40B4-BE49-F238E27FC236}">
                <a16:creationId xmlns:a16="http://schemas.microsoft.com/office/drawing/2014/main" id="{7CE7C544-B243-404F-AA3D-37678B3120E4}"/>
              </a:ext>
            </a:extLst>
          </p:cNvPr>
          <p:cNvSpPr txBox="1">
            <a:spLocks noChangeArrowheads="1"/>
          </p:cNvSpPr>
          <p:nvPr/>
        </p:nvSpPr>
        <p:spPr bwMode="auto">
          <a:xfrm>
            <a:off x="2303187" y="4162481"/>
            <a:ext cx="6172200" cy="796529"/>
          </a:xfrm>
          <a:prstGeom prst="rect">
            <a:avLst/>
          </a:prstGeom>
          <a:noFill/>
          <a:ln w="9525">
            <a:noFill/>
            <a:miter lim="800000"/>
            <a:headEnd/>
            <a:tailEnd/>
          </a:ln>
        </p:spPr>
        <p:txBody>
          <a:bodyPr/>
          <a:lstStyle/>
          <a:p>
            <a:pPr marL="457200" marR="0" lvl="0" indent="-457200" algn="l" defTabSz="914400" rtl="0" eaLnBrk="1" fontAlgn="auto" latinLnBrk="0" hangingPunct="1">
              <a:lnSpc>
                <a:spcPct val="80000"/>
              </a:lnSpc>
              <a:spcBef>
                <a:spcPct val="20000"/>
              </a:spcBef>
              <a:spcAft>
                <a:spcPts val="0"/>
              </a:spcAft>
              <a:buClr>
                <a:srgbClr val="0BD0D9"/>
              </a:buClr>
              <a:buSzPct val="95000"/>
              <a:buFontTx/>
              <a:buAutoNum type="arabicPeriod"/>
              <a:tabLst/>
              <a:defRPr/>
            </a:pPr>
            <a:r>
              <a:rPr kumimoji="0" lang="ru-RU" sz="1200" b="0" i="0" u="none" strike="noStrike" kern="0" cap="none" spc="0" normalizeH="0" baseline="0" noProof="0" dirty="0">
                <a:ln>
                  <a:noFill/>
                </a:ln>
                <a:solidFill>
                  <a:srgbClr val="002060"/>
                </a:solidFill>
                <a:effectLst/>
                <a:uLnTx/>
                <a:uFillTx/>
                <a:latin typeface="Arial"/>
                <a:cs typeface="Arial"/>
                <a:sym typeface="Arial"/>
              </a:rPr>
              <a:t>Фиксированный платеж (паушальный). </a:t>
            </a:r>
          </a:p>
          <a:p>
            <a:pPr marL="457200" marR="0" lvl="0" indent="-457200" algn="l" defTabSz="914400" rtl="0" eaLnBrk="1" fontAlgn="auto" latinLnBrk="0" hangingPunct="1">
              <a:lnSpc>
                <a:spcPct val="80000"/>
              </a:lnSpc>
              <a:spcBef>
                <a:spcPct val="20000"/>
              </a:spcBef>
              <a:spcAft>
                <a:spcPts val="0"/>
              </a:spcAft>
              <a:buClr>
                <a:srgbClr val="0BD0D9"/>
              </a:buClr>
              <a:buSzPct val="95000"/>
              <a:buFontTx/>
              <a:buAutoNum type="arabicPeriod"/>
              <a:tabLst/>
              <a:defRPr/>
            </a:pPr>
            <a:r>
              <a:rPr kumimoji="0" lang="ru-RU" sz="1200" b="0" i="0" u="none" strike="noStrike" kern="0" cap="none" spc="0" normalizeH="0" baseline="0" noProof="0" dirty="0">
                <a:ln>
                  <a:noFill/>
                </a:ln>
                <a:solidFill>
                  <a:srgbClr val="002060"/>
                </a:solidFill>
                <a:effectLst/>
                <a:uLnTx/>
                <a:uFillTx/>
                <a:latin typeface="Arial"/>
                <a:cs typeface="Arial"/>
                <a:sym typeface="Arial"/>
              </a:rPr>
              <a:t>Текущие отчисления от прибыли лицензиата (по ставке роялти).</a:t>
            </a:r>
          </a:p>
          <a:p>
            <a:pPr marL="457200" marR="0" lvl="0" indent="-457200" algn="l" defTabSz="914400" rtl="0" eaLnBrk="1" fontAlgn="auto" latinLnBrk="0" hangingPunct="1">
              <a:lnSpc>
                <a:spcPct val="80000"/>
              </a:lnSpc>
              <a:spcBef>
                <a:spcPct val="20000"/>
              </a:spcBef>
              <a:spcAft>
                <a:spcPts val="0"/>
              </a:spcAft>
              <a:buClr>
                <a:srgbClr val="0BD0D9"/>
              </a:buClr>
              <a:buSzPct val="95000"/>
              <a:buFontTx/>
              <a:buAutoNum type="arabicPeriod"/>
              <a:tabLst/>
              <a:defRPr/>
            </a:pPr>
            <a:r>
              <a:rPr kumimoji="0" lang="ru-RU" sz="1200" b="0" i="0" u="none" strike="noStrike" kern="0" cap="none" spc="0" normalizeH="0" baseline="0" noProof="0" dirty="0">
                <a:ln>
                  <a:noFill/>
                </a:ln>
                <a:solidFill>
                  <a:srgbClr val="002060"/>
                </a:solidFill>
                <a:effectLst/>
                <a:uLnTx/>
                <a:uFillTx/>
                <a:latin typeface="Arial"/>
                <a:cs typeface="Arial"/>
                <a:sym typeface="Arial"/>
              </a:rPr>
              <a:t>Комбинированный платеж.</a:t>
            </a:r>
          </a:p>
          <a:p>
            <a:pPr marL="457200" marR="0" lvl="0" indent="-457200" algn="just" defTabSz="914400" rtl="0" eaLnBrk="1" fontAlgn="auto" latinLnBrk="0" hangingPunct="1">
              <a:lnSpc>
                <a:spcPct val="100000"/>
              </a:lnSpc>
              <a:spcBef>
                <a:spcPct val="20000"/>
              </a:spcBef>
              <a:spcAft>
                <a:spcPts val="0"/>
              </a:spcAft>
              <a:buClr>
                <a:srgbClr val="33CC33"/>
              </a:buClr>
              <a:buSzPct val="95000"/>
              <a:buFont typeface="Arial"/>
              <a:buNone/>
              <a:tabLst/>
              <a:defRPr/>
            </a:pPr>
            <a:endParaRPr kumimoji="0" lang="ru-RU" sz="195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ct val="20000"/>
              </a:spcBef>
              <a:spcAft>
                <a:spcPts val="0"/>
              </a:spcAft>
              <a:buClr>
                <a:srgbClr val="33CC33"/>
              </a:buClr>
              <a:buSzPct val="95000"/>
              <a:buFontTx/>
              <a:buChar char="•"/>
              <a:tabLst/>
              <a:defRPr/>
            </a:pPr>
            <a:endParaRPr kumimoji="0" lang="ru-RU" sz="195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8</a:t>
            </a:fld>
            <a:endParaRPr lang="en"/>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7495"/>
            <a:ext cx="342996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643761"/>
            <a:ext cx="3340911" cy="218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83518"/>
            <a:ext cx="362743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445" y="2499742"/>
            <a:ext cx="3156301"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a:extLst>
              <a:ext uri="{FF2B5EF4-FFF2-40B4-BE49-F238E27FC236}">
                <a16:creationId xmlns:a16="http://schemas.microsoft.com/office/drawing/2014/main" id="{CD9F0380-ED69-4774-B60F-3B7BFF06FD2D}"/>
              </a:ext>
            </a:extLst>
          </p:cNvPr>
          <p:cNvPicPr>
            <a:picLocks noChangeAspect="1"/>
          </p:cNvPicPr>
          <p:nvPr/>
        </p:nvPicPr>
        <p:blipFill>
          <a:blip r:embed="rId6"/>
          <a:stretch>
            <a:fillRect/>
          </a:stretch>
        </p:blipFill>
        <p:spPr>
          <a:xfrm>
            <a:off x="3203848" y="20156"/>
            <a:ext cx="4608975" cy="591363"/>
          </a:xfrm>
          <a:prstGeom prst="rect">
            <a:avLst/>
          </a:prstGeom>
        </p:spPr>
      </p:pic>
    </p:spTree>
    <p:extLst>
      <p:ext uri="{BB962C8B-B14F-4D97-AF65-F5344CB8AC3E}">
        <p14:creationId xmlns:p14="http://schemas.microsoft.com/office/powerpoint/2010/main" val="936601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CEC69AA-88DC-401A-9F5D-A147E0059D32}"/>
              </a:ext>
            </a:extLst>
          </p:cNvPr>
          <p:cNvSpPr>
            <a:spLocks noGrp="1" noChangeArrowheads="1"/>
          </p:cNvSpPr>
          <p:nvPr>
            <p:ph type="title" idx="4294967295"/>
          </p:nvPr>
        </p:nvSpPr>
        <p:spPr>
          <a:xfrm>
            <a:off x="1410891" y="555526"/>
            <a:ext cx="7265565" cy="288628"/>
          </a:xfrm>
        </p:spPr>
        <p:txBody>
          <a:bodyPr spcFirstLastPara="1" wrap="square" lIns="68580" tIns="91425" rIns="68580" bIns="34290" anchor="ctr" anchorCtr="0"/>
          <a:lstStyle/>
          <a:p>
            <a:pPr eaLnBrk="1" hangingPunct="1"/>
            <a:r>
              <a:rPr lang="ru-RU" altLang="ru-RU" sz="2400" b="1" dirty="0">
                <a:solidFill>
                  <a:schemeClr val="accent6">
                    <a:lumMod val="50000"/>
                  </a:schemeClr>
                </a:solidFill>
                <a:latin typeface="+mj-lt"/>
              </a:rPr>
              <a:t>Структура типового лицензионного договора:</a:t>
            </a:r>
          </a:p>
        </p:txBody>
      </p:sp>
      <p:sp>
        <p:nvSpPr>
          <p:cNvPr id="23555" name="Rectangle 3">
            <a:extLst>
              <a:ext uri="{FF2B5EF4-FFF2-40B4-BE49-F238E27FC236}">
                <a16:creationId xmlns:a16="http://schemas.microsoft.com/office/drawing/2014/main" id="{C62EA0D0-14ED-4255-A9E4-A11D0DA7A300}"/>
              </a:ext>
            </a:extLst>
          </p:cNvPr>
          <p:cNvSpPr>
            <a:spLocks noGrp="1" noChangeArrowheads="1"/>
          </p:cNvSpPr>
          <p:nvPr>
            <p:ph type="body" idx="4294967295"/>
          </p:nvPr>
        </p:nvSpPr>
        <p:spPr>
          <a:xfrm>
            <a:off x="1547664" y="1131590"/>
            <a:ext cx="6375797" cy="1943100"/>
          </a:xfrm>
        </p:spPr>
        <p:txBody>
          <a:bodyPr/>
          <a:lstStyle/>
          <a:p>
            <a:pPr marL="0" indent="0">
              <a:lnSpc>
                <a:spcPct val="80000"/>
              </a:lnSpc>
              <a:buNone/>
            </a:pPr>
            <a:r>
              <a:rPr lang="ru-RU" altLang="ru-RU" sz="1400" dirty="0">
                <a:solidFill>
                  <a:schemeClr val="accent6">
                    <a:lumMod val="50000"/>
                  </a:schemeClr>
                </a:solidFill>
                <a:latin typeface="+mn-lt"/>
              </a:rPr>
              <a:t>1. Наименование патентообладателя - лицензиара (продавца) и лицензиата (покупателя).</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2. Преамбула </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3. Предмет договора и объем прав. </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4. Обязанности и гарантии лицензиара, его права.</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5. Права и обязанности лицензиата.</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6. Цена лицензии и порядок платежей.</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7. Режим усовершенствований, вносимых сторонами в объект лицензии.</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8. Ответственность сторон за ненадлежащее исполнение договора.</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9. Порядок разрешения споров.</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10. Срок действия договора. Условия досрочного прекращения.</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11. Почтовые и банковские реквизиты сторон.</a:t>
            </a:r>
            <a:endParaRPr lang="en-US" altLang="ru-RU" sz="1400" dirty="0">
              <a:solidFill>
                <a:schemeClr val="accent6">
                  <a:lumMod val="50000"/>
                </a:schemeClr>
              </a:solidFill>
              <a:latin typeface="+mn-lt"/>
            </a:endParaRPr>
          </a:p>
          <a:p>
            <a:pPr marL="0" indent="0">
              <a:lnSpc>
                <a:spcPct val="80000"/>
              </a:lnSpc>
              <a:buNone/>
            </a:pPr>
            <a:r>
              <a:rPr lang="ru-RU" altLang="ru-RU" sz="1400" dirty="0">
                <a:solidFill>
                  <a:schemeClr val="accent6">
                    <a:lumMod val="50000"/>
                  </a:schemeClr>
                </a:solidFill>
                <a:latin typeface="+mn-lt"/>
              </a:rPr>
              <a:t>12. Подписи лицензиара и лицензиата.</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2048E65-D3BA-4D54-A4A4-16BB9853545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lang="en" sz="1200" b="0" i="0" u="none" strike="noStrike" kern="0" cap="none" spc="0" normalizeH="0" baseline="0" noProof="0">
              <a:ln>
                <a:noFill/>
              </a:ln>
              <a:solidFill>
                <a:srgbClr val="A6BCC9"/>
              </a:solidFill>
              <a:effectLst/>
              <a:uLnTx/>
              <a:uFillTx/>
              <a:latin typeface="Lato Light"/>
              <a:sym typeface="Lato Light"/>
            </a:endParaRPr>
          </a:p>
        </p:txBody>
      </p:sp>
      <p:sp>
        <p:nvSpPr>
          <p:cNvPr id="3" name="Прямоугольник 2">
            <a:extLst>
              <a:ext uri="{FF2B5EF4-FFF2-40B4-BE49-F238E27FC236}">
                <a16:creationId xmlns:a16="http://schemas.microsoft.com/office/drawing/2014/main" id="{57CA2D09-FD19-4FD3-AE90-B0BF082FC510}"/>
              </a:ext>
            </a:extLst>
          </p:cNvPr>
          <p:cNvSpPr/>
          <p:nvPr/>
        </p:nvSpPr>
        <p:spPr>
          <a:xfrm>
            <a:off x="1232756" y="1707654"/>
            <a:ext cx="6678488" cy="24622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4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Разновидностью лицензионного договора является </a:t>
            </a:r>
            <a:r>
              <a:rPr kumimoji="0" lang="ru-RU" sz="14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договор коммерческой концессии</a:t>
            </a:r>
            <a:r>
              <a:rPr kumimoji="0" lang="ru-RU" sz="14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по которому одна сторона (правообладатель) обязуется передать другой стороне (пользователю) за вознаграждение право использовать в предпринимательской деятельности пользователя комплекс принадлежащих правообладателю исключительных прав, включающих право на товарный знак, знак обслуживания, а также права на другие предусмотренные договором объекты исключительных прав, в частности на коммерческое обозначение, секрет производства (ноу-хау). Такой договор предусматривает использование комплекса исключительных прав, деловой репутации и коммерческого опыта правообладателя в определенном объеме применительно к определенной сфере предпринимательской деятельности.</a:t>
            </a:r>
            <a:endParaRPr kumimoji="0" lang="ru-RU"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Прямоугольник 3">
            <a:extLst>
              <a:ext uri="{FF2B5EF4-FFF2-40B4-BE49-F238E27FC236}">
                <a16:creationId xmlns:a16="http://schemas.microsoft.com/office/drawing/2014/main" id="{FA073967-C035-47FF-B758-A4937E75DA51}"/>
              </a:ext>
            </a:extLst>
          </p:cNvPr>
          <p:cNvSpPr/>
          <p:nvPr/>
        </p:nvSpPr>
        <p:spPr>
          <a:xfrm>
            <a:off x="1018400" y="496579"/>
            <a:ext cx="70743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2800" b="0" i="0" u="none" strike="noStrike" kern="0" cap="none" spc="0" normalizeH="0" baseline="0" noProof="0" dirty="0">
                <a:ln>
                  <a:noFill/>
                </a:ln>
                <a:solidFill>
                  <a:srgbClr val="1AB39F">
                    <a:lumMod val="50000"/>
                  </a:srgbClr>
                </a:solidFill>
                <a:effectLst/>
                <a:uLnTx/>
                <a:uFillTx/>
                <a:latin typeface="Arial"/>
                <a:cs typeface="Arial"/>
                <a:sym typeface="Arial"/>
              </a:rPr>
              <a:t>Договор коммерческой концессии (договор франчайзинга)</a:t>
            </a:r>
          </a:p>
        </p:txBody>
      </p:sp>
    </p:spTree>
    <p:extLst>
      <p:ext uri="{BB962C8B-B14F-4D97-AF65-F5344CB8AC3E}">
        <p14:creationId xmlns:p14="http://schemas.microsoft.com/office/powerpoint/2010/main" val="3088682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0D108B3-18D7-49E9-89C6-0DC096C44810}"/>
              </a:ext>
            </a:extLst>
          </p:cNvPr>
          <p:cNvSpPr>
            <a:spLocks noGrp="1"/>
          </p:cNvSpPr>
          <p:nvPr>
            <p:ph type="title" idx="4294967295"/>
          </p:nvPr>
        </p:nvSpPr>
        <p:spPr>
          <a:xfrm>
            <a:off x="395536" y="1306512"/>
            <a:ext cx="3132138" cy="2628900"/>
          </a:xfrm>
        </p:spPr>
        <p:txBody>
          <a:bodyPr/>
          <a:lstStyle/>
          <a:p>
            <a:r>
              <a:rPr lang="ru-RU" altLang="ru-RU" sz="2400" b="1" i="1" dirty="0">
                <a:solidFill>
                  <a:schemeClr val="accent6">
                    <a:lumMod val="50000"/>
                  </a:schemeClr>
                </a:solidFill>
                <a:latin typeface="+mj-lt"/>
              </a:rPr>
              <a:t>Статья 1238. </a:t>
            </a:r>
            <a:r>
              <a:rPr lang="ru-RU" altLang="ru-RU" sz="2400" b="1" dirty="0" err="1">
                <a:solidFill>
                  <a:schemeClr val="accent6">
                    <a:lumMod val="50000"/>
                  </a:schemeClr>
                </a:solidFill>
                <a:latin typeface="+mj-lt"/>
              </a:rPr>
              <a:t>Сублицензионный</a:t>
            </a:r>
            <a:r>
              <a:rPr lang="ru-RU" altLang="ru-RU" sz="2400" b="1" dirty="0">
                <a:solidFill>
                  <a:schemeClr val="accent6">
                    <a:lumMod val="50000"/>
                  </a:schemeClr>
                </a:solidFill>
                <a:latin typeface="+mj-lt"/>
              </a:rPr>
              <a:t> договор</a:t>
            </a:r>
            <a:br>
              <a:rPr lang="ru-RU" altLang="ru-RU" sz="2400" dirty="0">
                <a:solidFill>
                  <a:schemeClr val="accent6">
                    <a:lumMod val="50000"/>
                  </a:schemeClr>
                </a:solidFill>
                <a:latin typeface="+mj-lt"/>
              </a:rPr>
            </a:br>
            <a:endParaRPr lang="ru-RU" altLang="ru-RU" sz="2400" dirty="0">
              <a:solidFill>
                <a:schemeClr val="accent6">
                  <a:lumMod val="50000"/>
                </a:schemeClr>
              </a:solidFill>
              <a:latin typeface="+mj-lt"/>
            </a:endParaRPr>
          </a:p>
        </p:txBody>
      </p:sp>
      <p:sp>
        <p:nvSpPr>
          <p:cNvPr id="21507" name="Rectangle 3">
            <a:extLst>
              <a:ext uri="{FF2B5EF4-FFF2-40B4-BE49-F238E27FC236}">
                <a16:creationId xmlns:a16="http://schemas.microsoft.com/office/drawing/2014/main" id="{FBE0E831-63BE-4E1D-A96A-53B30FB227AC}"/>
              </a:ext>
            </a:extLst>
          </p:cNvPr>
          <p:cNvSpPr>
            <a:spLocks noGrp="1"/>
          </p:cNvSpPr>
          <p:nvPr>
            <p:ph type="body" idx="4294967295"/>
          </p:nvPr>
        </p:nvSpPr>
        <p:spPr>
          <a:xfrm>
            <a:off x="3059832" y="938212"/>
            <a:ext cx="5291137" cy="3267075"/>
          </a:xfrm>
        </p:spPr>
        <p:txBody>
          <a:bodyPr/>
          <a:lstStyle/>
          <a:p>
            <a:r>
              <a:rPr lang="ru-RU" altLang="ru-RU" sz="1650" dirty="0"/>
              <a:t>1. При письменном согласии лицензиара лицензиат может по договору предоставить право использования результата интеллектуальной деятельности или средства индивидуализации другому лицу (</a:t>
            </a:r>
            <a:r>
              <a:rPr lang="ru-RU" altLang="ru-RU" sz="1650" b="1" i="1" dirty="0" err="1"/>
              <a:t>сублицензионный</a:t>
            </a:r>
            <a:r>
              <a:rPr lang="ru-RU" altLang="ru-RU" sz="1650" b="1" i="1" dirty="0"/>
              <a:t> договор</a:t>
            </a:r>
            <a:r>
              <a:rPr lang="ru-RU" altLang="ru-RU" sz="1650" dirty="0"/>
              <a:t>).</a:t>
            </a:r>
          </a:p>
          <a:p>
            <a:r>
              <a:rPr lang="ru-RU" altLang="ru-RU" sz="1650" dirty="0"/>
              <a:t>2. По </a:t>
            </a:r>
            <a:r>
              <a:rPr lang="ru-RU" altLang="ru-RU" sz="1650" dirty="0" err="1"/>
              <a:t>сублицензионному</a:t>
            </a:r>
            <a:r>
              <a:rPr lang="ru-RU" altLang="ru-RU" sz="1650" dirty="0"/>
              <a:t> договору сублицензиату могут быть предоставлены права использования результата интеллектуальной деятельности или средства индивидуализации только в пределах тех прав и тех способов использования, которые предусмотрены лицензионным договором для лицензиата.</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1E5A362-297A-46E3-B64A-75DAEF250821}"/>
              </a:ext>
            </a:extLst>
          </p:cNvPr>
          <p:cNvSpPr>
            <a:spLocks noGrp="1" noChangeArrowheads="1"/>
          </p:cNvSpPr>
          <p:nvPr>
            <p:ph type="title" idx="4294967295"/>
          </p:nvPr>
        </p:nvSpPr>
        <p:spPr>
          <a:xfrm>
            <a:off x="827584" y="771550"/>
            <a:ext cx="3384550" cy="2630488"/>
          </a:xfrm>
        </p:spPr>
        <p:txBody>
          <a:bodyPr/>
          <a:lstStyle/>
          <a:p>
            <a:r>
              <a:rPr lang="ru-RU" altLang="ru-RU" sz="2700" dirty="0">
                <a:solidFill>
                  <a:schemeClr val="accent6">
                    <a:lumMod val="50000"/>
                  </a:schemeClr>
                </a:solidFill>
                <a:latin typeface="+mj-lt"/>
              </a:rPr>
              <a:t>Издательский лицензионный договор </a:t>
            </a:r>
            <a:br>
              <a:rPr lang="ru-RU" altLang="ru-RU" sz="2700" dirty="0">
                <a:solidFill>
                  <a:schemeClr val="accent6">
                    <a:lumMod val="50000"/>
                  </a:schemeClr>
                </a:solidFill>
                <a:latin typeface="+mj-lt"/>
              </a:rPr>
            </a:br>
            <a:endParaRPr lang="ru-RU" altLang="ru-RU" sz="2700" dirty="0">
              <a:solidFill>
                <a:schemeClr val="accent6">
                  <a:lumMod val="50000"/>
                </a:schemeClr>
              </a:solidFill>
              <a:latin typeface="+mj-lt"/>
            </a:endParaRPr>
          </a:p>
        </p:txBody>
      </p:sp>
      <p:sp>
        <p:nvSpPr>
          <p:cNvPr id="10243" name="Rectangle 3">
            <a:extLst>
              <a:ext uri="{FF2B5EF4-FFF2-40B4-BE49-F238E27FC236}">
                <a16:creationId xmlns:a16="http://schemas.microsoft.com/office/drawing/2014/main" id="{5C170CA5-91C4-4BBB-9747-8FC22E2195F9}"/>
              </a:ext>
            </a:extLst>
          </p:cNvPr>
          <p:cNvSpPr>
            <a:spLocks noGrp="1" noChangeArrowheads="1"/>
          </p:cNvSpPr>
          <p:nvPr>
            <p:ph type="body" idx="4294967295"/>
          </p:nvPr>
        </p:nvSpPr>
        <p:spPr>
          <a:xfrm>
            <a:off x="3491880" y="1849356"/>
            <a:ext cx="5292725" cy="3267075"/>
          </a:xfrm>
        </p:spPr>
        <p:txBody>
          <a:bodyPr/>
          <a:lstStyle/>
          <a:p>
            <a:pPr marL="355600" indent="1588">
              <a:buFont typeface="Wingdings" panose="05000000000000000000" pitchFamily="2" charset="2"/>
              <a:buNone/>
            </a:pPr>
            <a:r>
              <a:rPr lang="ru-RU" altLang="ru-RU" dirty="0"/>
              <a:t>договор о предоставлении права использования произведения, заключенный автором или иным правообладателем с издателем, то есть с лицом, на которое в соответствии с договором возлагается обязанность издать произведение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317D82E-9D0B-4EB4-8B89-415D94E521DE}"/>
              </a:ext>
            </a:extLst>
          </p:cNvPr>
          <p:cNvSpPr>
            <a:spLocks noGrp="1" noChangeArrowheads="1"/>
          </p:cNvSpPr>
          <p:nvPr>
            <p:ph type="title" idx="4294967295"/>
          </p:nvPr>
        </p:nvSpPr>
        <p:spPr>
          <a:xfrm>
            <a:off x="395536" y="987574"/>
            <a:ext cx="2987824" cy="2630488"/>
          </a:xfrm>
        </p:spPr>
        <p:txBody>
          <a:bodyPr/>
          <a:lstStyle/>
          <a:p>
            <a:r>
              <a:rPr lang="ru-RU" altLang="ru-RU" sz="3075" dirty="0">
                <a:solidFill>
                  <a:schemeClr val="accent6">
                    <a:lumMod val="50000"/>
                  </a:schemeClr>
                </a:solidFill>
                <a:latin typeface="+mj-lt"/>
              </a:rPr>
              <a:t>Договор авторского заказа</a:t>
            </a:r>
          </a:p>
        </p:txBody>
      </p:sp>
      <p:sp>
        <p:nvSpPr>
          <p:cNvPr id="11267" name="Rectangle 3">
            <a:extLst>
              <a:ext uri="{FF2B5EF4-FFF2-40B4-BE49-F238E27FC236}">
                <a16:creationId xmlns:a16="http://schemas.microsoft.com/office/drawing/2014/main" id="{CFEB7093-6485-45C7-B4DB-21915BCDC494}"/>
              </a:ext>
            </a:extLst>
          </p:cNvPr>
          <p:cNvSpPr>
            <a:spLocks noGrp="1" noChangeArrowheads="1"/>
          </p:cNvSpPr>
          <p:nvPr>
            <p:ph type="body" idx="4294967295"/>
          </p:nvPr>
        </p:nvSpPr>
        <p:spPr>
          <a:xfrm>
            <a:off x="2843808" y="1203598"/>
            <a:ext cx="5292725" cy="3267075"/>
          </a:xfrm>
        </p:spPr>
        <p:txBody>
          <a:bodyPr/>
          <a:lstStyle/>
          <a:p>
            <a:pPr algn="ctr">
              <a:buFont typeface="Wingdings" panose="05000000000000000000" pitchFamily="2" charset="2"/>
              <a:buNone/>
            </a:pPr>
            <a:endParaRPr lang="ru-RU" altLang="ru-RU" dirty="0"/>
          </a:p>
          <a:p>
            <a:pPr algn="ctr">
              <a:buFont typeface="Wingdings" panose="05000000000000000000" pitchFamily="2" charset="2"/>
              <a:buNone/>
            </a:pPr>
            <a:r>
              <a:rPr lang="ru-RU" altLang="ru-RU" dirty="0"/>
              <a:t>одна сторона (автор) </a:t>
            </a:r>
          </a:p>
          <a:p>
            <a:pPr algn="ctr">
              <a:buFont typeface="Wingdings" panose="05000000000000000000" pitchFamily="2" charset="2"/>
              <a:buNone/>
            </a:pPr>
            <a:r>
              <a:rPr lang="ru-RU" altLang="ru-RU" dirty="0"/>
              <a:t>обязуется по заказу другой стороны (заказчика) создать обусловленное договором произведение науки, литературы или искусства на материальном носителе или в иной форме </a:t>
            </a:r>
          </a:p>
        </p:txBody>
      </p:sp>
      <p:pic>
        <p:nvPicPr>
          <p:cNvPr id="11268" name="Picture 4">
            <a:extLst>
              <a:ext uri="{FF2B5EF4-FFF2-40B4-BE49-F238E27FC236}">
                <a16:creationId xmlns:a16="http://schemas.microsoft.com/office/drawing/2014/main" id="{6E668C3B-850D-422F-B1E9-9C11C9A55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394" y="4832748"/>
            <a:ext cx="659606" cy="310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45173" y="164306"/>
          <a:ext cx="8713023" cy="6113907"/>
        </p:xfrm>
        <a:graphic>
          <a:graphicData uri="http://schemas.openxmlformats.org/drawingml/2006/table">
            <a:tbl>
              <a:tblPr firstRow="1" bandRow="1">
                <a:tableStyleId>{2D5ABB26-0587-4C30-8999-92F81FD0307C}</a:tableStyleId>
              </a:tblPr>
              <a:tblGrid>
                <a:gridCol w="129476">
                  <a:extLst>
                    <a:ext uri="{9D8B030D-6E8A-4147-A177-3AD203B41FA5}">
                      <a16:colId xmlns:a16="http://schemas.microsoft.com/office/drawing/2014/main" val="20000"/>
                    </a:ext>
                  </a:extLst>
                </a:gridCol>
                <a:gridCol w="567613">
                  <a:extLst>
                    <a:ext uri="{9D8B030D-6E8A-4147-A177-3AD203B41FA5}">
                      <a16:colId xmlns:a16="http://schemas.microsoft.com/office/drawing/2014/main" val="20001"/>
                    </a:ext>
                  </a:extLst>
                </a:gridCol>
                <a:gridCol w="1247089">
                  <a:extLst>
                    <a:ext uri="{9D8B030D-6E8A-4147-A177-3AD203B41FA5}">
                      <a16:colId xmlns:a16="http://schemas.microsoft.com/office/drawing/2014/main" val="20002"/>
                    </a:ext>
                  </a:extLst>
                </a:gridCol>
                <a:gridCol w="2412238">
                  <a:extLst>
                    <a:ext uri="{9D8B030D-6E8A-4147-A177-3AD203B41FA5}">
                      <a16:colId xmlns:a16="http://schemas.microsoft.com/office/drawing/2014/main" val="20003"/>
                    </a:ext>
                  </a:extLst>
                </a:gridCol>
                <a:gridCol w="2124329">
                  <a:extLst>
                    <a:ext uri="{9D8B030D-6E8A-4147-A177-3AD203B41FA5}">
                      <a16:colId xmlns:a16="http://schemas.microsoft.com/office/drawing/2014/main" val="20004"/>
                    </a:ext>
                  </a:extLst>
                </a:gridCol>
                <a:gridCol w="1878329">
                  <a:extLst>
                    <a:ext uri="{9D8B030D-6E8A-4147-A177-3AD203B41FA5}">
                      <a16:colId xmlns:a16="http://schemas.microsoft.com/office/drawing/2014/main" val="20005"/>
                    </a:ext>
                  </a:extLst>
                </a:gridCol>
                <a:gridCol w="353949">
                  <a:extLst>
                    <a:ext uri="{9D8B030D-6E8A-4147-A177-3AD203B41FA5}">
                      <a16:colId xmlns:a16="http://schemas.microsoft.com/office/drawing/2014/main" val="20006"/>
                    </a:ext>
                  </a:extLst>
                </a:gridCol>
              </a:tblGrid>
              <a:tr h="456057">
                <a:tc>
                  <a:txBody>
                    <a:bodyPr/>
                    <a:lstStyle/>
                    <a:p>
                      <a:endParaRPr sz="1400">
                        <a:latin typeface="Arial"/>
                        <a:cs typeface="Arial"/>
                      </a:endParaRPr>
                    </a:p>
                  </a:txBody>
                  <a:tcPr marL="0" marR="0" marT="0" marB="0">
                    <a:lnR w="19050">
                      <a:solidFill>
                        <a:srgbClr val="CC9900"/>
                      </a:solidFill>
                      <a:prstDash val="solid"/>
                    </a:lnR>
                    <a:lnB w="12700">
                      <a:solidFill>
                        <a:srgbClr val="FFFFFF"/>
                      </a:solidFill>
                      <a:prstDash val="solid"/>
                    </a:lnB>
                  </a:tcPr>
                </a:tc>
                <a:tc gridSpan="5">
                  <a:txBody>
                    <a:bodyPr/>
                    <a:lstStyle/>
                    <a:p>
                      <a:pPr marL="158115">
                        <a:lnSpc>
                          <a:spcPts val="2895"/>
                        </a:lnSpc>
                      </a:pPr>
                      <a:r>
                        <a:rPr sz="1900" b="1" dirty="0">
                          <a:solidFill>
                            <a:srgbClr val="006633"/>
                          </a:solidFill>
                          <a:latin typeface="Garamond"/>
                          <a:cs typeface="Garamond"/>
                        </a:rPr>
                        <a:t>Виды интеллектуальной </a:t>
                      </a:r>
                      <a:r>
                        <a:rPr sz="1900" b="1" spc="-5" dirty="0">
                          <a:solidFill>
                            <a:srgbClr val="006633"/>
                          </a:solidFill>
                          <a:latin typeface="Garamond"/>
                          <a:cs typeface="Garamond"/>
                        </a:rPr>
                        <a:t>собственности </a:t>
                      </a:r>
                      <a:r>
                        <a:rPr sz="1900" b="1" dirty="0">
                          <a:solidFill>
                            <a:srgbClr val="006633"/>
                          </a:solidFill>
                          <a:latin typeface="Garamond"/>
                          <a:cs typeface="Garamond"/>
                        </a:rPr>
                        <a:t>и ее</a:t>
                      </a:r>
                      <a:r>
                        <a:rPr sz="1900" b="1" spc="5" dirty="0">
                          <a:solidFill>
                            <a:srgbClr val="006633"/>
                          </a:solidFill>
                          <a:latin typeface="Garamond"/>
                          <a:cs typeface="Garamond"/>
                        </a:rPr>
                        <a:t> </a:t>
                      </a:r>
                      <a:r>
                        <a:rPr sz="1900" b="1" dirty="0">
                          <a:solidFill>
                            <a:srgbClr val="006633"/>
                          </a:solidFill>
                          <a:latin typeface="Garamond"/>
                          <a:cs typeface="Garamond"/>
                        </a:rPr>
                        <a:t>охрана</a:t>
                      </a:r>
                      <a:endParaRPr sz="1900">
                        <a:latin typeface="Garamond"/>
                        <a:cs typeface="Garamond"/>
                      </a:endParaRPr>
                    </a:p>
                  </a:txBody>
                  <a:tcPr marL="0" marR="0" marT="0" marB="0">
                    <a:lnL w="19050">
                      <a:solidFill>
                        <a:srgbClr val="CC9900"/>
                      </a:solidFill>
                      <a:prstDash val="solid"/>
                    </a:lnL>
                    <a:lnT w="19050">
                      <a:solidFill>
                        <a:srgbClr val="CC9900"/>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endParaRPr sz="1900">
                        <a:latin typeface="Garamond"/>
                        <a:cs typeface="Garamond"/>
                      </a:endParaRPr>
                    </a:p>
                  </a:txBody>
                  <a:tcPr marL="0" marR="0" marT="0" marB="0">
                    <a:lnB w="12700">
                      <a:solidFill>
                        <a:srgbClr val="FFFFFF"/>
                      </a:solidFill>
                      <a:prstDash val="solid"/>
                    </a:lnB>
                  </a:tcPr>
                </a:tc>
                <a:extLst>
                  <a:ext uri="{0D108BD9-81ED-4DB2-BD59-A6C34878D82A}">
                    <a16:rowId xmlns:a16="http://schemas.microsoft.com/office/drawing/2014/main" val="10000"/>
                  </a:ext>
                </a:extLst>
              </a:tr>
              <a:tr h="514350">
                <a:tc gridSpan="3">
                  <a:txBody>
                    <a:bodyPr/>
                    <a:lstStyle/>
                    <a:p>
                      <a:endParaRPr sz="1900">
                        <a:latin typeface="Garamond"/>
                        <a:cs typeface="Garamond"/>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C9900"/>
                    </a:solidFill>
                  </a:tcPr>
                </a:tc>
                <a:tc hMerge="1">
                  <a:txBody>
                    <a:bodyPr/>
                    <a:lstStyle/>
                    <a:p>
                      <a:endParaRPr/>
                    </a:p>
                  </a:txBody>
                  <a:tcPr marL="0" marR="0" marT="0" marB="0"/>
                </a:tc>
                <a:tc hMerge="1">
                  <a:txBody>
                    <a:bodyPr/>
                    <a:lstStyle/>
                    <a:p>
                      <a:endParaRPr/>
                    </a:p>
                  </a:txBody>
                  <a:tcPr marL="0" marR="0" marT="0" marB="0"/>
                </a:tc>
                <a:tc>
                  <a:txBody>
                    <a:bodyPr/>
                    <a:lstStyle/>
                    <a:p>
                      <a:pPr marL="85090">
                        <a:lnSpc>
                          <a:spcPct val="100000"/>
                        </a:lnSpc>
                        <a:spcBef>
                          <a:spcPts val="270"/>
                        </a:spcBef>
                      </a:pPr>
                      <a:r>
                        <a:rPr sz="1100" b="1" spc="-5" dirty="0">
                          <a:latin typeface="Arial"/>
                          <a:cs typeface="Arial"/>
                        </a:rPr>
                        <a:t>Охраняемые</a:t>
                      </a:r>
                      <a:r>
                        <a:rPr sz="1100" b="1" spc="-75" dirty="0">
                          <a:latin typeface="Arial"/>
                          <a:cs typeface="Arial"/>
                        </a:rPr>
                        <a:t> </a:t>
                      </a:r>
                      <a:r>
                        <a:rPr sz="1100" b="1" spc="-10" dirty="0">
                          <a:latin typeface="Arial"/>
                          <a:cs typeface="Arial"/>
                        </a:rPr>
                        <a:t>объекты</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C9900"/>
                    </a:solidFill>
                  </a:tcPr>
                </a:tc>
                <a:tc>
                  <a:txBody>
                    <a:bodyPr/>
                    <a:lstStyle/>
                    <a:p>
                      <a:pPr marL="85090">
                        <a:lnSpc>
                          <a:spcPct val="100000"/>
                        </a:lnSpc>
                        <a:spcBef>
                          <a:spcPts val="270"/>
                        </a:spcBef>
                      </a:pPr>
                      <a:r>
                        <a:rPr sz="1100" b="1" spc="-5" dirty="0">
                          <a:latin typeface="Arial"/>
                          <a:cs typeface="Arial"/>
                        </a:rPr>
                        <a:t>Срок</a:t>
                      </a:r>
                      <a:r>
                        <a:rPr sz="1100" b="1" spc="-95" dirty="0">
                          <a:latin typeface="Arial"/>
                          <a:cs typeface="Arial"/>
                        </a:rPr>
                        <a:t> </a:t>
                      </a:r>
                      <a:r>
                        <a:rPr sz="1100" b="1" spc="-10" dirty="0">
                          <a:latin typeface="Arial"/>
                          <a:cs typeface="Arial"/>
                        </a:rPr>
                        <a:t>охраны</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C9900"/>
                    </a:solidFill>
                  </a:tcPr>
                </a:tc>
                <a:tc gridSpan="2">
                  <a:txBody>
                    <a:bodyPr/>
                    <a:lstStyle/>
                    <a:p>
                      <a:pPr marL="85090" marR="941705">
                        <a:lnSpc>
                          <a:spcPct val="100000"/>
                        </a:lnSpc>
                        <a:spcBef>
                          <a:spcPts val="270"/>
                        </a:spcBef>
                      </a:pPr>
                      <a:r>
                        <a:rPr sz="1100" b="1" dirty="0">
                          <a:latin typeface="Arial"/>
                          <a:cs typeface="Arial"/>
                        </a:rPr>
                        <a:t>В</a:t>
                      </a:r>
                      <a:r>
                        <a:rPr sz="1100" b="1" spc="-25" dirty="0">
                          <a:latin typeface="Arial"/>
                          <a:cs typeface="Arial"/>
                        </a:rPr>
                        <a:t>о</a:t>
                      </a:r>
                      <a:r>
                        <a:rPr sz="1100" b="1" spc="-35" dirty="0">
                          <a:latin typeface="Arial"/>
                          <a:cs typeface="Arial"/>
                        </a:rPr>
                        <a:t>з</a:t>
                      </a:r>
                      <a:r>
                        <a:rPr sz="1100" b="1" spc="-25" dirty="0">
                          <a:latin typeface="Arial"/>
                          <a:cs typeface="Arial"/>
                        </a:rPr>
                        <a:t>м</a:t>
                      </a:r>
                      <a:r>
                        <a:rPr sz="1100" b="1" spc="-20" dirty="0">
                          <a:latin typeface="Arial"/>
                          <a:cs typeface="Arial"/>
                        </a:rPr>
                        <a:t>о</a:t>
                      </a:r>
                      <a:r>
                        <a:rPr sz="1100" b="1" dirty="0">
                          <a:latin typeface="Arial"/>
                          <a:cs typeface="Arial"/>
                        </a:rPr>
                        <a:t>жн</a:t>
                      </a:r>
                      <a:r>
                        <a:rPr sz="1100" b="1" spc="-20" dirty="0">
                          <a:latin typeface="Arial"/>
                          <a:cs typeface="Arial"/>
                        </a:rPr>
                        <a:t>о</a:t>
                      </a:r>
                      <a:r>
                        <a:rPr sz="1100" b="1" dirty="0">
                          <a:latin typeface="Arial"/>
                          <a:cs typeface="Arial"/>
                        </a:rPr>
                        <a:t>с</a:t>
                      </a:r>
                      <a:r>
                        <a:rPr sz="1100" b="1" spc="-20" dirty="0">
                          <a:latin typeface="Arial"/>
                          <a:cs typeface="Arial"/>
                        </a:rPr>
                        <a:t>т</a:t>
                      </a:r>
                      <a:r>
                        <a:rPr sz="1100" b="1" dirty="0">
                          <a:latin typeface="Arial"/>
                          <a:cs typeface="Arial"/>
                        </a:rPr>
                        <a:t>ь  </a:t>
                      </a:r>
                      <a:r>
                        <a:rPr sz="1100" b="1" spc="-10" dirty="0">
                          <a:latin typeface="Arial"/>
                          <a:cs typeface="Arial"/>
                        </a:rPr>
                        <a:t>продления</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C9900"/>
                    </a:solidFill>
                  </a:tcPr>
                </a:tc>
                <a:tc hMerge="1">
                  <a:txBody>
                    <a:bodyPr/>
                    <a:lstStyle/>
                    <a:p>
                      <a:endParaRPr/>
                    </a:p>
                  </a:txBody>
                  <a:tcPr marL="0" marR="0" marT="0" marB="0"/>
                </a:tc>
                <a:extLst>
                  <a:ext uri="{0D108BD9-81ED-4DB2-BD59-A6C34878D82A}">
                    <a16:rowId xmlns:a16="http://schemas.microsoft.com/office/drawing/2014/main" val="10001"/>
                  </a:ext>
                </a:extLst>
              </a:tr>
              <a:tr h="857250">
                <a:tc gridSpan="3">
                  <a:txBody>
                    <a:bodyPr/>
                    <a:lstStyle/>
                    <a:p>
                      <a:pPr marL="84455" marR="88265">
                        <a:lnSpc>
                          <a:spcPct val="100000"/>
                        </a:lnSpc>
                        <a:spcBef>
                          <a:spcPts val="175"/>
                        </a:spcBef>
                      </a:pPr>
                      <a:r>
                        <a:rPr sz="1100" b="1" spc="-10" dirty="0">
                          <a:latin typeface="Arial"/>
                          <a:cs typeface="Arial"/>
                        </a:rPr>
                        <a:t>Объекты</a:t>
                      </a:r>
                      <a:r>
                        <a:rPr sz="1100" b="1" spc="-50" dirty="0">
                          <a:latin typeface="Arial"/>
                          <a:cs typeface="Arial"/>
                        </a:rPr>
                        <a:t> </a:t>
                      </a:r>
                      <a:r>
                        <a:rPr sz="1100" b="1" spc="-10" dirty="0">
                          <a:latin typeface="Arial"/>
                          <a:cs typeface="Arial"/>
                        </a:rPr>
                        <a:t>авторских  </a:t>
                      </a:r>
                      <a:r>
                        <a:rPr sz="1100" b="1" spc="-5" dirty="0">
                          <a:latin typeface="Arial"/>
                          <a:cs typeface="Arial"/>
                        </a:rPr>
                        <a:t>прав</a:t>
                      </a:r>
                      <a:endParaRPr sz="11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DECA"/>
                    </a:solidFill>
                  </a:tcPr>
                </a:tc>
                <a:tc hMerge="1">
                  <a:txBody>
                    <a:bodyPr/>
                    <a:lstStyle/>
                    <a:p>
                      <a:endParaRPr/>
                    </a:p>
                  </a:txBody>
                  <a:tcPr marL="0" marR="0" marT="0" marB="0"/>
                </a:tc>
                <a:tc hMerge="1">
                  <a:txBody>
                    <a:bodyPr/>
                    <a:lstStyle/>
                    <a:p>
                      <a:endParaRPr/>
                    </a:p>
                  </a:txBody>
                  <a:tcPr marL="0" marR="0" marT="0" marB="0"/>
                </a:tc>
                <a:tc>
                  <a:txBody>
                    <a:bodyPr/>
                    <a:lstStyle/>
                    <a:p>
                      <a:pPr marL="85090" marR="433070">
                        <a:lnSpc>
                          <a:spcPct val="100000"/>
                        </a:lnSpc>
                        <a:spcBef>
                          <a:spcPts val="175"/>
                        </a:spcBef>
                      </a:pPr>
                      <a:r>
                        <a:rPr sz="1100" spc="-5" dirty="0">
                          <a:latin typeface="Arial"/>
                          <a:cs typeface="Arial"/>
                        </a:rPr>
                        <a:t>•произведения науки,  </a:t>
                      </a:r>
                      <a:r>
                        <a:rPr sz="1100" spc="-10" dirty="0">
                          <a:latin typeface="Arial"/>
                          <a:cs typeface="Arial"/>
                        </a:rPr>
                        <a:t>литературы,</a:t>
                      </a:r>
                      <a:r>
                        <a:rPr sz="1100" spc="-75" dirty="0">
                          <a:latin typeface="Arial"/>
                          <a:cs typeface="Arial"/>
                        </a:rPr>
                        <a:t> </a:t>
                      </a:r>
                      <a:r>
                        <a:rPr sz="1100" spc="-5" dirty="0">
                          <a:latin typeface="Arial"/>
                          <a:cs typeface="Arial"/>
                        </a:rPr>
                        <a:t>искусства</a:t>
                      </a:r>
                      <a:endParaRPr sz="1100">
                        <a:latin typeface="Arial"/>
                        <a:cs typeface="Arial"/>
                      </a:endParaRPr>
                    </a:p>
                    <a:p>
                      <a:pPr marL="85090">
                        <a:lnSpc>
                          <a:spcPct val="100000"/>
                        </a:lnSpc>
                      </a:pPr>
                      <a:r>
                        <a:rPr sz="1100" spc="-5" dirty="0">
                          <a:latin typeface="Arial"/>
                          <a:cs typeface="Arial"/>
                        </a:rPr>
                        <a:t>•программы для</a:t>
                      </a:r>
                      <a:r>
                        <a:rPr sz="1100" spc="-55" dirty="0">
                          <a:latin typeface="Arial"/>
                          <a:cs typeface="Arial"/>
                        </a:rPr>
                        <a:t> </a:t>
                      </a:r>
                      <a:r>
                        <a:rPr sz="1100" spc="-5" dirty="0">
                          <a:latin typeface="Arial"/>
                          <a:cs typeface="Arial"/>
                        </a:rPr>
                        <a:t>ЭВМ</a:t>
                      </a:r>
                      <a:endParaRPr sz="11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DECA"/>
                    </a:solidFill>
                  </a:tcPr>
                </a:tc>
                <a:tc>
                  <a:txBody>
                    <a:bodyPr/>
                    <a:lstStyle/>
                    <a:p>
                      <a:pPr marL="85090" marR="645795">
                        <a:lnSpc>
                          <a:spcPct val="100000"/>
                        </a:lnSpc>
                        <a:spcBef>
                          <a:spcPts val="175"/>
                        </a:spcBef>
                      </a:pPr>
                      <a:r>
                        <a:rPr sz="1100" spc="-5" dirty="0">
                          <a:latin typeface="Arial"/>
                          <a:cs typeface="Arial"/>
                        </a:rPr>
                        <a:t>В </a:t>
                      </a:r>
                      <a:r>
                        <a:rPr sz="1100" spc="-15" dirty="0">
                          <a:latin typeface="Arial"/>
                          <a:cs typeface="Arial"/>
                        </a:rPr>
                        <a:t>течение</a:t>
                      </a:r>
                      <a:r>
                        <a:rPr sz="1100" spc="-55" dirty="0">
                          <a:latin typeface="Arial"/>
                          <a:cs typeface="Arial"/>
                        </a:rPr>
                        <a:t> </a:t>
                      </a:r>
                      <a:r>
                        <a:rPr sz="1100" spc="-5" dirty="0">
                          <a:latin typeface="Arial"/>
                          <a:cs typeface="Arial"/>
                        </a:rPr>
                        <a:t>жизни  </a:t>
                      </a:r>
                      <a:r>
                        <a:rPr sz="1100" spc="-10" dirty="0">
                          <a:latin typeface="Arial"/>
                          <a:cs typeface="Arial"/>
                        </a:rPr>
                        <a:t>автора </a:t>
                      </a:r>
                      <a:r>
                        <a:rPr sz="1100" spc="-5" dirty="0">
                          <a:latin typeface="Arial"/>
                          <a:cs typeface="Arial"/>
                        </a:rPr>
                        <a:t>+ 70 </a:t>
                      </a:r>
                      <a:r>
                        <a:rPr sz="1100" spc="-20" dirty="0">
                          <a:latin typeface="Arial"/>
                          <a:cs typeface="Arial"/>
                        </a:rPr>
                        <a:t>лет  </a:t>
                      </a:r>
                      <a:r>
                        <a:rPr sz="1100" spc="-5" dirty="0">
                          <a:latin typeface="Arial"/>
                          <a:cs typeface="Arial"/>
                        </a:rPr>
                        <a:t>В </a:t>
                      </a:r>
                      <a:r>
                        <a:rPr sz="1100" spc="-15" dirty="0">
                          <a:latin typeface="Arial"/>
                          <a:cs typeface="Arial"/>
                        </a:rPr>
                        <a:t>течение</a:t>
                      </a:r>
                      <a:r>
                        <a:rPr sz="1100" spc="-55" dirty="0">
                          <a:latin typeface="Arial"/>
                          <a:cs typeface="Arial"/>
                        </a:rPr>
                        <a:t> </a:t>
                      </a:r>
                      <a:r>
                        <a:rPr sz="1100" spc="-5" dirty="0">
                          <a:latin typeface="Arial"/>
                          <a:cs typeface="Arial"/>
                        </a:rPr>
                        <a:t>жизни  </a:t>
                      </a:r>
                      <a:r>
                        <a:rPr sz="1100" spc="-10" dirty="0">
                          <a:latin typeface="Arial"/>
                          <a:cs typeface="Arial"/>
                        </a:rPr>
                        <a:t>автора </a:t>
                      </a:r>
                      <a:r>
                        <a:rPr sz="1100" spc="-5" dirty="0">
                          <a:latin typeface="Arial"/>
                          <a:cs typeface="Arial"/>
                        </a:rPr>
                        <a:t>+ 70</a:t>
                      </a:r>
                      <a:r>
                        <a:rPr sz="1100" spc="-105" dirty="0">
                          <a:latin typeface="Arial"/>
                          <a:cs typeface="Arial"/>
                        </a:rPr>
                        <a:t> </a:t>
                      </a:r>
                      <a:r>
                        <a:rPr sz="1100" spc="-20" dirty="0">
                          <a:latin typeface="Arial"/>
                          <a:cs typeface="Arial"/>
                        </a:rPr>
                        <a:t>лет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DECA"/>
                    </a:solidFill>
                  </a:tcPr>
                </a:tc>
                <a:tc gridSpan="2">
                  <a:txBody>
                    <a:bodyPr/>
                    <a:lstStyle/>
                    <a:p>
                      <a:pPr marL="85090">
                        <a:lnSpc>
                          <a:spcPct val="100000"/>
                        </a:lnSpc>
                        <a:spcBef>
                          <a:spcPts val="175"/>
                        </a:spcBef>
                      </a:pPr>
                      <a:r>
                        <a:rPr sz="1100" spc="-20" dirty="0">
                          <a:latin typeface="Arial"/>
                          <a:cs typeface="Arial"/>
                        </a:rPr>
                        <a:t>Нет</a:t>
                      </a:r>
                      <a:endParaRPr sz="1100">
                        <a:latin typeface="Arial"/>
                        <a:cs typeface="Arial"/>
                      </a:endParaRPr>
                    </a:p>
                    <a:p>
                      <a:pPr>
                        <a:lnSpc>
                          <a:spcPct val="100000"/>
                        </a:lnSpc>
                        <a:spcBef>
                          <a:spcPts val="10"/>
                        </a:spcBef>
                      </a:pPr>
                      <a:endParaRPr sz="1100">
                        <a:latin typeface="Times New Roman"/>
                        <a:cs typeface="Times New Roman"/>
                      </a:endParaRPr>
                    </a:p>
                    <a:p>
                      <a:pPr marL="85090">
                        <a:lnSpc>
                          <a:spcPct val="100000"/>
                        </a:lnSpc>
                      </a:pPr>
                      <a:r>
                        <a:rPr sz="1100" spc="-20" dirty="0">
                          <a:latin typeface="Arial"/>
                          <a:cs typeface="Arial"/>
                        </a:rPr>
                        <a:t>Нет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DECA"/>
                    </a:solidFill>
                  </a:tcPr>
                </a:tc>
                <a:tc hMerge="1">
                  <a:txBody>
                    <a:bodyPr/>
                    <a:lstStyle/>
                    <a:p>
                      <a:endParaRPr/>
                    </a:p>
                  </a:txBody>
                  <a:tcPr marL="0" marR="0" marT="0" marB="0"/>
                </a:tc>
                <a:extLst>
                  <a:ext uri="{0D108BD9-81ED-4DB2-BD59-A6C34878D82A}">
                    <a16:rowId xmlns:a16="http://schemas.microsoft.com/office/drawing/2014/main" val="10002"/>
                  </a:ext>
                </a:extLst>
              </a:tr>
              <a:tr h="514350">
                <a:tc gridSpan="3">
                  <a:txBody>
                    <a:bodyPr/>
                    <a:lstStyle/>
                    <a:p>
                      <a:pPr marL="84455" marR="174625">
                        <a:lnSpc>
                          <a:spcPct val="100000"/>
                        </a:lnSpc>
                        <a:spcBef>
                          <a:spcPts val="275"/>
                        </a:spcBef>
                      </a:pPr>
                      <a:r>
                        <a:rPr sz="1100" b="1" spc="-10" dirty="0">
                          <a:latin typeface="Arial"/>
                          <a:cs typeface="Arial"/>
                        </a:rPr>
                        <a:t>Объекты</a:t>
                      </a:r>
                      <a:r>
                        <a:rPr sz="1100" b="1" spc="-50" dirty="0">
                          <a:latin typeface="Arial"/>
                          <a:cs typeface="Arial"/>
                        </a:rPr>
                        <a:t> </a:t>
                      </a:r>
                      <a:r>
                        <a:rPr sz="1100" b="1" spc="-5" dirty="0">
                          <a:latin typeface="Arial"/>
                          <a:cs typeface="Arial"/>
                        </a:rPr>
                        <a:t>смежных  с </a:t>
                      </a:r>
                      <a:r>
                        <a:rPr sz="1100" b="1" spc="-10" dirty="0">
                          <a:latin typeface="Arial"/>
                          <a:cs typeface="Arial"/>
                        </a:rPr>
                        <a:t>авторскими</a:t>
                      </a:r>
                      <a:r>
                        <a:rPr sz="1100" b="1" spc="-55" dirty="0">
                          <a:latin typeface="Arial"/>
                          <a:cs typeface="Arial"/>
                        </a:rPr>
                        <a:t> </a:t>
                      </a:r>
                      <a:r>
                        <a:rPr sz="1100" b="1" spc="-5" dirty="0">
                          <a:latin typeface="Arial"/>
                          <a:cs typeface="Arial"/>
                        </a:rPr>
                        <a:t>прав</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6EEE7"/>
                    </a:solidFill>
                  </a:tcPr>
                </a:tc>
                <a:tc hMerge="1">
                  <a:txBody>
                    <a:bodyPr/>
                    <a:lstStyle/>
                    <a:p>
                      <a:endParaRPr/>
                    </a:p>
                  </a:txBody>
                  <a:tcPr marL="0" marR="0" marT="0" marB="0"/>
                </a:tc>
                <a:tc hMerge="1">
                  <a:txBody>
                    <a:bodyPr/>
                    <a:lstStyle/>
                    <a:p>
                      <a:endParaRPr/>
                    </a:p>
                  </a:txBody>
                  <a:tcPr marL="0" marR="0" marT="0" marB="0"/>
                </a:tc>
                <a:tc>
                  <a:txBody>
                    <a:bodyPr/>
                    <a:lstStyle/>
                    <a:p>
                      <a:pPr marL="85090">
                        <a:lnSpc>
                          <a:spcPct val="100000"/>
                        </a:lnSpc>
                        <a:spcBef>
                          <a:spcPts val="275"/>
                        </a:spcBef>
                      </a:pPr>
                      <a:r>
                        <a:rPr sz="1100" spc="-15" dirty="0">
                          <a:latin typeface="Arial"/>
                          <a:cs typeface="Arial"/>
                        </a:rPr>
                        <a:t>•базы</a:t>
                      </a:r>
                      <a:r>
                        <a:rPr sz="1100" spc="-80" dirty="0">
                          <a:latin typeface="Arial"/>
                          <a:cs typeface="Arial"/>
                        </a:rPr>
                        <a:t> </a:t>
                      </a:r>
                      <a:r>
                        <a:rPr sz="1100" spc="-5" dirty="0">
                          <a:latin typeface="Arial"/>
                          <a:cs typeface="Arial"/>
                        </a:rPr>
                        <a:t>данных</a:t>
                      </a:r>
                      <a:endParaRPr sz="1100">
                        <a:latin typeface="Arial"/>
                        <a:cs typeface="Arial"/>
                      </a:endParaRPr>
                    </a:p>
                    <a:p>
                      <a:pPr marL="85090">
                        <a:lnSpc>
                          <a:spcPct val="100000"/>
                        </a:lnSpc>
                      </a:pPr>
                      <a:r>
                        <a:rPr sz="1100" spc="-5" dirty="0">
                          <a:latin typeface="Arial"/>
                          <a:cs typeface="Arial"/>
                        </a:rPr>
                        <a:t>•фонограммы</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EE7"/>
                    </a:solidFill>
                  </a:tcPr>
                </a:tc>
                <a:tc>
                  <a:txBody>
                    <a:bodyPr/>
                    <a:lstStyle/>
                    <a:p>
                      <a:pPr marL="85090">
                        <a:lnSpc>
                          <a:spcPct val="100000"/>
                        </a:lnSpc>
                        <a:spcBef>
                          <a:spcPts val="275"/>
                        </a:spcBef>
                      </a:pPr>
                      <a:r>
                        <a:rPr sz="1100" spc="-5" dirty="0">
                          <a:latin typeface="Arial"/>
                          <a:cs typeface="Arial"/>
                        </a:rPr>
                        <a:t>15</a:t>
                      </a:r>
                      <a:r>
                        <a:rPr sz="1100" spc="-100" dirty="0">
                          <a:latin typeface="Arial"/>
                          <a:cs typeface="Arial"/>
                        </a:rPr>
                        <a:t> </a:t>
                      </a:r>
                      <a:r>
                        <a:rPr sz="1100" spc="-20" dirty="0">
                          <a:latin typeface="Arial"/>
                          <a:cs typeface="Arial"/>
                        </a:rPr>
                        <a:t>лет</a:t>
                      </a:r>
                      <a:endParaRPr sz="1100">
                        <a:latin typeface="Arial"/>
                        <a:cs typeface="Arial"/>
                      </a:endParaRPr>
                    </a:p>
                    <a:p>
                      <a:pPr marL="85090">
                        <a:lnSpc>
                          <a:spcPct val="100000"/>
                        </a:lnSpc>
                      </a:pPr>
                      <a:r>
                        <a:rPr sz="1100" spc="-5" dirty="0">
                          <a:latin typeface="Arial"/>
                          <a:cs typeface="Arial"/>
                        </a:rPr>
                        <a:t>50</a:t>
                      </a:r>
                      <a:r>
                        <a:rPr sz="1100" spc="-100" dirty="0">
                          <a:latin typeface="Arial"/>
                          <a:cs typeface="Arial"/>
                        </a:rPr>
                        <a:t> </a:t>
                      </a:r>
                      <a:r>
                        <a:rPr sz="1100" spc="-20" dirty="0">
                          <a:latin typeface="Arial"/>
                          <a:cs typeface="Arial"/>
                        </a:rPr>
                        <a:t>лет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EE7"/>
                    </a:solidFill>
                  </a:tcPr>
                </a:tc>
                <a:tc gridSpan="2">
                  <a:txBody>
                    <a:bodyPr/>
                    <a:lstStyle/>
                    <a:p>
                      <a:pPr marL="85090" marR="1823720">
                        <a:lnSpc>
                          <a:spcPct val="100000"/>
                        </a:lnSpc>
                        <a:spcBef>
                          <a:spcPts val="275"/>
                        </a:spcBef>
                      </a:pPr>
                      <a:r>
                        <a:rPr sz="1100" spc="-5" dirty="0">
                          <a:latin typeface="Arial"/>
                          <a:cs typeface="Arial"/>
                        </a:rPr>
                        <a:t>Да  </a:t>
                      </a:r>
                      <a:r>
                        <a:rPr sz="1100" dirty="0">
                          <a:latin typeface="Arial"/>
                          <a:cs typeface="Arial"/>
                        </a:rPr>
                        <a:t>Н</a:t>
                      </a:r>
                      <a:r>
                        <a:rPr sz="1100" spc="-50" dirty="0">
                          <a:latin typeface="Arial"/>
                          <a:cs typeface="Arial"/>
                        </a:rPr>
                        <a:t>е</a:t>
                      </a:r>
                      <a:r>
                        <a:rPr sz="1100" dirty="0">
                          <a:latin typeface="Arial"/>
                          <a:cs typeface="Arial"/>
                        </a:rPr>
                        <a:t>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EE7"/>
                    </a:solidFill>
                  </a:tcPr>
                </a:tc>
                <a:tc hMerge="1">
                  <a:txBody>
                    <a:bodyPr/>
                    <a:lstStyle/>
                    <a:p>
                      <a:endParaRPr/>
                    </a:p>
                  </a:txBody>
                  <a:tcPr marL="0" marR="0" marT="0" marB="0"/>
                </a:tc>
                <a:extLst>
                  <a:ext uri="{0D108BD9-81ED-4DB2-BD59-A6C34878D82A}">
                    <a16:rowId xmlns:a16="http://schemas.microsoft.com/office/drawing/2014/main" val="10003"/>
                  </a:ext>
                </a:extLst>
              </a:tr>
              <a:tr h="685800">
                <a:tc rowSpan="3" gridSpan="2">
                  <a:txBody>
                    <a:bodyPr/>
                    <a:lstStyle/>
                    <a:p>
                      <a:pPr marL="452755">
                        <a:lnSpc>
                          <a:spcPct val="100000"/>
                        </a:lnSpc>
                        <a:spcBef>
                          <a:spcPts val="680"/>
                        </a:spcBef>
                      </a:pPr>
                      <a:r>
                        <a:rPr sz="1100" b="1" dirty="0">
                          <a:latin typeface="Arial"/>
                          <a:cs typeface="Arial"/>
                        </a:rPr>
                        <a:t>П</a:t>
                      </a:r>
                      <a:r>
                        <a:rPr sz="1100" b="1" spc="-10" dirty="0">
                          <a:latin typeface="Arial"/>
                          <a:cs typeface="Arial"/>
                        </a:rPr>
                        <a:t>р</a:t>
                      </a:r>
                      <a:r>
                        <a:rPr sz="1100" b="1" spc="-20" dirty="0">
                          <a:latin typeface="Arial"/>
                          <a:cs typeface="Arial"/>
                        </a:rPr>
                        <a:t>о</a:t>
                      </a:r>
                      <a:r>
                        <a:rPr sz="1100" b="1" dirty="0">
                          <a:latin typeface="Arial"/>
                          <a:cs typeface="Arial"/>
                        </a:rPr>
                        <a:t>мыш</a:t>
                      </a:r>
                      <a:r>
                        <a:rPr sz="1100" b="1" spc="-25" dirty="0">
                          <a:latin typeface="Arial"/>
                          <a:cs typeface="Arial"/>
                        </a:rPr>
                        <a:t>л</a:t>
                      </a:r>
                      <a:r>
                        <a:rPr sz="1100" b="1" dirty="0">
                          <a:latin typeface="Arial"/>
                          <a:cs typeface="Arial"/>
                        </a:rPr>
                        <a:t>енная</a:t>
                      </a:r>
                      <a:r>
                        <a:rPr sz="1100" b="1" spc="-5" dirty="0">
                          <a:latin typeface="Arial"/>
                          <a:cs typeface="Arial"/>
                        </a:rPr>
                        <a:t> </a:t>
                      </a:r>
                      <a:r>
                        <a:rPr sz="1100" b="1" dirty="0">
                          <a:latin typeface="Arial"/>
                          <a:cs typeface="Arial"/>
                        </a:rPr>
                        <a:t>со</a:t>
                      </a:r>
                      <a:r>
                        <a:rPr sz="1100" b="1" spc="-20" dirty="0">
                          <a:latin typeface="Arial"/>
                          <a:cs typeface="Arial"/>
                        </a:rPr>
                        <a:t>б</a:t>
                      </a:r>
                      <a:r>
                        <a:rPr sz="1100" b="1" dirty="0">
                          <a:latin typeface="Arial"/>
                          <a:cs typeface="Arial"/>
                        </a:rPr>
                        <a:t>с</a:t>
                      </a:r>
                      <a:r>
                        <a:rPr sz="1100" b="1" spc="-25" dirty="0">
                          <a:latin typeface="Arial"/>
                          <a:cs typeface="Arial"/>
                        </a:rPr>
                        <a:t>т</a:t>
                      </a:r>
                      <a:r>
                        <a:rPr sz="1100" b="1" spc="-20" dirty="0">
                          <a:latin typeface="Arial"/>
                          <a:cs typeface="Arial"/>
                        </a:rPr>
                        <a:t>в</a:t>
                      </a:r>
                      <a:r>
                        <a:rPr sz="1100" b="1" dirty="0">
                          <a:latin typeface="Arial"/>
                          <a:cs typeface="Arial"/>
                        </a:rPr>
                        <a:t>енн</a:t>
                      </a:r>
                      <a:r>
                        <a:rPr sz="1100" b="1" spc="-20" dirty="0">
                          <a:latin typeface="Arial"/>
                          <a:cs typeface="Arial"/>
                        </a:rPr>
                        <a:t>о</a:t>
                      </a:r>
                      <a:r>
                        <a:rPr sz="1100" b="1" spc="5" dirty="0">
                          <a:latin typeface="Arial"/>
                          <a:cs typeface="Arial"/>
                        </a:rPr>
                        <a:t>с</a:t>
                      </a:r>
                      <a:r>
                        <a:rPr sz="1100" b="1" spc="-10" dirty="0">
                          <a:latin typeface="Arial"/>
                          <a:cs typeface="Arial"/>
                        </a:rPr>
                        <a:t>т</a:t>
                      </a:r>
                      <a:r>
                        <a:rPr sz="1100" b="1" dirty="0">
                          <a:latin typeface="Arial"/>
                          <a:cs typeface="Arial"/>
                        </a:rPr>
                        <a:t>ь</a:t>
                      </a:r>
                      <a:endParaRPr sz="1100">
                        <a:latin typeface="Arial"/>
                        <a:cs typeface="Arial"/>
                      </a:endParaRPr>
                    </a:p>
                  </a:txBody>
                  <a:tcPr marL="0" marR="0" marT="0" marB="0" vert="vert270">
                    <a:lnB w="12700">
                      <a:solidFill>
                        <a:srgbClr val="FFFFFF"/>
                      </a:solidFill>
                      <a:prstDash val="solid"/>
                    </a:lnB>
                    <a:solidFill>
                      <a:srgbClr val="EBDECA"/>
                    </a:solidFill>
                  </a:tcPr>
                </a:tc>
                <a:tc rowSpan="3" hMerge="1">
                  <a:txBody>
                    <a:bodyPr/>
                    <a:lstStyle/>
                    <a:p>
                      <a:endParaRPr/>
                    </a:p>
                  </a:txBody>
                  <a:tcPr marL="0" marR="0" marT="0" marB="0"/>
                </a:tc>
                <a:tc>
                  <a:txBody>
                    <a:bodyPr/>
                    <a:lstStyle/>
                    <a:p>
                      <a:pPr marL="91440" marR="198755">
                        <a:lnSpc>
                          <a:spcPct val="100000"/>
                        </a:lnSpc>
                        <a:spcBef>
                          <a:spcPts val="270"/>
                        </a:spcBef>
                      </a:pPr>
                      <a:r>
                        <a:rPr sz="1100" b="1" spc="-10" dirty="0">
                          <a:latin typeface="Arial"/>
                          <a:cs typeface="Arial"/>
                        </a:rPr>
                        <a:t>Объекты  </a:t>
                      </a:r>
                      <a:r>
                        <a:rPr sz="1100" b="1" dirty="0">
                          <a:latin typeface="Arial"/>
                          <a:cs typeface="Arial"/>
                        </a:rPr>
                        <a:t>па</a:t>
                      </a:r>
                      <a:r>
                        <a:rPr sz="1100" b="1" spc="-30" dirty="0">
                          <a:latin typeface="Arial"/>
                          <a:cs typeface="Arial"/>
                        </a:rPr>
                        <a:t>т</a:t>
                      </a:r>
                      <a:r>
                        <a:rPr sz="1100" b="1" dirty="0">
                          <a:latin typeface="Arial"/>
                          <a:cs typeface="Arial"/>
                        </a:rPr>
                        <a:t>е</a:t>
                      </a:r>
                      <a:r>
                        <a:rPr sz="1100" b="1" spc="5" dirty="0">
                          <a:latin typeface="Arial"/>
                          <a:cs typeface="Arial"/>
                        </a:rPr>
                        <a:t>н</a:t>
                      </a:r>
                      <a:r>
                        <a:rPr sz="1100" b="1" dirty="0">
                          <a:latin typeface="Arial"/>
                          <a:cs typeface="Arial"/>
                        </a:rPr>
                        <a:t>т</a:t>
                      </a:r>
                      <a:r>
                        <a:rPr sz="1100" b="1" spc="5" dirty="0">
                          <a:latin typeface="Arial"/>
                          <a:cs typeface="Arial"/>
                        </a:rPr>
                        <a:t>н</a:t>
                      </a:r>
                      <a:r>
                        <a:rPr sz="1100" b="1" dirty="0">
                          <a:latin typeface="Arial"/>
                          <a:cs typeface="Arial"/>
                        </a:rPr>
                        <a:t>ых  </a:t>
                      </a:r>
                      <a:r>
                        <a:rPr sz="1100" b="1" spc="-5" dirty="0">
                          <a:latin typeface="Arial"/>
                          <a:cs typeface="Arial"/>
                        </a:rPr>
                        <a:t>прав</a:t>
                      </a:r>
                      <a:endParaRPr sz="1100">
                        <a:latin typeface="Arial"/>
                        <a:cs typeface="Arial"/>
                      </a:endParaRPr>
                    </a:p>
                  </a:txBody>
                  <a:tcPr marL="0" marR="0" marT="0" marB="0">
                    <a:lnR w="12700">
                      <a:solidFill>
                        <a:srgbClr val="FFFFFF"/>
                      </a:solidFill>
                      <a:prstDash val="solid"/>
                    </a:lnR>
                    <a:lnT w="12700">
                      <a:solidFill>
                        <a:srgbClr val="FFFFFF"/>
                      </a:solidFill>
                      <a:prstDash val="solid"/>
                    </a:lnT>
                    <a:solidFill>
                      <a:srgbClr val="EBDECA"/>
                    </a:solidFill>
                  </a:tcPr>
                </a:tc>
                <a:tc>
                  <a:txBody>
                    <a:bodyPr/>
                    <a:lstStyle/>
                    <a:p>
                      <a:pPr marL="85090">
                        <a:lnSpc>
                          <a:spcPct val="100000"/>
                        </a:lnSpc>
                        <a:spcBef>
                          <a:spcPts val="270"/>
                        </a:spcBef>
                      </a:pPr>
                      <a:r>
                        <a:rPr sz="1100" spc="-10" dirty="0">
                          <a:latin typeface="Arial"/>
                          <a:cs typeface="Arial"/>
                        </a:rPr>
                        <a:t>•изобретения</a:t>
                      </a:r>
                      <a:endParaRPr sz="1100">
                        <a:latin typeface="Arial"/>
                        <a:cs typeface="Arial"/>
                      </a:endParaRPr>
                    </a:p>
                    <a:p>
                      <a:pPr marL="85090">
                        <a:lnSpc>
                          <a:spcPct val="100000"/>
                        </a:lnSpc>
                      </a:pPr>
                      <a:r>
                        <a:rPr sz="1100" spc="-10" dirty="0">
                          <a:latin typeface="Arial"/>
                          <a:cs typeface="Arial"/>
                        </a:rPr>
                        <a:t>•полезные</a:t>
                      </a:r>
                      <a:r>
                        <a:rPr sz="1100" spc="-95" dirty="0">
                          <a:latin typeface="Arial"/>
                          <a:cs typeface="Arial"/>
                        </a:rPr>
                        <a:t> </a:t>
                      </a:r>
                      <a:r>
                        <a:rPr sz="1100" spc="-15" dirty="0">
                          <a:latin typeface="Arial"/>
                          <a:cs typeface="Arial"/>
                        </a:rPr>
                        <a:t>модели</a:t>
                      </a:r>
                      <a:endParaRPr sz="1100">
                        <a:latin typeface="Arial"/>
                        <a:cs typeface="Arial"/>
                      </a:endParaRPr>
                    </a:p>
                    <a:p>
                      <a:pPr marL="85090">
                        <a:lnSpc>
                          <a:spcPct val="100000"/>
                        </a:lnSpc>
                      </a:pPr>
                      <a:r>
                        <a:rPr sz="1100" spc="-5" dirty="0">
                          <a:latin typeface="Arial"/>
                          <a:cs typeface="Arial"/>
                        </a:rPr>
                        <a:t>•промышленные</a:t>
                      </a:r>
                      <a:r>
                        <a:rPr sz="1100" spc="-40" dirty="0">
                          <a:latin typeface="Arial"/>
                          <a:cs typeface="Arial"/>
                        </a:rPr>
                        <a:t> </a:t>
                      </a:r>
                      <a:r>
                        <a:rPr sz="1100" spc="-5" dirty="0">
                          <a:latin typeface="Arial"/>
                          <a:cs typeface="Arial"/>
                        </a:rPr>
                        <a:t>образцы</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DECA"/>
                    </a:solidFill>
                  </a:tcPr>
                </a:tc>
                <a:tc>
                  <a:txBody>
                    <a:bodyPr/>
                    <a:lstStyle/>
                    <a:p>
                      <a:pPr marL="85090">
                        <a:lnSpc>
                          <a:spcPct val="100000"/>
                        </a:lnSpc>
                        <a:spcBef>
                          <a:spcPts val="270"/>
                        </a:spcBef>
                      </a:pPr>
                      <a:r>
                        <a:rPr sz="1100" spc="-5" dirty="0">
                          <a:latin typeface="Arial"/>
                          <a:cs typeface="Arial"/>
                        </a:rPr>
                        <a:t>20</a:t>
                      </a:r>
                      <a:r>
                        <a:rPr sz="1100" spc="-100" dirty="0">
                          <a:latin typeface="Arial"/>
                          <a:cs typeface="Arial"/>
                        </a:rPr>
                        <a:t> </a:t>
                      </a:r>
                      <a:r>
                        <a:rPr sz="1100" spc="-20" dirty="0">
                          <a:latin typeface="Arial"/>
                          <a:cs typeface="Arial"/>
                        </a:rPr>
                        <a:t>лет</a:t>
                      </a:r>
                      <a:endParaRPr sz="1100">
                        <a:latin typeface="Arial"/>
                        <a:cs typeface="Arial"/>
                      </a:endParaRPr>
                    </a:p>
                    <a:p>
                      <a:pPr marL="85090">
                        <a:lnSpc>
                          <a:spcPct val="100000"/>
                        </a:lnSpc>
                      </a:pPr>
                      <a:r>
                        <a:rPr sz="1100" spc="-5" dirty="0">
                          <a:latin typeface="Arial"/>
                          <a:cs typeface="Arial"/>
                        </a:rPr>
                        <a:t>10</a:t>
                      </a:r>
                      <a:r>
                        <a:rPr sz="1100" spc="-100" dirty="0">
                          <a:latin typeface="Arial"/>
                          <a:cs typeface="Arial"/>
                        </a:rPr>
                        <a:t> </a:t>
                      </a:r>
                      <a:r>
                        <a:rPr sz="1100" spc="-20" dirty="0">
                          <a:latin typeface="Arial"/>
                          <a:cs typeface="Arial"/>
                        </a:rPr>
                        <a:t>лет</a:t>
                      </a:r>
                      <a:endParaRPr sz="1100">
                        <a:latin typeface="Arial"/>
                        <a:cs typeface="Arial"/>
                      </a:endParaRPr>
                    </a:p>
                    <a:p>
                      <a:pPr marL="85090">
                        <a:lnSpc>
                          <a:spcPct val="100000"/>
                        </a:lnSpc>
                      </a:pPr>
                      <a:r>
                        <a:rPr sz="1100" spc="-5" dirty="0">
                          <a:latin typeface="Arial"/>
                          <a:cs typeface="Arial"/>
                        </a:rPr>
                        <a:t>15</a:t>
                      </a:r>
                      <a:r>
                        <a:rPr sz="1100" spc="-100" dirty="0">
                          <a:latin typeface="Arial"/>
                          <a:cs typeface="Arial"/>
                        </a:rPr>
                        <a:t> </a:t>
                      </a:r>
                      <a:r>
                        <a:rPr sz="1100" spc="-20" dirty="0">
                          <a:latin typeface="Arial"/>
                          <a:cs typeface="Arial"/>
                        </a:rPr>
                        <a:t>лет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DECA"/>
                    </a:solidFill>
                  </a:tcPr>
                </a:tc>
                <a:tc gridSpan="2">
                  <a:txBody>
                    <a:bodyPr/>
                    <a:lstStyle/>
                    <a:p>
                      <a:pPr marL="85090">
                        <a:lnSpc>
                          <a:spcPct val="100000"/>
                        </a:lnSpc>
                        <a:spcBef>
                          <a:spcPts val="270"/>
                        </a:spcBef>
                      </a:pPr>
                      <a:r>
                        <a:rPr sz="1100" spc="-20" dirty="0">
                          <a:latin typeface="Arial"/>
                          <a:cs typeface="Arial"/>
                        </a:rPr>
                        <a:t>Нет</a:t>
                      </a:r>
                      <a:endParaRPr sz="1100">
                        <a:latin typeface="Arial"/>
                        <a:cs typeface="Arial"/>
                      </a:endParaRPr>
                    </a:p>
                    <a:p>
                      <a:pPr marL="85090" marR="494665">
                        <a:lnSpc>
                          <a:spcPct val="100000"/>
                        </a:lnSpc>
                      </a:pPr>
                      <a:r>
                        <a:rPr sz="1100" spc="-5" dirty="0">
                          <a:latin typeface="Arial"/>
                          <a:cs typeface="Arial"/>
                        </a:rPr>
                        <a:t>Да, не </a:t>
                      </a:r>
                      <a:r>
                        <a:rPr sz="1100" spc="-10" dirty="0">
                          <a:latin typeface="Arial"/>
                          <a:cs typeface="Arial"/>
                        </a:rPr>
                        <a:t>более </a:t>
                      </a:r>
                      <a:r>
                        <a:rPr sz="1100" spc="-5" dirty="0">
                          <a:latin typeface="Arial"/>
                          <a:cs typeface="Arial"/>
                        </a:rPr>
                        <a:t>3 </a:t>
                      </a:r>
                      <a:r>
                        <a:rPr sz="1100" spc="-20" dirty="0">
                          <a:latin typeface="Arial"/>
                          <a:cs typeface="Arial"/>
                        </a:rPr>
                        <a:t>лет  </a:t>
                      </a:r>
                      <a:r>
                        <a:rPr sz="1100" spc="-5" dirty="0">
                          <a:latin typeface="Arial"/>
                          <a:cs typeface="Arial"/>
                        </a:rPr>
                        <a:t>Да, не </a:t>
                      </a:r>
                      <a:r>
                        <a:rPr sz="1100" spc="-10" dirty="0">
                          <a:latin typeface="Arial"/>
                          <a:cs typeface="Arial"/>
                        </a:rPr>
                        <a:t>более </a:t>
                      </a:r>
                      <a:r>
                        <a:rPr sz="1100" spc="-5" dirty="0">
                          <a:latin typeface="Arial"/>
                          <a:cs typeface="Arial"/>
                        </a:rPr>
                        <a:t>10</a:t>
                      </a:r>
                      <a:r>
                        <a:rPr sz="1100" spc="-85" dirty="0">
                          <a:latin typeface="Arial"/>
                          <a:cs typeface="Arial"/>
                        </a:rPr>
                        <a:t> </a:t>
                      </a:r>
                      <a:r>
                        <a:rPr sz="1100" spc="-20" dirty="0">
                          <a:latin typeface="Arial"/>
                          <a:cs typeface="Arial"/>
                        </a:rPr>
                        <a:t>лет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DECA"/>
                    </a:solidFill>
                  </a:tcPr>
                </a:tc>
                <a:tc hMerge="1">
                  <a:txBody>
                    <a:bodyPr/>
                    <a:lstStyle/>
                    <a:p>
                      <a:endParaRPr/>
                    </a:p>
                  </a:txBody>
                  <a:tcPr marL="0" marR="0" marT="0" marB="0"/>
                </a:tc>
                <a:extLst>
                  <a:ext uri="{0D108BD9-81ED-4DB2-BD59-A6C34878D82A}">
                    <a16:rowId xmlns:a16="http://schemas.microsoft.com/office/drawing/2014/main" val="10004"/>
                  </a:ext>
                </a:extLst>
              </a:tr>
              <a:tr h="1028700">
                <a:tc gridSpan="2" vMerge="1">
                  <a:txBody>
                    <a:bodyPr/>
                    <a:lstStyle/>
                    <a:p>
                      <a:endParaRPr/>
                    </a:p>
                  </a:txBody>
                  <a:tcPr marL="0" marR="0" marT="0" marB="0" vert="vert270">
                    <a:lnB w="12700">
                      <a:solidFill>
                        <a:srgbClr val="FFFFFF"/>
                      </a:solidFill>
                      <a:prstDash val="solid"/>
                    </a:lnB>
                    <a:solidFill>
                      <a:srgbClr val="EBDECA"/>
                    </a:solidFill>
                  </a:tcPr>
                </a:tc>
                <a:tc hMerge="1" vMerge="1">
                  <a:txBody>
                    <a:bodyPr/>
                    <a:lstStyle/>
                    <a:p>
                      <a:endParaRPr/>
                    </a:p>
                  </a:txBody>
                  <a:tcPr marL="0" marR="0" marT="0" marB="0"/>
                </a:tc>
                <a:tc>
                  <a:txBody>
                    <a:bodyPr/>
                    <a:lstStyle/>
                    <a:p>
                      <a:pPr marL="91440" marR="207645">
                        <a:lnSpc>
                          <a:spcPct val="100000"/>
                        </a:lnSpc>
                        <a:spcBef>
                          <a:spcPts val="325"/>
                        </a:spcBef>
                      </a:pPr>
                      <a:r>
                        <a:rPr sz="1100" b="1" spc="-10" dirty="0">
                          <a:latin typeface="Arial"/>
                          <a:cs typeface="Arial"/>
                        </a:rPr>
                        <a:t>Объекты  </a:t>
                      </a:r>
                      <a:r>
                        <a:rPr sz="1100" b="1" spc="-5" dirty="0">
                          <a:latin typeface="Arial"/>
                          <a:cs typeface="Arial"/>
                        </a:rPr>
                        <a:t>иных</a:t>
                      </a:r>
                      <a:r>
                        <a:rPr sz="1100" b="1" spc="-75" dirty="0">
                          <a:latin typeface="Arial"/>
                          <a:cs typeface="Arial"/>
                        </a:rPr>
                        <a:t> </a:t>
                      </a:r>
                      <a:r>
                        <a:rPr sz="1100" b="1" spc="-5" dirty="0">
                          <a:latin typeface="Arial"/>
                          <a:cs typeface="Arial"/>
                        </a:rPr>
                        <a:t>прав</a:t>
                      </a:r>
                      <a:endParaRPr sz="1100">
                        <a:latin typeface="Arial"/>
                        <a:cs typeface="Arial"/>
                      </a:endParaRPr>
                    </a:p>
                  </a:txBody>
                  <a:tcPr marL="0" marR="0" marT="0" marB="0">
                    <a:solidFill>
                      <a:srgbClr val="F6EEE7"/>
                    </a:solidFill>
                  </a:tcPr>
                </a:tc>
                <a:tc>
                  <a:txBody>
                    <a:bodyPr/>
                    <a:lstStyle/>
                    <a:p>
                      <a:pPr marL="91440">
                        <a:lnSpc>
                          <a:spcPct val="100000"/>
                        </a:lnSpc>
                        <a:spcBef>
                          <a:spcPts val="275"/>
                        </a:spcBef>
                      </a:pPr>
                      <a:r>
                        <a:rPr sz="1100" spc="-10" dirty="0">
                          <a:latin typeface="Arial"/>
                          <a:cs typeface="Arial"/>
                        </a:rPr>
                        <a:t>•ноу-хау</a:t>
                      </a:r>
                      <a:endParaRPr sz="1100">
                        <a:latin typeface="Arial"/>
                        <a:cs typeface="Arial"/>
                      </a:endParaRPr>
                    </a:p>
                    <a:p>
                      <a:pPr marL="91440" marR="210185">
                        <a:lnSpc>
                          <a:spcPct val="100000"/>
                        </a:lnSpc>
                      </a:pPr>
                      <a:r>
                        <a:rPr sz="1100" spc="-5" dirty="0">
                          <a:latin typeface="Arial"/>
                          <a:cs typeface="Arial"/>
                        </a:rPr>
                        <a:t>•топологии</a:t>
                      </a:r>
                      <a:r>
                        <a:rPr sz="1100" spc="-80" dirty="0">
                          <a:latin typeface="Arial"/>
                          <a:cs typeface="Arial"/>
                        </a:rPr>
                        <a:t> </a:t>
                      </a:r>
                      <a:r>
                        <a:rPr sz="1100" spc="-5" dirty="0">
                          <a:latin typeface="Arial"/>
                          <a:cs typeface="Arial"/>
                        </a:rPr>
                        <a:t>интегральных  микросхем</a:t>
                      </a:r>
                      <a:endParaRPr sz="1100">
                        <a:latin typeface="Arial"/>
                        <a:cs typeface="Arial"/>
                      </a:endParaRPr>
                    </a:p>
                    <a:p>
                      <a:pPr marL="91440" marR="1059815">
                        <a:lnSpc>
                          <a:spcPct val="100000"/>
                        </a:lnSpc>
                      </a:pPr>
                      <a:r>
                        <a:rPr sz="1100" spc="-5" dirty="0">
                          <a:latin typeface="Arial"/>
                          <a:cs typeface="Arial"/>
                        </a:rPr>
                        <a:t>•</a:t>
                      </a:r>
                      <a:r>
                        <a:rPr sz="1100" dirty="0">
                          <a:latin typeface="Arial"/>
                          <a:cs typeface="Arial"/>
                        </a:rPr>
                        <a:t>с</a:t>
                      </a:r>
                      <a:r>
                        <a:rPr sz="1100" spc="-45" dirty="0">
                          <a:latin typeface="Arial"/>
                          <a:cs typeface="Arial"/>
                        </a:rPr>
                        <a:t>е</a:t>
                      </a:r>
                      <a:r>
                        <a:rPr sz="1100" dirty="0">
                          <a:latin typeface="Arial"/>
                          <a:cs typeface="Arial"/>
                        </a:rPr>
                        <a:t>лекционные  </a:t>
                      </a:r>
                      <a:r>
                        <a:rPr sz="1100" spc="-5" dirty="0">
                          <a:latin typeface="Arial"/>
                          <a:cs typeface="Arial"/>
                        </a:rPr>
                        <a:t>достижения</a:t>
                      </a:r>
                      <a:endParaRPr sz="1100">
                        <a:latin typeface="Arial"/>
                        <a:cs typeface="Arial"/>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F6EEE7"/>
                    </a:solidFill>
                  </a:tcPr>
                </a:tc>
                <a:tc>
                  <a:txBody>
                    <a:bodyPr/>
                    <a:lstStyle/>
                    <a:p>
                      <a:pPr marL="85090" marR="394335">
                        <a:lnSpc>
                          <a:spcPct val="100000"/>
                        </a:lnSpc>
                        <a:spcBef>
                          <a:spcPts val="275"/>
                        </a:spcBef>
                      </a:pPr>
                      <a:r>
                        <a:rPr sz="1100" spc="5" dirty="0">
                          <a:latin typeface="Arial"/>
                          <a:cs typeface="Arial"/>
                        </a:rPr>
                        <a:t>Пока </a:t>
                      </a:r>
                      <a:r>
                        <a:rPr sz="1100" spc="-10" dirty="0">
                          <a:latin typeface="Arial"/>
                          <a:cs typeface="Arial"/>
                        </a:rPr>
                        <a:t>сохраняется</a:t>
                      </a:r>
                      <a:r>
                        <a:rPr sz="1100" spc="-100" dirty="0">
                          <a:latin typeface="Arial"/>
                          <a:cs typeface="Arial"/>
                        </a:rPr>
                        <a:t> </a:t>
                      </a:r>
                      <a:r>
                        <a:rPr sz="1100" spc="-5" dirty="0">
                          <a:latin typeface="Arial"/>
                          <a:cs typeface="Arial"/>
                        </a:rPr>
                        <a:t>в  тайне</a:t>
                      </a:r>
                      <a:endParaRPr sz="1100">
                        <a:latin typeface="Arial"/>
                        <a:cs typeface="Arial"/>
                      </a:endParaRPr>
                    </a:p>
                    <a:p>
                      <a:pPr marL="85090">
                        <a:lnSpc>
                          <a:spcPct val="100000"/>
                        </a:lnSpc>
                      </a:pPr>
                      <a:r>
                        <a:rPr sz="1100" spc="-5" dirty="0">
                          <a:latin typeface="Arial"/>
                          <a:cs typeface="Arial"/>
                        </a:rPr>
                        <a:t>10</a:t>
                      </a:r>
                      <a:r>
                        <a:rPr sz="1100" spc="-100" dirty="0">
                          <a:latin typeface="Arial"/>
                          <a:cs typeface="Arial"/>
                        </a:rPr>
                        <a:t> </a:t>
                      </a:r>
                      <a:r>
                        <a:rPr sz="1100" spc="-20" dirty="0">
                          <a:latin typeface="Arial"/>
                          <a:cs typeface="Arial"/>
                        </a:rPr>
                        <a:t>лет</a:t>
                      </a:r>
                      <a:endParaRPr sz="1100">
                        <a:latin typeface="Arial"/>
                        <a:cs typeface="Arial"/>
                      </a:endParaRPr>
                    </a:p>
                    <a:p>
                      <a:pPr>
                        <a:lnSpc>
                          <a:spcPct val="100000"/>
                        </a:lnSpc>
                        <a:spcBef>
                          <a:spcPts val="10"/>
                        </a:spcBef>
                      </a:pPr>
                      <a:endParaRPr sz="1100">
                        <a:latin typeface="Times New Roman"/>
                        <a:cs typeface="Times New Roman"/>
                      </a:endParaRPr>
                    </a:p>
                    <a:p>
                      <a:pPr marL="85090">
                        <a:lnSpc>
                          <a:spcPct val="100000"/>
                        </a:lnSpc>
                      </a:pPr>
                      <a:r>
                        <a:rPr sz="1100" spc="-5" dirty="0">
                          <a:latin typeface="Arial"/>
                          <a:cs typeface="Arial"/>
                        </a:rPr>
                        <a:t>30-35</a:t>
                      </a:r>
                      <a:r>
                        <a:rPr sz="1100" spc="-100" dirty="0">
                          <a:latin typeface="Arial"/>
                          <a:cs typeface="Arial"/>
                        </a:rPr>
                        <a:t> </a:t>
                      </a:r>
                      <a:r>
                        <a:rPr sz="1100" spc="-20" dirty="0">
                          <a:latin typeface="Arial"/>
                          <a:cs typeface="Arial"/>
                        </a:rPr>
                        <a:t>лет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EE7"/>
                    </a:solidFill>
                  </a:tcPr>
                </a:tc>
                <a:tc gridSpan="2">
                  <a:txBody>
                    <a:bodyPr/>
                    <a:lstStyle/>
                    <a:p>
                      <a:pPr marL="85090" marR="1823720">
                        <a:lnSpc>
                          <a:spcPct val="100000"/>
                        </a:lnSpc>
                        <a:spcBef>
                          <a:spcPts val="275"/>
                        </a:spcBef>
                      </a:pPr>
                      <a:r>
                        <a:rPr sz="1100" dirty="0">
                          <a:latin typeface="Arial"/>
                          <a:cs typeface="Arial"/>
                        </a:rPr>
                        <a:t>Н</a:t>
                      </a:r>
                      <a:r>
                        <a:rPr sz="1100" spc="-50" dirty="0">
                          <a:latin typeface="Arial"/>
                          <a:cs typeface="Arial"/>
                        </a:rPr>
                        <a:t>е</a:t>
                      </a:r>
                      <a:r>
                        <a:rPr sz="1100" dirty="0">
                          <a:latin typeface="Arial"/>
                          <a:cs typeface="Arial"/>
                        </a:rPr>
                        <a:t>т  Н</a:t>
                      </a:r>
                      <a:r>
                        <a:rPr sz="1100" spc="-50" dirty="0">
                          <a:latin typeface="Arial"/>
                          <a:cs typeface="Arial"/>
                        </a:rPr>
                        <a:t>е</a:t>
                      </a:r>
                      <a:r>
                        <a:rPr sz="1100" dirty="0">
                          <a:latin typeface="Arial"/>
                          <a:cs typeface="Arial"/>
                        </a:rPr>
                        <a:t>т</a:t>
                      </a:r>
                      <a:endParaRPr sz="1100">
                        <a:latin typeface="Arial"/>
                        <a:cs typeface="Arial"/>
                      </a:endParaRPr>
                    </a:p>
                    <a:p>
                      <a:pPr>
                        <a:lnSpc>
                          <a:spcPct val="100000"/>
                        </a:lnSpc>
                        <a:spcBef>
                          <a:spcPts val="10"/>
                        </a:spcBef>
                      </a:pPr>
                      <a:endParaRPr sz="1100">
                        <a:latin typeface="Times New Roman"/>
                        <a:cs typeface="Times New Roman"/>
                      </a:endParaRPr>
                    </a:p>
                    <a:p>
                      <a:pPr marL="85090">
                        <a:lnSpc>
                          <a:spcPct val="100000"/>
                        </a:lnSpc>
                        <a:spcBef>
                          <a:spcPts val="5"/>
                        </a:spcBef>
                      </a:pPr>
                      <a:r>
                        <a:rPr sz="1100" spc="-20" dirty="0">
                          <a:latin typeface="Arial"/>
                          <a:cs typeface="Arial"/>
                        </a:rPr>
                        <a:t>Нет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EEE7"/>
                    </a:solidFill>
                  </a:tcPr>
                </a:tc>
                <a:tc hMerge="1">
                  <a:txBody>
                    <a:bodyPr/>
                    <a:lstStyle/>
                    <a:p>
                      <a:endParaRPr/>
                    </a:p>
                  </a:txBody>
                  <a:tcPr marL="0" marR="0" marT="0" marB="0"/>
                </a:tc>
                <a:extLst>
                  <a:ext uri="{0D108BD9-81ED-4DB2-BD59-A6C34878D82A}">
                    <a16:rowId xmlns:a16="http://schemas.microsoft.com/office/drawing/2014/main" val="10005"/>
                  </a:ext>
                </a:extLst>
              </a:tr>
              <a:tr h="2057400">
                <a:tc gridSpan="2" vMerge="1">
                  <a:txBody>
                    <a:bodyPr/>
                    <a:lstStyle/>
                    <a:p>
                      <a:endParaRPr/>
                    </a:p>
                  </a:txBody>
                  <a:tcPr marL="0" marR="0" marT="0" marB="0" vert="vert270">
                    <a:lnB w="12700">
                      <a:solidFill>
                        <a:srgbClr val="FFFFFF"/>
                      </a:solidFill>
                      <a:prstDash val="solid"/>
                    </a:lnB>
                    <a:solidFill>
                      <a:srgbClr val="EBDECA"/>
                    </a:solidFill>
                  </a:tcPr>
                </a:tc>
                <a:tc hMerge="1" vMerge="1">
                  <a:txBody>
                    <a:bodyPr/>
                    <a:lstStyle/>
                    <a:p>
                      <a:endParaRPr/>
                    </a:p>
                  </a:txBody>
                  <a:tcPr marL="0" marR="0" marT="0" marB="0"/>
                </a:tc>
                <a:tc>
                  <a:txBody>
                    <a:bodyPr/>
                    <a:lstStyle/>
                    <a:p>
                      <a:pPr marL="91440" marR="183515">
                        <a:lnSpc>
                          <a:spcPct val="100000"/>
                        </a:lnSpc>
                        <a:spcBef>
                          <a:spcPts val="325"/>
                        </a:spcBef>
                      </a:pPr>
                      <a:r>
                        <a:rPr sz="1100" b="1" spc="-10" dirty="0">
                          <a:latin typeface="Arial"/>
                          <a:cs typeface="Arial"/>
                        </a:rPr>
                        <a:t>Объекты  </a:t>
                      </a:r>
                      <a:r>
                        <a:rPr sz="1100" b="1" spc="-5" dirty="0">
                          <a:latin typeface="Arial"/>
                          <a:cs typeface="Arial"/>
                        </a:rPr>
                        <a:t>прав на  </a:t>
                      </a:r>
                      <a:r>
                        <a:rPr sz="1100" b="1" spc="-10" dirty="0">
                          <a:latin typeface="Arial"/>
                          <a:cs typeface="Arial"/>
                        </a:rPr>
                        <a:t>средства  </a:t>
                      </a:r>
                      <a:r>
                        <a:rPr sz="1100" b="1" dirty="0">
                          <a:latin typeface="Arial"/>
                          <a:cs typeface="Arial"/>
                        </a:rPr>
                        <a:t>индив</a:t>
                      </a:r>
                      <a:r>
                        <a:rPr sz="1100" b="1" spc="-10" dirty="0">
                          <a:latin typeface="Arial"/>
                          <a:cs typeface="Arial"/>
                        </a:rPr>
                        <a:t>и</a:t>
                      </a:r>
                      <a:r>
                        <a:rPr sz="1100" b="1" spc="15" dirty="0">
                          <a:latin typeface="Arial"/>
                          <a:cs typeface="Arial"/>
                        </a:rPr>
                        <a:t>д</a:t>
                      </a:r>
                      <a:r>
                        <a:rPr sz="1100" b="1" spc="-35" dirty="0">
                          <a:latin typeface="Arial"/>
                          <a:cs typeface="Arial"/>
                        </a:rPr>
                        <a:t>у</a:t>
                      </a:r>
                      <a:r>
                        <a:rPr sz="1100" b="1" dirty="0">
                          <a:latin typeface="Arial"/>
                          <a:cs typeface="Arial"/>
                        </a:rPr>
                        <a:t>а  </a:t>
                      </a:r>
                      <a:r>
                        <a:rPr sz="1100" b="1" spc="-5" dirty="0">
                          <a:latin typeface="Arial"/>
                          <a:cs typeface="Arial"/>
                        </a:rPr>
                        <a:t>лизации</a:t>
                      </a:r>
                      <a:endParaRPr sz="1100">
                        <a:latin typeface="Arial"/>
                        <a:cs typeface="Arial"/>
                      </a:endParaRPr>
                    </a:p>
                  </a:txBody>
                  <a:tcPr marL="0" marR="0" marT="0" marB="0">
                    <a:solidFill>
                      <a:srgbClr val="EBDECA"/>
                    </a:solidFill>
                  </a:tcPr>
                </a:tc>
                <a:tc>
                  <a:txBody>
                    <a:bodyPr/>
                    <a:lstStyle/>
                    <a:p>
                      <a:pPr marL="91440" marR="1106805">
                        <a:lnSpc>
                          <a:spcPct val="100000"/>
                        </a:lnSpc>
                        <a:spcBef>
                          <a:spcPts val="275"/>
                        </a:spcBef>
                      </a:pPr>
                      <a:r>
                        <a:rPr sz="1100" spc="-5" dirty="0">
                          <a:latin typeface="Arial"/>
                          <a:cs typeface="Arial"/>
                        </a:rPr>
                        <a:t>•фирменные  </a:t>
                      </a:r>
                      <a:r>
                        <a:rPr sz="1100" dirty="0">
                          <a:latin typeface="Arial"/>
                          <a:cs typeface="Arial"/>
                        </a:rPr>
                        <a:t>наимено</a:t>
                      </a:r>
                      <a:r>
                        <a:rPr sz="1100" spc="-20" dirty="0">
                          <a:latin typeface="Arial"/>
                          <a:cs typeface="Arial"/>
                        </a:rPr>
                        <a:t>в</a:t>
                      </a:r>
                      <a:r>
                        <a:rPr sz="1100" dirty="0">
                          <a:latin typeface="Arial"/>
                          <a:cs typeface="Arial"/>
                        </a:rPr>
                        <a:t>ания</a:t>
                      </a:r>
                      <a:endParaRPr sz="1100">
                        <a:latin typeface="Arial"/>
                        <a:cs typeface="Arial"/>
                      </a:endParaRPr>
                    </a:p>
                    <a:p>
                      <a:pPr marL="91440" marR="293370">
                        <a:lnSpc>
                          <a:spcPct val="100000"/>
                        </a:lnSpc>
                      </a:pPr>
                      <a:r>
                        <a:rPr sz="1100" spc="-10" dirty="0">
                          <a:latin typeface="Arial"/>
                          <a:cs typeface="Arial"/>
                        </a:rPr>
                        <a:t>•товарные </a:t>
                      </a:r>
                      <a:r>
                        <a:rPr sz="1100" dirty="0">
                          <a:latin typeface="Arial"/>
                          <a:cs typeface="Arial"/>
                        </a:rPr>
                        <a:t>знаки </a:t>
                      </a:r>
                      <a:r>
                        <a:rPr sz="1100" spc="-5" dirty="0">
                          <a:latin typeface="Arial"/>
                          <a:cs typeface="Arial"/>
                        </a:rPr>
                        <a:t>и</a:t>
                      </a:r>
                      <a:r>
                        <a:rPr sz="1100" spc="-60" dirty="0">
                          <a:latin typeface="Arial"/>
                          <a:cs typeface="Arial"/>
                        </a:rPr>
                        <a:t> </a:t>
                      </a:r>
                      <a:r>
                        <a:rPr sz="1100" dirty="0">
                          <a:latin typeface="Arial"/>
                          <a:cs typeface="Arial"/>
                        </a:rPr>
                        <a:t>знаки  </a:t>
                      </a:r>
                      <a:r>
                        <a:rPr sz="1100" spc="-5" dirty="0">
                          <a:latin typeface="Arial"/>
                          <a:cs typeface="Arial"/>
                        </a:rPr>
                        <a:t>обслуживания</a:t>
                      </a:r>
                      <a:endParaRPr sz="1100">
                        <a:latin typeface="Arial"/>
                        <a:cs typeface="Arial"/>
                      </a:endParaRPr>
                    </a:p>
                    <a:p>
                      <a:pPr marL="91440" marR="408940">
                        <a:lnSpc>
                          <a:spcPct val="100000"/>
                        </a:lnSpc>
                      </a:pPr>
                      <a:r>
                        <a:rPr sz="1100" spc="-5" dirty="0">
                          <a:latin typeface="Arial"/>
                          <a:cs typeface="Arial"/>
                        </a:rPr>
                        <a:t>•наименование </a:t>
                      </a:r>
                      <a:r>
                        <a:rPr sz="1100" spc="-10" dirty="0">
                          <a:latin typeface="Arial"/>
                          <a:cs typeface="Arial"/>
                        </a:rPr>
                        <a:t>места  </a:t>
                      </a:r>
                      <a:r>
                        <a:rPr sz="1100" spc="-5" dirty="0">
                          <a:latin typeface="Arial"/>
                          <a:cs typeface="Arial"/>
                        </a:rPr>
                        <a:t>происхождения</a:t>
                      </a:r>
                      <a:r>
                        <a:rPr sz="1100" spc="-80" dirty="0">
                          <a:latin typeface="Arial"/>
                          <a:cs typeface="Arial"/>
                        </a:rPr>
                        <a:t> </a:t>
                      </a:r>
                      <a:r>
                        <a:rPr sz="1100" spc="-10" dirty="0">
                          <a:latin typeface="Arial"/>
                          <a:cs typeface="Arial"/>
                        </a:rPr>
                        <a:t>товара</a:t>
                      </a:r>
                      <a:endParaRPr sz="1100">
                        <a:latin typeface="Arial"/>
                        <a:cs typeface="Arial"/>
                      </a:endParaRPr>
                    </a:p>
                    <a:p>
                      <a:pPr marL="91440" marR="1071880">
                        <a:lnSpc>
                          <a:spcPct val="100000"/>
                        </a:lnSpc>
                      </a:pPr>
                      <a:r>
                        <a:rPr sz="1100" spc="-5" dirty="0">
                          <a:latin typeface="Arial"/>
                          <a:cs typeface="Arial"/>
                        </a:rPr>
                        <a:t>•</a:t>
                      </a:r>
                      <a:r>
                        <a:rPr sz="1100" spc="15" dirty="0">
                          <a:latin typeface="Arial"/>
                          <a:cs typeface="Arial"/>
                        </a:rPr>
                        <a:t>к</a:t>
                      </a:r>
                      <a:r>
                        <a:rPr sz="1100" dirty="0">
                          <a:latin typeface="Arial"/>
                          <a:cs typeface="Arial"/>
                        </a:rPr>
                        <a:t>омме</a:t>
                      </a:r>
                      <a:r>
                        <a:rPr sz="1100" spc="-30" dirty="0">
                          <a:latin typeface="Arial"/>
                          <a:cs typeface="Arial"/>
                        </a:rPr>
                        <a:t>р</a:t>
                      </a:r>
                      <a:r>
                        <a:rPr sz="1100" dirty="0">
                          <a:latin typeface="Arial"/>
                          <a:cs typeface="Arial"/>
                        </a:rPr>
                        <a:t>ческие  </a:t>
                      </a:r>
                      <a:r>
                        <a:rPr sz="1100" spc="-10" dirty="0">
                          <a:latin typeface="Arial"/>
                          <a:cs typeface="Arial"/>
                        </a:rPr>
                        <a:t>обозначения</a:t>
                      </a:r>
                      <a:endParaRPr sz="1100">
                        <a:latin typeface="Arial"/>
                        <a:cs typeface="Arial"/>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BDECA"/>
                    </a:solidFill>
                  </a:tcPr>
                </a:tc>
                <a:tc>
                  <a:txBody>
                    <a:bodyPr/>
                    <a:lstStyle/>
                    <a:p>
                      <a:pPr marL="85090">
                        <a:lnSpc>
                          <a:spcPct val="100000"/>
                        </a:lnSpc>
                        <a:spcBef>
                          <a:spcPts val="275"/>
                        </a:spcBef>
                      </a:pPr>
                      <a:r>
                        <a:rPr sz="1100" spc="-5" dirty="0">
                          <a:latin typeface="Arial"/>
                          <a:cs typeface="Arial"/>
                        </a:rPr>
                        <a:t>Не</a:t>
                      </a:r>
                      <a:r>
                        <a:rPr sz="1100" spc="-65" dirty="0">
                          <a:latin typeface="Arial"/>
                          <a:cs typeface="Arial"/>
                        </a:rPr>
                        <a:t> </a:t>
                      </a:r>
                      <a:r>
                        <a:rPr sz="1100" spc="-5" dirty="0">
                          <a:latin typeface="Arial"/>
                          <a:cs typeface="Arial"/>
                        </a:rPr>
                        <a:t>ограничен</a:t>
                      </a:r>
                      <a:endParaRPr sz="1100">
                        <a:latin typeface="Arial"/>
                        <a:cs typeface="Arial"/>
                      </a:endParaRPr>
                    </a:p>
                    <a:p>
                      <a:pPr>
                        <a:lnSpc>
                          <a:spcPct val="100000"/>
                        </a:lnSpc>
                        <a:spcBef>
                          <a:spcPts val="10"/>
                        </a:spcBef>
                      </a:pPr>
                      <a:endParaRPr sz="1100">
                        <a:latin typeface="Times New Roman"/>
                        <a:cs typeface="Times New Roman"/>
                      </a:endParaRPr>
                    </a:p>
                    <a:p>
                      <a:pPr marL="85090">
                        <a:lnSpc>
                          <a:spcPct val="100000"/>
                        </a:lnSpc>
                      </a:pPr>
                      <a:r>
                        <a:rPr sz="1100" spc="-5" dirty="0">
                          <a:latin typeface="Arial"/>
                          <a:cs typeface="Arial"/>
                        </a:rPr>
                        <a:t>10</a:t>
                      </a:r>
                      <a:r>
                        <a:rPr sz="1100" spc="-100" dirty="0">
                          <a:latin typeface="Arial"/>
                          <a:cs typeface="Arial"/>
                        </a:rPr>
                        <a:t> </a:t>
                      </a:r>
                      <a:r>
                        <a:rPr sz="1100" spc="-20" dirty="0">
                          <a:latin typeface="Arial"/>
                          <a:cs typeface="Arial"/>
                        </a:rPr>
                        <a:t>лет</a:t>
                      </a:r>
                      <a:endParaRPr sz="1100">
                        <a:latin typeface="Arial"/>
                        <a:cs typeface="Arial"/>
                      </a:endParaRPr>
                    </a:p>
                    <a:p>
                      <a:pPr>
                        <a:lnSpc>
                          <a:spcPct val="100000"/>
                        </a:lnSpc>
                        <a:spcBef>
                          <a:spcPts val="10"/>
                        </a:spcBef>
                      </a:pPr>
                      <a:endParaRPr sz="1100">
                        <a:latin typeface="Times New Roman"/>
                        <a:cs typeface="Times New Roman"/>
                      </a:endParaRPr>
                    </a:p>
                    <a:p>
                      <a:pPr marL="85090">
                        <a:lnSpc>
                          <a:spcPct val="100000"/>
                        </a:lnSpc>
                      </a:pPr>
                      <a:r>
                        <a:rPr sz="1100" spc="-5" dirty="0">
                          <a:latin typeface="Arial"/>
                          <a:cs typeface="Arial"/>
                        </a:rPr>
                        <a:t>10</a:t>
                      </a:r>
                      <a:r>
                        <a:rPr sz="1100" spc="-100" dirty="0">
                          <a:latin typeface="Arial"/>
                          <a:cs typeface="Arial"/>
                        </a:rPr>
                        <a:t> </a:t>
                      </a:r>
                      <a:r>
                        <a:rPr sz="1100" spc="-20" dirty="0">
                          <a:latin typeface="Arial"/>
                          <a:cs typeface="Arial"/>
                        </a:rPr>
                        <a:t>лет</a:t>
                      </a:r>
                      <a:endParaRPr sz="1100">
                        <a:latin typeface="Arial"/>
                        <a:cs typeface="Arial"/>
                      </a:endParaRPr>
                    </a:p>
                    <a:p>
                      <a:pPr>
                        <a:lnSpc>
                          <a:spcPct val="100000"/>
                        </a:lnSpc>
                        <a:spcBef>
                          <a:spcPts val="10"/>
                        </a:spcBef>
                      </a:pPr>
                      <a:endParaRPr sz="1100">
                        <a:latin typeface="Times New Roman"/>
                        <a:cs typeface="Times New Roman"/>
                      </a:endParaRPr>
                    </a:p>
                    <a:p>
                      <a:pPr marL="85090" marR="535940">
                        <a:lnSpc>
                          <a:spcPct val="100000"/>
                        </a:lnSpc>
                      </a:pPr>
                      <a:r>
                        <a:rPr sz="1100" spc="5" dirty="0">
                          <a:latin typeface="Arial"/>
                          <a:cs typeface="Arial"/>
                        </a:rPr>
                        <a:t>Пока</a:t>
                      </a:r>
                      <a:r>
                        <a:rPr sz="1100" spc="-75" dirty="0">
                          <a:latin typeface="Arial"/>
                          <a:cs typeface="Arial"/>
                        </a:rPr>
                        <a:t> </a:t>
                      </a:r>
                      <a:r>
                        <a:rPr sz="1100" spc="-10" dirty="0">
                          <a:latin typeface="Arial"/>
                          <a:cs typeface="Arial"/>
                        </a:rPr>
                        <a:t>сохраняется  </a:t>
                      </a:r>
                      <a:r>
                        <a:rPr sz="1100" spc="-5" dirty="0">
                          <a:latin typeface="Arial"/>
                          <a:cs typeface="Arial"/>
                        </a:rPr>
                        <a:t>известность</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DECA"/>
                    </a:solidFill>
                  </a:tcPr>
                </a:tc>
                <a:tc gridSpan="2">
                  <a:txBody>
                    <a:bodyPr/>
                    <a:lstStyle/>
                    <a:p>
                      <a:pPr marL="85090">
                        <a:lnSpc>
                          <a:spcPct val="100000"/>
                        </a:lnSpc>
                        <a:spcBef>
                          <a:spcPts val="275"/>
                        </a:spcBef>
                      </a:pPr>
                      <a:r>
                        <a:rPr sz="1100" dirty="0">
                          <a:latin typeface="Arial"/>
                          <a:cs typeface="Arial"/>
                        </a:rPr>
                        <a:t>-</a:t>
                      </a:r>
                      <a:endParaRPr sz="1100">
                        <a:latin typeface="Arial"/>
                        <a:cs typeface="Arial"/>
                      </a:endParaRPr>
                    </a:p>
                    <a:p>
                      <a:pPr>
                        <a:lnSpc>
                          <a:spcPct val="100000"/>
                        </a:lnSpc>
                        <a:spcBef>
                          <a:spcPts val="10"/>
                        </a:spcBef>
                      </a:pPr>
                      <a:endParaRPr sz="1100">
                        <a:latin typeface="Times New Roman"/>
                        <a:cs typeface="Times New Roman"/>
                      </a:endParaRPr>
                    </a:p>
                    <a:p>
                      <a:pPr marL="85090" marR="418465">
                        <a:lnSpc>
                          <a:spcPct val="100000"/>
                        </a:lnSpc>
                      </a:pPr>
                      <a:r>
                        <a:rPr sz="1100" spc="-5" dirty="0">
                          <a:latin typeface="Arial"/>
                          <a:cs typeface="Arial"/>
                        </a:rPr>
                        <a:t>Да, не</a:t>
                      </a:r>
                      <a:r>
                        <a:rPr sz="1100" spc="-50" dirty="0">
                          <a:latin typeface="Arial"/>
                          <a:cs typeface="Arial"/>
                        </a:rPr>
                        <a:t> </a:t>
                      </a:r>
                      <a:r>
                        <a:rPr sz="1100" spc="-5" dirty="0">
                          <a:latin typeface="Arial"/>
                          <a:cs typeface="Arial"/>
                        </a:rPr>
                        <a:t>ограниченное  </a:t>
                      </a:r>
                      <a:r>
                        <a:rPr sz="1100" dirty="0">
                          <a:latin typeface="Arial"/>
                          <a:cs typeface="Arial"/>
                        </a:rPr>
                        <a:t>число</a:t>
                      </a:r>
                      <a:r>
                        <a:rPr sz="1100" spc="-90" dirty="0">
                          <a:latin typeface="Arial"/>
                          <a:cs typeface="Arial"/>
                        </a:rPr>
                        <a:t> </a:t>
                      </a:r>
                      <a:r>
                        <a:rPr sz="1100" spc="-10" dirty="0">
                          <a:latin typeface="Arial"/>
                          <a:cs typeface="Arial"/>
                        </a:rPr>
                        <a:t>раз</a:t>
                      </a:r>
                      <a:endParaRPr sz="1100">
                        <a:latin typeface="Arial"/>
                        <a:cs typeface="Arial"/>
                      </a:endParaRPr>
                    </a:p>
                    <a:p>
                      <a:pPr marL="85090" marR="418465">
                        <a:lnSpc>
                          <a:spcPct val="100000"/>
                        </a:lnSpc>
                      </a:pPr>
                      <a:r>
                        <a:rPr sz="1100" spc="-5" dirty="0">
                          <a:latin typeface="Arial"/>
                          <a:cs typeface="Arial"/>
                        </a:rPr>
                        <a:t>Да, не</a:t>
                      </a:r>
                      <a:r>
                        <a:rPr sz="1100" spc="-50" dirty="0">
                          <a:latin typeface="Arial"/>
                          <a:cs typeface="Arial"/>
                        </a:rPr>
                        <a:t> </a:t>
                      </a:r>
                      <a:r>
                        <a:rPr sz="1100" spc="-5" dirty="0">
                          <a:latin typeface="Arial"/>
                          <a:cs typeface="Arial"/>
                        </a:rPr>
                        <a:t>ограниченное  </a:t>
                      </a:r>
                      <a:r>
                        <a:rPr sz="1100" dirty="0">
                          <a:latin typeface="Arial"/>
                          <a:cs typeface="Arial"/>
                        </a:rPr>
                        <a:t>число</a:t>
                      </a:r>
                      <a:r>
                        <a:rPr sz="1100" spc="-90" dirty="0">
                          <a:latin typeface="Arial"/>
                          <a:cs typeface="Arial"/>
                        </a:rPr>
                        <a:t> </a:t>
                      </a:r>
                      <a:r>
                        <a:rPr sz="1100" spc="-10" dirty="0">
                          <a:latin typeface="Arial"/>
                          <a:cs typeface="Arial"/>
                        </a:rPr>
                        <a:t>раз</a:t>
                      </a:r>
                      <a:endParaRPr sz="1100">
                        <a:latin typeface="Arial"/>
                        <a:cs typeface="Arial"/>
                      </a:endParaRPr>
                    </a:p>
                    <a:p>
                      <a:pPr marL="85090">
                        <a:lnSpc>
                          <a:spcPct val="100000"/>
                        </a:lnSpc>
                      </a:pPr>
                      <a:r>
                        <a:rPr sz="1100" spc="-20" dirty="0">
                          <a:latin typeface="Arial"/>
                          <a:cs typeface="Arial"/>
                        </a:rPr>
                        <a:t>Нет</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DECA"/>
                    </a:solidFill>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07830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8"/>
          <p:cNvSpPr txBox="1">
            <a:spLocks noGrp="1"/>
          </p:cNvSpPr>
          <p:nvPr>
            <p:ph type="ctrTitle" idx="4294967295"/>
          </p:nvPr>
        </p:nvSpPr>
        <p:spPr>
          <a:xfrm>
            <a:off x="685800" y="1507150"/>
            <a:ext cx="65937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sz="6000" dirty="0">
                <a:solidFill>
                  <a:srgbClr val="FFFFFF"/>
                </a:solidFill>
              </a:rPr>
              <a:t>Спасибо за внимание!</a:t>
            </a:r>
            <a:endParaRPr sz="6000" dirty="0">
              <a:solidFill>
                <a:srgbClr val="FFFFFF"/>
              </a:solidFill>
            </a:endParaRPr>
          </a:p>
        </p:txBody>
      </p:sp>
      <p:sp>
        <p:nvSpPr>
          <p:cNvPr id="595" name="Google Shape;595;p3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86</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9</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8" y="555526"/>
            <a:ext cx="5189537"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979712" y="3889243"/>
            <a:ext cx="2323072" cy="307777"/>
          </a:xfrm>
          <a:prstGeom prst="rect">
            <a:avLst/>
          </a:prstGeom>
        </p:spPr>
        <p:txBody>
          <a:bodyPr wrap="none">
            <a:spAutoFit/>
          </a:bodyPr>
          <a:lstStyle/>
          <a:p>
            <a:pPr algn="ctr"/>
            <a:r>
              <a:rPr lang="ru-RU" dirty="0" err="1"/>
              <a:t>Очнев</a:t>
            </a:r>
            <a:r>
              <a:rPr lang="ru-RU" dirty="0"/>
              <a:t> Андрей «Беседка»</a:t>
            </a:r>
          </a:p>
        </p:txBody>
      </p:sp>
      <p:sp>
        <p:nvSpPr>
          <p:cNvPr id="5" name="Прямоугольник 4"/>
          <p:cNvSpPr/>
          <p:nvPr/>
        </p:nvSpPr>
        <p:spPr>
          <a:xfrm>
            <a:off x="4318527" y="3894651"/>
            <a:ext cx="2943434" cy="307777"/>
          </a:xfrm>
          <a:prstGeom prst="rect">
            <a:avLst/>
          </a:prstGeom>
        </p:spPr>
        <p:txBody>
          <a:bodyPr wrap="none">
            <a:spAutoFit/>
          </a:bodyPr>
          <a:lstStyle/>
          <a:p>
            <a:r>
              <a:rPr lang="ru-RU" dirty="0" err="1"/>
              <a:t>Селезнёв</a:t>
            </a:r>
            <a:r>
              <a:rPr lang="ru-RU" dirty="0"/>
              <a:t> Константин «Терраса»</a:t>
            </a:r>
          </a:p>
        </p:txBody>
      </p:sp>
      <p:pic>
        <p:nvPicPr>
          <p:cNvPr id="2" name="Рисунок 1">
            <a:extLst>
              <a:ext uri="{FF2B5EF4-FFF2-40B4-BE49-F238E27FC236}">
                <a16:creationId xmlns:a16="http://schemas.microsoft.com/office/drawing/2014/main" id="{5BEB67C1-C74A-48C7-ADE6-01C789F737E8}"/>
              </a:ext>
            </a:extLst>
          </p:cNvPr>
          <p:cNvPicPr>
            <a:picLocks noChangeAspect="1"/>
          </p:cNvPicPr>
          <p:nvPr/>
        </p:nvPicPr>
        <p:blipFill>
          <a:blip r:embed="rId3"/>
          <a:stretch>
            <a:fillRect/>
          </a:stretch>
        </p:blipFill>
        <p:spPr>
          <a:xfrm>
            <a:off x="2046755" y="19478"/>
            <a:ext cx="4608975" cy="591363"/>
          </a:xfrm>
          <a:prstGeom prst="rect">
            <a:avLst/>
          </a:prstGeom>
        </p:spPr>
      </p:pic>
    </p:spTree>
    <p:extLst>
      <p:ext uri="{BB962C8B-B14F-4D97-AF65-F5344CB8AC3E}">
        <p14:creationId xmlns:p14="http://schemas.microsoft.com/office/powerpoint/2010/main" val="89323683"/>
      </p:ext>
    </p:extLst>
  </p:cSld>
  <p:clrMapOvr>
    <a:masterClrMapping/>
  </p:clrMapOvr>
</p:sld>
</file>

<file path=ppt/theme/theme1.xml><?xml version="1.0" encoding="utf-8"?>
<a:theme xmlns:a="http://schemas.openxmlformats.org/drawingml/2006/main" name="Kent templat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5117</Words>
  <Application>Microsoft Office PowerPoint</Application>
  <PresentationFormat>Экран (16:9)</PresentationFormat>
  <Paragraphs>517</Paragraphs>
  <Slides>86</Slides>
  <Notes>5</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2</vt:i4>
      </vt:variant>
      <vt:variant>
        <vt:lpstr>Заголовки слайдов</vt:lpstr>
      </vt:variant>
      <vt:variant>
        <vt:i4>86</vt:i4>
      </vt:variant>
    </vt:vector>
  </HeadingPairs>
  <TitlesOfParts>
    <vt:vector size="100" baseType="lpstr">
      <vt:lpstr>Times New Roman</vt:lpstr>
      <vt:lpstr>Garamond</vt:lpstr>
      <vt:lpstr>Trebuchet MS</vt:lpstr>
      <vt:lpstr>arial</vt:lpstr>
      <vt:lpstr>Tahoma</vt:lpstr>
      <vt:lpstr>Calibri</vt:lpstr>
      <vt:lpstr>Verdana</vt:lpstr>
      <vt:lpstr>Courier New</vt:lpstr>
      <vt:lpstr>Wingdings</vt:lpstr>
      <vt:lpstr>Roboto Slab Light</vt:lpstr>
      <vt:lpstr>Lato Light</vt:lpstr>
      <vt:lpstr>arial</vt:lpstr>
      <vt:lpstr>Kent template</vt:lpstr>
      <vt:lpstr>1_Office Theme</vt:lpstr>
      <vt:lpstr>Объекты интеллектуальной собственности. Правовое регулирование отношений, связанных с результатами интеллектуальной деятельности</vt:lpstr>
      <vt:lpstr>Презентация PowerPoint</vt:lpstr>
      <vt:lpstr>Всемирная организация интеллектуальной собственности (ВОИС, WIPO)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Авторское право не распространяется на:</vt:lpstr>
      <vt:lpstr>Не являются объектами авторских прав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Изобретения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Условия патентоспособности</vt:lpstr>
      <vt:lpstr>Функции патента</vt:lpstr>
      <vt:lpstr>Презентация PowerPoint</vt:lpstr>
      <vt:lpstr>Секрет производства (ноу-хау)</vt:lpstr>
      <vt:lpstr>Презентация PowerPoint</vt:lpstr>
      <vt:lpstr>Презентация PowerPoint</vt:lpstr>
      <vt:lpstr>Презентация PowerPoint</vt:lpstr>
      <vt:lpstr>Презентация PowerPoint</vt:lpstr>
      <vt:lpstr>Сравнение ноу-хау и патента</vt:lpstr>
      <vt:lpstr>Значение интеллектуальной</vt:lpstr>
      <vt:lpstr>Что дает защита интеллектуальной  собственности?</vt:lpstr>
      <vt:lpstr>IP портфолио технологических компаний</vt:lpstr>
      <vt:lpstr>Презентация PowerPoint</vt:lpstr>
      <vt:lpstr>Патентный поиск</vt:lpstr>
      <vt:lpstr>Бесплатные ресурсы для патентного поиска</vt:lpstr>
      <vt:lpstr>Шоколад "Алёнка"</vt:lpstr>
      <vt:lpstr>Книги писателя-фантаста Беляева</vt:lpstr>
      <vt:lpstr>Конфеты Raffaello и Ferrero Rocher</vt:lpstr>
      <vt:lpstr>Илья Варламов vs. "Архи.ру"</vt:lpstr>
      <vt:lpstr>"Happy birthday to you"</vt:lpstr>
      <vt:lpstr>Презентация PowerPoint</vt:lpstr>
      <vt:lpstr>Статья 1234. Договор об отчуждении исключительного права</vt:lpstr>
      <vt:lpstr>Статья 1235. Лицензионный договор </vt:lpstr>
      <vt:lpstr>Форма и государственная регистрация договоров о распоряжении исключительным правом на ОИС</vt:lpstr>
      <vt:lpstr>Простая (неисключительная) лицензия </vt:lpstr>
      <vt:lpstr>Структура типового лицензионного договора:</vt:lpstr>
      <vt:lpstr>Презентация PowerPoint</vt:lpstr>
      <vt:lpstr>Статья 1238. Сублицензионный договор </vt:lpstr>
      <vt:lpstr>Издательский лицензионный договор  </vt:lpstr>
      <vt:lpstr>Договор авторского заказа</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Инновационная политика  в КрасГМУ им. профессора В.Ф. Войно-Ясенецкого: результаты  и проблемы ее внедрения</dc:title>
  <dc:creator>Иванова Ксения</dc:creator>
  <cp:lastModifiedBy>Ксения</cp:lastModifiedBy>
  <cp:revision>136</cp:revision>
  <dcterms:modified xsi:type="dcterms:W3CDTF">2020-05-19T01:10:42Z</dcterms:modified>
</cp:coreProperties>
</file>