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8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EA3~1\AppData\Local\Temp\Rar$DRa644.45453\Foto_v_PDF_2021-02-08_18-45-31\Foto_v_PDF_2021-02-08_18-45-31_page-00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9231" y="0"/>
            <a:ext cx="48455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01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Квалифицирующими признаками тяжести вреда, причиненного здоровью человека, являются:</a:t>
            </a:r>
          </a:p>
          <a:p>
            <a:pPr lvl="1"/>
            <a:r>
              <a:rPr lang="ru-RU" dirty="0"/>
              <a:t>в отношении тяжкого вреда:</a:t>
            </a:r>
          </a:p>
          <a:p>
            <a:r>
              <a:rPr lang="ru-RU" dirty="0"/>
              <a:t>вред, опасный для жизни человека;</a:t>
            </a:r>
          </a:p>
          <a:p>
            <a:r>
              <a:rPr lang="ru-RU" dirty="0"/>
              <a:t>потеря зрения, речи, слуха либо какого-либо органа или утрата органом его функций;</a:t>
            </a:r>
          </a:p>
          <a:p>
            <a:r>
              <a:rPr lang="ru-RU" dirty="0"/>
              <a:t>прерывание беременности;</a:t>
            </a:r>
          </a:p>
          <a:p>
            <a:r>
              <a:rPr lang="ru-RU" dirty="0"/>
              <a:t>психическое расстройство;</a:t>
            </a:r>
          </a:p>
          <a:p>
            <a:r>
              <a:rPr lang="ru-RU" dirty="0"/>
              <a:t>заболевание наркоманией либо токсикоманией;</a:t>
            </a:r>
          </a:p>
          <a:p>
            <a:r>
              <a:rPr lang="ru-RU" dirty="0"/>
              <a:t>неизгладимое обезображивание лица;</a:t>
            </a:r>
          </a:p>
          <a:p>
            <a:r>
              <a:rPr lang="ru-RU" dirty="0"/>
              <a:t>значительная стойкая утрата общей трудоспособности не менее чем на одну треть;</a:t>
            </a:r>
          </a:p>
          <a:p>
            <a:r>
              <a:rPr lang="ru-RU" dirty="0"/>
              <a:t>полная утрата профессиональной трудоспособности.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421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отношении средней тяжести вреда:</a:t>
            </a:r>
          </a:p>
          <a:p>
            <a:r>
              <a:rPr lang="ru-RU" dirty="0"/>
              <a:t>длительное расстройство здоровья;</a:t>
            </a:r>
          </a:p>
          <a:p>
            <a:r>
              <a:rPr lang="ru-RU" dirty="0"/>
              <a:t>значительная стойкая утрата общей трудоспособности менее чем на одну треть.</a:t>
            </a:r>
          </a:p>
          <a:p>
            <a:pPr marL="0" indent="0">
              <a:buNone/>
            </a:pPr>
            <a:r>
              <a:rPr lang="ru-RU" dirty="0" smtClean="0"/>
              <a:t>в</a:t>
            </a:r>
            <a:r>
              <a:rPr lang="ru-RU" dirty="0"/>
              <a:t> отношении легкого  вреда:</a:t>
            </a:r>
          </a:p>
          <a:p>
            <a:r>
              <a:rPr lang="ru-RU" dirty="0"/>
              <a:t>кратковременное расстройство здоровья;</a:t>
            </a:r>
          </a:p>
          <a:p>
            <a:r>
              <a:rPr lang="ru-RU" dirty="0"/>
              <a:t>незначительная стойкая утрата общей трудоспособности.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28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Для определения степени  тяжести вреда, причиненного здоровью человека, достаточно наличия одного из квалифицирующих признаков.</a:t>
            </a:r>
            <a:r>
              <a:rPr lang="ru-RU" baseline="30000" dirty="0"/>
              <a:t>14</a:t>
            </a:r>
            <a:r>
              <a:rPr lang="ru-RU" dirty="0"/>
              <a:t> Степень тяжести вреда, причиненного здоровью человека, определяется врачом судебно – медицинским экспертом медицинского учреждения либо индивидуальным предпринимателем, обладающим специальными знаниями и имеющим лицензию на осуществление медицинской деятельности, включая работы (услуги) по судебно – медицинской  экспертизе (далее – эксперт</a:t>
            </a:r>
            <a:r>
              <a:rPr lang="ru-RU" dirty="0" smtClean="0"/>
              <a:t>).</a:t>
            </a:r>
            <a:endParaRPr lang="ru-RU" dirty="0"/>
          </a:p>
          <a:p>
            <a:r>
              <a:rPr lang="ru-RU" dirty="0"/>
              <a:t>При определении степени тяжести  вреда, причиненного здоровью человека, повлекшего за собой психическое расстройство и (или) заболевание наркоманией либо токсикоманией, судебно – медицинская экспертиза проводится комиссией экспертов с участием врача-психиатра и (или) врача – нарколога либо врача – </a:t>
            </a:r>
            <a:r>
              <a:rPr lang="ru-RU" dirty="0" smtClean="0"/>
              <a:t>токсиколога.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565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Определение состояния  здоровья в судебно – медицинской практике проводится в следующих случаях: </a:t>
            </a:r>
          </a:p>
          <a:p>
            <a:r>
              <a:rPr lang="ru-RU" dirty="0"/>
              <a:t>при неявке лица по вызову следователя или суда для дачи показаний из-за болезни и даже предъявлении в связи с этим медицинского документа о наличии заболевания, достоверность которого вызывает сомнение; </a:t>
            </a:r>
          </a:p>
          <a:p>
            <a:r>
              <a:rPr lang="ru-RU" dirty="0"/>
              <a:t>у осужденного, отказывающегося работать, при наличии жалоб на состояние здоровья; </a:t>
            </a:r>
          </a:p>
          <a:p>
            <a:r>
              <a:rPr lang="ru-RU" dirty="0"/>
              <a:t>при отсрочке исполнения приговора об осуждении лица к лишению свободы, исправительно-трудовым работам и другим мерам наказания по поводу тяжелой болезни до ее излечения, а также при беременности и после родов (не более 1 года); </a:t>
            </a:r>
          </a:p>
          <a:p>
            <a:r>
              <a:rPr lang="ru-RU" dirty="0"/>
              <a:t>при уклонении от очередного призыва на действительную военную службу и при уклонении военнослужащего от воинской службы.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73063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Симуляция – изображение несуществующей болезни (притворная болезнь). Симулянты – это чаще здоровые люди, которые без вреда для организма различными способами и приемами стремятся изобразить болезнь, ее субъективные или объективные симптомы или часть тех и </a:t>
            </a:r>
            <a:r>
              <a:rPr lang="ru-RU" dirty="0" smtClean="0"/>
              <a:t>других.</a:t>
            </a:r>
            <a:endParaRPr lang="ru-RU" dirty="0"/>
          </a:p>
          <a:p>
            <a:r>
              <a:rPr lang="ru-RU" dirty="0"/>
              <a:t>Аггравация – действия человека, имеющего какую – либо болезнь, обусловленные на создание видимости более тяжелой болезни, чем в действительности. Аггравация, как и симуляция обычно связана с корыстными целями. </a:t>
            </a:r>
          </a:p>
          <a:p>
            <a:r>
              <a:rPr lang="ru-RU" dirty="0"/>
              <a:t>Диссимуляция – слова и действия, направленные на сокрытие имеющихся заболеваний.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928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Основные вопросы, которые  решаются в ходе экспертизы определения стойкой утраты трудоспособности: </a:t>
            </a:r>
          </a:p>
          <a:p>
            <a:r>
              <a:rPr lang="ru-RU" dirty="0"/>
              <a:t>Определение наличия стойкой утраты общей или профессиональной трудоспособности и ее размера, выраженного в процентах;</a:t>
            </a:r>
          </a:p>
          <a:p>
            <a:r>
              <a:rPr lang="ru-RU" dirty="0"/>
              <a:t>Выяснение причинной связи между травмой и утратой трудоспособности;</a:t>
            </a:r>
          </a:p>
          <a:p>
            <a:r>
              <a:rPr lang="ru-RU" dirty="0"/>
              <a:t>Выяснение необходимости протезирования, санаторно-курортного лечения, постороннего ухода, дополнительного питания (при экспертизе пострадавших детей), доступности определенной трудовой </a:t>
            </a:r>
            <a:r>
              <a:rPr lang="ru-RU" dirty="0" smtClean="0"/>
              <a:t>деятельности.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277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04867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Перечень вопросов, разрешаемых при экспертизе половых преступлений: </a:t>
            </a:r>
          </a:p>
          <a:p>
            <a:r>
              <a:rPr lang="ru-RU" dirty="0"/>
              <a:t>При подозрении на изнасилование.</a:t>
            </a:r>
          </a:p>
          <a:p>
            <a:pPr lvl="1"/>
            <a:r>
              <a:rPr lang="ru-RU" dirty="0"/>
              <a:t>Достигла ли </a:t>
            </a:r>
            <a:r>
              <a:rPr lang="ru-RU" dirty="0" err="1"/>
              <a:t>освидетельствуемая</a:t>
            </a:r>
            <a:r>
              <a:rPr lang="ru-RU" dirty="0"/>
              <a:t> половой зрелости?</a:t>
            </a:r>
          </a:p>
          <a:p>
            <a:pPr lvl="1"/>
            <a:r>
              <a:rPr lang="ru-RU" dirty="0"/>
              <a:t>Нарушена ли целость девственной плевы и какова давность дефлорации?</a:t>
            </a:r>
          </a:p>
          <a:p>
            <a:pPr lvl="1"/>
            <a:r>
              <a:rPr lang="ru-RU" dirty="0"/>
              <a:t>Допускают ли форма и особенности строения плевы совершение полового акта без нарушения ее целости?</a:t>
            </a:r>
          </a:p>
          <a:p>
            <a:pPr lvl="1"/>
            <a:r>
              <a:rPr lang="ru-RU" dirty="0"/>
              <a:t>Имеются ли признаки, указывающие на совершение полового акта? Если да, то какова давность полового сношения?</a:t>
            </a:r>
          </a:p>
          <a:p>
            <a:pPr lvl="1"/>
            <a:r>
              <a:rPr lang="ru-RU" dirty="0"/>
              <a:t>Каковы характер и особенности повреждений, посторонних наложений и загрязнений на одежде потерпевшей (наличие следов спермы, крови и др.)?</a:t>
            </a:r>
          </a:p>
          <a:p>
            <a:pPr lvl="1"/>
            <a:r>
              <a:rPr lang="ru-RU" dirty="0"/>
              <a:t>Имеются ли телесные повреждения? Их характер и локализация, механизм и давность образования, степень тяжести?</a:t>
            </a:r>
          </a:p>
          <a:p>
            <a:pPr lvl="1"/>
            <a:r>
              <a:rPr lang="ru-RU" dirty="0"/>
              <a:t>Могли ли телесные повреждения возникнуть при конкретных обстоятельствах?</a:t>
            </a:r>
          </a:p>
          <a:p>
            <a:pPr lvl="1"/>
            <a:r>
              <a:rPr lang="ru-RU" dirty="0"/>
              <a:t>Имеются ли доказательства нахождения потерпевшей при половом акте в беспомощном состоянии? Если да, то, какими причинами это вызвано?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391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Имеются ли доказательства введения полового члена в ротовую полость или в прямую кишку? </a:t>
            </a:r>
            <a:endParaRPr lang="ru-RU" dirty="0" smtClean="0"/>
          </a:p>
          <a:p>
            <a:r>
              <a:rPr lang="ru-RU" dirty="0" smtClean="0"/>
              <a:t>Имеются </a:t>
            </a:r>
            <a:r>
              <a:rPr lang="ru-RU" dirty="0"/>
              <a:t>ли у </a:t>
            </a:r>
            <a:r>
              <a:rPr lang="ru-RU" dirty="0" err="1"/>
              <a:t>освидетельствуемой</a:t>
            </a:r>
            <a:r>
              <a:rPr lang="ru-RU" dirty="0"/>
              <a:t> признаки венерических заболеваний или ВИЧ – инфекции? </a:t>
            </a:r>
            <a:endParaRPr lang="ru-RU" dirty="0" smtClean="0"/>
          </a:p>
          <a:p>
            <a:r>
              <a:rPr lang="ru-RU" dirty="0" smtClean="0"/>
              <a:t>К </a:t>
            </a:r>
            <a:r>
              <a:rPr lang="ru-RU" dirty="0"/>
              <a:t>каким вредным для здоровья потерпевшей последствиям привело половое сношение</a:t>
            </a:r>
            <a:r>
              <a:rPr lang="ru-RU" dirty="0" smtClean="0"/>
              <a:t>?</a:t>
            </a:r>
          </a:p>
          <a:p>
            <a:r>
              <a:rPr lang="ru-RU" dirty="0" smtClean="0"/>
              <a:t> Способен </a:t>
            </a:r>
            <a:r>
              <a:rPr lang="ru-RU" dirty="0"/>
              <a:t>ли подозреваемый совершить половой акт? Имеются ли у него анатомические или функциональные нарушения, препятствующие половому сношению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/>
              <a:t>Имеются ли на одежде и теле подозреваемого какие – либо следы с места происшествия (частицы внедрившихся наложений, волокон одежды потерпевшей, следы крови, спермы и др</a:t>
            </a:r>
            <a:r>
              <a:rPr lang="ru-RU" dirty="0" smtClean="0"/>
              <a:t>.)?</a:t>
            </a:r>
          </a:p>
          <a:p>
            <a:r>
              <a:rPr lang="ru-RU" dirty="0" smtClean="0"/>
              <a:t> </a:t>
            </a:r>
            <a:r>
              <a:rPr lang="ru-RU" dirty="0"/>
              <a:t>Экспертиза при спорных половых состояниях и половых преступлениях. Имеются ли на половом члене подозреваемого клетки вагинального, буквального или ректального эпителия, а также следы иных выделений потерпевшей</a:t>
            </a:r>
            <a:r>
              <a:rPr lang="ru-RU" dirty="0" smtClean="0"/>
              <a:t>?</a:t>
            </a:r>
          </a:p>
          <a:p>
            <a:r>
              <a:rPr lang="ru-RU" dirty="0" smtClean="0"/>
              <a:t> </a:t>
            </a:r>
            <a:r>
              <a:rPr lang="ru-RU" dirty="0"/>
              <a:t>Имеются ли у подозреваемого (обвиняемого) признаки венерических заболеваний или ВИЧ – инфекции? </a:t>
            </a:r>
            <a:endParaRPr lang="ru-RU" dirty="0" smtClean="0"/>
          </a:p>
          <a:p>
            <a:r>
              <a:rPr lang="ru-RU" dirty="0" smtClean="0"/>
              <a:t>Какое </a:t>
            </a:r>
            <a:r>
              <a:rPr lang="ru-RU" dirty="0"/>
              <a:t>из двух лиц (потерпевшая или подозреваемый), страдающих венерическими болезнями, заболело раньше и могло ли оно заразить другое лицо</a:t>
            </a:r>
            <a:r>
              <a:rPr lang="ru-RU" dirty="0" smtClean="0"/>
              <a:t>?</a:t>
            </a:r>
          </a:p>
          <a:p>
            <a:r>
              <a:rPr lang="ru-RU" dirty="0"/>
              <a:t>Имеются ли у подозреваемого телесные повреждения? Их характер и локализация, механизм и давность образования, степень тяжести</a:t>
            </a:r>
          </a:p>
        </p:txBody>
      </p:sp>
    </p:spTree>
    <p:extLst>
      <p:ext uri="{BB962C8B-B14F-4D97-AF65-F5344CB8AC3E}">
        <p14:creationId xmlns:p14="http://schemas.microsoft.com/office/powerpoint/2010/main" val="375536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/>
              <a:t>При подозрении на развратные действия: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Имеются </a:t>
            </a:r>
            <a:r>
              <a:rPr lang="ru-RU" dirty="0"/>
              <a:t>ли на одежде или на теле признаки, указывающие на развратные действия (следы спермы, крови и пр.)?</a:t>
            </a:r>
          </a:p>
          <a:p>
            <a:r>
              <a:rPr lang="ru-RU" dirty="0"/>
              <a:t>Имеются ли в области половых органов телесные повреждения? Их характер, механизм и давность образования, степень тяжести?</a:t>
            </a:r>
          </a:p>
          <a:p>
            <a:r>
              <a:rPr lang="ru-RU" dirty="0"/>
              <a:t>Повреждена ли девственная плева, если да, то каковы механизм и давность повреждения?</a:t>
            </a:r>
          </a:p>
          <a:p>
            <a:r>
              <a:rPr lang="ru-RU" dirty="0"/>
              <a:t>Имеются ли признаки заражения венерическим заболеванием или ВИЧ-инфекцией?</a:t>
            </a:r>
          </a:p>
          <a:p>
            <a:pPr lvl="1"/>
            <a:r>
              <a:rPr lang="ru-RU" dirty="0"/>
              <a:t>При подозрении на мужеложство:</a:t>
            </a:r>
          </a:p>
          <a:p>
            <a:pPr lvl="2"/>
            <a:r>
              <a:rPr lang="ru-RU" dirty="0"/>
              <a:t>Имеются ли признаки, указывающие на участие конкретного лица в акте мужеложства в качестве активного или пассивного партнера?</a:t>
            </a:r>
          </a:p>
          <a:p>
            <a:pPr lvl="2"/>
            <a:r>
              <a:rPr lang="ru-RU" dirty="0"/>
              <a:t>Имеется ли в прямой кишке и в окружности ее или на других частях тела сперма?</a:t>
            </a:r>
          </a:p>
          <a:p>
            <a:pPr lvl="2"/>
            <a:r>
              <a:rPr lang="ru-RU" dirty="0"/>
              <a:t>Имеются ли на половом члене следы кала, крови, клетки слизистой оболочки прямой кишки?</a:t>
            </a:r>
          </a:p>
          <a:p>
            <a:pPr lvl="2"/>
            <a:r>
              <a:rPr lang="ru-RU" dirty="0"/>
              <a:t>Имеются ли телесные повреждения? Их локализация и характер, механизм и давность образования, степень тяжести?</a:t>
            </a:r>
          </a:p>
          <a:p>
            <a:pPr lvl="2"/>
            <a:r>
              <a:rPr lang="ru-RU" dirty="0"/>
              <a:t>Имеются ли признаки заражения венерическим заболеванием или ВИЧ-инфекцией? </a:t>
            </a:r>
            <a:r>
              <a:rPr lang="ru-RU" baseline="30000" dirty="0"/>
              <a:t>25</a:t>
            </a:r>
            <a:endParaRPr lang="ru-RU" dirty="0"/>
          </a:p>
          <a:p>
            <a:pPr lvl="3"/>
            <a:r>
              <a:rPr lang="ru-RU" dirty="0"/>
              <a:t>При определении полового состояния для выявления:</a:t>
            </a:r>
          </a:p>
          <a:p>
            <a:pPr lvl="4"/>
            <a:r>
              <a:rPr lang="ru-RU" dirty="0"/>
              <a:t>Установить признаки имевшего место полового сношения. Доказательством совершенного полового акта является обнаружение сперматозоидов в половых путях женщины, которые сохраняются там до 3-5 суток, если не предпринимались какие-либо гигиенические мероприятия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483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Судебная медицина ред. И.Ю. </a:t>
            </a:r>
            <a:r>
              <a:rPr lang="ru-RU" dirty="0" err="1"/>
              <a:t>Приголкин</a:t>
            </a:r>
            <a:r>
              <a:rPr lang="ru-RU" dirty="0"/>
              <a:t>  ГЭОТАР-Медиа 2014г</a:t>
            </a:r>
          </a:p>
          <a:p>
            <a:r>
              <a:rPr lang="ru-RU" dirty="0" smtClean="0"/>
              <a:t>Судебно- </a:t>
            </a:r>
            <a:r>
              <a:rPr lang="ru-RU" dirty="0"/>
              <a:t>Медицинская Экспертиза (Избранные вопросы) Практическое пособие/ Автор-составитель: П.П. Грицаенко. –Екатеринбург 2004.</a:t>
            </a:r>
          </a:p>
          <a:p>
            <a:r>
              <a:rPr lang="ru-RU" dirty="0"/>
              <a:t>Томилин В.В. Судебная-медицина. – М., 2004  </a:t>
            </a:r>
          </a:p>
          <a:p>
            <a:r>
              <a:rPr lang="ru-RU" dirty="0"/>
              <a:t>Попов В.Л. Судебная-медицина. –М.: </a:t>
            </a:r>
            <a:r>
              <a:rPr lang="ru-RU" dirty="0" err="1"/>
              <a:t>Юристъ</a:t>
            </a:r>
            <a:r>
              <a:rPr lang="ru-RU" dirty="0"/>
              <a:t>, 2006.</a:t>
            </a:r>
          </a:p>
          <a:p>
            <a:r>
              <a:rPr lang="ru-RU" dirty="0" err="1"/>
              <a:t>Витер</a:t>
            </a:r>
            <a:r>
              <a:rPr lang="ru-RU" dirty="0"/>
              <a:t> В.И. Судебная медицина в лекциях, 2007 </a:t>
            </a:r>
          </a:p>
          <a:p>
            <a:r>
              <a:rPr lang="ru-RU" dirty="0"/>
              <a:t>Прозоровский В.И. Судебная медицина ,</a:t>
            </a:r>
            <a:r>
              <a:rPr lang="ru-RU" dirty="0" smtClean="0"/>
              <a:t>1986</a:t>
            </a:r>
          </a:p>
          <a:p>
            <a:r>
              <a:rPr lang="ru-RU" dirty="0" err="1" smtClean="0"/>
              <a:t>Клевно</a:t>
            </a:r>
            <a:r>
              <a:rPr lang="ru-RU" dirty="0" smtClean="0"/>
              <a:t> В.А. </a:t>
            </a:r>
            <a:r>
              <a:rPr lang="ru-RU" smtClean="0"/>
              <a:t>Судебно-медицинская экспертиза 2015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701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Судебно–медицинская </a:t>
            </a:r>
            <a:r>
              <a:rPr lang="ru-RU" dirty="0"/>
              <a:t>экспертиза живых лиц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44008" y="4725144"/>
            <a:ext cx="3128392" cy="913656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Выполнил : Антонов А.А.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0730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Судебно – медицинская экспертиза живых лиц представляет собой один из наиболее важных и больших разделов работы судебно-медицинских экспертов. Ее назначение является обязательным при расследовании преступлений против жизни и здоровья человека. Современные социально – экономические условия, изменения правовой базы ГК РФ, УПК РФ, реформы в здравоохранении, в том числе развитие страховой медицины, несовершенство ведомственной нормативной базы требуют серьезного пересмотра организационных основ судебно-медицинской службы, совершенствования и оптимизации форм экспертной деятельности, подготовки кадров. </a:t>
            </a:r>
          </a:p>
        </p:txBody>
      </p:sp>
    </p:spTree>
    <p:extLst>
      <p:ext uri="{BB962C8B-B14F-4D97-AF65-F5344CB8AC3E}">
        <p14:creationId xmlns:p14="http://schemas.microsoft.com/office/powerpoint/2010/main" val="384602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следственной и судебной практике при расследовании преступлений против личности возникает необходимость решения вопросов медико-биологического плана в случаях, когда объектом исследования является живой человек. Это могут быть жертвы преступления, лица, подозреваемые или обвиняемые в совершении преступлений, реже иные граждане</a:t>
            </a:r>
          </a:p>
        </p:txBody>
      </p:sp>
    </p:spTree>
    <p:extLst>
      <p:ext uri="{BB962C8B-B14F-4D97-AF65-F5344CB8AC3E}">
        <p14:creationId xmlns:p14="http://schemas.microsoft.com/office/powerpoint/2010/main" val="1502036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Поводы проведения судебно - медицинской экспертизы живых лиц</a:t>
            </a:r>
          </a:p>
          <a:p>
            <a:r>
              <a:rPr lang="ru-RU" dirty="0"/>
              <a:t>В правоохранительной деятельности могут возникнуть самые разные поводы для проведения экспертизы (освидетельствования) живых лиц. Наиболее часто встречаются  следующие из них: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579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1. При причинении вреда здоровью:</a:t>
            </a:r>
          </a:p>
          <a:p>
            <a:r>
              <a:rPr lang="ru-RU" dirty="0"/>
              <a:t>для определения степени тяжести вреда здоровью и решения ряда других вопросов, связанных с этим;</a:t>
            </a:r>
          </a:p>
          <a:p>
            <a:r>
              <a:rPr lang="ru-RU" dirty="0"/>
              <a:t>для определения размеров утраты общей трудоспособности;</a:t>
            </a:r>
          </a:p>
          <a:p>
            <a:r>
              <a:rPr lang="ru-RU" dirty="0"/>
              <a:t>для определения размеров утраты профессиональной трудоспособности;</a:t>
            </a:r>
          </a:p>
          <a:p>
            <a:r>
              <a:rPr lang="ru-RU" dirty="0"/>
              <a:t>для установления заражения венерической болезнью;</a:t>
            </a:r>
          </a:p>
          <a:p>
            <a:r>
              <a:rPr lang="ru-RU" dirty="0"/>
              <a:t>для установления заражения ВИЧ – инфекцией;</a:t>
            </a:r>
          </a:p>
          <a:p>
            <a:r>
              <a:rPr lang="ru-RU" dirty="0"/>
              <a:t>для определения состояния здоровья, физического состояния подозреваемого, обвиняемого, потерпевшего и свидетеля;</a:t>
            </a:r>
          </a:p>
          <a:p>
            <a:r>
              <a:rPr lang="ru-RU" dirty="0"/>
              <a:t>для определения искусственных и притворных болезней (симуляции, аггравации, диссимуляции, а также самоповреждения).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740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507288" cy="456937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 smtClean="0"/>
              <a:t>2.При</a:t>
            </a:r>
            <a:r>
              <a:rPr lang="ru-RU" dirty="0"/>
              <a:t> определении  полового состояния для выявления:</a:t>
            </a:r>
          </a:p>
          <a:p>
            <a:r>
              <a:rPr lang="ru-RU" dirty="0"/>
              <a:t>спорного полового состояния (гермафродитизма);</a:t>
            </a:r>
          </a:p>
          <a:p>
            <a:r>
              <a:rPr lang="ru-RU" dirty="0"/>
              <a:t>половой неприкосновенности;</a:t>
            </a:r>
          </a:p>
          <a:p>
            <a:r>
              <a:rPr lang="ru-RU" dirty="0"/>
              <a:t>половой зрелости;</a:t>
            </a:r>
          </a:p>
          <a:p>
            <a:r>
              <a:rPr lang="ru-RU" dirty="0"/>
              <a:t>производительной способности (способности к половому сношению, оплодотворению, зачатию, деторождению);</a:t>
            </a:r>
          </a:p>
          <a:p>
            <a:r>
              <a:rPr lang="ru-RU" dirty="0"/>
              <a:t>беременности (существовавшей, существующей), бывших родов, аборта.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95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3. При половых преступлениях:</a:t>
            </a:r>
          </a:p>
          <a:p>
            <a:r>
              <a:rPr lang="ru-RU" dirty="0"/>
              <a:t>изнасилования;</a:t>
            </a:r>
          </a:p>
          <a:p>
            <a:r>
              <a:rPr lang="ru-RU" dirty="0"/>
              <a:t>развратных действий;</a:t>
            </a:r>
          </a:p>
          <a:p>
            <a:r>
              <a:rPr lang="ru-RU" dirty="0"/>
              <a:t>мужеложства;</a:t>
            </a:r>
          </a:p>
          <a:p>
            <a:r>
              <a:rPr lang="ru-RU" dirty="0"/>
              <a:t>лесбиянства.</a:t>
            </a:r>
          </a:p>
          <a:p>
            <a:pPr marL="0" indent="0">
              <a:buNone/>
            </a:pPr>
            <a:r>
              <a:rPr lang="ru-RU" dirty="0"/>
              <a:t>4. По другим поводам:</a:t>
            </a:r>
          </a:p>
          <a:p>
            <a:r>
              <a:rPr lang="ru-RU" dirty="0"/>
              <a:t>для определения возраста;</a:t>
            </a:r>
          </a:p>
          <a:p>
            <a:r>
              <a:rPr lang="ru-RU" dirty="0"/>
              <a:t>для идентификации личности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114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lvl="1" indent="0">
              <a:buNone/>
            </a:pPr>
            <a:r>
              <a:rPr lang="ru-RU" dirty="0" smtClean="0"/>
              <a:t>При </a:t>
            </a:r>
            <a:r>
              <a:rPr lang="ru-RU" dirty="0"/>
              <a:t>причинении вреда здоровью.</a:t>
            </a:r>
          </a:p>
          <a:p>
            <a:r>
              <a:rPr lang="ru-RU" dirty="0"/>
              <a:t>Под вредом, причиненным  здоровью человека, понимается нарушение  анатомической целостности и  физиологической функции органов  и тканей человека в результате воздействия физических, химических, биологических и психических факторов внешней среды.</a:t>
            </a:r>
          </a:p>
          <a:p>
            <a:r>
              <a:rPr lang="ru-RU" dirty="0"/>
              <a:t>Вред, причиненный здоровью человека, определяется в зависимости  от степени его тяжести (тяжкий вред, средней тяжести вред и легкий вред)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049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894</Words>
  <Application>Microsoft Office PowerPoint</Application>
  <PresentationFormat>Экран (4:3)</PresentationFormat>
  <Paragraphs>101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Презентация PowerPoint</vt:lpstr>
      <vt:lpstr>Судебно–медицинская экспертиза живых лиц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литературы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Сасанчес</dc:creator>
  <cp:lastModifiedBy>Сасанчес</cp:lastModifiedBy>
  <cp:revision>4</cp:revision>
  <dcterms:created xsi:type="dcterms:W3CDTF">2021-02-07T08:25:59Z</dcterms:created>
  <dcterms:modified xsi:type="dcterms:W3CDTF">2021-02-08T13:23:49Z</dcterms:modified>
</cp:coreProperties>
</file>