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58" r:id="rId4"/>
    <p:sldId id="291" r:id="rId5"/>
    <p:sldId id="292" r:id="rId6"/>
    <p:sldId id="293" r:id="rId7"/>
    <p:sldId id="259" r:id="rId8"/>
    <p:sldId id="273" r:id="rId9"/>
    <p:sldId id="272" r:id="rId10"/>
    <p:sldId id="271" r:id="rId11"/>
    <p:sldId id="270" r:id="rId12"/>
    <p:sldId id="274" r:id="rId13"/>
    <p:sldId id="275" r:id="rId14"/>
    <p:sldId id="276" r:id="rId15"/>
    <p:sldId id="294" r:id="rId16"/>
    <p:sldId id="277" r:id="rId17"/>
    <p:sldId id="278" r:id="rId18"/>
    <p:sldId id="280" r:id="rId19"/>
    <p:sldId id="281" r:id="rId20"/>
    <p:sldId id="282" r:id="rId21"/>
    <p:sldId id="285" r:id="rId22"/>
    <p:sldId id="256" r:id="rId23"/>
    <p:sldId id="260" r:id="rId24"/>
    <p:sldId id="298" r:id="rId25"/>
    <p:sldId id="297" r:id="rId26"/>
    <p:sldId id="269"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1"/>
  </p:normalViewPr>
  <p:slideViewPr>
    <p:cSldViewPr>
      <p:cViewPr varScale="1">
        <p:scale>
          <a:sx n="104" d="100"/>
          <a:sy n="104" d="100"/>
        </p:scale>
        <p:origin x="68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ru.wikipedia.org/wiki/%D0%94%D0%B8%D0%BE%D0%BA%D1%81%D0%B8%D0%B4_%D1%86%D0%B8%D1%80%D0%BA%D0%BE%D0%BD%D0%B8%D1%8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u.wikipedia.org/wiki/%D0%97%D1%83%D0%B1%D1%8B_%D1%87%D0%B5%D0%BB%D0%BE%D0%B2%D0%B5%D0%BA%D0%B0" TargetMode="External"/><Relationship Id="rId2" Type="http://schemas.openxmlformats.org/officeDocument/2006/relationships/hyperlink" Target="https://ru.wikipedia.org/wiki/%D0%90%D1%82%D1%80%D0%BE%D1%84%D0%B8%D1%8F" TargetMode="External"/><Relationship Id="rId1" Type="http://schemas.openxmlformats.org/officeDocument/2006/relationships/slideLayout" Target="../slideLayouts/slideLayout2.xml"/><Relationship Id="rId5" Type="http://schemas.openxmlformats.org/officeDocument/2006/relationships/hyperlink" Target="https://ru.wikipedia.org/wiki/%D0%9F%D0%B0%D1%86%D0%B8%D0%B5%D0%BD%D1%82" TargetMode="External"/><Relationship Id="rId4" Type="http://schemas.openxmlformats.org/officeDocument/2006/relationships/hyperlink" Target="https://ru.wikipedia.org/wiki/%D0%A1%D1%82%D0%BE%D0%BC%D0%B0%D1%82%D0%BE%D0%BB%D0%BE%D0%B3"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ru.wikipedia.org/wiki/%D0%9F%D0%B0%D1%80%D0%BE%D0%B4%D0%BE%D0%BD%D1%82" TargetMode="External"/><Relationship Id="rId13" Type="http://schemas.openxmlformats.org/officeDocument/2006/relationships/hyperlink" Target="https://ru.wikipedia.org/wiki/%D0%A2%D1%83%D0%B1%D0%B5%D1%80%D0%BA%D1%83%D0%BB%D1%91%D0%B7" TargetMode="External"/><Relationship Id="rId3" Type="http://schemas.openxmlformats.org/officeDocument/2006/relationships/hyperlink" Target="https://ru.wikipedia.org/wiki/%D0%98%D1%88%D0%B5%D0%BC%D0%B8%D1%87%D0%B5%D1%81%D0%BA%D0%B0%D1%8F_%D0%B1%D0%BE%D0%BB%D0%B5%D0%B7%D0%BD%D1%8C_%D1%81%D0%B5%D1%80%D0%B4%D1%86%D0%B0" TargetMode="External"/><Relationship Id="rId7" Type="http://schemas.openxmlformats.org/officeDocument/2006/relationships/hyperlink" Target="https://ru.wikipedia.org/wiki/%D0%9E%D0%BD%D0%BA%D0%BE%D0%BB%D0%BE%D0%B3%D0%B8%D1%87%D0%B5%D1%81%D0%BA%D0%B8%D0%B5_%D0%B7%D0%B0%D0%B1%D0%BE%D0%BB%D0%B5%D0%B2%D0%B0%D0%BD%D0%B8%D1%8F" TargetMode="External"/><Relationship Id="rId12" Type="http://schemas.openxmlformats.org/officeDocument/2006/relationships/hyperlink" Target="https://ru.wikipedia.org/wiki/%D0%A1%D0%B8%D1%81%D1%82%D0%B5%D0%BC%D0%BD%D0%B0%D1%8F_%D1%81%D0%BA%D0%BB%D0%B5%D1%80%D0%BE%D0%B4%D0%B5%D1%80%D0%BC%D0%B8%D1%8F" TargetMode="External"/><Relationship Id="rId2" Type="http://schemas.openxmlformats.org/officeDocument/2006/relationships/hyperlink" Target="https://ru.wikipedia.org/wiki/%D0%91%D0%BE%D0%BB%D0%B5%D0%B7%D0%BD%D0%B8_%D0%BA%D1%80%D0%BE%D0%B2%D0%B8" TargetMode="External"/><Relationship Id="rId1" Type="http://schemas.openxmlformats.org/officeDocument/2006/relationships/slideLayout" Target="../slideLayouts/slideLayout2.xml"/><Relationship Id="rId6" Type="http://schemas.openxmlformats.org/officeDocument/2006/relationships/hyperlink" Target="https://ru.wikipedia.org/wiki/%D0%A1%D0%B0%D1%85%D0%B0%D1%80%D0%BD%D1%8B%D0%B9_%D0%B4%D0%B8%D0%B0%D0%B1%D0%B5%D1%82" TargetMode="External"/><Relationship Id="rId11" Type="http://schemas.openxmlformats.org/officeDocument/2006/relationships/hyperlink" Target="https://ru.wikipedia.org/wiki/%D0%A1%D0%BE%D0%B5%D0%B4%D0%B8%D0%BD%D0%B8%D1%82%D0%B5%D0%BB%D1%8C%D0%BD%D0%B0%D1%8F_%D1%82%D0%BA%D0%B0%D0%BD%D1%8C" TargetMode="External"/><Relationship Id="rId5" Type="http://schemas.openxmlformats.org/officeDocument/2006/relationships/hyperlink" Target="https://ru.wikipedia.org/wiki/%D0%A6%D0%B5%D0%BD%D1%82%D1%80%D0%B0%D0%BB%D1%8C%D0%BD%D0%B0%D1%8F_%D0%BD%D0%B5%D1%80%D0%B2%D0%BD%D0%B0%D1%8F_%D1%81%D0%B8%D1%81%D1%82%D0%B5%D0%BC%D0%B0" TargetMode="External"/><Relationship Id="rId10" Type="http://schemas.openxmlformats.org/officeDocument/2006/relationships/hyperlink" Target="https://ru.wikipedia.org/w/index.php?title=%D0%98%D0%BC%D0%BC%D1%83%D0%BD%D0%BE%D0%BF%D0%B0%D1%82%D0%BE%D0%BB%D0%BE%D0%B3%D0%B8%D1%87%D0%B5%D1%81%D0%BA%D0%B8%D0%B5_%D1%81%D0%BE%D1%81%D1%82%D0%BE%D1%8F%D0%BD%D0%B8%D1%8F&amp;action=edit&amp;redlink=1" TargetMode="External"/><Relationship Id="rId4" Type="http://schemas.openxmlformats.org/officeDocument/2006/relationships/hyperlink" Target="https://ru.wikipedia.org/wiki/%D0%93%D0%B8%D0%BF%D0%B5%D1%80%D1%82%D0%BE%D0%BD%D0%B8%D1%87%D0%B5%D1%81%D0%BA%D0%B0%D1%8F_%D0%B1%D0%BE%D0%BB%D0%B5%D0%B7%D0%BD%D1%8C" TargetMode="External"/><Relationship Id="rId9" Type="http://schemas.openxmlformats.org/officeDocument/2006/relationships/hyperlink" Target="https://ru.wikipedia.org/wiki/%D0%9F%D1%80%D0%B8%D0%BA%D1%83%D1%81"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ru.wikipedia.org/w/index.php?title=%D0%9F%D0%B5%D1%80%D0%B8%D0%B8%D0%BC%D0%BF%D0%BB%D0%B0%D0%BD%D1%82%D0%B8%D1%82&amp;action=edit&amp;redlink=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wikipedia.org/wiki/%D0%98%D0%BD%D1%82%D0%B5%D0%B3%D1%80%D0%B0%D1%86%D0%B8%D1%8F_%D0%B8%D0%BC%D0%BF%D0%BB%D0%B0%D0%BD%D1%82%D0%B0%D1%82%D0%BE%D0%B2_%D0%B2_%D0%BA%D0%BE%D1%81%D1%82%D0%BD%D1%83%D1%8E_%D1%82%D0%BA%D0%B0%D0%BD%D1%8C" TargetMode="External"/><Relationship Id="rId7" Type="http://schemas.openxmlformats.org/officeDocument/2006/relationships/image" Target="../media/image1.jpg"/><Relationship Id="rId2" Type="http://schemas.openxmlformats.org/officeDocument/2006/relationships/hyperlink" Target="https://ru.wikipedia.org/wiki/%D0%9A%D0%BE%D0%BD%D1%81%D1%82%D1%80%D1%83%D0%BA%D1%86%D0%B8%D1%8F" TargetMode="External"/><Relationship Id="rId1" Type="http://schemas.openxmlformats.org/officeDocument/2006/relationships/slideLayout" Target="../slideLayouts/slideLayout2.xml"/><Relationship Id="rId6" Type="http://schemas.openxmlformats.org/officeDocument/2006/relationships/hyperlink" Target="https://ru.wikipedia.org/wiki/%D0%9F%D1%80%D0%BE%D1%82%D0%B5%D0%B7%D0%B8%D1%80%D0%BE%D0%B2%D0%B0%D0%BD%D0%B8%D0%B5_%D1%81%D1%82%D0%BE%D0%BC%D0%B0%D1%82%D0%BE%D0%BB%D0%BE%D0%B3%D0%B8%D1%87%D0%B5%D1%81%D0%BA%D0%BE%D0%B5" TargetMode="External"/><Relationship Id="rId5" Type="http://schemas.openxmlformats.org/officeDocument/2006/relationships/hyperlink" Target="https://ru.wikipedia.org/wiki/%D0%9E%D1%81%D1%82%D0%B5%D0%BE%D0%B8%D0%BD%D1%82%D0%B5%D0%B3%D1%80%D0%B0%D1%86%D0%B8%D1%8F" TargetMode="External"/><Relationship Id="rId4" Type="http://schemas.openxmlformats.org/officeDocument/2006/relationships/hyperlink" Target="https://ru.wikipedia.org/wiki/%D0%A7%D0%B5%D0%BB%D1%8E%D1%81%D1%82%D1%8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ndex.php?title=%D0%A1%D1%83%D0%B1%D0%BF%D0%B5%D1%80%D0%B8%D0%BE%D1%81%D1%82%D0%B0%D0%BB%D1%8C%D0%BD%D0%B0%D1%8F_%D0%BA%D0%BE%D0%BD%D1%81%D1%82%D1%80%D1%83%D0%BA%D1%86%D0%B8%D1%8F&amp;action=edit&amp;redlink=1" TargetMode="External"/><Relationship Id="rId2" Type="http://schemas.openxmlformats.org/officeDocument/2006/relationships/hyperlink" Target="https://ru.wikipedia.org/wiki/%D0%92%D0%BD%D1%83%D1%82%D1%80%D0%B8%D0%BA%D0%BE%D1%81%D1%82%D0%BD%D0%B0%D1%8F_%D0%BA%D0%BE%D0%BD%D1%81%D1%82%D1%80%D1%83%D0%BA%D1%86%D0%B8%D1%8F" TargetMode="External"/><Relationship Id="rId1" Type="http://schemas.openxmlformats.org/officeDocument/2006/relationships/slideLayout" Target="../slideLayouts/slideLayout2.xml"/><Relationship Id="rId4" Type="http://schemas.openxmlformats.org/officeDocument/2006/relationships/hyperlink" Target="https://ru.wikipedia.org/wiki/%D0%91%D0%B0%D0%B7%D0%B0%D0%BB%D1%8C%D0%BD%D1%8B%D0%B9_%D0%B8%D0%BC%D0%BF%D0%BB%D0%B0%D0%BD%D1%82%D0%B0%D1%8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E%D1%81%D1%82%D0%B5%D0%BE%D0%B8%D0%BD%D1%82%D0%B5%D0%B3%D1%80%D0%B0%D1%86%D0%B8%D1%8F" TargetMode="External"/><Relationship Id="rId2" Type="http://schemas.openxmlformats.org/officeDocument/2006/relationships/hyperlink" Target="https://ru.wikipedia.org/wiki/%D0%94%D0%B5%D0%BD%D1%82%D0%B0%D0%BB%D1%8C%D0%BD%D0%B0%D1%8F_%D0%B8%D0%BC%D0%BF%D0%BB%D0%B0%D0%BD%D1%82%D0%B0%D1%86%D0%B8%D1%8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u.wikipedia.org/wiki/%D0%A2%D0%B8%D1%82%D0%B0%D0%BD_(%D1%8D%D0%BB%D0%B5%D0%BC%D0%B5%D0%BD%D1%82)" TargetMode="External"/><Relationship Id="rId2" Type="http://schemas.openxmlformats.org/officeDocument/2006/relationships/hyperlink" Target="https://ru.wikipedia.org/wiki/%D0%98%D0%BC%D0%BF%D0%BB%D0%B0%D0%BD%D1%82%D0%B0%D1%82" TargetMode="External"/><Relationship Id="rId1" Type="http://schemas.openxmlformats.org/officeDocument/2006/relationships/slideLayout" Target="../slideLayouts/slideLayout2.xml"/><Relationship Id="rId4" Type="http://schemas.openxmlformats.org/officeDocument/2006/relationships/hyperlink" Target="https://ru.wikipedia.org/wiki/%D0%A1%D0%BF%D0%BB%D0%B0%D0%B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350" dirty="0"/>
              <a:t>Федеральное государственное бюджетное образовательное учреждение высшего образования «Красноярский медицинский университет имени профессора В.Ф. </a:t>
            </a:r>
            <a:r>
              <a:rPr lang="ru-RU" sz="1350" dirty="0" err="1"/>
              <a:t>Войно-Ясенецкого</a:t>
            </a:r>
            <a:r>
              <a:rPr lang="ru-RU" sz="1350" dirty="0"/>
              <a:t>» Министерства здравоохранения Российской Федерации Кафедра стоматологии ортопедической</a:t>
            </a:r>
            <a:br>
              <a:rPr lang="ru-RU" sz="1350" dirty="0"/>
            </a:br>
            <a:endParaRPr lang="ru-RU" sz="1350" dirty="0"/>
          </a:p>
        </p:txBody>
      </p:sp>
      <p:sp>
        <p:nvSpPr>
          <p:cNvPr id="3" name="Объект 2"/>
          <p:cNvSpPr>
            <a:spLocks noGrp="1"/>
          </p:cNvSpPr>
          <p:nvPr>
            <p:ph idx="1"/>
          </p:nvPr>
        </p:nvSpPr>
        <p:spPr>
          <a:xfrm>
            <a:off x="457200" y="1600200"/>
            <a:ext cx="8229600" cy="5141168"/>
          </a:xfrm>
        </p:spPr>
        <p:txBody>
          <a:bodyPr>
            <a:normAutofit lnSpcReduction="10000"/>
          </a:bodyPr>
          <a:lstStyle/>
          <a:p>
            <a:pPr marL="0" indent="0" algn="ctr">
              <a:buNone/>
            </a:pPr>
            <a:r>
              <a:rPr lang="ru-RU" sz="5400" dirty="0"/>
              <a:t>Имплантат</a:t>
            </a:r>
          </a:p>
          <a:p>
            <a:pPr marL="0" indent="0" algn="r">
              <a:buNone/>
            </a:pPr>
            <a:endParaRPr lang="ru-RU" sz="1350" dirty="0"/>
          </a:p>
          <a:p>
            <a:pPr marL="0" indent="0" algn="r">
              <a:buNone/>
            </a:pPr>
            <a:endParaRPr lang="ru-RU" sz="1350" dirty="0"/>
          </a:p>
          <a:p>
            <a:pPr marL="0" indent="0" algn="r">
              <a:buNone/>
            </a:pPr>
            <a:endParaRPr lang="ru-RU" sz="1350" dirty="0"/>
          </a:p>
          <a:p>
            <a:pPr marL="2743200" lvl="8" indent="0">
              <a:buNone/>
            </a:pPr>
            <a:endParaRPr lang="ru-RU" sz="1500" dirty="0"/>
          </a:p>
          <a:p>
            <a:pPr marL="2743200" lvl="8" indent="0">
              <a:buNone/>
            </a:pPr>
            <a:endParaRPr lang="ru-RU" sz="1500" dirty="0"/>
          </a:p>
          <a:p>
            <a:pPr marL="2743200" lvl="8" indent="0">
              <a:buNone/>
            </a:pPr>
            <a:endParaRPr lang="ru-RU" sz="1500" dirty="0"/>
          </a:p>
          <a:p>
            <a:pPr marL="2743200" lvl="8" indent="0">
              <a:buNone/>
            </a:pPr>
            <a:endParaRPr lang="ru-RU" sz="1500" dirty="0"/>
          </a:p>
          <a:p>
            <a:pPr marL="2743200" lvl="8" indent="0">
              <a:buNone/>
            </a:pPr>
            <a:endParaRPr lang="ru-RU" sz="1500" dirty="0"/>
          </a:p>
          <a:p>
            <a:pPr marL="2743200" lvl="8" indent="0">
              <a:buNone/>
            </a:pPr>
            <a:r>
              <a:rPr lang="ru-RU" sz="1500" dirty="0"/>
              <a:t>Выполнил ординатор 1-го года обучения по специальности «стоматология ортопедическая» Джамбровский Владимир Алексеевич</a:t>
            </a:r>
          </a:p>
          <a:p>
            <a:pPr marL="2743200" lvl="8" indent="0">
              <a:buNone/>
            </a:pPr>
            <a:r>
              <a:rPr lang="ru-RU" sz="1500" dirty="0"/>
              <a:t> рецензент профессор Чижов Юрий Васильевич </a:t>
            </a:r>
          </a:p>
          <a:p>
            <a:pPr marL="2743200" lvl="8" indent="0">
              <a:buNone/>
            </a:pPr>
            <a:endParaRPr lang="ru-RU" sz="1500" dirty="0"/>
          </a:p>
          <a:p>
            <a:pPr marL="2743200" lvl="8" indent="0">
              <a:buNone/>
            </a:pPr>
            <a:endParaRPr lang="ru-RU" sz="1500" dirty="0"/>
          </a:p>
          <a:p>
            <a:pPr marL="2743200" lvl="8" indent="0">
              <a:buNone/>
            </a:pPr>
            <a:endParaRPr lang="ru-RU" sz="1500" dirty="0"/>
          </a:p>
          <a:p>
            <a:pPr marL="2743200" lvl="8" indent="0">
              <a:buNone/>
            </a:pPr>
            <a:endParaRPr lang="ru-RU" sz="1500" dirty="0"/>
          </a:p>
          <a:p>
            <a:pPr marL="2743200" lvl="8" indent="0">
              <a:buNone/>
            </a:pPr>
            <a:r>
              <a:rPr lang="ru-RU" sz="1500" dirty="0"/>
              <a:t>г. Красноярск, 2021</a:t>
            </a:r>
          </a:p>
          <a:p>
            <a:pPr marL="2743200" lvl="8" indent="0">
              <a:buNone/>
            </a:pPr>
            <a:endParaRPr lang="ru-RU" sz="1500" b="1" dirty="0"/>
          </a:p>
        </p:txBody>
      </p:sp>
    </p:spTree>
    <p:extLst>
      <p:ext uri="{BB962C8B-B14F-4D97-AF65-F5344CB8AC3E}">
        <p14:creationId xmlns:p14="http://schemas.microsoft.com/office/powerpoint/2010/main" val="2299947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a:extLst>
              <a:ext uri="{FF2B5EF4-FFF2-40B4-BE49-F238E27FC236}">
                <a16:creationId xmlns:a16="http://schemas.microsoft.com/office/drawing/2014/main" id="{A4D88BAD-A079-1D46-AE07-AFEB9D91A4D9}"/>
              </a:ext>
            </a:extLst>
          </p:cNvPr>
          <p:cNvSpPr>
            <a:spLocks noGrp="1"/>
          </p:cNvSpPr>
          <p:nvPr>
            <p:ph idx="1"/>
          </p:nvPr>
        </p:nvSpPr>
        <p:spPr/>
        <p:txBody>
          <a:bodyPr>
            <a:normAutofit fontScale="92500" lnSpcReduction="20000"/>
          </a:bodyPr>
          <a:lstStyle/>
          <a:p>
            <a:r>
              <a:rPr lang="ru-RU" dirty="0"/>
              <a:t>Производятся дентальные имплантаты также из </a:t>
            </a:r>
            <a:r>
              <a:rPr lang="ru-RU" dirty="0">
                <a:hlinkClick r:id="rId2" tooltip="Диоксид циркония"/>
              </a:rPr>
              <a:t>диоксида циркония</a:t>
            </a:r>
            <a:r>
              <a:rPr lang="ru-RU" dirty="0"/>
              <a:t>. Такие имплантаты имеют косметическое преимущество, так как отсутствует тёмное просвечивание сквозь слизистую оболочку, иногда проявляющееся при использовании имплантатов из титана и сплавов. Однако диоксид циркония </a:t>
            </a:r>
            <a:r>
              <a:rPr lang="ru-RU" dirty="0" err="1"/>
              <a:t>остеоинтегрируется</a:t>
            </a:r>
            <a:r>
              <a:rPr lang="ru-RU" dirty="0"/>
              <a:t> в меньшей степени, чем титан, а также является сложным в окончательной обработке в полости рта. Ввиду этого имплантаты из диоксида циркония не получили широкого применения в мире.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a:extLst>
              <a:ext uri="{FF2B5EF4-FFF2-40B4-BE49-F238E27FC236}">
                <a16:creationId xmlns:a16="http://schemas.microsoft.com/office/drawing/2014/main" id="{EB48A672-ED2A-2D4C-87BC-7D4313EF22D0}"/>
              </a:ext>
            </a:extLst>
          </p:cNvPr>
          <p:cNvSpPr>
            <a:spLocks noGrp="1"/>
          </p:cNvSpPr>
          <p:nvPr>
            <p:ph idx="1"/>
          </p:nvPr>
        </p:nvSpPr>
        <p:spPr/>
        <p:txBody>
          <a:bodyPr>
            <a:normAutofit fontScale="92500" lnSpcReduction="20000"/>
          </a:bodyPr>
          <a:lstStyle/>
          <a:p>
            <a:r>
              <a:rPr lang="ru-RU" dirty="0"/>
              <a:t>В качестве перспективного материала для зубных имплантатов рассматривается </a:t>
            </a:r>
            <a:r>
              <a:rPr lang="ru-RU" dirty="0" err="1"/>
              <a:t>наноструктурированный</a:t>
            </a:r>
            <a:r>
              <a:rPr lang="ru-RU" dirty="0"/>
              <a:t> титан. Благодаря значительному уменьшению среднего размера кристаллических зёрен, его прочность становится сопоставимой с прочностью сплава ВТ6, что позволяет изготавливать имплантаты меньшего размера. При этом установлено, что </a:t>
            </a:r>
            <a:r>
              <a:rPr lang="ru-RU" dirty="0" err="1"/>
              <a:t>нанотитан</a:t>
            </a:r>
            <a:r>
              <a:rPr lang="ru-RU" dirty="0"/>
              <a:t> обеспечивает лучшую </a:t>
            </a:r>
            <a:r>
              <a:rPr lang="ru-RU" dirty="0" err="1"/>
              <a:t>остеоинтеграцию</a:t>
            </a:r>
            <a:r>
              <a:rPr lang="ru-RU" dirty="0"/>
              <a:t> по сравнению с крупнозернистым титаном.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Требования к имплантату</a:t>
            </a:r>
            <a:br>
              <a:rPr lang="ru-RU" dirty="0"/>
            </a:br>
            <a:endParaRPr lang="ru-RU" dirty="0"/>
          </a:p>
        </p:txBody>
      </p:sp>
      <p:sp>
        <p:nvSpPr>
          <p:cNvPr id="4" name="Объект 3">
            <a:extLst>
              <a:ext uri="{FF2B5EF4-FFF2-40B4-BE49-F238E27FC236}">
                <a16:creationId xmlns:a16="http://schemas.microsoft.com/office/drawing/2014/main" id="{00D6FFBE-A249-E244-B271-E96AE6CE505B}"/>
              </a:ext>
            </a:extLst>
          </p:cNvPr>
          <p:cNvSpPr>
            <a:spLocks noGrp="1"/>
          </p:cNvSpPr>
          <p:nvPr>
            <p:ph idx="1"/>
          </p:nvPr>
        </p:nvSpPr>
        <p:spPr/>
        <p:txBody>
          <a:bodyPr>
            <a:normAutofit fontScale="62500" lnSpcReduction="20000"/>
          </a:bodyPr>
          <a:lstStyle/>
          <a:p>
            <a:r>
              <a:rPr lang="ru-RU" dirty="0"/>
              <a:t>Следует понимать, что искомым результатом в стоматологии является восстановление функции и эстетики </a:t>
            </a:r>
            <a:r>
              <a:rPr lang="ru-RU" dirty="0" err="1"/>
              <a:t>зубо</a:t>
            </a:r>
            <a:r>
              <a:rPr lang="ru-RU" dirty="0"/>
              <a:t>-челюстной системы в целом. Зубной имплантат в этом контексте может быть лишь этапом общего процесса, являясь опорой для финальной реставрации. Имплантат должен быть как функциональным для пациента, так и удобным в работе для стоматолога на этапе установки. Этому способствуют: продуманный хирургический набор фрез и отвёрток; логичный последовательный протокол подготовки остеотомии (костного ложа). Наличие разных форм имплантата даёт возможность </a:t>
            </a:r>
            <a:r>
              <a:rPr lang="ru-RU" dirty="0" err="1"/>
              <a:t>имплантологу</a:t>
            </a:r>
            <a:r>
              <a:rPr lang="ru-RU" dirty="0"/>
              <a:t> выбрать оптимальный дизайн в зависимости от костных условий. Например, в пористой, губчатой кости больше подойдет имплантат конусной формы с «агрессивной» самонарезающей резьбой, а достигнуть адекватной стабилизации цилиндрическим имплантатом с мелким шагом резьбы будет трудной задачей. Если требования не удовлетворены, то система имплантатов так или иначе отвергается.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Объект 3">
            <a:extLst>
              <a:ext uri="{FF2B5EF4-FFF2-40B4-BE49-F238E27FC236}">
                <a16:creationId xmlns:a16="http://schemas.microsoft.com/office/drawing/2014/main" id="{78C6251A-6048-834B-A19F-3BBF47EEBD11}"/>
              </a:ext>
            </a:extLst>
          </p:cNvPr>
          <p:cNvSpPr>
            <a:spLocks noGrp="1"/>
          </p:cNvSpPr>
          <p:nvPr>
            <p:ph idx="1"/>
          </p:nvPr>
        </p:nvSpPr>
        <p:spPr/>
        <p:txBody>
          <a:bodyPr>
            <a:normAutofit fontScale="77500" lnSpcReduction="20000"/>
          </a:bodyPr>
          <a:lstStyle/>
          <a:p>
            <a:pPr marL="0" indent="0">
              <a:buNone/>
            </a:pPr>
            <a:r>
              <a:rPr lang="ru-RU" dirty="0"/>
              <a:t>Имплантат должен:</a:t>
            </a:r>
          </a:p>
          <a:p>
            <a:r>
              <a:rPr lang="ru-RU" dirty="0"/>
              <a:t>быть удобным на этапе установки.</a:t>
            </a:r>
          </a:p>
          <a:p>
            <a:r>
              <a:rPr lang="ru-RU" dirty="0"/>
              <a:t>успешно интегрироваться, не вызывать угнетения </a:t>
            </a:r>
            <a:r>
              <a:rPr lang="ru-RU" dirty="0" err="1"/>
              <a:t>остеоинтеграции</a:t>
            </a:r>
            <a:r>
              <a:rPr lang="ru-RU" dirty="0"/>
              <a:t>, а возможно и потенцировать её. Этому способствует высокая степень очистки от механических частиц и уровень стерилизации.</a:t>
            </a:r>
          </a:p>
          <a:p>
            <a:r>
              <a:rPr lang="ru-RU" dirty="0"/>
              <a:t>давать широкие возможности в протезировании</a:t>
            </a:r>
          </a:p>
          <a:p>
            <a:r>
              <a:rPr lang="ru-RU" dirty="0"/>
              <a:t>обеспечить длительное сохранение потребительских свойств / не ломаться</a:t>
            </a:r>
          </a:p>
          <a:p>
            <a:r>
              <a:rPr lang="ru-RU" dirty="0"/>
              <a:t>Однако стоит учитывать, что успех процедуры зависит не только от материалов, но и от опыта врача, который устанавливает имплантаты, поскольку 80 % неудач происходят из-за низкой квалификации специалиста.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rmAutofit fontScale="90000"/>
          </a:bodyPr>
          <a:lstStyle/>
          <a:p>
            <a:r>
              <a:rPr lang="ru-RU" dirty="0"/>
              <a:t>Показания к имплантации зубов</a:t>
            </a:r>
            <a:br>
              <a:rPr lang="ru-RU" dirty="0"/>
            </a:br>
            <a:endParaRPr lang="ru-RU" dirty="0"/>
          </a:p>
        </p:txBody>
      </p:sp>
      <p:sp>
        <p:nvSpPr>
          <p:cNvPr id="4" name="Объект 3">
            <a:extLst>
              <a:ext uri="{FF2B5EF4-FFF2-40B4-BE49-F238E27FC236}">
                <a16:creationId xmlns:a16="http://schemas.microsoft.com/office/drawing/2014/main" id="{1F0D4501-F326-B249-B8FE-B831EEA28E23}"/>
              </a:ext>
            </a:extLst>
          </p:cNvPr>
          <p:cNvSpPr>
            <a:spLocks noGrp="1"/>
          </p:cNvSpPr>
          <p:nvPr>
            <p:ph idx="1"/>
          </p:nvPr>
        </p:nvSpPr>
        <p:spPr>
          <a:xfrm>
            <a:off x="457200" y="1052736"/>
            <a:ext cx="8229600" cy="4525963"/>
          </a:xfrm>
        </p:spPr>
        <p:txBody>
          <a:bodyPr>
            <a:normAutofit fontScale="62500" lnSpcReduction="20000"/>
          </a:bodyPr>
          <a:lstStyle/>
          <a:p>
            <a:r>
              <a:rPr lang="ru-RU" dirty="0"/>
              <a:t>Показанием к имплантации является отсутствие зуба (адентия) по любой причине.</a:t>
            </a:r>
          </a:p>
          <a:p>
            <a:r>
              <a:rPr lang="ru-RU" dirty="0"/>
              <a:t>При утрате одного или нескольких зубов костная ткань в этом месте со временем </a:t>
            </a:r>
            <a:r>
              <a:rPr lang="ru-RU" dirty="0">
                <a:hlinkClick r:id="rId2" tooltip="Атрофия"/>
              </a:rPr>
              <a:t>истончается</a:t>
            </a:r>
            <a:r>
              <a:rPr lang="ru-RU" dirty="0"/>
              <a:t> из-за отсутствия жевательной нагрузки, что ведёт к деформации челюстно-лицевой системы. Наличие имплантата обеспечивает адекватную нагрузку на кость челюсти подобно естественному корню зуба, поэтому истончения костной ткани не происходит. Каждый человек, который потерял один или несколько </a:t>
            </a:r>
            <a:r>
              <a:rPr lang="ru-RU" dirty="0">
                <a:hlinkClick r:id="rId3" tooltip="Зубы человека"/>
              </a:rPr>
              <a:t>зубов</a:t>
            </a:r>
            <a:r>
              <a:rPr lang="ru-RU" dirty="0"/>
              <a:t> в результате различных травм, болезней или разрушения зубов, имеют показания для имплантации зубов. Люди преклонного возраста также могут пройти процедуру имплантации, поскольку определяющим фактором её осуществления является скорее состояние здоровья, нежели возраст. Вопрос о том, возможно ли проведение дентальной имплантации, решается специалистом — </a:t>
            </a:r>
            <a:r>
              <a:rPr lang="ru-RU" dirty="0">
                <a:hlinkClick r:id="rId4" tooltip="Стоматолог"/>
              </a:rPr>
              <a:t>стоматологом</a:t>
            </a:r>
            <a:r>
              <a:rPr lang="ru-RU" dirty="0"/>
              <a:t> после тщательного медицинского обследования конкретного </a:t>
            </a:r>
            <a:r>
              <a:rPr lang="ru-RU" dirty="0">
                <a:hlinkClick r:id="rId5" tooltip="Пациент"/>
              </a:rPr>
              <a:t>пациента</a:t>
            </a:r>
            <a:r>
              <a:rPr lang="ru-RU" dirty="0"/>
              <a:t> и детального осмотра состояния его зубов.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AA5548-CA12-2949-A15F-C52B88690386}"/>
              </a:ext>
            </a:extLst>
          </p:cNvPr>
          <p:cNvSpPr>
            <a:spLocks noGrp="1"/>
          </p:cNvSpPr>
          <p:nvPr>
            <p:ph type="title"/>
          </p:nvPr>
        </p:nvSpPr>
        <p:spPr/>
        <p:txBody>
          <a:bodyPr>
            <a:normAutofit fontScale="90000"/>
          </a:bodyPr>
          <a:lstStyle/>
          <a:p>
            <a:r>
              <a:rPr lang="ru-RU" dirty="0"/>
              <a:t>Противопоказания к имплантации</a:t>
            </a:r>
            <a:br>
              <a:rPr lang="ru-RU" dirty="0"/>
            </a:br>
            <a:endParaRPr lang="ru-RU" dirty="0"/>
          </a:p>
        </p:txBody>
      </p:sp>
      <p:sp>
        <p:nvSpPr>
          <p:cNvPr id="4" name="Объект 3">
            <a:extLst>
              <a:ext uri="{FF2B5EF4-FFF2-40B4-BE49-F238E27FC236}">
                <a16:creationId xmlns:a16="http://schemas.microsoft.com/office/drawing/2014/main" id="{C6D37859-6C6B-2F43-BCFD-6F3AA5665AC5}"/>
              </a:ext>
            </a:extLst>
          </p:cNvPr>
          <p:cNvSpPr>
            <a:spLocks noGrp="1"/>
          </p:cNvSpPr>
          <p:nvPr>
            <p:ph idx="1"/>
          </p:nvPr>
        </p:nvSpPr>
        <p:spPr/>
        <p:txBody>
          <a:bodyPr>
            <a:normAutofit fontScale="70000" lnSpcReduction="20000"/>
          </a:bodyPr>
          <a:lstStyle/>
          <a:p>
            <a:r>
              <a:rPr lang="ru-RU" dirty="0">
                <a:hlinkClick r:id="rId2"/>
              </a:rPr>
              <a:t>болезни крови</a:t>
            </a:r>
            <a:r>
              <a:rPr lang="ru-RU" dirty="0"/>
              <a:t>;</a:t>
            </a:r>
          </a:p>
          <a:p>
            <a:r>
              <a:rPr lang="ru-RU" dirty="0">
                <a:hlinkClick r:id="rId3" tooltip="Ишемическая болезнь сердца"/>
              </a:rPr>
              <a:t>ишемическая болезнь сердца</a:t>
            </a:r>
            <a:r>
              <a:rPr lang="ru-RU" dirty="0"/>
              <a:t>;</a:t>
            </a:r>
          </a:p>
          <a:p>
            <a:r>
              <a:rPr lang="ru-RU" dirty="0">
                <a:hlinkClick r:id="rId4" tooltip="Гипертоническая болезнь"/>
              </a:rPr>
              <a:t>гипертоническая болезнь</a:t>
            </a:r>
            <a:r>
              <a:rPr lang="ru-RU" dirty="0"/>
              <a:t>;</a:t>
            </a:r>
          </a:p>
          <a:p>
            <a:r>
              <a:rPr lang="ru-RU" dirty="0"/>
              <a:t>болезни </a:t>
            </a:r>
            <a:r>
              <a:rPr lang="ru-RU" dirty="0">
                <a:hlinkClick r:id="rId5" tooltip="Центральная нервная система"/>
              </a:rPr>
              <a:t>центральной нервной системы</a:t>
            </a:r>
            <a:r>
              <a:rPr lang="ru-RU" dirty="0"/>
              <a:t>;</a:t>
            </a:r>
          </a:p>
          <a:p>
            <a:r>
              <a:rPr lang="ru-RU" dirty="0">
                <a:hlinkClick r:id="rId6" tooltip="Сахарный диабет"/>
              </a:rPr>
              <a:t>сахарный диабет</a:t>
            </a:r>
            <a:r>
              <a:rPr lang="ru-RU" dirty="0"/>
              <a:t>;</a:t>
            </a:r>
          </a:p>
          <a:p>
            <a:r>
              <a:rPr lang="ru-RU" dirty="0">
                <a:hlinkClick r:id="rId7" tooltip="Онкологические заболевания"/>
              </a:rPr>
              <a:t>онкологические заболевания</a:t>
            </a:r>
            <a:r>
              <a:rPr lang="ru-RU" dirty="0"/>
              <a:t>;</a:t>
            </a:r>
          </a:p>
          <a:p>
            <a:r>
              <a:rPr lang="ru-RU" dirty="0"/>
              <a:t>тяжёлые формы заболеваний </a:t>
            </a:r>
            <a:r>
              <a:rPr lang="ru-RU" dirty="0">
                <a:hlinkClick r:id="rId8" tooltip="Пародонт"/>
              </a:rPr>
              <a:t>пародонта</a:t>
            </a:r>
            <a:r>
              <a:rPr lang="ru-RU" dirty="0"/>
              <a:t>;</a:t>
            </a:r>
          </a:p>
          <a:p>
            <a:r>
              <a:rPr lang="ru-RU" dirty="0"/>
              <a:t>врождённые или приобретённые деформации </a:t>
            </a:r>
            <a:r>
              <a:rPr lang="ru-RU" dirty="0">
                <a:hlinkClick r:id="rId9" tooltip="Прикус"/>
              </a:rPr>
              <a:t>прикуса</a:t>
            </a:r>
            <a:r>
              <a:rPr lang="ru-RU" dirty="0"/>
              <a:t>;</a:t>
            </a:r>
          </a:p>
          <a:p>
            <a:r>
              <a:rPr lang="ru-RU" dirty="0"/>
              <a:t>возраст пациента до 16 лет;</a:t>
            </a:r>
          </a:p>
          <a:p>
            <a:r>
              <a:rPr lang="ru-RU" dirty="0">
                <a:hlinkClick r:id="rId10" tooltip="Иммунопатологические состояния (страница отсутствует)"/>
              </a:rPr>
              <a:t>иммунопатологические состояния</a:t>
            </a:r>
            <a:r>
              <a:rPr lang="ru-RU" dirty="0"/>
              <a:t>;</a:t>
            </a:r>
          </a:p>
          <a:p>
            <a:r>
              <a:rPr lang="ru-RU" dirty="0"/>
              <a:t>системные заболевания </a:t>
            </a:r>
            <a:r>
              <a:rPr lang="ru-RU" dirty="0">
                <a:hlinkClick r:id="rId11" tooltip="Соединительная ткань"/>
              </a:rPr>
              <a:t>соединительной ткани</a:t>
            </a:r>
            <a:r>
              <a:rPr lang="ru-RU" dirty="0"/>
              <a:t> (ревматические, ревматоидные процессы, </a:t>
            </a:r>
            <a:r>
              <a:rPr lang="ru-RU" dirty="0">
                <a:hlinkClick r:id="rId12" tooltip="Системная склеродермия"/>
              </a:rPr>
              <a:t>склеродермия</a:t>
            </a:r>
            <a:r>
              <a:rPr lang="ru-RU" dirty="0"/>
              <a:t> и т. д.);</a:t>
            </a:r>
          </a:p>
          <a:p>
            <a:r>
              <a:rPr lang="ru-RU" dirty="0">
                <a:hlinkClick r:id="rId13" tooltip="Туберкулёз"/>
              </a:rPr>
              <a:t>туберкулёз</a:t>
            </a:r>
            <a:r>
              <a:rPr lang="ru-RU" dirty="0"/>
              <a:t>.</a:t>
            </a:r>
          </a:p>
          <a:p>
            <a:endParaRPr lang="ru-RU" dirty="0"/>
          </a:p>
        </p:txBody>
      </p:sp>
    </p:spTree>
    <p:extLst>
      <p:ext uri="{BB962C8B-B14F-4D97-AF65-F5344CB8AC3E}">
        <p14:creationId xmlns:p14="http://schemas.microsoft.com/office/powerpoint/2010/main" val="3339007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txBody>
          <a:bodyPr>
            <a:normAutofit fontScale="70000" lnSpcReduction="20000"/>
          </a:bodyPr>
          <a:lstStyle/>
          <a:p>
            <a:r>
              <a:rPr lang="ru-RU" dirty="0"/>
              <a:t>Подобные противопоказания встречаются примерно у 10 % населения. Данные противопоказания являются лишь относительными и определяются в первую очередь тяжестью заболевания. Не рекомендуется устанавливать имплантаты очень юным или, напротив, слишком пожилым пациентам, а также тем, кто курит или чрезмерно употребляет алкоголь.</a:t>
            </a:r>
          </a:p>
          <a:p>
            <a:r>
              <a:rPr lang="ru-RU" dirty="0"/>
              <a:t>Особое значение имеет уровень гигиены полости рта. Имплантация не может быть выполнена без санации полости рта (все зубы должны быть вылечены), поскольку любой очаг инфекции в организме может свести на нет работу </a:t>
            </a:r>
            <a:r>
              <a:rPr lang="ru-RU" dirty="0" err="1"/>
              <a:t>имплантолога</a:t>
            </a:r>
            <a:r>
              <a:rPr lang="ru-RU" dirty="0"/>
              <a:t> из-за высокой вероятности последующего отторжения вживлённого имплантата.</a:t>
            </a:r>
          </a:p>
          <a:p>
            <a:r>
              <a:rPr lang="ru-RU" dirty="0"/>
              <a:t>Установка зубных имплантатов может вести к </a:t>
            </a:r>
            <a:r>
              <a:rPr lang="ru-RU" dirty="0">
                <a:hlinkClick r:id="rId2" tooltip="Периимплантит (страница отсутствует)"/>
              </a:rPr>
              <a:t>периимплантиту</a:t>
            </a:r>
            <a:r>
              <a:rPr lang="ru-RU" dirty="0"/>
              <a:t>, который возникает из-за бактериальной флоры, попадающей на внешнюю поверхность имплантатов через зубной налет. Лечение данного заболевания проводили корейские исследователи с использованием титановой щетки.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Этапы имплантации </a:t>
            </a:r>
            <a:br>
              <a:rPr lang="ru-RU" dirty="0"/>
            </a:br>
            <a:endParaRPr lang="ru-RU" dirty="0"/>
          </a:p>
        </p:txBody>
      </p:sp>
      <p:pic>
        <p:nvPicPr>
          <p:cNvPr id="7" name="Объект 6">
            <a:extLst>
              <a:ext uri="{FF2B5EF4-FFF2-40B4-BE49-F238E27FC236}">
                <a16:creationId xmlns:a16="http://schemas.microsoft.com/office/drawing/2014/main" id="{B5CB84C7-7EAA-D94A-8331-A4DEA54DAA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268760"/>
            <a:ext cx="6123361" cy="4525963"/>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Область с единственным отсутствующим зубом</a:t>
            </a:r>
          </a:p>
        </p:txBody>
      </p:sp>
      <p:pic>
        <p:nvPicPr>
          <p:cNvPr id="6" name="Объект 5" descr="Изображение выглядит как закрыть&#10;&#10;Автоматически созданное описание">
            <a:extLst>
              <a:ext uri="{FF2B5EF4-FFF2-40B4-BE49-F238E27FC236}">
                <a16:creationId xmlns:a16="http://schemas.microsoft.com/office/drawing/2014/main" id="{5F05E0C4-9DB1-B348-8D31-B76CC749BD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844824"/>
            <a:ext cx="6480720" cy="4104456"/>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Через десну делается разрез, и лоскут ткани откидывается, чтобы показать кость челюсти.</a:t>
            </a:r>
          </a:p>
        </p:txBody>
      </p:sp>
      <p:pic>
        <p:nvPicPr>
          <p:cNvPr id="7" name="Объект 6" descr="Изображение выглядит как закрыть, овощ&#10;&#10;Автоматически созданное описание">
            <a:extLst>
              <a:ext uri="{FF2B5EF4-FFF2-40B4-BE49-F238E27FC236}">
                <a16:creationId xmlns:a16="http://schemas.microsoft.com/office/drawing/2014/main" id="{FFE28126-BB62-3641-92C3-0F8A38B92E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556792"/>
            <a:ext cx="6336704" cy="475252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Цели</a:t>
            </a:r>
          </a:p>
        </p:txBody>
      </p:sp>
      <p:sp>
        <p:nvSpPr>
          <p:cNvPr id="3" name="Объект 2"/>
          <p:cNvSpPr>
            <a:spLocks noGrp="1"/>
          </p:cNvSpPr>
          <p:nvPr>
            <p:ph idx="1"/>
          </p:nvPr>
        </p:nvSpPr>
        <p:spPr/>
        <p:txBody>
          <a:bodyPr>
            <a:normAutofit fontScale="92500" lnSpcReduction="20000"/>
          </a:bodyPr>
          <a:lstStyle/>
          <a:p>
            <a:r>
              <a:rPr lang="ru-RU" dirty="0"/>
              <a:t>Понятие имплантат</a:t>
            </a:r>
          </a:p>
          <a:p>
            <a:r>
              <a:rPr lang="ru-RU" dirty="0"/>
              <a:t>Типы имплантатов</a:t>
            </a:r>
          </a:p>
          <a:p>
            <a:r>
              <a:rPr lang="ru-RU" dirty="0"/>
              <a:t>По виду конструкции имплантаты бывают</a:t>
            </a:r>
          </a:p>
          <a:p>
            <a:r>
              <a:rPr lang="ru-RU" dirty="0"/>
              <a:t>Формы имплантатов</a:t>
            </a:r>
          </a:p>
          <a:p>
            <a:r>
              <a:rPr lang="ru-RU" dirty="0"/>
              <a:t>Материал изготовления имплантатов</a:t>
            </a:r>
          </a:p>
          <a:p>
            <a:r>
              <a:rPr lang="ru-RU" dirty="0"/>
              <a:t>Требования к имплантату</a:t>
            </a:r>
          </a:p>
          <a:p>
            <a:r>
              <a:rPr lang="ru-RU" dirty="0"/>
              <a:t>Показания и противопоказания к имплантации</a:t>
            </a:r>
          </a:p>
          <a:p>
            <a:r>
              <a:rPr lang="ru-RU" dirty="0"/>
              <a:t>Этапы имплантации </a:t>
            </a:r>
          </a:p>
          <a:p>
            <a:r>
              <a:rPr lang="ru-RU" dirty="0"/>
              <a:t>Преимущества имплантатов</a:t>
            </a:r>
          </a:p>
        </p:txBody>
      </p:sp>
    </p:spTree>
    <p:extLst>
      <p:ext uri="{BB962C8B-B14F-4D97-AF65-F5344CB8AC3E}">
        <p14:creationId xmlns:p14="http://schemas.microsoft.com/office/powerpoint/2010/main" val="1754009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Как только кость обнажена, серия упражнений создаёт и постепенно увеличивает участок (называемый остеотомией) для установки имплантата.</a:t>
            </a:r>
          </a:p>
        </p:txBody>
      </p:sp>
      <p:pic>
        <p:nvPicPr>
          <p:cNvPr id="7" name="Объект 6">
            <a:extLst>
              <a:ext uri="{FF2B5EF4-FFF2-40B4-BE49-F238E27FC236}">
                <a16:creationId xmlns:a16="http://schemas.microsoft.com/office/drawing/2014/main" id="{5D284AA2-8AE1-F244-B73D-482FE92195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732166"/>
            <a:ext cx="6768752" cy="4389531"/>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Крепление имплантата превращается в остеотомию. В идеале он полностью покрыт костью и не имеет движения внутри кости.</a:t>
            </a:r>
          </a:p>
        </p:txBody>
      </p:sp>
      <p:pic>
        <p:nvPicPr>
          <p:cNvPr id="5" name="Объект 4">
            <a:extLst>
              <a:ext uri="{FF2B5EF4-FFF2-40B4-BE49-F238E27FC236}">
                <a16:creationId xmlns:a16="http://schemas.microsoft.com/office/drawing/2014/main" id="{BB90C542-FBF7-E747-8285-B35F955B1D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628800"/>
            <a:ext cx="5904656" cy="4392488"/>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1470025"/>
          </a:xfrm>
        </p:spPr>
        <p:txBody>
          <a:bodyPr>
            <a:normAutofit/>
          </a:bodyPr>
          <a:lstStyle/>
          <a:p>
            <a:r>
              <a:rPr lang="ru-RU" sz="2000" dirty="0"/>
              <a:t>Формирователь десны (опора для заживления) прикрепляется к креплению имплантата, а лоскут десны накладывается на заживляющий </a:t>
            </a:r>
            <a:r>
              <a:rPr lang="ru-RU" sz="2000" dirty="0" err="1"/>
              <a:t>абатмент</a:t>
            </a:r>
            <a:r>
              <a:rPr lang="ru-RU" sz="2000" dirty="0"/>
              <a:t>.</a:t>
            </a:r>
          </a:p>
        </p:txBody>
      </p:sp>
      <p:pic>
        <p:nvPicPr>
          <p:cNvPr id="6" name="Рисунок 5">
            <a:extLst>
              <a:ext uri="{FF2B5EF4-FFF2-40B4-BE49-F238E27FC236}">
                <a16:creationId xmlns:a16="http://schemas.microsoft.com/office/drawing/2014/main" id="{01ECA157-F55C-9146-9EEB-A970BB3A0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988840"/>
            <a:ext cx="5832648" cy="410445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Преимущества имплантации</a:t>
            </a:r>
            <a:br>
              <a:rPr lang="ru-RU" dirty="0"/>
            </a:br>
            <a:endParaRPr lang="ru-RU" dirty="0"/>
          </a:p>
        </p:txBody>
      </p:sp>
      <p:sp>
        <p:nvSpPr>
          <p:cNvPr id="3" name="Содержимое 2"/>
          <p:cNvSpPr>
            <a:spLocks noGrp="1"/>
          </p:cNvSpPr>
          <p:nvPr>
            <p:ph idx="1"/>
          </p:nvPr>
        </p:nvSpPr>
        <p:spPr/>
        <p:txBody>
          <a:bodyPr>
            <a:normAutofit fontScale="70000" lnSpcReduction="20000"/>
          </a:bodyPr>
          <a:lstStyle/>
          <a:p>
            <a:r>
              <a:rPr lang="ru-RU" dirty="0"/>
              <a:t>хороший косметический эффект;</a:t>
            </a:r>
          </a:p>
          <a:p>
            <a:r>
              <a:rPr lang="ru-RU" dirty="0"/>
              <a:t>восстановление важных физиологических функций;</a:t>
            </a:r>
          </a:p>
          <a:p>
            <a:r>
              <a:rPr lang="ru-RU" dirty="0"/>
              <a:t>предотвращение негативных последствий отсутствия зубов.</a:t>
            </a:r>
          </a:p>
          <a:p>
            <a:r>
              <a:rPr lang="ru-RU" dirty="0"/>
              <a:t>Установка имплантата позволяет:</a:t>
            </a:r>
          </a:p>
          <a:p>
            <a:r>
              <a:rPr lang="ru-RU" dirty="0"/>
              <a:t>восстановить утраченный зуб, не повреждая при этом здоровые соседние зубы;</a:t>
            </a:r>
          </a:p>
          <a:p>
            <a:r>
              <a:rPr lang="ru-RU" dirty="0"/>
              <a:t>создать дополнительную опору и установить несъёмный протез;</a:t>
            </a:r>
          </a:p>
          <a:p>
            <a:r>
              <a:rPr lang="ru-RU" dirty="0"/>
              <a:t>создать опору для улучшения фиксации съёмного протеза;</a:t>
            </a:r>
          </a:p>
          <a:p>
            <a:r>
              <a:rPr lang="ru-RU" dirty="0"/>
              <a:t>сделать профилактику деменции (старческого слабоумия) и продлить жизнь. Жевательное давление через родные зубы или </a:t>
            </a:r>
            <a:r>
              <a:rPr lang="ru-RU" dirty="0" err="1"/>
              <a:t>импланты</a:t>
            </a:r>
            <a:r>
              <a:rPr lang="ru-RU" dirty="0"/>
              <a:t> препятствует процессам общесоматического старения организма.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613F59-1EAD-2D40-ABC5-CA8B86654565}"/>
              </a:ext>
            </a:extLst>
          </p:cNvPr>
          <p:cNvSpPr>
            <a:spLocks noGrp="1"/>
          </p:cNvSpPr>
          <p:nvPr>
            <p:ph type="title"/>
          </p:nvPr>
        </p:nvSpPr>
        <p:spPr/>
        <p:txBody>
          <a:bodyPr/>
          <a:lstStyle/>
          <a:p>
            <a:endParaRPr lang="ru-RU"/>
          </a:p>
        </p:txBody>
      </p:sp>
      <p:pic>
        <p:nvPicPr>
          <p:cNvPr id="5" name="Объект 4" descr="Изображение выглядит как внутренний, упорядочено&#10;&#10;Автоматически созданное описание">
            <a:extLst>
              <a:ext uri="{FF2B5EF4-FFF2-40B4-BE49-F238E27FC236}">
                <a16:creationId xmlns:a16="http://schemas.microsoft.com/office/drawing/2014/main" id="{6F94EA74-754F-4846-955B-7149578829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934344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FF83E-A861-5646-BEEE-418049388D1F}"/>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id="{28DB4884-0B35-E544-953B-D8BEBC22D794}"/>
              </a:ext>
            </a:extLst>
          </p:cNvPr>
          <p:cNvSpPr>
            <a:spLocks noGrp="1"/>
          </p:cNvSpPr>
          <p:nvPr>
            <p:ph idx="1"/>
          </p:nvPr>
        </p:nvSpPr>
        <p:spPr/>
        <p:txBody>
          <a:bodyPr/>
          <a:lstStyle/>
          <a:p>
            <a:r>
              <a:rPr lang="en" dirty="0"/>
              <a:t>https://</a:t>
            </a:r>
            <a:r>
              <a:rPr lang="en" dirty="0" err="1"/>
              <a:t>ru.wikipedia.org</a:t>
            </a:r>
            <a:r>
              <a:rPr lang="en" dirty="0"/>
              <a:t>/wiki/</a:t>
            </a:r>
            <a:r>
              <a:rPr lang="ru-RU" dirty="0" err="1"/>
              <a:t>Зубной_имплантат</a:t>
            </a:r>
            <a:endParaRPr lang="ru-RU" dirty="0"/>
          </a:p>
        </p:txBody>
      </p:sp>
    </p:spTree>
    <p:extLst>
      <p:ext uri="{BB962C8B-B14F-4D97-AF65-F5344CB8AC3E}">
        <p14:creationId xmlns:p14="http://schemas.microsoft.com/office/powerpoint/2010/main" val="3029142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Спасибо за внимание!</a:t>
            </a:r>
          </a:p>
        </p:txBody>
      </p:sp>
      <p:sp>
        <p:nvSpPr>
          <p:cNvPr id="3" name="Содержимое 2"/>
          <p:cNvSpPr>
            <a:spLocks noGrp="1"/>
          </p:cNvSpPr>
          <p:nvPr>
            <p:ph idx="1"/>
          </p:nvPr>
        </p:nvSpPr>
        <p:spPr/>
        <p:txBody>
          <a:bodyPr/>
          <a:lstStyle/>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Понятие</a:t>
            </a:r>
          </a:p>
        </p:txBody>
      </p:sp>
      <p:sp>
        <p:nvSpPr>
          <p:cNvPr id="3" name="Содержимое 2"/>
          <p:cNvSpPr>
            <a:spLocks noGrp="1"/>
          </p:cNvSpPr>
          <p:nvPr>
            <p:ph idx="1"/>
          </p:nvPr>
        </p:nvSpPr>
        <p:spPr>
          <a:xfrm>
            <a:off x="179512" y="1600200"/>
            <a:ext cx="8712968" cy="4525963"/>
          </a:xfrm>
        </p:spPr>
        <p:txBody>
          <a:bodyPr>
            <a:normAutofit/>
          </a:bodyPr>
          <a:lstStyle/>
          <a:p>
            <a:r>
              <a:rPr lang="ru-RU" sz="2400"/>
              <a:t> </a:t>
            </a:r>
            <a:r>
              <a:rPr lang="ru-RU" sz="2400" b="1"/>
              <a:t>Зубной (дентальный) имплантат</a:t>
            </a:r>
            <a:r>
              <a:rPr lang="ru-RU" sz="2400"/>
              <a:t> — искусственно изготовленная, чаще всего многокомпонентная </a:t>
            </a:r>
            <a:r>
              <a:rPr lang="ru-RU" sz="2400">
                <a:hlinkClick r:id="rId2" tooltip="Конструкция"/>
              </a:rPr>
              <a:t>конструкция</a:t>
            </a:r>
            <a:r>
              <a:rPr lang="ru-RU" sz="2400"/>
              <a:t>, используемая для </a:t>
            </a:r>
            <a:r>
              <a:rPr lang="ru-RU" sz="2400">
                <a:hlinkClick r:id="rId3" tooltip="Интеграция имплантатов в костную ткань"/>
              </a:rPr>
              <a:t>внедрения в костную ткань</a:t>
            </a:r>
            <a:r>
              <a:rPr lang="ru-RU" sz="2400"/>
              <a:t> </a:t>
            </a:r>
            <a:r>
              <a:rPr lang="ru-RU" sz="2400">
                <a:hlinkClick r:id="rId4" tooltip="Челюсть"/>
              </a:rPr>
              <a:t>челюсти</a:t>
            </a:r>
            <a:r>
              <a:rPr lang="ru-RU" sz="2400"/>
              <a:t> с последующим сращением (</a:t>
            </a:r>
            <a:r>
              <a:rPr lang="ru-RU" sz="2400">
                <a:hlinkClick r:id="rId5" tooltip="Остеоинтеграция"/>
              </a:rPr>
              <a:t>остеоинтеграцией</a:t>
            </a:r>
            <a:r>
              <a:rPr lang="ru-RU" sz="2400"/>
              <a:t>) с целью </a:t>
            </a:r>
            <a:r>
              <a:rPr lang="ru-RU" sz="2400">
                <a:hlinkClick r:id="rId6" tooltip="Протезирование стоматологическое"/>
              </a:rPr>
              <a:t>протезирования</a:t>
            </a:r>
            <a:endParaRPr lang="ru-RU" sz="2400" dirty="0"/>
          </a:p>
        </p:txBody>
      </p:sp>
      <p:pic>
        <p:nvPicPr>
          <p:cNvPr id="6" name="Рисунок 5">
            <a:extLst>
              <a:ext uri="{FF2B5EF4-FFF2-40B4-BE49-F238E27FC236}">
                <a16:creationId xmlns:a16="http://schemas.microsoft.com/office/drawing/2014/main" id="{26E87617-A01C-7B41-A0AC-E37E4B8712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23928" y="3068960"/>
            <a:ext cx="4608512" cy="3600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C81D62-B072-A249-9220-00C20DFD9AB1}"/>
              </a:ext>
            </a:extLst>
          </p:cNvPr>
          <p:cNvSpPr>
            <a:spLocks noGrp="1"/>
          </p:cNvSpPr>
          <p:nvPr>
            <p:ph type="title"/>
          </p:nvPr>
        </p:nvSpPr>
        <p:spPr/>
        <p:txBody>
          <a:bodyPr>
            <a:normAutofit fontScale="90000"/>
          </a:bodyPr>
          <a:lstStyle/>
          <a:p>
            <a:r>
              <a:rPr lang="ru-RU" dirty="0"/>
              <a:t>Типы имплантатов</a:t>
            </a:r>
            <a:br>
              <a:rPr lang="ru-RU" dirty="0"/>
            </a:br>
            <a:endParaRPr lang="ru-RU" dirty="0"/>
          </a:p>
        </p:txBody>
      </p:sp>
      <p:sp>
        <p:nvSpPr>
          <p:cNvPr id="3" name="Объект 2">
            <a:extLst>
              <a:ext uri="{FF2B5EF4-FFF2-40B4-BE49-F238E27FC236}">
                <a16:creationId xmlns:a16="http://schemas.microsoft.com/office/drawing/2014/main" id="{1051FA16-F772-014D-B71A-0AC15027B2A3}"/>
              </a:ext>
            </a:extLst>
          </p:cNvPr>
          <p:cNvSpPr>
            <a:spLocks noGrp="1"/>
          </p:cNvSpPr>
          <p:nvPr>
            <p:ph idx="1"/>
          </p:nvPr>
        </p:nvSpPr>
        <p:spPr>
          <a:xfrm>
            <a:off x="457200" y="1600200"/>
            <a:ext cx="8229600" cy="4853136"/>
          </a:xfrm>
        </p:spPr>
        <p:txBody>
          <a:bodyPr>
            <a:normAutofit/>
          </a:bodyPr>
          <a:lstStyle/>
          <a:p>
            <a:r>
              <a:rPr lang="ru-RU" dirty="0">
                <a:hlinkClick r:id="rId2"/>
              </a:rPr>
              <a:t>Внутрикостные (эндооссальные)</a:t>
            </a:r>
            <a:endParaRPr lang="ru-RU" dirty="0"/>
          </a:p>
          <a:p>
            <a:r>
              <a:rPr lang="ru-RU" dirty="0">
                <a:hlinkClick r:id="rId3" tooltip="Субпериостальная конструкция (страница отсутствует)"/>
              </a:rPr>
              <a:t>Субпериостальные</a:t>
            </a:r>
            <a:r>
              <a:rPr lang="ru-RU" dirty="0"/>
              <a:t> (подслизистые)</a:t>
            </a:r>
          </a:p>
          <a:p>
            <a:r>
              <a:rPr lang="ru-RU" dirty="0">
                <a:hlinkClick r:id="rId4" tooltip="Базальный имплантат"/>
              </a:rPr>
              <a:t>Базальные</a:t>
            </a:r>
            <a:endParaRPr lang="ru-RU" dirty="0"/>
          </a:p>
          <a:p>
            <a:r>
              <a:rPr lang="ru-RU" dirty="0" err="1"/>
              <a:t>Эндодонто-эндооссальные</a:t>
            </a:r>
            <a:endParaRPr lang="ru-RU" dirty="0"/>
          </a:p>
          <a:p>
            <a:endParaRPr lang="ru-RU" dirty="0"/>
          </a:p>
        </p:txBody>
      </p:sp>
    </p:spTree>
    <p:extLst>
      <p:ext uri="{BB962C8B-B14F-4D97-AF65-F5344CB8AC3E}">
        <p14:creationId xmlns:p14="http://schemas.microsoft.com/office/powerpoint/2010/main" val="4222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3A0D4D-9920-8746-8314-0E1C61F91994}"/>
              </a:ext>
            </a:extLst>
          </p:cNvPr>
          <p:cNvSpPr>
            <a:spLocks noGrp="1"/>
          </p:cNvSpPr>
          <p:nvPr>
            <p:ph type="title"/>
          </p:nvPr>
        </p:nvSpPr>
        <p:spPr>
          <a:xfrm>
            <a:off x="457200" y="116632"/>
            <a:ext cx="8229600" cy="1143000"/>
          </a:xfrm>
        </p:spPr>
        <p:txBody>
          <a:bodyPr>
            <a:normAutofit fontScale="90000"/>
          </a:bodyPr>
          <a:lstStyle/>
          <a:p>
            <a:r>
              <a:rPr lang="ru-RU" dirty="0"/>
              <a:t>Конструкция</a:t>
            </a:r>
            <a:br>
              <a:rPr lang="ru-RU" dirty="0"/>
            </a:br>
            <a:endParaRPr lang="ru-RU" dirty="0"/>
          </a:p>
        </p:txBody>
      </p:sp>
      <p:sp>
        <p:nvSpPr>
          <p:cNvPr id="3" name="Объект 2">
            <a:extLst>
              <a:ext uri="{FF2B5EF4-FFF2-40B4-BE49-F238E27FC236}">
                <a16:creationId xmlns:a16="http://schemas.microsoft.com/office/drawing/2014/main" id="{E314EA2C-3079-354B-9BE3-0A15CB752FDE}"/>
              </a:ext>
            </a:extLst>
          </p:cNvPr>
          <p:cNvSpPr>
            <a:spLocks noGrp="1"/>
          </p:cNvSpPr>
          <p:nvPr>
            <p:ph idx="1"/>
          </p:nvPr>
        </p:nvSpPr>
        <p:spPr>
          <a:xfrm>
            <a:off x="457200" y="1417638"/>
            <a:ext cx="8229600" cy="4963690"/>
          </a:xfrm>
        </p:spPr>
        <p:txBody>
          <a:bodyPr>
            <a:normAutofit/>
          </a:bodyPr>
          <a:lstStyle/>
          <a:p>
            <a:r>
              <a:rPr lang="ru-RU" dirty="0"/>
              <a:t>По виду конструкции различают </a:t>
            </a:r>
            <a:r>
              <a:rPr lang="ru-RU" b="1" dirty="0"/>
              <a:t>разборные</a:t>
            </a:r>
            <a:r>
              <a:rPr lang="ru-RU" dirty="0"/>
              <a:t> и </a:t>
            </a:r>
            <a:r>
              <a:rPr lang="ru-RU" b="1" dirty="0"/>
              <a:t>неразборные</a:t>
            </a:r>
            <a:r>
              <a:rPr lang="ru-RU" dirty="0"/>
              <a:t>(однокомпонентные) имплантаты.</a:t>
            </a:r>
          </a:p>
        </p:txBody>
      </p:sp>
      <p:pic>
        <p:nvPicPr>
          <p:cNvPr id="5" name="Рисунок 4" descr="Изображение выглядит как внутренний, чашка&#10;&#10;Автоматически созданное описание">
            <a:extLst>
              <a:ext uri="{FF2B5EF4-FFF2-40B4-BE49-F238E27FC236}">
                <a16:creationId xmlns:a16="http://schemas.microsoft.com/office/drawing/2014/main" id="{F4705DBE-A2B6-3D43-B2FD-EF8159BEA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889944"/>
            <a:ext cx="5041900" cy="3835400"/>
          </a:xfrm>
          <a:prstGeom prst="rect">
            <a:avLst/>
          </a:prstGeom>
        </p:spPr>
      </p:pic>
    </p:spTree>
    <p:extLst>
      <p:ext uri="{BB962C8B-B14F-4D97-AF65-F5344CB8AC3E}">
        <p14:creationId xmlns:p14="http://schemas.microsoft.com/office/powerpoint/2010/main" val="220042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E051A-0E85-1C40-A132-4CD63CEDEBF8}"/>
              </a:ext>
            </a:extLst>
          </p:cNvPr>
          <p:cNvSpPr>
            <a:spLocks noGrp="1"/>
          </p:cNvSpPr>
          <p:nvPr>
            <p:ph type="title"/>
          </p:nvPr>
        </p:nvSpPr>
        <p:spPr>
          <a:xfrm>
            <a:off x="457200" y="274638"/>
            <a:ext cx="8229600" cy="1143000"/>
          </a:xfrm>
        </p:spPr>
        <p:txBody>
          <a:bodyPr anchor="ctr">
            <a:normAutofit fontScale="90000"/>
          </a:bodyPr>
          <a:lstStyle/>
          <a:p>
            <a:pPr>
              <a:lnSpc>
                <a:spcPct val="90000"/>
              </a:lnSpc>
            </a:pPr>
            <a:r>
              <a:rPr lang="ru-RU" b="1" dirty="0"/>
              <a:t>Разборный имплантат</a:t>
            </a:r>
            <a:br>
              <a:rPr lang="ru-RU" b="1" dirty="0"/>
            </a:br>
            <a:endParaRPr lang="ru-RU" sz="3700" dirty="0"/>
          </a:p>
        </p:txBody>
      </p:sp>
      <p:sp>
        <p:nvSpPr>
          <p:cNvPr id="4" name="Объект 3">
            <a:extLst>
              <a:ext uri="{FF2B5EF4-FFF2-40B4-BE49-F238E27FC236}">
                <a16:creationId xmlns:a16="http://schemas.microsoft.com/office/drawing/2014/main" id="{2F3F2B47-C1AB-F64F-9260-04D2CF1549C5}"/>
              </a:ext>
            </a:extLst>
          </p:cNvPr>
          <p:cNvSpPr>
            <a:spLocks noGrp="1"/>
          </p:cNvSpPr>
          <p:nvPr>
            <p:ph idx="1"/>
          </p:nvPr>
        </p:nvSpPr>
        <p:spPr/>
        <p:txBody>
          <a:bodyPr>
            <a:normAutofit fontScale="62500" lnSpcReduction="20000"/>
          </a:bodyPr>
          <a:lstStyle/>
          <a:p>
            <a:r>
              <a:rPr lang="ru-RU" dirty="0"/>
              <a:t>Разборный имплантат состоит из непосредственно имплантата и надстройки (</a:t>
            </a:r>
            <a:r>
              <a:rPr lang="ru-RU" dirty="0" err="1"/>
              <a:t>супраструктуры</a:t>
            </a:r>
            <a:r>
              <a:rPr lang="ru-RU" dirty="0"/>
              <a:t>), именуемой </a:t>
            </a:r>
            <a:r>
              <a:rPr lang="ru-RU" dirty="0" err="1"/>
              <a:t>абатментом</a:t>
            </a:r>
            <a:r>
              <a:rPr lang="ru-RU" dirty="0"/>
              <a:t>. Такой имплантат может быть установлен по одно- и двухэтапному протоколу. Двухэтапный протокол подразумевает полное погружение имплантата и накрывание его слизистой оболочкой, в результате чего исключается любой контакт имплантата с полостью рта — эта процедура называется первым этапом </a:t>
            </a:r>
            <a:r>
              <a:rPr lang="ru-RU" dirty="0">
                <a:hlinkClick r:id="rId2" tooltip="Дентальная имплантация"/>
              </a:rPr>
              <a:t>дентальной имплантации</a:t>
            </a:r>
            <a:r>
              <a:rPr lang="ru-RU" dirty="0"/>
              <a:t>. Второй этап заключается в установке какой-либо надстройки (</a:t>
            </a:r>
            <a:r>
              <a:rPr lang="ru-RU" dirty="0" err="1"/>
              <a:t>супраструктуры</a:t>
            </a:r>
            <a:r>
              <a:rPr lang="ru-RU" dirty="0"/>
              <a:t>) — это может быть как формирователь десны, так и </a:t>
            </a:r>
            <a:r>
              <a:rPr lang="ru-RU" dirty="0" err="1"/>
              <a:t>абатмент</a:t>
            </a:r>
            <a:r>
              <a:rPr lang="ru-RU" dirty="0"/>
              <a:t> с временной коронкой или другим видом протезной конструкции. После какого промежутка времени будет выполнен второй этап обычно решает </a:t>
            </a:r>
            <a:r>
              <a:rPr lang="ru-RU" dirty="0" err="1"/>
              <a:t>имплантолог</a:t>
            </a:r>
            <a:r>
              <a:rPr lang="ru-RU" dirty="0"/>
              <a:t>, опираясь на данные о качестве костной ткани, возраст и общее состояние пациента, а также свой клинический опыт. Классические сроки составляют 4—6 месяцев, однако последнее время существует тенденция к сокращению сроков ожидания до 2,5—3 месяцев. Это связано с лучшим пониманием процесса </a:t>
            </a:r>
            <a:r>
              <a:rPr lang="ru-RU" dirty="0">
                <a:hlinkClick r:id="rId3" tooltip="Остеоинтеграция"/>
              </a:rPr>
              <a:t>остеоинтеграции</a:t>
            </a:r>
            <a:r>
              <a:rPr lang="ru-RU" dirty="0"/>
              <a:t>, а также оптимизацией </a:t>
            </a:r>
            <a:r>
              <a:rPr lang="ru-RU" dirty="0" err="1"/>
              <a:t>макродизайна</a:t>
            </a:r>
            <a:r>
              <a:rPr lang="ru-RU" dirty="0"/>
              <a:t> и </a:t>
            </a:r>
            <a:r>
              <a:rPr lang="ru-RU" dirty="0" err="1"/>
              <a:t>микрохарактеристик</a:t>
            </a:r>
            <a:r>
              <a:rPr lang="ru-RU" dirty="0"/>
              <a:t> поверхности имплантатов.</a:t>
            </a:r>
          </a:p>
        </p:txBody>
      </p:sp>
    </p:spTree>
    <p:extLst>
      <p:ext uri="{BB962C8B-B14F-4D97-AF65-F5344CB8AC3E}">
        <p14:creationId xmlns:p14="http://schemas.microsoft.com/office/powerpoint/2010/main" val="256964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Неразборный имплантат</a:t>
            </a:r>
            <a:br>
              <a:rPr lang="ru-RU" b="1" dirty="0"/>
            </a:br>
            <a:r>
              <a:rPr lang="ru-RU" dirty="0"/>
              <a:t> </a:t>
            </a:r>
          </a:p>
        </p:txBody>
      </p:sp>
      <p:sp>
        <p:nvSpPr>
          <p:cNvPr id="4" name="Объект 3">
            <a:extLst>
              <a:ext uri="{FF2B5EF4-FFF2-40B4-BE49-F238E27FC236}">
                <a16:creationId xmlns:a16="http://schemas.microsoft.com/office/drawing/2014/main" id="{E1D9D0D4-9C08-AB46-850D-F656C37FD481}"/>
              </a:ext>
            </a:extLst>
          </p:cNvPr>
          <p:cNvSpPr>
            <a:spLocks noGrp="1"/>
          </p:cNvSpPr>
          <p:nvPr>
            <p:ph idx="1"/>
          </p:nvPr>
        </p:nvSpPr>
        <p:spPr>
          <a:xfrm>
            <a:off x="457200" y="1600200"/>
            <a:ext cx="8229600" cy="3629000"/>
          </a:xfrm>
        </p:spPr>
        <p:txBody>
          <a:bodyPr>
            <a:normAutofit fontScale="77500" lnSpcReduction="20000"/>
          </a:bodyPr>
          <a:lstStyle/>
          <a:p>
            <a:r>
              <a:rPr lang="ru-RU" dirty="0"/>
              <a:t>В неразборном имплантате (употребляются также термины: одноэтапный имплантат, </a:t>
            </a:r>
            <a:r>
              <a:rPr lang="ru-RU" dirty="0" err="1"/>
              <a:t>моноимплантат</a:t>
            </a:r>
            <a:r>
              <a:rPr lang="ru-RU" dirty="0"/>
              <a:t>) внутрикостная часть имплантата и </a:t>
            </a:r>
            <a:r>
              <a:rPr lang="ru-RU" dirty="0" err="1"/>
              <a:t>абатмент</a:t>
            </a:r>
            <a:r>
              <a:rPr lang="ru-RU" dirty="0"/>
              <a:t> обычно изготовлены из единого куска материала. После установки имплантат своей </a:t>
            </a:r>
            <a:r>
              <a:rPr lang="ru-RU" dirty="0" err="1"/>
              <a:t>наддесневой</a:t>
            </a:r>
            <a:r>
              <a:rPr lang="ru-RU" dirty="0"/>
              <a:t> частью сразу оказываются в контакте с полостью рта. На усмотрение доктора устанавливается формирователь десны либо временная коронка. В случае установки временной протезной конструкции (коронки, моста или полного протеза) на имплантат не позднее трёх дней после имплантации говорят о немедленной нагрузке.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Форма имплантата</a:t>
            </a:r>
            <a:br>
              <a:rPr lang="ru-RU" dirty="0"/>
            </a:br>
            <a:endParaRPr lang="ru-RU" dirty="0"/>
          </a:p>
        </p:txBody>
      </p:sp>
      <p:sp>
        <p:nvSpPr>
          <p:cNvPr id="4" name="Объект 3">
            <a:extLst>
              <a:ext uri="{FF2B5EF4-FFF2-40B4-BE49-F238E27FC236}">
                <a16:creationId xmlns:a16="http://schemas.microsoft.com/office/drawing/2014/main" id="{6BFB3539-31AF-2340-916E-0579A8958283}"/>
              </a:ext>
            </a:extLst>
          </p:cNvPr>
          <p:cNvSpPr>
            <a:spLocks noGrp="1"/>
          </p:cNvSpPr>
          <p:nvPr>
            <p:ph idx="1"/>
          </p:nvPr>
        </p:nvSpPr>
        <p:spPr/>
        <p:txBody>
          <a:bodyPr>
            <a:normAutofit fontScale="92500" lnSpcReduction="10000"/>
          </a:bodyPr>
          <a:lstStyle/>
          <a:p>
            <a:r>
              <a:rPr lang="ru-RU" dirty="0"/>
              <a:t>Внутрикостные имплантаты по форме разделяют на корневидные, пластиночные и комбинированные. Наибольшее распространение имеют корневидные имплантаты, которые могут быть цилиндрической или конической формы.</a:t>
            </a:r>
          </a:p>
          <a:p>
            <a:r>
              <a:rPr lang="ru-RU" dirty="0"/>
              <a:t>Корневидные имплантаты могут значительно отличаться по </a:t>
            </a:r>
            <a:r>
              <a:rPr lang="ru-RU" dirty="0" err="1"/>
              <a:t>макродизайну</a:t>
            </a:r>
            <a:r>
              <a:rPr lang="ru-RU" dirty="0"/>
              <a:t> резьбы: неагрессивная, агрессивная с глубокими полозьями, смешанные.</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Материалы</a:t>
            </a:r>
            <a:br>
              <a:rPr lang="ru-RU" dirty="0"/>
            </a:br>
            <a:endParaRPr lang="ru-RU" dirty="0"/>
          </a:p>
        </p:txBody>
      </p:sp>
      <p:sp>
        <p:nvSpPr>
          <p:cNvPr id="4" name="Объект 3">
            <a:extLst>
              <a:ext uri="{FF2B5EF4-FFF2-40B4-BE49-F238E27FC236}">
                <a16:creationId xmlns:a16="http://schemas.microsoft.com/office/drawing/2014/main" id="{871F6374-C19A-A648-8628-027CE1AEA4FB}"/>
              </a:ext>
            </a:extLst>
          </p:cNvPr>
          <p:cNvSpPr>
            <a:spLocks noGrp="1"/>
          </p:cNvSpPr>
          <p:nvPr>
            <p:ph idx="1"/>
          </p:nvPr>
        </p:nvSpPr>
        <p:spPr/>
        <p:txBody>
          <a:bodyPr/>
          <a:lstStyle/>
          <a:p>
            <a:r>
              <a:rPr lang="ru-RU" dirty="0"/>
              <a:t>В стоматологии с большим успехом используются </a:t>
            </a:r>
            <a:r>
              <a:rPr lang="ru-RU" dirty="0" err="1">
                <a:hlinkClick r:id="rId2" tooltip="Имплантат"/>
              </a:rPr>
              <a:t>имплантаты</a:t>
            </a:r>
            <a:r>
              <a:rPr lang="ru-RU" dirty="0" err="1"/>
              <a:t>из</a:t>
            </a:r>
            <a:r>
              <a:rPr lang="ru-RU" dirty="0"/>
              <a:t> </a:t>
            </a:r>
            <a:r>
              <a:rPr lang="ru-RU" dirty="0">
                <a:hlinkClick r:id="rId3" tooltip="Титан (элемент)"/>
              </a:rPr>
              <a:t>титанового</a:t>
            </a:r>
            <a:r>
              <a:rPr lang="ru-RU" dirty="0"/>
              <a:t> </a:t>
            </a:r>
            <a:r>
              <a:rPr lang="ru-RU" dirty="0">
                <a:hlinkClick r:id="rId4" tooltip="Сплав"/>
              </a:rPr>
              <a:t>сплава</a:t>
            </a:r>
            <a:r>
              <a:rPr lang="ru-RU" dirty="0"/>
              <a:t>. Обычно внутрикостная часть имплантата изготавливается из коммерчески чистого титана ВТ1-0 (класс 4), ввиду лучших механических свойств широкое распространение также получил ВТ6 </a:t>
            </a:r>
            <a:r>
              <a:rPr lang="en" dirty="0"/>
              <a:t>Ti-6Al-4V (</a:t>
            </a:r>
            <a:r>
              <a:rPr lang="ru-RU" dirty="0"/>
              <a:t>титан-алюминий-ванадиевый сплав, класс 5).</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1306</Words>
  <Application>Microsoft Macintosh PowerPoint</Application>
  <PresentationFormat>Экран (4:3)</PresentationFormat>
  <Paragraphs>92</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Calibri</vt:lpstr>
      <vt:lpstr>Тема Office</vt:lpstr>
      <vt:lpstr>Федеральное государственное бюджетное образовательное учреждение высшего образования «Красноярский медицинский университет имени профессора В.Ф. Войно-Ясенецкого» Министерства здравоохранения Российской Федерации Кафедра стоматологии ортопедической </vt:lpstr>
      <vt:lpstr>Цели</vt:lpstr>
      <vt:lpstr>Понятие</vt:lpstr>
      <vt:lpstr>Типы имплантатов </vt:lpstr>
      <vt:lpstr>Конструкция </vt:lpstr>
      <vt:lpstr>Разборный имплантат </vt:lpstr>
      <vt:lpstr>Неразборный имплантат  </vt:lpstr>
      <vt:lpstr>Форма имплантата </vt:lpstr>
      <vt:lpstr>Материалы </vt:lpstr>
      <vt:lpstr>Презентация PowerPoint</vt:lpstr>
      <vt:lpstr>Презентация PowerPoint</vt:lpstr>
      <vt:lpstr>Требования к имплантату </vt:lpstr>
      <vt:lpstr>Презентация PowerPoint</vt:lpstr>
      <vt:lpstr>Показания к имплантации зубов </vt:lpstr>
      <vt:lpstr>Противопоказания к имплантации </vt:lpstr>
      <vt:lpstr>Презентация PowerPoint</vt:lpstr>
      <vt:lpstr>Этапы имплантации  </vt:lpstr>
      <vt:lpstr>Область с единственным отсутствующим зубом</vt:lpstr>
      <vt:lpstr>Через десну делается разрез, и лоскут ткани откидывается, чтобы показать кость челюсти.</vt:lpstr>
      <vt:lpstr>Как только кость обнажена, серия упражнений создаёт и постепенно увеличивает участок (называемый остеотомией) для установки имплантата.</vt:lpstr>
      <vt:lpstr>Крепление имплантата превращается в остеотомию. В идеале он полностью покрыт костью и не имеет движения внутри кости.</vt:lpstr>
      <vt:lpstr>Формирователь десны (опора для заживления) прикрепляется к креплению имплантата, а лоскут десны накладывается на заживляющий абатмент.</vt:lpstr>
      <vt:lpstr>Преимущества имплантации </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Виниры</dc:title>
  <dc:creator>Nike</dc:creator>
  <cp:lastModifiedBy>Владимир Джамбровский</cp:lastModifiedBy>
  <cp:revision>17</cp:revision>
  <dcterms:created xsi:type="dcterms:W3CDTF">2020-04-16T04:38:54Z</dcterms:created>
  <dcterms:modified xsi:type="dcterms:W3CDTF">2021-02-10T18:09:52Z</dcterms:modified>
</cp:coreProperties>
</file>