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65EC-FA40-4795-8493-5FB04A87C2D4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67B7-8F7A-4A1D-994B-A63318EA5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76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65EC-FA40-4795-8493-5FB04A87C2D4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67B7-8F7A-4A1D-994B-A63318EA5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0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65EC-FA40-4795-8493-5FB04A87C2D4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67B7-8F7A-4A1D-994B-A63318EA55C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5026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65EC-FA40-4795-8493-5FB04A87C2D4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67B7-8F7A-4A1D-994B-A63318EA5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369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65EC-FA40-4795-8493-5FB04A87C2D4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67B7-8F7A-4A1D-994B-A63318EA55C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4675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65EC-FA40-4795-8493-5FB04A87C2D4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67B7-8F7A-4A1D-994B-A63318EA5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276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65EC-FA40-4795-8493-5FB04A87C2D4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67B7-8F7A-4A1D-994B-A63318EA5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268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65EC-FA40-4795-8493-5FB04A87C2D4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67B7-8F7A-4A1D-994B-A63318EA5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36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65EC-FA40-4795-8493-5FB04A87C2D4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67B7-8F7A-4A1D-994B-A63318EA5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61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65EC-FA40-4795-8493-5FB04A87C2D4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67B7-8F7A-4A1D-994B-A63318EA5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00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65EC-FA40-4795-8493-5FB04A87C2D4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67B7-8F7A-4A1D-994B-A63318EA5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58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65EC-FA40-4795-8493-5FB04A87C2D4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67B7-8F7A-4A1D-994B-A63318EA5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85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65EC-FA40-4795-8493-5FB04A87C2D4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67B7-8F7A-4A1D-994B-A63318EA5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36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65EC-FA40-4795-8493-5FB04A87C2D4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67B7-8F7A-4A1D-994B-A63318EA5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25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65EC-FA40-4795-8493-5FB04A87C2D4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67B7-8F7A-4A1D-994B-A63318EA5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0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65EC-FA40-4795-8493-5FB04A87C2D4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67B7-8F7A-4A1D-994B-A63318EA5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33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265EC-FA40-4795-8493-5FB04A87C2D4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6867B7-8F7A-4A1D-994B-A63318EA5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8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UMTS" TargetMode="External"/><Relationship Id="rId13" Type="http://schemas.openxmlformats.org/officeDocument/2006/relationships/hyperlink" Target="https://ru.wikipedia.org/wiki/%D0%9E%D0%BF%D0%B5%D1%80%D0%B0%D1%82%D0%BE%D1%80_%D1%81%D0%B2%D1%8F%D0%B7%D0%B8" TargetMode="External"/><Relationship Id="rId3" Type="http://schemas.openxmlformats.org/officeDocument/2006/relationships/hyperlink" Target="https://ru.wikipedia.org/wiki/WiMAX" TargetMode="External"/><Relationship Id="rId7" Type="http://schemas.openxmlformats.org/officeDocument/2006/relationships/hyperlink" Target="https://ru.wikipedia.org/wiki/HSPA" TargetMode="External"/><Relationship Id="rId12" Type="http://schemas.openxmlformats.org/officeDocument/2006/relationships/hyperlink" Target="https://ru.wikipedia.org/wiki/%D0%A2%D0%BE%D1%87%D0%BA%D0%B0-%D0%BC%D0%BD%D0%BE%D0%B3%D0%BE%D1%82%D0%BE%D1%87%D0%BA%D0%B0" TargetMode="External"/><Relationship Id="rId2" Type="http://schemas.openxmlformats.org/officeDocument/2006/relationships/hyperlink" Target="https://ru.wikipedia.org/wiki/Wireless_M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EV-DO" TargetMode="External"/><Relationship Id="rId11" Type="http://schemas.openxmlformats.org/officeDocument/2006/relationships/hyperlink" Target="https://ru.wikipedia.org/wiki/%D0%A1%D0%B5%D1%82%D1%8C_%D1%82%D0%BE%D1%87%D0%BA%D0%B0-%D1%82%D0%BE%D1%87%D0%BA%D0%B0" TargetMode="External"/><Relationship Id="rId5" Type="http://schemas.openxmlformats.org/officeDocument/2006/relationships/hyperlink" Target="https://ru.wikipedia.org/wiki/EDGE" TargetMode="External"/><Relationship Id="rId10" Type="http://schemas.openxmlformats.org/officeDocument/2006/relationships/hyperlink" Target="https://ru.wikipedia.org/wiki/LTE_Advanced" TargetMode="External"/><Relationship Id="rId4" Type="http://schemas.openxmlformats.org/officeDocument/2006/relationships/hyperlink" Target="https://ru.wikipedia.org/wiki/WWAN" TargetMode="External"/><Relationship Id="rId9" Type="http://schemas.openxmlformats.org/officeDocument/2006/relationships/hyperlink" Target="https://ru.wikipedia.org/wiki/LT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IEEE_802.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0%B5%D1%81%D0%BF%D1%80%D0%BE%D0%B2%D0%BE%D0%B4%D0%BD%D0%B0%D1%8F_ad-hoc-%D1%81%D0%B5%D1%82%D1%8C" TargetMode="External"/><Relationship Id="rId7" Type="http://schemas.openxmlformats.org/officeDocument/2006/relationships/hyperlink" Target="https://ru.wikipedia.org/wiki/%D0%A1%D0%BE%D0%B5%D0%B4%D0%B8%D0%BD%D0%B5%D0%BD%D0%B8%D0%B5" TargetMode="External"/><Relationship Id="rId2" Type="http://schemas.openxmlformats.org/officeDocument/2006/relationships/hyperlink" Target="https://ru.wikipedia.org/wiki/%D0%91%D0%B5%D1%81%D0%BF%D1%80%D0%BE%D0%B2%D0%BE%D0%B4%D0%BD%D0%B0%D1%8F_%D1%82%D0%BE%D1%87%D0%BA%D0%B0_%D0%B4%D0%BE%D1%81%D1%82%D1%83%D0%BF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BA%D0%BE%D1%80%D0%BE%D1%81%D1%82%D1%8C_%D0%BF%D0%B5%D1%80%D0%B5%D0%B4%D0%B0%D1%87%D0%B8_%D0%B4%D0%B0%D0%BD%D0%BD%D1%8B%D1%85" TargetMode="External"/><Relationship Id="rId5" Type="http://schemas.openxmlformats.org/officeDocument/2006/relationships/hyperlink" Target="https://ru.wikipedia.org/wiki/SSID" TargetMode="External"/><Relationship Id="rId4" Type="http://schemas.openxmlformats.org/officeDocument/2006/relationships/hyperlink" Target="https://ru.wikipedia.org/wiki/%D0%A1%D0%B5%D1%82%D0%B5%D0%B2%D0%BE%D0%B9_%D0%B0%D0%B4%D0%B0%D0%BF%D1%82%D0%B5%D1%8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sz="3600" dirty="0"/>
              <a:t>Беспроводные технологии передачи данных. Стандарт Wi-Fi. Назначение, возможности, аппаратура. </a:t>
            </a:r>
            <a:r>
              <a:rPr lang="ru-RU" sz="3600" dirty="0" smtClean="0"/>
              <a:t>Применение </a:t>
            </a:r>
            <a:r>
              <a:rPr lang="ru-RU" sz="3600" dirty="0"/>
              <a:t>в медицине.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45331" y="4050833"/>
            <a:ext cx="4028672" cy="1096899"/>
          </a:xfrm>
        </p:spPr>
        <p:txBody>
          <a:bodyPr/>
          <a:lstStyle/>
          <a:p>
            <a:r>
              <a:rPr lang="ru-RU" dirty="0"/>
              <a:t>Выполнил: </a:t>
            </a:r>
            <a:r>
              <a:rPr lang="ru-RU" dirty="0" err="1"/>
              <a:t>Тепляшин</a:t>
            </a:r>
            <a:r>
              <a:rPr lang="ru-RU" dirty="0"/>
              <a:t> В. В. 112 </a:t>
            </a:r>
            <a:r>
              <a:rPr lang="ru-RU" dirty="0" err="1"/>
              <a:t>леч</a:t>
            </a:r>
            <a:endParaRPr lang="ru-RU" dirty="0"/>
          </a:p>
          <a:p>
            <a:r>
              <a:rPr lang="ru-RU" dirty="0"/>
              <a:t>Проверил: Капустина С. 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73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Беспроводные технологии передачи данных</a:t>
            </a:r>
            <a:r>
              <a:rPr lang="ru-RU" dirty="0" smtClean="0"/>
              <a:t>.</a:t>
            </a:r>
          </a:p>
          <a:p>
            <a:r>
              <a:rPr lang="ru-RU" dirty="0"/>
              <a:t>Классификация беспроводных </a:t>
            </a:r>
            <a:r>
              <a:rPr lang="ru-RU" dirty="0" smtClean="0"/>
              <a:t>технологий</a:t>
            </a:r>
          </a:p>
          <a:p>
            <a:r>
              <a:rPr lang="en-US" dirty="0" smtClean="0"/>
              <a:t>Wi-Fi</a:t>
            </a:r>
            <a:endParaRPr lang="ru-RU" dirty="0" smtClean="0"/>
          </a:p>
          <a:p>
            <a:r>
              <a:rPr lang="ru-RU" dirty="0"/>
              <a:t>Принцип </a:t>
            </a:r>
            <a:r>
              <a:rPr lang="ru-RU" dirty="0" smtClean="0"/>
              <a:t>работы</a:t>
            </a:r>
          </a:p>
          <a:p>
            <a:r>
              <a:rPr lang="en-US" dirty="0"/>
              <a:t>Wi-Fi </a:t>
            </a:r>
            <a:r>
              <a:rPr lang="ru-RU" dirty="0"/>
              <a:t>в медицине</a:t>
            </a:r>
          </a:p>
        </p:txBody>
      </p:sp>
    </p:spTree>
    <p:extLst>
      <p:ext uri="{BB962C8B-B14F-4D97-AF65-F5344CB8AC3E}">
        <p14:creationId xmlns:p14="http://schemas.microsoft.com/office/powerpoint/2010/main" val="1575727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Беспроводные технологии передачи данных.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Беспроводные технологии</a:t>
            </a:r>
            <a:r>
              <a:rPr lang="ru-RU" dirty="0"/>
              <a:t> — подкласс информационных технологий, служат для передачи информации между двумя и более точками на расстоянии, не требуя проводной связи. Для передачи информации могут использоваться радиоволны, а также инфракрасное, оптическое или лазерное излучение.</a:t>
            </a:r>
          </a:p>
        </p:txBody>
      </p:sp>
    </p:spTree>
    <p:extLst>
      <p:ext uri="{BB962C8B-B14F-4D97-AF65-F5344CB8AC3E}">
        <p14:creationId xmlns:p14="http://schemas.microsoft.com/office/powerpoint/2010/main" val="1267895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Классификация </a:t>
            </a:r>
            <a:r>
              <a:rPr lang="ru-RU" b="1" dirty="0"/>
              <a:t>беспроводных технологий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По дальности действия: </a:t>
            </a:r>
          </a:p>
          <a:p>
            <a:pPr lvl="1"/>
            <a:r>
              <a:rPr lang="ru-RU" dirty="0"/>
              <a:t>Беспроводные персональные сети (WPAN — </a:t>
            </a:r>
            <a:r>
              <a:rPr lang="ru-RU" dirty="0" err="1"/>
              <a:t>Wireless</a:t>
            </a:r>
            <a:r>
              <a:rPr lang="ru-RU" dirty="0"/>
              <a:t> </a:t>
            </a:r>
            <a:r>
              <a:rPr lang="ru-RU" dirty="0" err="1"/>
              <a:t>Personal</a:t>
            </a:r>
            <a:r>
              <a:rPr lang="ru-RU" dirty="0"/>
              <a:t> </a:t>
            </a:r>
            <a:r>
              <a:rPr lang="ru-RU" dirty="0" err="1"/>
              <a:t>Area</a:t>
            </a:r>
            <a:r>
              <a:rPr lang="ru-RU" dirty="0"/>
              <a:t> </a:t>
            </a:r>
            <a:r>
              <a:rPr lang="ru-RU" dirty="0" err="1"/>
              <a:t>Networks</a:t>
            </a:r>
            <a:r>
              <a:rPr lang="ru-RU" dirty="0"/>
              <a:t>). Примеры технологий — Bluetooth.</a:t>
            </a:r>
          </a:p>
          <a:p>
            <a:pPr lvl="1"/>
            <a:r>
              <a:rPr lang="ru-RU" dirty="0"/>
              <a:t>Беспроводные локальные сети (WLAN — </a:t>
            </a:r>
            <a:r>
              <a:rPr lang="ru-RU" dirty="0" err="1"/>
              <a:t>Wireless</a:t>
            </a:r>
            <a:r>
              <a:rPr lang="ru-RU" dirty="0"/>
              <a:t> </a:t>
            </a:r>
            <a:r>
              <a:rPr lang="ru-RU" dirty="0" err="1"/>
              <a:t>Local</a:t>
            </a:r>
            <a:r>
              <a:rPr lang="ru-RU" dirty="0"/>
              <a:t> </a:t>
            </a:r>
            <a:r>
              <a:rPr lang="ru-RU" dirty="0" err="1"/>
              <a:t>Area</a:t>
            </a:r>
            <a:r>
              <a:rPr lang="ru-RU" dirty="0"/>
              <a:t> </a:t>
            </a:r>
            <a:r>
              <a:rPr lang="ru-RU" dirty="0" err="1"/>
              <a:t>Networks</a:t>
            </a:r>
            <a:r>
              <a:rPr lang="ru-RU" dirty="0"/>
              <a:t>). Примеры технологий — Wi-Fi.</a:t>
            </a:r>
          </a:p>
          <a:p>
            <a:pPr lvl="1"/>
            <a:r>
              <a:rPr lang="ru-RU" dirty="0"/>
              <a:t>Беспроводные сети масштаба города (</a:t>
            </a:r>
            <a:r>
              <a:rPr lang="ru-RU" dirty="0">
                <a:hlinkClick r:id="rId2" tooltip="Wireless MAN"/>
              </a:rPr>
              <a:t>WMAN</a:t>
            </a:r>
            <a:r>
              <a:rPr lang="ru-RU" dirty="0"/>
              <a:t> — </a:t>
            </a:r>
            <a:r>
              <a:rPr lang="ru-RU" dirty="0" err="1"/>
              <a:t>Wireless</a:t>
            </a:r>
            <a:r>
              <a:rPr lang="ru-RU" dirty="0"/>
              <a:t> </a:t>
            </a:r>
            <a:r>
              <a:rPr lang="ru-RU" dirty="0" err="1"/>
              <a:t>Metropolitan</a:t>
            </a:r>
            <a:r>
              <a:rPr lang="ru-RU" dirty="0"/>
              <a:t> </a:t>
            </a:r>
            <a:r>
              <a:rPr lang="ru-RU" dirty="0" err="1"/>
              <a:t>Area</a:t>
            </a:r>
            <a:r>
              <a:rPr lang="ru-RU" dirty="0"/>
              <a:t> </a:t>
            </a:r>
            <a:r>
              <a:rPr lang="ru-RU" dirty="0" err="1"/>
              <a:t>Networks</a:t>
            </a:r>
            <a:r>
              <a:rPr lang="ru-RU" dirty="0"/>
              <a:t>). Примеры технологий — </a:t>
            </a:r>
            <a:r>
              <a:rPr lang="ru-RU" dirty="0" err="1">
                <a:hlinkClick r:id="rId3" tooltip="WiMAX"/>
              </a:rPr>
              <a:t>WiMAX</a:t>
            </a:r>
            <a:r>
              <a:rPr lang="ru-RU" dirty="0"/>
              <a:t>.</a:t>
            </a:r>
          </a:p>
          <a:p>
            <a:pPr lvl="1"/>
            <a:r>
              <a:rPr lang="ru-RU" dirty="0"/>
              <a:t>Беспроводные глобальные сети (</a:t>
            </a:r>
            <a:r>
              <a:rPr lang="ru-RU" dirty="0">
                <a:hlinkClick r:id="rId4" tooltip="WWAN"/>
              </a:rPr>
              <a:t>WWAN</a:t>
            </a:r>
            <a:r>
              <a:rPr lang="ru-RU" dirty="0"/>
              <a:t> — </a:t>
            </a:r>
            <a:r>
              <a:rPr lang="ru-RU" dirty="0" err="1"/>
              <a:t>Wireless</a:t>
            </a:r>
            <a:r>
              <a:rPr lang="ru-RU" dirty="0"/>
              <a:t> </a:t>
            </a:r>
            <a:r>
              <a:rPr lang="ru-RU" dirty="0" err="1"/>
              <a:t>Wide</a:t>
            </a:r>
            <a:r>
              <a:rPr lang="ru-RU" dirty="0"/>
              <a:t> </a:t>
            </a:r>
            <a:r>
              <a:rPr lang="ru-RU" dirty="0" err="1"/>
              <a:t>Area</a:t>
            </a:r>
            <a:r>
              <a:rPr lang="ru-RU" dirty="0"/>
              <a:t> </a:t>
            </a:r>
            <a:r>
              <a:rPr lang="ru-RU" dirty="0" err="1"/>
              <a:t>Network</a:t>
            </a:r>
            <a:r>
              <a:rPr lang="ru-RU" dirty="0"/>
              <a:t>). Примеры технологий — CSD, GPRS, </a:t>
            </a:r>
            <a:r>
              <a:rPr lang="ru-RU" dirty="0">
                <a:hlinkClick r:id="rId5" tooltip="EDGE"/>
              </a:rPr>
              <a:t>EDGE</a:t>
            </a:r>
            <a:r>
              <a:rPr lang="ru-RU" dirty="0"/>
              <a:t>, </a:t>
            </a:r>
            <a:r>
              <a:rPr lang="ru-RU" dirty="0">
                <a:hlinkClick r:id="rId6" tooltip="EV-DO"/>
              </a:rPr>
              <a:t>EV-DO</a:t>
            </a:r>
            <a:r>
              <a:rPr lang="ru-RU" dirty="0"/>
              <a:t>, </a:t>
            </a:r>
            <a:r>
              <a:rPr lang="ru-RU" dirty="0">
                <a:hlinkClick r:id="rId7" tooltip="HSPA"/>
              </a:rPr>
              <a:t>HSPA</a:t>
            </a:r>
            <a:r>
              <a:rPr lang="ru-RU" dirty="0"/>
              <a:t>, </a:t>
            </a:r>
            <a:r>
              <a:rPr lang="ru-RU" dirty="0">
                <a:hlinkClick r:id="rId8" tooltip="UMTS"/>
              </a:rPr>
              <a:t>UMTS</a:t>
            </a:r>
            <a:r>
              <a:rPr lang="ru-RU" dirty="0"/>
              <a:t>, </a:t>
            </a:r>
            <a:r>
              <a:rPr lang="ru-RU" dirty="0">
                <a:hlinkClick r:id="rId9" tooltip="LTE"/>
              </a:rPr>
              <a:t>LTE</a:t>
            </a:r>
            <a:r>
              <a:rPr lang="ru-RU" dirty="0"/>
              <a:t>, </a:t>
            </a:r>
            <a:r>
              <a:rPr lang="ru-RU" dirty="0">
                <a:hlinkClick r:id="rId10" tooltip="LTE Advanced"/>
              </a:rPr>
              <a:t>LTE </a:t>
            </a:r>
            <a:r>
              <a:rPr lang="ru-RU" dirty="0" err="1">
                <a:hlinkClick r:id="rId10" tooltip="LTE Advanced"/>
              </a:rPr>
              <a:t>Advanced</a:t>
            </a:r>
            <a:r>
              <a:rPr lang="ru-RU" dirty="0"/>
              <a:t>.</a:t>
            </a:r>
          </a:p>
          <a:p>
            <a:r>
              <a:rPr lang="ru-RU" dirty="0"/>
              <a:t>По топологии: </a:t>
            </a:r>
          </a:p>
          <a:p>
            <a:pPr lvl="1"/>
            <a:r>
              <a:rPr lang="ru-RU" dirty="0">
                <a:hlinkClick r:id="rId11" tooltip="Сеть точка-точка"/>
              </a:rPr>
              <a:t>«Точка-точка».</a:t>
            </a:r>
            <a:endParaRPr lang="ru-RU" dirty="0"/>
          </a:p>
          <a:p>
            <a:pPr lvl="1"/>
            <a:r>
              <a:rPr lang="ru-RU" dirty="0">
                <a:hlinkClick r:id="rId12" tooltip="Точка-многоточка"/>
              </a:rPr>
              <a:t>«Точка-</a:t>
            </a:r>
            <a:r>
              <a:rPr lang="ru-RU" dirty="0" err="1">
                <a:hlinkClick r:id="rId12" tooltip="Точка-многоточка"/>
              </a:rPr>
              <a:t>многоточка</a:t>
            </a:r>
            <a:r>
              <a:rPr lang="ru-RU" dirty="0">
                <a:hlinkClick r:id="rId12" tooltip="Точка-многоточка"/>
              </a:rPr>
              <a:t>»</a:t>
            </a:r>
            <a:r>
              <a:rPr lang="ru-RU" dirty="0"/>
              <a:t>.</a:t>
            </a:r>
          </a:p>
          <a:p>
            <a:r>
              <a:rPr lang="ru-RU" dirty="0"/>
              <a:t>По области применения: </a:t>
            </a:r>
          </a:p>
          <a:p>
            <a:pPr lvl="1"/>
            <a:r>
              <a:rPr lang="ru-RU" dirty="0"/>
              <a:t>Корпоративные (ведомственные) беспроводные сети — создаваемые компаниями для собственных нужд.</a:t>
            </a:r>
          </a:p>
          <a:p>
            <a:pPr lvl="1"/>
            <a:r>
              <a:rPr lang="ru-RU" dirty="0"/>
              <a:t>Операторские беспроводные сети — создаваемые </a:t>
            </a:r>
            <a:r>
              <a:rPr lang="ru-RU" dirty="0">
                <a:hlinkClick r:id="rId13" tooltip="Оператор связи"/>
              </a:rPr>
              <a:t>операторами связи</a:t>
            </a:r>
            <a:r>
              <a:rPr lang="ru-RU" dirty="0"/>
              <a:t> для возмездного оказания услуг.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615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Wi-Fi</a:t>
            </a:r>
            <a:br>
              <a:rPr lang="en-US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Wi-Fi</a:t>
            </a:r>
            <a:r>
              <a:rPr lang="ru-RU" dirty="0"/>
              <a:t> — технология беспроводной локальной сети с устройствами на основе стандартов </a:t>
            </a:r>
            <a:r>
              <a:rPr lang="ru-RU" dirty="0">
                <a:hlinkClick r:id="rId2" tooltip="IEEE 802.11"/>
              </a:rPr>
              <a:t>IEEE 802.11</a:t>
            </a:r>
            <a:r>
              <a:rPr lang="ru-RU" dirty="0"/>
              <a:t>.Под аббревиатурой Wi-Fi (от английского словосочетания </a:t>
            </a:r>
            <a:r>
              <a:rPr lang="ru-RU" dirty="0" err="1"/>
              <a:t>Wireless</a:t>
            </a:r>
            <a:r>
              <a:rPr lang="ru-RU" dirty="0"/>
              <a:t> </a:t>
            </a:r>
            <a:r>
              <a:rPr lang="ru-RU" dirty="0" err="1" smtClean="0"/>
              <a:t>Fidelity</a:t>
            </a:r>
            <a:r>
              <a:rPr lang="ru-RU" dirty="0" smtClean="0"/>
              <a:t>, </a:t>
            </a:r>
            <a:r>
              <a:rPr lang="ru-RU" dirty="0"/>
              <a:t>которое можно дословно перевести как «беспроводная точность») в настоящее время развивается целое семейство стандартов передачи цифровых потоков данных по радиоканалам. Основными диапазонами Wi-Fi считаются 2.4 ГГц (2412 МГц-2472 МГц) и 5 ГГц (5160-5825 МГц). Сигнал Wi-Fi может передаваться на километры даже при низкой мощности передачи, но для приема Wi-Fi-сигнала с обычного Wi-Fi-маршрутизатора на далеком расстоянии нужна антенна с высоким коэффициентом усиления (например параболическая антенна или Wi-Fi-пушка).</a:t>
            </a:r>
          </a:p>
        </p:txBody>
      </p:sp>
    </p:spTree>
    <p:extLst>
      <p:ext uri="{BB962C8B-B14F-4D97-AF65-F5344CB8AC3E}">
        <p14:creationId xmlns:p14="http://schemas.microsoft.com/office/powerpoint/2010/main" val="2631463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Принцип работы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Обычно </a:t>
            </a:r>
            <a:r>
              <a:rPr lang="ru-RU" dirty="0"/>
              <a:t>схема сети Wi-Fi содержит не менее одной </a:t>
            </a:r>
            <a:r>
              <a:rPr lang="ru-RU" dirty="0">
                <a:hlinkClick r:id="rId2" tooltip="Беспроводная точка доступа"/>
              </a:rPr>
              <a:t>точки доступа</a:t>
            </a:r>
            <a:r>
              <a:rPr lang="ru-RU" dirty="0"/>
              <a:t> и не менее одного клиента. Также возможно подключение двух клиентов в режиме </a:t>
            </a:r>
            <a:r>
              <a:rPr lang="ru-RU" dirty="0">
                <a:hlinkClick r:id="rId3" tooltip="Беспроводная ad-hoc-сеть"/>
              </a:rPr>
              <a:t>точка-точка (</a:t>
            </a:r>
            <a:r>
              <a:rPr lang="ru-RU" dirty="0" err="1">
                <a:hlinkClick r:id="rId3" tooltip="Беспроводная ad-hoc-сеть"/>
              </a:rPr>
              <a:t>Ad-hoc</a:t>
            </a:r>
            <a:r>
              <a:rPr lang="ru-RU" dirty="0">
                <a:hlinkClick r:id="rId3" tooltip="Беспроводная ad-hoc-сеть"/>
              </a:rPr>
              <a:t>)</a:t>
            </a:r>
            <a:r>
              <a:rPr lang="ru-RU" dirty="0"/>
              <a:t>, когда точка доступа не используется, а клиенты соединяются посредством </a:t>
            </a:r>
            <a:r>
              <a:rPr lang="ru-RU" dirty="0">
                <a:hlinkClick r:id="rId4" tooltip="Сетевой адаптер"/>
              </a:rPr>
              <a:t>сетевых адаптеров</a:t>
            </a:r>
            <a:r>
              <a:rPr lang="ru-RU" dirty="0"/>
              <a:t> «напрямую». Точка доступа передаёт свой идентификатор сети (</a:t>
            </a:r>
            <a:r>
              <a:rPr lang="ru-RU" dirty="0">
                <a:hlinkClick r:id="rId5" tooltip="SSID"/>
              </a:rPr>
              <a:t>SSID</a:t>
            </a:r>
            <a:r>
              <a:rPr lang="ru-RU" dirty="0"/>
              <a:t>) с помощью специальных сигнальных пакетов на скорости 0,1 Мбит/с каждые 100 </a:t>
            </a:r>
            <a:r>
              <a:rPr lang="ru-RU" dirty="0" err="1"/>
              <a:t>мс</a:t>
            </a:r>
            <a:r>
              <a:rPr lang="ru-RU" dirty="0"/>
              <a:t>. Поэтому 0,1 Мбит/с — наименьшая </a:t>
            </a:r>
            <a:r>
              <a:rPr lang="ru-RU" dirty="0">
                <a:hlinkClick r:id="rId6" tooltip="Скорость передачи данных"/>
              </a:rPr>
              <a:t>скорость передачи данных</a:t>
            </a:r>
            <a:r>
              <a:rPr lang="ru-RU" dirty="0"/>
              <a:t> для Wi-Fi. Зная SSID сети, клиент может выяснить, возможно ли подключение к данной точке доступа. При попадании в зону действия двух точек доступа с идентичными SSID приёмник может выбирать между ними на основании данных об уровне сигнала. Стандарт Wi-Fi даёт клиенту полную свободу при выборе критериев для </a:t>
            </a:r>
            <a:r>
              <a:rPr lang="ru-RU" dirty="0">
                <a:hlinkClick r:id="rId7" tooltip="Соединение"/>
              </a:rPr>
              <a:t>соединения</a:t>
            </a:r>
            <a:r>
              <a:rPr lang="ru-RU" dirty="0"/>
              <a:t>. Более подробно принцип работы описан в официальном тексте </a:t>
            </a:r>
            <a:r>
              <a:rPr lang="ru-RU" dirty="0" smtClean="0"/>
              <a:t>стандарта.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284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Wi-Fi </a:t>
            </a:r>
            <a:r>
              <a:rPr lang="ru-RU" b="1" dirty="0"/>
              <a:t>в медицине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Беспроводные сети повышают оперативность медперсонала и качество обслуживания </a:t>
            </a:r>
            <a:r>
              <a:rPr lang="ru-RU" dirty="0" smtClean="0"/>
              <a:t>пациентов. </a:t>
            </a:r>
            <a:r>
              <a:rPr lang="ru-RU" dirty="0"/>
              <a:t>Приход в медицину беспроводных сетей лежит в той же плоскости повышенного интереса здравоохранения к техническим инновациям. Спрос на беспроводные сети Wi-Fi со стороны крупных и средних клиник стремительно растет. Обычно медсестры записывают сведения о пациентах на бумаге, а затем вручную переносят свои записи в компьютер. Получив доступ к беспроводной сети у постели больного, медсестра сможет находиться рядом с ним сколь угодно долго, сразу вводить данные в систему и работать с жизненно важной информацией в реальном времени. При этом число стадий сбора информации сокращается.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745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60589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45964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246</Words>
  <Application>Microsoft Office PowerPoint</Application>
  <PresentationFormat>Широкоэкранный</PresentationFormat>
  <Paragraphs>30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Беспроводные технологии передачи данных. Стандарт Wi-Fi. Назначение, возможности, аппаратура. Применение в медицине.</vt:lpstr>
      <vt:lpstr>План </vt:lpstr>
      <vt:lpstr>Беспроводные технологии передачи данных.</vt:lpstr>
      <vt:lpstr>Классификация беспроводных технологий </vt:lpstr>
      <vt:lpstr>Wi-Fi </vt:lpstr>
      <vt:lpstr>Принцип работы </vt:lpstr>
      <vt:lpstr>Wi-Fi в медицине 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Беспроводные технологии передачи данных. Стандарт Wi-Fi. Назначение, возможности, аппаратура. Применение в медицине.</dc:title>
  <dc:creator>Пользователь</dc:creator>
  <cp:lastModifiedBy>Пользователь</cp:lastModifiedBy>
  <cp:revision>2</cp:revision>
  <dcterms:created xsi:type="dcterms:W3CDTF">2021-12-10T20:06:38Z</dcterms:created>
  <dcterms:modified xsi:type="dcterms:W3CDTF">2021-12-10T20:18:38Z</dcterms:modified>
</cp:coreProperties>
</file>