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Tx/>
              <a:buNone/>
              <a:defRPr sz="2400"/>
            </a:lvl1pPr>
            <a:lvl2pPr marL="0" indent="457200">
              <a:spcBef>
                <a:spcPts val="500"/>
              </a:spcBef>
              <a:buSzTx/>
              <a:buNone/>
              <a:defRPr sz="2400"/>
            </a:lvl2pPr>
            <a:lvl3pPr marL="0" indent="914400">
              <a:spcBef>
                <a:spcPts val="500"/>
              </a:spcBef>
              <a:buSzTx/>
              <a:buNone/>
              <a:defRPr sz="2400"/>
            </a:lvl3pPr>
            <a:lvl4pPr marL="0" indent="1371600">
              <a:spcBef>
                <a:spcPts val="500"/>
              </a:spcBef>
              <a:buSzTx/>
              <a:buNone/>
              <a:defRPr sz="2400"/>
            </a:lvl4pPr>
            <a:lvl5pPr marL="0" indent="1828800">
              <a:spcBef>
                <a:spcPts val="500"/>
              </a:spcBef>
              <a:buSz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13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13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13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0" indent="457200">
              <a:spcBef>
                <a:spcPts val="300"/>
              </a:spcBef>
              <a:buSzTx/>
              <a:buNone/>
              <a:defRPr sz="1600"/>
            </a:lvl2pPr>
            <a:lvl3pPr marL="0" indent="914400">
              <a:spcBef>
                <a:spcPts val="300"/>
              </a:spcBef>
              <a:buSzTx/>
              <a:buNone/>
              <a:defRPr sz="1600"/>
            </a:lvl3pPr>
            <a:lvl4pPr marL="0" indent="1371600">
              <a:spcBef>
                <a:spcPts val="300"/>
              </a:spcBef>
              <a:buSzTx/>
              <a:buNone/>
              <a:defRPr sz="1600"/>
            </a:lvl4pPr>
            <a:lvl5pPr marL="0" indent="1828800">
              <a:spcBef>
                <a:spcPts val="300"/>
              </a:spcBef>
              <a:buSz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A1%D0%B5%D0%BD%D1%81%D0%B8%D0%B1%D0%B8%D0%BB%D0%B8%D0%B7%D0%B0%D1%86%D0%B8%D1%8F_(%D0%B8%D0%BC%D0%BC%D1%83%D0%BD%D0%BE%D0%BB%D0%BE%D0%B3%D0%B8%D1%8F)" TargetMode="External"/><Relationship Id="rId3" Type="http://schemas.openxmlformats.org/officeDocument/2006/relationships/hyperlink" Target="https://ru.wikipedia.org/wiki/%D0%91%D0%B5%D0%B7%D1%80%D0%B5%D0%B4%D0%BA%D0%B0,_%D0%90%D0%BB%D0%B5%D0%BA%D1%81%D0%B0%D0%BD%D0%B4%D1%80_%D0%9C%D0%B8%D1%85%D0%B0%D0%B9%D0%BB%D0%BE%D0%B2%D0%B8%D1%87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Заголовок 1"/>
          <p:cNvSpPr txBox="1"/>
          <p:nvPr>
            <p:ph type="ctrTitle"/>
          </p:nvPr>
        </p:nvSpPr>
        <p:spPr>
          <a:xfrm>
            <a:off x="993762" y="1905217"/>
            <a:ext cx="7609115" cy="1782149"/>
          </a:xfrm>
          <a:prstGeom prst="rect">
            <a:avLst/>
          </a:prstGeom>
        </p:spPr>
        <p:txBody>
          <a:bodyPr/>
          <a:lstStyle>
            <a:lvl1pPr defTabSz="896111">
              <a:defRPr b="1" sz="588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Анафилактический шок</a:t>
            </a:r>
          </a:p>
        </p:txBody>
      </p:sp>
      <p:sp>
        <p:nvSpPr>
          <p:cNvPr id="113" name="Подзаголовок 2"/>
          <p:cNvSpPr txBox="1"/>
          <p:nvPr>
            <p:ph type="subTitle" sz="half" idx="1"/>
          </p:nvPr>
        </p:nvSpPr>
        <p:spPr>
          <a:xfrm>
            <a:off x="1668825" y="3913492"/>
            <a:ext cx="7155903" cy="1802055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Выполнил ординатор</a:t>
            </a:r>
          </a:p>
          <a:p>
            <a:pPr algn="r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Кафедры-клиники стоматологии ИПО</a:t>
            </a:r>
          </a:p>
          <a:p>
            <a:pPr algn="r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 специальности "стоматология ортопедическая"</a:t>
            </a:r>
          </a:p>
          <a:p>
            <a:pPr algn="r">
              <a:spcBef>
                <a:spcPts val="400"/>
              </a:spcBef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Попцов Михаил Валерьевич</a:t>
            </a:r>
            <a:br/>
          </a:p>
        </p:txBody>
      </p:sp>
      <p:sp>
        <p:nvSpPr>
          <p:cNvPr id="114" name="TextBox 3"/>
          <p:cNvSpPr txBox="1"/>
          <p:nvPr/>
        </p:nvSpPr>
        <p:spPr>
          <a:xfrm>
            <a:off x="658982" y="1799"/>
            <a:ext cx="7200259" cy="1684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t>"Красноярский государственный медицинский университет имени профессора В. Ф. Войно-Ясенецкого"</a:t>
            </a:r>
          </a:p>
          <a:p>
            <a:pPr algn="ctr"/>
            <a:r>
              <a:t>Министерства здравоохранения Российской Федерации </a:t>
            </a:r>
          </a:p>
          <a:p>
            <a:pPr algn="ctr"/>
            <a:r>
              <a:t>Кафедра-клиника стоматологии ИПО</a:t>
            </a:r>
          </a:p>
        </p:txBody>
      </p:sp>
      <p:sp>
        <p:nvSpPr>
          <p:cNvPr id="115" name="TextBox 1"/>
          <p:cNvSpPr txBox="1"/>
          <p:nvPr/>
        </p:nvSpPr>
        <p:spPr>
          <a:xfrm>
            <a:off x="3711018" y="6108119"/>
            <a:ext cx="288032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Красноярск 2018г.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>
            <p:ph type="title"/>
          </p:nvPr>
        </p:nvSpPr>
        <p:spPr>
          <a:xfrm>
            <a:off x="443202" y="559835"/>
            <a:ext cx="8229601" cy="1143001"/>
          </a:xfrm>
          <a:prstGeom prst="rect">
            <a:avLst/>
          </a:prstGeom>
        </p:spPr>
        <p:txBody>
          <a:bodyPr/>
          <a:lstStyle/>
          <a:p>
            <a:pPr defTabSz="749808">
              <a:defRPr sz="3607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Аллергическая реакция</a:t>
            </a:r>
            <a:br/>
          </a:p>
        </p:txBody>
      </p:sp>
      <p:sp>
        <p:nvSpPr>
          <p:cNvPr id="137" name="Объект 2"/>
          <p:cNvSpPr txBox="1"/>
          <p:nvPr>
            <p:ph type="body" idx="1"/>
          </p:nvPr>
        </p:nvSpPr>
        <p:spPr>
          <a:xfrm>
            <a:off x="158620" y="1786812"/>
            <a:ext cx="8798767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Когда </a:t>
            </a:r>
            <a:r>
              <a:rPr u="sng">
                <a:solidFill>
                  <a:srgbClr val="FF0000"/>
                </a:solidFill>
              </a:rPr>
              <a:t>аллерген попадает в организм во второй раз</a:t>
            </a:r>
            <a:r>
              <a:t>, его сразу же </a:t>
            </a:r>
            <a:r>
              <a:rPr u="sng">
                <a:solidFill>
                  <a:srgbClr val="FF0000"/>
                </a:solidFill>
              </a:rPr>
              <a:t>встречают иммунные клетки</a:t>
            </a:r>
            <a:r>
              <a:t>, на которых уже есть раннее образованные специфические белки (</a:t>
            </a:r>
            <a:r>
              <a:rPr u="sng">
                <a:solidFill>
                  <a:srgbClr val="FF0000"/>
                </a:solidFill>
              </a:rPr>
              <a:t>рецепторы</a:t>
            </a:r>
            <a:r>
              <a:t>). </a:t>
            </a:r>
            <a:r>
              <a:rPr>
                <a:solidFill>
                  <a:srgbClr val="FF0000"/>
                </a:solidFill>
              </a:rPr>
              <a:t>После контакта </a:t>
            </a:r>
            <a:r>
              <a:rPr u="sng">
                <a:solidFill>
                  <a:srgbClr val="FF0000"/>
                </a:solidFill>
              </a:rPr>
              <a:t>аллергена с таким рецептором </a:t>
            </a:r>
            <a:r>
              <a:t>происходит выброс из иммунной клетки особых веществ запускающих аллергическую реакцию. Одно из таких веществ это </a:t>
            </a:r>
            <a:r>
              <a:rPr u="sng">
                <a:solidFill>
                  <a:srgbClr val="FF0000"/>
                </a:solidFill>
              </a:rPr>
              <a:t>гистамин </a:t>
            </a:r>
            <a:r>
              <a:t>–который вызывает расширение сосудов, зуд, отек впоследствии нарушение дыхания, снижение артериального давления. При анафилактическом шоке выброс таких веществ имеет массивный характер, что значительно нарушает работу жизненно важных органов и систем. Такой процесс при анафилактическом шоке без своевременного медицинского вмешательства имеет необратимый характер и приводит к смерти организма.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63485"/>
            <a:ext cx="3334659" cy="4722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4658" y="2571880"/>
            <a:ext cx="5809342" cy="3105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Симптомы</a:t>
            </a:r>
          </a:p>
        </p:txBody>
      </p:sp>
      <p:sp>
        <p:nvSpPr>
          <p:cNvPr id="144" name="Объект 2"/>
          <p:cNvSpPr txBox="1"/>
          <p:nvPr>
            <p:ph type="body" idx="1"/>
          </p:nvPr>
        </p:nvSpPr>
        <p:spPr>
          <a:xfrm>
            <a:off x="233264" y="1786812"/>
            <a:ext cx="8836092" cy="45259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Первым симптомом или даже предвестником развития анафилактического шока является резко выраженная местная реакция в месте попадания аллергена в организм — необычно резкая </a:t>
            </a:r>
            <a:r>
              <a:rPr u="sng">
                <a:solidFill>
                  <a:srgbClr val="FF0000"/>
                </a:solidFill>
              </a:rPr>
              <a:t>боль</a:t>
            </a:r>
            <a:r>
              <a:t>, </a:t>
            </a:r>
            <a:r>
              <a:rPr u="sng">
                <a:solidFill>
                  <a:srgbClr val="FF0000"/>
                </a:solidFill>
              </a:rPr>
              <a:t>сильный отек</a:t>
            </a:r>
            <a:r>
              <a:t>, </a:t>
            </a:r>
            <a:r>
              <a:rPr u="sng">
                <a:solidFill>
                  <a:srgbClr val="FF0000"/>
                </a:solidFill>
              </a:rPr>
              <a:t>припухлость и краснота в месте</a:t>
            </a:r>
            <a:r>
              <a:t> укуса насекомого или </a:t>
            </a:r>
            <a:r>
              <a:rPr u="sng">
                <a:solidFill>
                  <a:srgbClr val="FF0000"/>
                </a:solidFill>
              </a:rPr>
              <a:t>инъекции</a:t>
            </a:r>
            <a:r>
              <a:t> лекарственного препарата, </a:t>
            </a:r>
            <a:r>
              <a:rPr u="sng">
                <a:solidFill>
                  <a:srgbClr val="FF0000"/>
                </a:solidFill>
              </a:rPr>
              <a:t>сильный зуд кожи</a:t>
            </a:r>
            <a:r>
              <a:t>, быстро распространяющийся по всей коже (генерализованный зуд), </a:t>
            </a:r>
            <a:r>
              <a:rPr u="sng">
                <a:solidFill>
                  <a:srgbClr val="FF0000"/>
                </a:solidFill>
              </a:rPr>
              <a:t>резкое падение артериального давления</a:t>
            </a:r>
            <a:r>
              <a:t>. При приёме аллергена внутрь первым симптомом может быть резкая </a:t>
            </a:r>
            <a:r>
              <a:rPr u="sng">
                <a:solidFill>
                  <a:srgbClr val="FF0000"/>
                </a:solidFill>
              </a:rPr>
              <a:t>боль в животе, тошнота и рвота, диарея, отёк полости рта и гортани.</a:t>
            </a:r>
            <a:r>
              <a:t> При введении препарата внутримышечно наблюдается появление загрудинной боли (сильное сжатие под ребрами) через 10—60 минут после ввода препарата.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114" y="1772816"/>
            <a:ext cx="6916222" cy="469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Объект 2"/>
          <p:cNvSpPr txBox="1"/>
          <p:nvPr>
            <p:ph type="body" idx="1"/>
          </p:nvPr>
        </p:nvSpPr>
        <p:spPr>
          <a:xfrm>
            <a:off x="158619" y="1796143"/>
            <a:ext cx="8892076" cy="472595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500"/>
              </a:spcBef>
              <a:buSzTx/>
              <a:buNone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Следом быстро развивается выраженный </a:t>
            </a:r>
            <a:r>
              <a:rPr u="sng">
                <a:solidFill>
                  <a:srgbClr val="FF0000"/>
                </a:solidFill>
              </a:rPr>
              <a:t>отёк гортани</a:t>
            </a:r>
            <a:r>
              <a:t>, </a:t>
            </a:r>
            <a:r>
              <a:rPr u="sng">
                <a:solidFill>
                  <a:srgbClr val="FF0000"/>
                </a:solidFill>
              </a:rPr>
              <a:t>бронхоспазм</a:t>
            </a:r>
            <a:r>
              <a:t> и </a:t>
            </a:r>
            <a:r>
              <a:rPr u="sng">
                <a:solidFill>
                  <a:srgbClr val="FF0000"/>
                </a:solidFill>
              </a:rPr>
              <a:t>ларингоспазм</a:t>
            </a:r>
            <a:r>
              <a:t>, приводящие к резкому </a:t>
            </a:r>
            <a:r>
              <a:rPr u="sng">
                <a:solidFill>
                  <a:srgbClr val="FF0000"/>
                </a:solidFill>
              </a:rPr>
              <a:t>затруднению дыхания</a:t>
            </a:r>
            <a:r>
              <a:t>. Затруднение дыхания приводит к развитию учащенного, шумного, хриплого («астматического») дыхания. Развивается гипоксия. Больной сильно бледнеет; губы и видимые слизистые оболочки, а также дистальные концы конечностей (пальцы) могут стать цианотичными</a:t>
            </a:r>
            <a:r>
              <a:t>. </a:t>
            </a:r>
            <a:r>
              <a:t>У больного с анафилактическим шоком резко падает артериальное давление и </a:t>
            </a:r>
            <a:r>
              <a:rPr u="sng">
                <a:solidFill>
                  <a:srgbClr val="FF0000"/>
                </a:solidFill>
              </a:rPr>
              <a:t>развивается коллапс</a:t>
            </a:r>
            <a:r>
              <a:t>. Больной может потерять сознание или упасть в обморок.</a:t>
            </a:r>
          </a:p>
          <a:p>
            <a:pPr marL="0" indent="0">
              <a:spcBef>
                <a:spcPts val="500"/>
              </a:spcBef>
              <a:buSzTx/>
              <a:buNone/>
              <a:defRPr sz="23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Анафилактический шок развивается очень быстро и может привести к смерти в течение нескольких минут или часов после попадания аллергена в организм.</a:t>
            </a:r>
          </a:p>
        </p:txBody>
      </p:sp>
      <p:sp>
        <p:nvSpPr>
          <p:cNvPr id="149" name="Прямоугольник 3"/>
          <p:cNvSpPr txBox="1"/>
          <p:nvPr/>
        </p:nvSpPr>
        <p:spPr>
          <a:xfrm>
            <a:off x="3219790" y="482473"/>
            <a:ext cx="2663215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Симптомы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Выводы</a:t>
            </a:r>
          </a:p>
        </p:txBody>
      </p:sp>
      <p:sp>
        <p:nvSpPr>
          <p:cNvPr id="154" name="Объект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1)научились определять симптомы анафилактического шока</a:t>
            </a:r>
          </a:p>
          <a:p>
            <a:pPr marL="0" indent="0">
              <a:buSzTx/>
              <a:buNone/>
            </a:pPr>
            <a:r>
              <a:t>2)знаем причины возникновения анафилактического шока</a:t>
            </a:r>
          </a:p>
          <a:p>
            <a:pPr marL="0" indent="0">
              <a:buSzTx/>
              <a:buNone/>
            </a:pPr>
            <a:r>
              <a:t>3)сумеем оказать первую помощь при анафилактическом шоке до приезда скорой помощи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Литература</a:t>
            </a:r>
          </a:p>
        </p:txBody>
      </p:sp>
      <p:sp>
        <p:nvSpPr>
          <p:cNvPr id="157" name="Объект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1. Аллергические болезни у детей. Руководство для врачей/ Под ред. М.Я. Студеникина, И.И. Балаболкина. — М.: Медицина, 1998.- 381 с.</a:t>
            </a:r>
          </a:p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2. Березовская З.Б., Мишук И.И., Слепова И.Г., Карасик О.Л. Анафилактический шок у больных с лекарственной аллергией// Врачебное дело. — 1991. — №3.-С.4-8.</a:t>
            </a:r>
          </a:p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3. Бережная Н.М., Бобкова Л.П., Петровская И.А., Ялкут С.И. Аллергология. Словарь-справочник. — Киев: Наукова Думка, 1986.-447 с.</a:t>
            </a:r>
          </a:p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4. Горячкина Л.А. Анафилактический шок (пособие для врачей). М., 2000.-34 с.</a:t>
            </a:r>
          </a:p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5. Дранник Г.Н. Клиническая иммунология и аллергология. — Одесса: Астро-Принт, 1999.-С.416-423.</a:t>
            </a:r>
          </a:p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6. Клиническая аллергология. Руководство для практических врачей/ Под ред. Р.М. Хаитова. — М.: МЕДпресс-информ, 2002.-624 с.</a:t>
            </a:r>
          </a:p>
          <a:p>
            <a:pPr marL="0" indent="0" defTabSz="416052">
              <a:spcBef>
                <a:spcPts val="0"/>
              </a:spcBef>
              <a:buSzTx/>
              <a:buNone/>
              <a:defRPr sz="1820">
                <a:solidFill>
                  <a:srgbClr val="76767A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7. Клиническая иммунология и аллергология: В 3 т.: Пер. с нем./ Под ред.Л. Йегера. — 2-е изд., перераб. и доп. — М.: Медицина, 1990. 1399 с.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Цель</a:t>
            </a:r>
          </a:p>
        </p:txBody>
      </p:sp>
      <p:sp>
        <p:nvSpPr>
          <p:cNvPr id="118" name="Объект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Научиться опознавать и отличать анафилактический шок от других реакций немедленного типа и уметь оказывать первую помощь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Объект 2"/>
          <p:cNvSpPr txBox="1"/>
          <p:nvPr>
            <p:ph type="body" sz="quarter" idx="1"/>
          </p:nvPr>
        </p:nvSpPr>
        <p:spPr>
          <a:xfrm>
            <a:off x="391884" y="527179"/>
            <a:ext cx="8229601" cy="657809"/>
          </a:xfrm>
          <a:prstGeom prst="rect">
            <a:avLst/>
          </a:prstGeom>
        </p:spPr>
        <p:txBody>
          <a:bodyPr/>
          <a:lstStyle>
            <a:lvl1pPr marL="0" indent="0" algn="ctr" defTabSz="850391">
              <a:spcBef>
                <a:spcPts val="900"/>
              </a:spcBef>
              <a:buSzTx/>
              <a:buNone/>
              <a:defRPr sz="4092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Спасибо за Внимание!</a:t>
            </a:r>
          </a:p>
        </p:txBody>
      </p:sp>
      <p:pic>
        <p:nvPicPr>
          <p:cNvPr id="16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6595" y="1792535"/>
            <a:ext cx="4360180" cy="4690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Задачи</a:t>
            </a:r>
          </a:p>
        </p:txBody>
      </p:sp>
      <p:sp>
        <p:nvSpPr>
          <p:cNvPr id="121" name="Объект 2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Изучить симптомы анафилактического шока</a:t>
            </a:r>
          </a:p>
          <a:p>
            <a:pPr/>
            <a:r>
              <a:t>Знать причины возникновения анафилактического шока</a:t>
            </a:r>
          </a:p>
          <a:p>
            <a:pPr/>
            <a:r>
              <a:t>Этапы первой помощи при анафилактическом шоке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Заголовок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Актуальность</a:t>
            </a:r>
          </a:p>
        </p:txBody>
      </p:sp>
      <p:sp>
        <p:nvSpPr>
          <p:cNvPr id="124" name="Объект 2"/>
          <p:cNvSpPr txBox="1"/>
          <p:nvPr>
            <p:ph type="body" idx="1"/>
          </p:nvPr>
        </p:nvSpPr>
        <p:spPr>
          <a:xfrm>
            <a:off x="457200" y="1600200"/>
            <a:ext cx="8229600" cy="3593684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</a:lstStyle>
          <a:p>
            <a:pPr/>
            <a:r>
              <a:t>В последние годы отмечается увеличение числа аллергических заболеваний. В том числе наблюдается рост острых аллергических реакций и состояний, нередко угрожающих жизни больного и требующих неотложной помощи. Наиболее тяжелым проявлением системных аллергических реакций является анафилактический шок.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Объект 2"/>
          <p:cNvSpPr txBox="1"/>
          <p:nvPr>
            <p:ph type="body" sz="half" idx="1"/>
          </p:nvPr>
        </p:nvSpPr>
        <p:spPr>
          <a:xfrm>
            <a:off x="0" y="2747865"/>
            <a:ext cx="9134669" cy="257058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Анафилакти́ческий шок</a:t>
            </a:r>
            <a:r>
              <a:rPr b="0"/>
              <a:t> </a:t>
            </a:r>
            <a:r>
              <a:rPr b="0" u="none">
                <a:solidFill>
                  <a:srgbClr val="000000"/>
                </a:solidFill>
              </a:rPr>
              <a:t>или</a:t>
            </a:r>
            <a:r>
              <a:rPr b="0"/>
              <a:t> </a:t>
            </a:r>
            <a:r>
              <a:t>анафилакси́я</a:t>
            </a:r>
            <a:r>
              <a:rPr b="0"/>
              <a:t>-</a:t>
            </a:r>
            <a:r>
              <a:rPr b="0" u="none">
                <a:solidFill>
                  <a:srgbClr val="000000"/>
                </a:solidFill>
              </a:rPr>
              <a:t> </a:t>
            </a:r>
            <a:r>
              <a:rPr b="0" u="none"/>
              <a:t>аллергическая реакция немедленного типа</a:t>
            </a:r>
            <a:r>
              <a:rPr b="0" u="none">
                <a:solidFill>
                  <a:srgbClr val="000000"/>
                </a:solidFill>
              </a:rPr>
              <a:t>, состояние резко повышенной чувствительности организма, развивающееся при повторном введении аллергена.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5615" y="1782147"/>
            <a:ext cx="6270172" cy="4702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Объект 2"/>
          <p:cNvSpPr txBox="1"/>
          <p:nvPr>
            <p:ph type="body" idx="1"/>
          </p:nvPr>
        </p:nvSpPr>
        <p:spPr>
          <a:xfrm>
            <a:off x="223934" y="2094722"/>
            <a:ext cx="8733454" cy="416612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Скорость возникновения анафилактического шока — от </a:t>
            </a:r>
            <a:r>
              <a:rPr u="sng">
                <a:solidFill>
                  <a:srgbClr val="FF0000"/>
                </a:solidFill>
              </a:rPr>
              <a:t>нескольких секунд или минут до 5 часов от начала контакта с аллергеном. </a:t>
            </a:r>
            <a:r>
              <a:t>В развитии анафилактической реакции у больных с высокой степенью 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сенсибилизации</a:t>
            </a:r>
            <a:r>
              <a:t> ни доза, ни способ введения аллергена не играют решающей роли. Однако большая доза препарата увеличивает тяжесть и длительность течения шока. Термин был одновременно введен российско-французским иммунологом 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Александром Михайловичем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 invalidUrl="" action="" tgtFrame="" tooltip="" history="1" highlightClick="0" endSnd="0"/>
              </a:rPr>
              <a:t>Безредкой</a:t>
            </a:r>
            <a:r>
              <a:t> и французским физиологом Шарлем Рише.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Объект 2"/>
          <p:cNvSpPr txBox="1"/>
          <p:nvPr>
            <p:ph type="body" idx="1"/>
          </p:nvPr>
        </p:nvSpPr>
        <p:spPr>
          <a:xfrm>
            <a:off x="205271" y="1730830"/>
            <a:ext cx="8742786" cy="4525963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500"/>
              </a:spcBef>
              <a:buSzTx/>
              <a:buNone/>
              <a:defRPr sz="2178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Процесс, при котором организм становится очень чувствителен к восприятию того или иного вещества (аллергена) и при повторном попадании такого вещества в организм возникает аллергическая реакция. Когда впервые аллерген попадает в организм иммунной системой он распознается как чужеродное вещество и к нему вырабатываются специфические белки </a:t>
            </a:r>
            <a:r>
              <a:rPr>
                <a:solidFill>
                  <a:srgbClr val="FF0000"/>
                </a:solidFill>
              </a:rPr>
              <a:t>(иммуноглобулины Е, G). </a:t>
            </a:r>
            <a:r>
              <a:t>Которые впоследствии </a:t>
            </a:r>
            <a:r>
              <a:rPr>
                <a:solidFill>
                  <a:srgbClr val="FF0000"/>
                </a:solidFill>
              </a:rPr>
              <a:t>фиксируются на иммунных клетках (тучные клетки). </a:t>
            </a:r>
            <a:r>
              <a:t>Таким образом, после выработки таких белков организм становится сенсибилизированным. То есть </a:t>
            </a:r>
            <a:r>
              <a:rPr>
                <a:solidFill>
                  <a:srgbClr val="FF0000"/>
                </a:solidFill>
              </a:rPr>
              <a:t>при попадании аллергена в организм повторно, возникнет аллергическая реакция.</a:t>
            </a:r>
            <a:r>
              <a:t> Сенсибилизация организма является результатом сбоя нормальной работы иммунной системы вызванного различными факторами. Такими факторами могут быть наследственная предрасположенность, длительный контакт с аллергеном, стрессовые ситуации и др.</a:t>
            </a:r>
          </a:p>
        </p:txBody>
      </p:sp>
      <p:sp>
        <p:nvSpPr>
          <p:cNvPr id="134" name="Прямоугольник 3"/>
          <p:cNvSpPr txBox="1"/>
          <p:nvPr/>
        </p:nvSpPr>
        <p:spPr>
          <a:xfrm>
            <a:off x="963385" y="101378"/>
            <a:ext cx="7226559" cy="1363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Сенсибилизация или аллергизация организма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3">
  <a:themeElements>
    <a:clrScheme name="Тема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Тема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3">
  <a:themeElements>
    <a:clrScheme name="Тема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Тема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