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20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216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64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0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РоссийскойФередации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6000" dirty="0" smtClean="0"/>
              <a:t>Тема: </a:t>
            </a:r>
            <a:r>
              <a:rPr lang="ru-RU" sz="5400" dirty="0" smtClean="0"/>
              <a:t>«Организация хранения товаров аптечного ассортимента»</a:t>
            </a:r>
            <a:endParaRPr lang="ru-RU" sz="6000" dirty="0" smtClean="0"/>
          </a:p>
          <a:p>
            <a:pPr marL="0" lv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err="1" smtClean="0">
                <a:solidFill>
                  <a:prstClr val="black"/>
                </a:solidFill>
              </a:rPr>
              <a:t>Тюльпанова</a:t>
            </a:r>
            <a:r>
              <a:rPr lang="ru-RU" dirty="0" smtClean="0">
                <a:solidFill>
                  <a:prstClr val="black"/>
                </a:solidFill>
              </a:rPr>
              <a:t> М.В.                  2020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31798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хранения дезинфицирующих средств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1935480"/>
            <a:ext cx="7481455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/>
              <a:t>Дезинфицирующие средства </a:t>
            </a:r>
            <a:r>
              <a:rPr lang="ru-RU" sz="3000" dirty="0" smtClean="0"/>
              <a:t>(хлорамин Б и др.) следует хранить в герметично укупоренной таре, в защищенном от света прохладном месте, в изолированном помещении, вдали от помещений хранения пластмассовых, резиновых и металлических изделий, от помещений получения дистиллированной воды.</a:t>
            </a:r>
            <a:endParaRPr lang="ru-RU" sz="3000" dirty="0"/>
          </a:p>
        </p:txBody>
      </p:sp>
      <p:pic>
        <p:nvPicPr>
          <p:cNvPr id="6" name="Рисунок 5" descr="инв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9481" y="2022764"/>
            <a:ext cx="3720875" cy="43918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150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746" y="828779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Хранение изделий медицинского назначения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Резиновые изделия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 smtClean="0"/>
              <a:t>наилучшего сохранения резиновых изделий в помещениях хранения необходимо создать: </a:t>
            </a:r>
          </a:p>
          <a:p>
            <a:pPr>
              <a:buNone/>
            </a:pPr>
            <a:r>
              <a:rPr lang="ru-RU" dirty="0" smtClean="0"/>
              <a:t>-защиту </a:t>
            </a:r>
            <a:r>
              <a:rPr lang="ru-RU" dirty="0" smtClean="0"/>
              <a:t>от света, особенно прямых солнечных лучей, высокой (более 20 град.С) и низкой (ниже 0 град.С) температуры воздуха; текучего воздуха (сквозняков, механической вентиляции); механических повреждений (сдавливания, сгибания, скручивания, вытягивания и т.п.); </a:t>
            </a:r>
          </a:p>
          <a:p>
            <a:pPr>
              <a:buNone/>
            </a:pPr>
            <a:r>
              <a:rPr lang="ru-RU" dirty="0" smtClean="0"/>
              <a:t> -для </a:t>
            </a:r>
            <a:r>
              <a:rPr lang="ru-RU" dirty="0" smtClean="0"/>
              <a:t>предупреждения высыхания, деформации и потери их эластичности, относительную влажность </a:t>
            </a:r>
            <a:r>
              <a:rPr lang="ru-RU" b="1" dirty="0" smtClean="0"/>
              <a:t>не менее 65%;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-изоляцию </a:t>
            </a:r>
            <a:r>
              <a:rPr lang="ru-RU" dirty="0" smtClean="0"/>
              <a:t>от воздействия агрессивных веществ (йод, хлороформ, хлористый аммоний, лизол, формалин, кислоты, органические растворители, смазочных масел и щелочей, хлорамин Б, нафталин); </a:t>
            </a:r>
          </a:p>
          <a:p>
            <a:pPr>
              <a:buNone/>
            </a:pPr>
            <a:r>
              <a:rPr lang="ru-RU" dirty="0" smtClean="0"/>
              <a:t>-условия </a:t>
            </a:r>
            <a:r>
              <a:rPr lang="ru-RU" dirty="0" smtClean="0"/>
              <a:t>хранения вдали от нагревательных приборов </a:t>
            </a:r>
            <a:r>
              <a:rPr lang="ru-RU" b="1" dirty="0" smtClean="0"/>
              <a:t>(не менее 1 м)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91763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43869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Помещения хранения резиновых изделий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600" y="1935480"/>
            <a:ext cx="6941127" cy="43891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Помещения хранения резиновых изделий должны располагаться </a:t>
            </a:r>
            <a:r>
              <a:rPr lang="ru-RU" b="1" dirty="0" smtClean="0"/>
              <a:t>не</a:t>
            </a:r>
            <a:r>
              <a:rPr lang="ru-RU" dirty="0" smtClean="0"/>
              <a:t> на солнечной </a:t>
            </a:r>
            <a:r>
              <a:rPr lang="ru-RU" dirty="0" smtClean="0"/>
              <a:t>стороне. </a:t>
            </a:r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 smtClean="0"/>
              <a:t>поддержания в сухих помещениях повышенной влажности рекомендуется ставить сосуды с </a:t>
            </a:r>
            <a:r>
              <a:rPr lang="ru-RU" b="1" dirty="0" smtClean="0"/>
              <a:t>2% водным раствором карболовой кислоты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помещениях, шкафах рекомендуется ставить стеклянные сосуды </a:t>
            </a:r>
            <a:r>
              <a:rPr lang="ru-RU" b="1" dirty="0" smtClean="0"/>
              <a:t>с углекислым аммонием</a:t>
            </a:r>
            <a:r>
              <a:rPr lang="ru-RU" dirty="0" smtClean="0"/>
              <a:t>, способствующим сохранению эластичности резины.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При размещении резиновых изделий в помещениях хранения необходимо полностью использовать </a:t>
            </a:r>
            <a:r>
              <a:rPr lang="ru-RU" b="1" dirty="0" smtClean="0"/>
              <a:t>весь его объем</a:t>
            </a:r>
            <a:r>
              <a:rPr lang="ru-RU" dirty="0" smtClean="0"/>
              <a:t>. Это предотвращает вредное влияние избыточного кислорода </a:t>
            </a:r>
            <a:r>
              <a:rPr lang="ru-RU" dirty="0" smtClean="0"/>
              <a:t>воздуха.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Однако резиновые изделия (кроме пробок) </a:t>
            </a:r>
            <a:r>
              <a:rPr lang="ru-RU" b="1" dirty="0" smtClean="0"/>
              <a:t>нельзя</a:t>
            </a:r>
            <a:r>
              <a:rPr lang="ru-RU" dirty="0" smtClean="0"/>
              <a:t> укладывать в несколько слоев, так как предметы, находящиеся в нижних слоях, сдавливаются и слеживаются. </a:t>
            </a:r>
            <a:endParaRPr lang="ru-RU" dirty="0"/>
          </a:p>
        </p:txBody>
      </p:sp>
      <p:pic>
        <p:nvPicPr>
          <p:cNvPr id="5" name="Рисунок 4" descr="рез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0765" y="1861704"/>
            <a:ext cx="3274436" cy="4365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34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57200" y="1856509"/>
            <a:ext cx="5403273" cy="43503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3600" y="1939636"/>
            <a:ext cx="5555673" cy="4350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Шкафы для хранения медицинских резиновых изделий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Шкафы для хранения </a:t>
            </a:r>
            <a:r>
              <a:rPr lang="ru-RU" dirty="0" smtClean="0"/>
              <a:t>резиновых изделий в </a:t>
            </a:r>
            <a:r>
              <a:rPr lang="ru-RU" b="1" dirty="0" smtClean="0"/>
              <a:t>лежачем положении </a:t>
            </a:r>
            <a:r>
              <a:rPr lang="ru-RU" dirty="0" smtClean="0"/>
              <a:t>(бужи, катетеры, пузыри для льда, перчатки и т.п.), оборудуются выдвижными ящиками с таким расчетом, чтобы в них можно было размещать предметы на всю длину, свободно, не допуская их сгибов, сплющивания, скручивания и т.п.;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Шкафы для хранения </a:t>
            </a:r>
            <a:r>
              <a:rPr lang="ru-RU" dirty="0" smtClean="0"/>
              <a:t>изделий в </a:t>
            </a:r>
            <a:r>
              <a:rPr lang="ru-RU" b="1" dirty="0" smtClean="0"/>
              <a:t>подвешенном состоянии </a:t>
            </a:r>
            <a:r>
              <a:rPr lang="ru-RU" dirty="0" smtClean="0"/>
              <a:t>(жгутов, зондов, </a:t>
            </a:r>
            <a:r>
              <a:rPr lang="ru-RU" dirty="0" err="1" smtClean="0"/>
              <a:t>ирригаторной</a:t>
            </a:r>
            <a:r>
              <a:rPr lang="ru-RU" dirty="0" smtClean="0"/>
              <a:t> трубки), оборудуются вешалками, расположенными под крышкой шкафа. Вешалки должны быть съемными с тем, чтобы их можно было вынимать с подвешенными предметами. Для укрепления вешалок устанавливаются накладки с выемками.</a:t>
            </a:r>
            <a:endParaRPr lang="ru-RU" dirty="0"/>
          </a:p>
        </p:txBody>
      </p: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 rot="16200000" flipH="1">
            <a:off x="8320194" y="1350279"/>
            <a:ext cx="631612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rot="10800000" flipV="1">
            <a:off x="3302001" y="1274617"/>
            <a:ext cx="674255" cy="645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4798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579397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</a:t>
            </a:r>
            <a:r>
              <a:rPr lang="ru-RU" sz="4000" dirty="0" smtClean="0"/>
              <a:t>екоторые виды </a:t>
            </a:r>
            <a:r>
              <a:rPr lang="ru-RU" sz="4000" dirty="0" smtClean="0"/>
              <a:t>резиновых изделий, требующих специальных условий хранения: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35480"/>
            <a:ext cx="5527964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/>
              <a:t> Круги </a:t>
            </a:r>
            <a:r>
              <a:rPr lang="ru-RU" sz="3600" dirty="0" smtClean="0"/>
              <a:t>подкладные, грелки резиновые, пузыри для льда рекомендуется хранить </a:t>
            </a:r>
            <a:r>
              <a:rPr lang="ru-RU" sz="3600" b="1" dirty="0" smtClean="0"/>
              <a:t>слегка надутыми</a:t>
            </a:r>
            <a:r>
              <a:rPr lang="ru-RU" sz="3600" dirty="0" smtClean="0"/>
              <a:t>, резиновые трубки хранятся со вставленными на концах пробками;</a:t>
            </a:r>
            <a:endParaRPr lang="ru-RU" sz="3600" dirty="0"/>
          </a:p>
        </p:txBody>
      </p:sp>
      <p:pic>
        <p:nvPicPr>
          <p:cNvPr id="4" name="Рисунок 3" descr="гре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5267" y="1910195"/>
            <a:ext cx="4469823" cy="4469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773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1" y="665018"/>
            <a:ext cx="617912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-Съемные </a:t>
            </a:r>
            <a:r>
              <a:rPr lang="ru-RU" sz="2800" dirty="0" smtClean="0"/>
              <a:t>резиновые части приборов должны храниться </a:t>
            </a:r>
            <a:r>
              <a:rPr lang="ru-RU" sz="2800" b="1" dirty="0" smtClean="0"/>
              <a:t>отдельно </a:t>
            </a:r>
            <a:r>
              <a:rPr lang="ru-RU" sz="2800" dirty="0" smtClean="0"/>
              <a:t>от частей, сделанных из другого материала; </a:t>
            </a:r>
          </a:p>
          <a:p>
            <a:r>
              <a:rPr lang="ru-RU" sz="2800" dirty="0" smtClean="0"/>
              <a:t>-Изделия</a:t>
            </a:r>
            <a:r>
              <a:rPr lang="ru-RU" sz="2800" dirty="0" smtClean="0"/>
              <a:t>, </a:t>
            </a:r>
            <a:r>
              <a:rPr lang="ru-RU" sz="2800" b="1" dirty="0" smtClean="0"/>
              <a:t>особо чувствительные </a:t>
            </a:r>
            <a:r>
              <a:rPr lang="ru-RU" sz="2800" dirty="0" smtClean="0"/>
              <a:t>к атмосферным </a:t>
            </a:r>
            <a:r>
              <a:rPr lang="ru-RU" sz="2800" dirty="0" smtClean="0"/>
              <a:t>факторам - </a:t>
            </a:r>
            <a:r>
              <a:rPr lang="ru-RU" sz="2800" dirty="0" smtClean="0"/>
              <a:t>эластичные катетеры, бужи, перчатки, напальчники, бинты резиновые и т.п. хранят в плотно закрытых коробках, густо пересыпанных тальком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-</a:t>
            </a:r>
            <a:r>
              <a:rPr lang="ru-RU" sz="2800" dirty="0" smtClean="0"/>
              <a:t> </a:t>
            </a:r>
            <a:r>
              <a:rPr lang="ru-RU" sz="2800" dirty="0" smtClean="0"/>
              <a:t>Резиновые бинты хранят в скатанном виде </a:t>
            </a:r>
            <a:r>
              <a:rPr lang="ru-RU" sz="2800" b="1" dirty="0" smtClean="0"/>
              <a:t>пересыпанные</a:t>
            </a:r>
            <a:r>
              <a:rPr lang="ru-RU" sz="2800" dirty="0" smtClean="0"/>
              <a:t> тальком по всей длине;</a:t>
            </a:r>
            <a:endParaRPr lang="ru-RU" sz="2800" dirty="0"/>
          </a:p>
        </p:txBody>
      </p:sp>
      <p:pic>
        <p:nvPicPr>
          <p:cNvPr id="3" name="Рисунок 2" descr="сьем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7164" y="803564"/>
            <a:ext cx="3620653" cy="2715490"/>
          </a:xfrm>
          <a:prstGeom prst="rect">
            <a:avLst/>
          </a:prstGeom>
        </p:spPr>
      </p:pic>
      <p:pic>
        <p:nvPicPr>
          <p:cNvPr id="4" name="Рисунок 3" descr="нап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2637" y="3352800"/>
            <a:ext cx="3047999" cy="3047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Контрольные вопросы для закрепления: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Какое </a:t>
            </a:r>
            <a:r>
              <a:rPr lang="ru-RU" dirty="0" smtClean="0"/>
              <a:t>оборудование необходимо предусматривать в помещениях хранения лекарственных средств, чтобы поддерживать определенную температуру и влажность воздуха? </a:t>
            </a:r>
            <a:endParaRPr lang="ru-RU" dirty="0" smtClean="0"/>
          </a:p>
          <a:p>
            <a:r>
              <a:rPr lang="ru-RU" dirty="0" smtClean="0"/>
              <a:t>Приведите </a:t>
            </a:r>
            <a:r>
              <a:rPr lang="ru-RU" dirty="0" smtClean="0"/>
              <a:t>требования к установке стеллажей в помещениях хранения. Какие требования предъявляются к их отделке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 Какие </a:t>
            </a:r>
            <a:r>
              <a:rPr lang="ru-RU" dirty="0" smtClean="0"/>
              <a:t>свойства лекарственных препаратов необходимо учитывать при хранении лекарственных средств</a:t>
            </a:r>
            <a:r>
              <a:rPr lang="ru-RU" dirty="0" smtClean="0"/>
              <a:t>?</a:t>
            </a:r>
          </a:p>
          <a:p>
            <a:r>
              <a:rPr lang="ru-RU" dirty="0" smtClean="0"/>
              <a:t> Какие </a:t>
            </a:r>
            <a:r>
              <a:rPr lang="ru-RU" dirty="0" smtClean="0"/>
              <a:t>документы описывают физико-химические свойства лекарственных средств и требования производителей лекарственных средств к их хранению</a:t>
            </a:r>
            <a:r>
              <a:rPr lang="ru-RU" dirty="0" smtClean="0"/>
              <a:t>?</a:t>
            </a:r>
          </a:p>
          <a:p>
            <a:r>
              <a:rPr lang="ru-RU" dirty="0" smtClean="0"/>
              <a:t> Как </a:t>
            </a:r>
            <a:r>
              <a:rPr lang="ru-RU" dirty="0" smtClean="0"/>
              <a:t>осуществляют хранение лекарственных средств с истекшим сроком </a:t>
            </a:r>
            <a:r>
              <a:rPr lang="ru-RU" dirty="0" smtClean="0"/>
              <a:t>годности?</a:t>
            </a:r>
          </a:p>
          <a:p>
            <a:r>
              <a:rPr lang="ru-RU" dirty="0" smtClean="0"/>
              <a:t> Какие </a:t>
            </a:r>
            <a:r>
              <a:rPr lang="ru-RU" dirty="0" smtClean="0"/>
              <a:t>необходимо соблюдать условия хранения лекарственного растительного сырья?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чем особенности хранения дезинфицирующих средств?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912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Законспектировать лекцию в тетради</a:t>
            </a:r>
          </a:p>
          <a:p>
            <a:r>
              <a:rPr lang="ru-RU" dirty="0" smtClean="0"/>
              <a:t>Ответить на контрольные вопросы В ТЕТРАДИ</a:t>
            </a:r>
          </a:p>
          <a:p>
            <a:r>
              <a:rPr lang="ru-RU" dirty="0" smtClean="0"/>
              <a:t>Самостоятельно ознакомиться  и ЗАКОНСПЕКТИРОВАТЬ  </a:t>
            </a:r>
            <a:r>
              <a:rPr lang="ru-RU" dirty="0" smtClean="0"/>
              <a:t>признаки старения резиновых изделий и как вернуть эластичность медицинским перчаткам.</a:t>
            </a:r>
            <a:endParaRPr lang="ru-RU" dirty="0" smtClean="0"/>
          </a:p>
          <a:p>
            <a:r>
              <a:rPr lang="ru-RU" dirty="0" smtClean="0"/>
              <a:t>Выполнить тестовые задания на </a:t>
            </a:r>
            <a:r>
              <a:rPr lang="ru-RU" smtClean="0"/>
              <a:t>тему </a:t>
            </a:r>
            <a:r>
              <a:rPr lang="ru-RU" smtClean="0"/>
              <a:t>«</a:t>
            </a:r>
            <a:r>
              <a:rPr lang="ru-RU" smtClean="0"/>
              <a:t>Хранение </a:t>
            </a:r>
            <a:r>
              <a:rPr lang="ru-RU" smtClean="0"/>
              <a:t>различных групп </a:t>
            </a:r>
            <a:r>
              <a:rPr lang="ru-RU" smtClean="0"/>
              <a:t>фармацевтических </a:t>
            </a:r>
            <a:r>
              <a:rPr lang="ru-RU" smtClean="0"/>
              <a:t>товаров»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65" y="1949548"/>
            <a:ext cx="10972800" cy="43891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Нормативные документы, регламентирующие правила хранения ЛС и </a:t>
            </a:r>
            <a:r>
              <a:rPr lang="ru-RU" dirty="0" smtClean="0"/>
              <a:t>ИМН</a:t>
            </a:r>
          </a:p>
          <a:p>
            <a:pPr marL="514350" indent="-514350">
              <a:buAutoNum type="arabicPeriod"/>
            </a:pPr>
            <a:r>
              <a:rPr lang="ru-RU" dirty="0" smtClean="0"/>
              <a:t> Общие </a:t>
            </a:r>
            <a:r>
              <a:rPr lang="ru-RU" dirty="0" smtClean="0"/>
              <a:t>требования к помещениям для хранения </a:t>
            </a:r>
            <a:r>
              <a:rPr lang="ru-RU" dirty="0" smtClean="0"/>
              <a:t>ЛС</a:t>
            </a:r>
          </a:p>
          <a:p>
            <a:pPr marL="514350" indent="-514350">
              <a:buAutoNum type="arabicPeriod"/>
            </a:pPr>
            <a:r>
              <a:rPr lang="ru-RU" dirty="0" smtClean="0"/>
              <a:t> Особенности </a:t>
            </a:r>
            <a:r>
              <a:rPr lang="ru-RU" dirty="0" smtClean="0"/>
              <a:t>хранения лекарственного растительного </a:t>
            </a:r>
            <a:r>
              <a:rPr lang="ru-RU" dirty="0" smtClean="0"/>
              <a:t>сырья</a:t>
            </a:r>
          </a:p>
          <a:p>
            <a:pPr marL="514350" indent="-514350">
              <a:buAutoNum type="arabicPeriod"/>
            </a:pPr>
            <a:r>
              <a:rPr lang="ru-RU" dirty="0" smtClean="0"/>
              <a:t> Особенности </a:t>
            </a:r>
            <a:r>
              <a:rPr lang="ru-RU" dirty="0" smtClean="0"/>
              <a:t>хранения дезинфицирующих </a:t>
            </a:r>
            <a:r>
              <a:rPr lang="ru-RU" dirty="0" smtClean="0"/>
              <a:t>средств</a:t>
            </a:r>
          </a:p>
          <a:p>
            <a:pPr marL="514350" indent="-514350">
              <a:buAutoNum type="arabicPeriod"/>
            </a:pPr>
            <a:r>
              <a:rPr lang="ru-RU" dirty="0" smtClean="0"/>
              <a:t> Хранение </a:t>
            </a:r>
            <a:r>
              <a:rPr lang="ru-RU" dirty="0" smtClean="0"/>
              <a:t>изделий медицинского назначения.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30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59" y="476447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Нормативные документы, регламентирующие правила хранения ЛС и ИМН.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838499"/>
            <a:ext cx="11069782" cy="438912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Приказ </a:t>
            </a:r>
            <a:r>
              <a:rPr lang="ru-RU" sz="2400" b="1" dirty="0" smtClean="0"/>
              <a:t>Минздрава России от 31.08.2016 N 646н </a:t>
            </a:r>
            <a:r>
              <a:rPr lang="ru-RU" sz="2400" dirty="0" smtClean="0"/>
              <a:t>"Об утверждении Правил надлежащей практики хранения и перевозки лекарственных препаратов для медицинского применения";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b="1" dirty="0" smtClean="0"/>
              <a:t>Приказ </a:t>
            </a:r>
            <a:r>
              <a:rPr lang="ru-RU" sz="2400" b="1" dirty="0" err="1" smtClean="0"/>
              <a:t>Минздравсоцразвития</a:t>
            </a:r>
            <a:r>
              <a:rPr lang="ru-RU" sz="2400" b="1" dirty="0" smtClean="0"/>
              <a:t> РФ от 23.08.2010 N 706н </a:t>
            </a:r>
            <a:r>
              <a:rPr lang="ru-RU" sz="2400" dirty="0" smtClean="0"/>
              <a:t>(ред. от 28.12.2010) "Об утверждении Правил хранения лекарственных средств";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smtClean="0"/>
              <a:t>Приказ Минздрава РФ от 13.11.1996 N 377 </a:t>
            </a:r>
            <a:r>
              <a:rPr lang="ru-RU" sz="2400" dirty="0" smtClean="0"/>
              <a:t>(ред. от 23.08.2010) "Об утверждении Инструкции по организации хранения в аптечных учреждениях различных групп лекарственных средств и изделий медицинского назначения" (Зарегистрировано в Минюсте РФ 22.11.1999);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b="1" dirty="0" smtClean="0"/>
              <a:t>Постановление </a:t>
            </a:r>
            <a:r>
              <a:rPr lang="ru-RU" sz="2400" b="1" dirty="0" smtClean="0"/>
              <a:t>Правительства РФ от 31.12.2009 N 1148 </a:t>
            </a:r>
            <a:r>
              <a:rPr lang="ru-RU" sz="2400" dirty="0" smtClean="0"/>
              <a:t>(ред. от 29.12.2016) "О порядке хранения наркотических средств, психотропных веществ и их </a:t>
            </a:r>
            <a:r>
              <a:rPr lang="ru-RU" sz="2400" dirty="0" err="1" smtClean="0"/>
              <a:t>прекурсоров</a:t>
            </a:r>
            <a:r>
              <a:rPr lang="ru-RU" sz="2400" dirty="0" smtClean="0"/>
              <a:t>"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4695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2" y="648670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Общие требования к помещениям для хранения ЛС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35479"/>
            <a:ext cx="6026727" cy="470084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Площадь аптечных помещений должна быть разделена на зоны (или иметь отдельные помещения), предназначенные для выполнения следующих функций</a:t>
            </a:r>
            <a:r>
              <a:rPr lang="ru-RU" b="1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а) </a:t>
            </a:r>
            <a:r>
              <a:rPr lang="ru-RU" dirty="0" smtClean="0"/>
              <a:t>приемки лекарственных препаратов;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б</a:t>
            </a:r>
            <a:r>
              <a:rPr lang="ru-RU" b="1" dirty="0" smtClean="0"/>
              <a:t>) </a:t>
            </a:r>
            <a:r>
              <a:rPr lang="ru-RU" dirty="0" smtClean="0"/>
              <a:t>хранения лекарственных препаратов, требующих специальных условий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в) </a:t>
            </a:r>
            <a:r>
              <a:rPr lang="ru-RU" dirty="0" smtClean="0"/>
              <a:t>хранения выявленных фальсифицированных, недоброкачественных, контрафактных лекарственных препаратов, а также лекарственных препаратов с истекшим сроком годности;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г</a:t>
            </a:r>
            <a:r>
              <a:rPr lang="ru-RU" b="1" dirty="0" smtClean="0"/>
              <a:t>) </a:t>
            </a:r>
            <a:r>
              <a:rPr lang="ru-RU" dirty="0" smtClean="0"/>
              <a:t>карантинного хранения лекарственных препаратов, в отношении которых не принято решение о дальнейшем обращении, или лекарственные препараты, обращение которых приостановлено, а также возвращенные субъекту обращения. </a:t>
            </a:r>
            <a:endParaRPr lang="ru-RU" dirty="0"/>
          </a:p>
        </p:txBody>
      </p:sp>
      <p:pic>
        <p:nvPicPr>
          <p:cNvPr id="8" name="Рисунок 7" descr="хран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7854" y="2114204"/>
            <a:ext cx="5080000" cy="3931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334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Требования к помещениям и зонам, используемым для хранения лекарственных препаратов: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0327" y="2150469"/>
            <a:ext cx="1112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/>
              <a:t>должны </a:t>
            </a:r>
            <a:r>
              <a:rPr lang="ru-RU" sz="2400" dirty="0" smtClean="0"/>
              <a:t>быть </a:t>
            </a:r>
            <a:r>
              <a:rPr lang="ru-RU" sz="2400" b="1" dirty="0" smtClean="0"/>
              <a:t>освещены</a:t>
            </a:r>
            <a:r>
              <a:rPr lang="ru-RU" sz="24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 </a:t>
            </a:r>
            <a:r>
              <a:rPr lang="ru-RU" sz="2400" dirty="0" smtClean="0"/>
              <a:t>в помещениях и (или) зонах должны поддерживаться </a:t>
            </a:r>
            <a:r>
              <a:rPr lang="ru-RU" sz="2400" b="1" dirty="0" smtClean="0"/>
              <a:t>температурные режимы хранения и влажность</a:t>
            </a:r>
            <a:r>
              <a:rPr lang="ru-RU" sz="2400" dirty="0" smtClean="0"/>
              <a:t>, соответствующие условиям хранения, указанным в нормативной документации, составляющей регистрационное досье лекарственного препарата, инструкции по медицинскому применению лекарственного препаратов и на упаковке лекарственного препарата. </a:t>
            </a:r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отделка </a:t>
            </a:r>
            <a:r>
              <a:rPr lang="ru-RU" sz="2400" dirty="0" smtClean="0"/>
              <a:t>помещений (внутренние поверхности стен, потолков) для хранения лекарственных препаратов должна допускать возможность проведения </a:t>
            </a:r>
            <a:r>
              <a:rPr lang="ru-RU" sz="2400" b="1" dirty="0" smtClean="0"/>
              <a:t>влажной уборки </a:t>
            </a:r>
            <a:r>
              <a:rPr lang="ru-RU" sz="2400" dirty="0" smtClean="0"/>
              <a:t>и исключать накопление пыли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помещения </a:t>
            </a:r>
            <a:r>
              <a:rPr lang="ru-RU" sz="2400" dirty="0" smtClean="0"/>
              <a:t>для хранения лекарственных препаратов должны обеспечивать</a:t>
            </a:r>
            <a:r>
              <a:rPr lang="ru-RU" sz="2400" b="1" dirty="0" smtClean="0"/>
              <a:t> защиту </a:t>
            </a:r>
            <a:r>
              <a:rPr lang="ru-RU" sz="2400" dirty="0" smtClean="0"/>
              <a:t>от проникновения насекомых, грызунов или других животных;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078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сих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9376" y="1745672"/>
            <a:ext cx="4992624" cy="43641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2836" y="1343891"/>
            <a:ext cx="5915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413142"/>
            <a:ext cx="10972800" cy="1143000"/>
          </a:xfrm>
        </p:spPr>
        <p:txBody>
          <a:bodyPr/>
          <a:lstStyle/>
          <a:p>
            <a:r>
              <a:rPr lang="ru-RU" dirty="0" smtClean="0"/>
              <a:t>Оборудования помещений хранения ЛС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601" y="1935480"/>
            <a:ext cx="7412182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</a:t>
            </a:r>
            <a:r>
              <a:rPr lang="ru-RU" dirty="0" smtClean="0"/>
              <a:t>система </a:t>
            </a:r>
            <a:r>
              <a:rPr lang="ru-RU" dirty="0" smtClean="0"/>
              <a:t>кондиционирования;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 smtClean="0"/>
              <a:t>) </a:t>
            </a:r>
            <a:r>
              <a:rPr lang="ru-RU" dirty="0" smtClean="0"/>
              <a:t>холодильные камеры </a:t>
            </a:r>
            <a:r>
              <a:rPr lang="ru-RU" dirty="0" smtClean="0"/>
              <a:t>и (или) </a:t>
            </a:r>
            <a:r>
              <a:rPr lang="ru-RU" dirty="0" smtClean="0"/>
              <a:t>холодильники; </a:t>
            </a:r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 smtClean="0"/>
              <a:t>) </a:t>
            </a:r>
            <a:r>
              <a:rPr lang="ru-RU" dirty="0" smtClean="0"/>
              <a:t>охранная </a:t>
            </a:r>
            <a:r>
              <a:rPr lang="ru-RU" dirty="0" smtClean="0"/>
              <a:t>и </a:t>
            </a:r>
            <a:r>
              <a:rPr lang="ru-RU" dirty="0" smtClean="0"/>
              <a:t>пожарная сигнализация; </a:t>
            </a:r>
          </a:p>
          <a:p>
            <a:pPr>
              <a:buNone/>
            </a:pPr>
            <a:r>
              <a:rPr lang="ru-RU" dirty="0" smtClean="0"/>
              <a:t>г</a:t>
            </a:r>
            <a:r>
              <a:rPr lang="ru-RU" dirty="0" smtClean="0"/>
              <a:t>) </a:t>
            </a:r>
            <a:r>
              <a:rPr lang="ru-RU" dirty="0" smtClean="0"/>
              <a:t>система </a:t>
            </a:r>
            <a:r>
              <a:rPr lang="ru-RU" dirty="0" smtClean="0"/>
              <a:t>контроля доступа;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smtClean="0"/>
              <a:t>вентиляционная система; </a:t>
            </a:r>
          </a:p>
          <a:p>
            <a:pPr>
              <a:buNone/>
            </a:pPr>
            <a:r>
              <a:rPr lang="ru-RU" dirty="0" smtClean="0"/>
              <a:t>е</a:t>
            </a:r>
            <a:r>
              <a:rPr lang="ru-RU" dirty="0" smtClean="0"/>
              <a:t>) </a:t>
            </a:r>
            <a:r>
              <a:rPr lang="ru-RU" dirty="0" err="1" smtClean="0"/>
              <a:t>термогигрометры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психрометры) и иное оборудование, используемое </a:t>
            </a:r>
            <a:r>
              <a:rPr lang="ru-RU" dirty="0" smtClean="0"/>
              <a:t>для регистрации температуры и влажности.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182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1890" y="2413658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. </a:t>
            </a:r>
            <a:endParaRPr lang="ru-RU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</a:t>
            </a:r>
            <a:r>
              <a:rPr lang="ru-RU" dirty="0" smtClean="0"/>
              <a:t>апрещается 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6473" y="2274838"/>
            <a:ext cx="73429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помещениях для хранения лекарственных препаратов </a:t>
            </a:r>
            <a:r>
              <a:rPr lang="ru-RU" sz="2400" b="1" dirty="0" smtClean="0"/>
              <a:t>запрещается: </a:t>
            </a:r>
            <a:endParaRPr lang="ru-RU" sz="2400" b="1" dirty="0" smtClean="0"/>
          </a:p>
          <a:p>
            <a:r>
              <a:rPr lang="ru-RU" sz="2400" dirty="0" smtClean="0"/>
              <a:t>- хранение </a:t>
            </a:r>
            <a:r>
              <a:rPr lang="ru-RU" sz="2400" dirty="0" smtClean="0"/>
              <a:t>пищевых продуктов, табачных изделий, напитков, за исключением питьевой воды, а также лекарственных препаратов, предназначенных для личного использования работниками субъекта обращения лекарственных препаратов. </a:t>
            </a:r>
          </a:p>
          <a:p>
            <a:r>
              <a:rPr lang="ru-RU" sz="2400" dirty="0" smtClean="0"/>
              <a:t>- допускать </a:t>
            </a:r>
            <a:r>
              <a:rPr lang="ru-RU" sz="2400" dirty="0" smtClean="0"/>
              <a:t>лиц, не имеющих права доступа, определенного стандартными операционными процедурами</a:t>
            </a:r>
            <a:endParaRPr lang="ru-RU" sz="2400" dirty="0"/>
          </a:p>
        </p:txBody>
      </p:sp>
      <p:pic>
        <p:nvPicPr>
          <p:cNvPr id="9" name="Рисунок 8" descr="за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47910" y="1288472"/>
            <a:ext cx="2421081" cy="2421081"/>
          </a:xfrm>
          <a:prstGeom prst="rect">
            <a:avLst/>
          </a:prstGeom>
        </p:spPr>
      </p:pic>
      <p:pic>
        <p:nvPicPr>
          <p:cNvPr id="10" name="Рисунок 9" descr="ку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0944" y="3643746"/>
            <a:ext cx="2651662" cy="3006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95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хранения лекарственного растительного сырья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935480"/>
            <a:ext cx="8866909" cy="49225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Лекарственное растительное сырье должно храниться в </a:t>
            </a:r>
            <a:r>
              <a:rPr lang="ru-RU" b="1" dirty="0" smtClean="0"/>
              <a:t>сухом</a:t>
            </a:r>
            <a:r>
              <a:rPr lang="ru-RU" dirty="0" smtClean="0"/>
              <a:t>, хорошо вентилируемом помещении в хорошо закрытой таре, в аптеках - стеклянной, металлической, в ящиках с крышкой, на складах - в тюках или закрытых ящиках на стеллажах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Резаное сырье </a:t>
            </a:r>
            <a:r>
              <a:rPr lang="ru-RU" dirty="0" smtClean="0"/>
              <a:t>хранят в тканевых мешках, порошки - в двойных мешках: внутренний - бумажный, многослойный, наружный - тканевый, картонных упаковках. В зависимости от физико-химических свойств лекарственного растительного сырья допускается упаковка из полимерных материалов.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Лекарственное растительное сырье, содержащее </a:t>
            </a:r>
            <a:r>
              <a:rPr lang="ru-RU" b="1" dirty="0" smtClean="0"/>
              <a:t>эфирные масла</a:t>
            </a:r>
            <a:r>
              <a:rPr lang="ru-RU" dirty="0" smtClean="0"/>
              <a:t>, хранят изолированно в хорошо укупоренной таре. </a:t>
            </a:r>
            <a:endParaRPr lang="ru-RU" dirty="0" smtClean="0"/>
          </a:p>
          <a:p>
            <a:r>
              <a:rPr lang="ru-RU" dirty="0" smtClean="0"/>
              <a:t>Некоторые </a:t>
            </a:r>
            <a:r>
              <a:rPr lang="ru-RU" b="1" dirty="0" smtClean="0"/>
              <a:t>гигроскопические</a:t>
            </a:r>
            <a:r>
              <a:rPr lang="ru-RU" dirty="0" smtClean="0"/>
              <a:t> травы, листья и плоды необходимо хранить в стеклянной или металлической таре хорошо укупоренными (например, листья наперстянки, почечный чай и др.).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smtClean="0"/>
              <a:t>хранении высушенных сочных </a:t>
            </a:r>
            <a:r>
              <a:rPr lang="ru-RU" b="1" dirty="0" smtClean="0"/>
              <a:t>плодов,</a:t>
            </a:r>
            <a:r>
              <a:rPr lang="ru-RU" dirty="0" smtClean="0"/>
              <a:t> для предотвращения порчи их амбарными вредителями, рекомендуется помещать в ящики с плодами флакон с хлороформом, в пробку которого вставлена трубочка для улетучивания паров хлороформа. Хлороформ добавляют по мере его улетучивания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Готовые </a:t>
            </a:r>
            <a:r>
              <a:rPr lang="ru-RU" dirty="0" smtClean="0"/>
              <a:t>лекарственные растительные сборы хранят в аптеках и аптечных складах с соблюдением вышеуказанных общих правил.</a:t>
            </a:r>
            <a:endParaRPr lang="ru-RU" dirty="0"/>
          </a:p>
        </p:txBody>
      </p:sp>
      <p:pic>
        <p:nvPicPr>
          <p:cNvPr id="6" name="Рисунок 5" descr="л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9563" y="1967344"/>
            <a:ext cx="3050764" cy="4572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271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194" y="997526"/>
            <a:ext cx="7136370" cy="58604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Лекарственное растительное сырье должно подвергаться </a:t>
            </a:r>
            <a:r>
              <a:rPr lang="ru-RU" b="1" dirty="0" smtClean="0"/>
              <a:t>периодическому контролю </a:t>
            </a:r>
            <a:r>
              <a:rPr lang="ru-RU" dirty="0" smtClean="0"/>
              <a:t>в соответствии с требованиями ГФ. Трава, корни, корневища, семена, плоды, утратившие нормальную окраску, запах и требуемое количество действующих веществ, а также пораженные плесенью, амбарными вредителями, в зависимости от степени поражения, либо бракуют, либо после переработки и контроля используют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Особое внимание </a:t>
            </a:r>
            <a:r>
              <a:rPr lang="ru-RU" dirty="0" smtClean="0"/>
              <a:t>при хранении следует уделить лекарственному растительному сырью, содержащему </a:t>
            </a:r>
            <a:r>
              <a:rPr lang="ru-RU" b="1" dirty="0" smtClean="0"/>
              <a:t>сердечные гликозиды</a:t>
            </a:r>
            <a:r>
              <a:rPr lang="ru-RU" dirty="0" smtClean="0"/>
              <a:t>. Для них ГФ установлены более строгие сроки хранения и повторного </a:t>
            </a:r>
            <a:r>
              <a:rPr lang="ru-RU" dirty="0" err="1" smtClean="0"/>
              <a:t>переконтроля</a:t>
            </a:r>
            <a:r>
              <a:rPr lang="ru-RU" dirty="0" smtClean="0"/>
              <a:t> на содержание биологической активности.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Ядовитое </a:t>
            </a:r>
            <a:r>
              <a:rPr lang="ru-RU" b="1" dirty="0" smtClean="0"/>
              <a:t>и сильнодействующее </a:t>
            </a:r>
            <a:r>
              <a:rPr lang="ru-RU" dirty="0" smtClean="0"/>
              <a:t>лекарственное растительное сырье хранят в отдельном помещении или отдельном шкафу под замком.</a:t>
            </a:r>
            <a:endParaRPr lang="ru-RU" dirty="0" smtClean="0"/>
          </a:p>
        </p:txBody>
      </p:sp>
      <p:pic>
        <p:nvPicPr>
          <p:cNvPr id="5" name="Рисунок 4" descr="лрс хране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835" y="2105891"/>
            <a:ext cx="4087091" cy="304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61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1027</TotalTime>
  <Words>1386</Words>
  <Application>Microsoft Office PowerPoint</Application>
  <PresentationFormat>Произвольный</PresentationFormat>
  <Paragraphs>91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РоссийскойФередации Фармацевтический колледж</vt:lpstr>
      <vt:lpstr>План лекции</vt:lpstr>
      <vt:lpstr>Нормативные документы, регламентирующие правила хранения ЛС и ИМН.</vt:lpstr>
      <vt:lpstr>Общие требования к помещениям для хранения ЛС</vt:lpstr>
      <vt:lpstr>Требования к помещениям и зонам, используемым для хранения лекарственных препаратов:</vt:lpstr>
      <vt:lpstr>Оборудования помещений хранения ЛС</vt:lpstr>
      <vt:lpstr>Запрещается !</vt:lpstr>
      <vt:lpstr>Особенности хранения лекарственного растительного сырья</vt:lpstr>
      <vt:lpstr> </vt:lpstr>
      <vt:lpstr>Особенности хранения дезинфицирующих средств</vt:lpstr>
      <vt:lpstr>Хранение изделий медицинского назначения</vt:lpstr>
      <vt:lpstr>Помещения хранения резиновых изделий</vt:lpstr>
      <vt:lpstr>Шкафы для хранения медицинских резиновых изделий</vt:lpstr>
      <vt:lpstr>Некоторые виды резиновых изделий, требующих специальных условий хранения:</vt:lpstr>
      <vt:lpstr>Слайд 15</vt:lpstr>
      <vt:lpstr>Контрольные вопросы для закрепления: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Дом</cp:lastModifiedBy>
  <cp:revision>151</cp:revision>
  <dcterms:created xsi:type="dcterms:W3CDTF">2020-09-04T04:53:43Z</dcterms:created>
  <dcterms:modified xsi:type="dcterms:W3CDTF">2020-09-20T15:38:19Z</dcterms:modified>
</cp:coreProperties>
</file>