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6"/>
  </p:notesMasterIdLst>
  <p:sldIdLst>
    <p:sldId id="267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313" r:id="rId10"/>
    <p:sldId id="319" r:id="rId11"/>
    <p:sldId id="314" r:id="rId12"/>
    <p:sldId id="315" r:id="rId13"/>
    <p:sldId id="316" r:id="rId14"/>
    <p:sldId id="317" r:id="rId15"/>
    <p:sldId id="275" r:id="rId16"/>
    <p:sldId id="276" r:id="rId17"/>
    <p:sldId id="322" r:id="rId18"/>
    <p:sldId id="318" r:id="rId19"/>
    <p:sldId id="277" r:id="rId20"/>
    <p:sldId id="320" r:id="rId21"/>
    <p:sldId id="321" r:id="rId22"/>
    <p:sldId id="279" r:id="rId23"/>
    <p:sldId id="280" r:id="rId24"/>
    <p:sldId id="281" r:id="rId25"/>
    <p:sldId id="282" r:id="rId26"/>
    <p:sldId id="283" r:id="rId27"/>
    <p:sldId id="284" r:id="rId28"/>
    <p:sldId id="326" r:id="rId29"/>
    <p:sldId id="327" r:id="rId30"/>
    <p:sldId id="285" r:id="rId31"/>
    <p:sldId id="286" r:id="rId32"/>
    <p:sldId id="287" r:id="rId33"/>
    <p:sldId id="288" r:id="rId34"/>
    <p:sldId id="289" r:id="rId35"/>
    <p:sldId id="290" r:id="rId36"/>
    <p:sldId id="312" r:id="rId37"/>
    <p:sldId id="328" r:id="rId38"/>
    <p:sldId id="291" r:id="rId39"/>
    <p:sldId id="329" r:id="rId40"/>
    <p:sldId id="292" r:id="rId41"/>
    <p:sldId id="330" r:id="rId42"/>
    <p:sldId id="293" r:id="rId43"/>
    <p:sldId id="331" r:id="rId44"/>
    <p:sldId id="294" r:id="rId45"/>
    <p:sldId id="332" r:id="rId46"/>
    <p:sldId id="324" r:id="rId47"/>
    <p:sldId id="325" r:id="rId48"/>
    <p:sldId id="333" r:id="rId49"/>
    <p:sldId id="295" r:id="rId50"/>
    <p:sldId id="296" r:id="rId51"/>
    <p:sldId id="297" r:id="rId52"/>
    <p:sldId id="323" r:id="rId53"/>
    <p:sldId id="298" r:id="rId54"/>
    <p:sldId id="299" r:id="rId55"/>
    <p:sldId id="300" r:id="rId56"/>
    <p:sldId id="301" r:id="rId57"/>
    <p:sldId id="334" r:id="rId58"/>
    <p:sldId id="335" r:id="rId59"/>
    <p:sldId id="336" r:id="rId60"/>
    <p:sldId id="337" r:id="rId61"/>
    <p:sldId id="338" r:id="rId62"/>
    <p:sldId id="302" r:id="rId63"/>
    <p:sldId id="303" r:id="rId64"/>
    <p:sldId id="304" r:id="rId65"/>
    <p:sldId id="305" r:id="rId66"/>
    <p:sldId id="306" r:id="rId67"/>
    <p:sldId id="307" r:id="rId68"/>
    <p:sldId id="308" r:id="rId69"/>
    <p:sldId id="342" r:id="rId70"/>
    <p:sldId id="309" r:id="rId71"/>
    <p:sldId id="310" r:id="rId72"/>
    <p:sldId id="341" r:id="rId73"/>
    <p:sldId id="311" r:id="rId74"/>
    <p:sldId id="340" r:id="rId7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12" autoAdjust="0"/>
  </p:normalViewPr>
  <p:slideViewPr>
    <p:cSldViewPr snapToGrid="0">
      <p:cViewPr varScale="1">
        <p:scale>
          <a:sx n="81" d="100"/>
          <a:sy n="81" d="100"/>
        </p:scale>
        <p:origin x="312" y="96"/>
      </p:cViewPr>
      <p:guideLst/>
    </p:cSldViewPr>
  </p:slideViewPr>
  <p:outlineViewPr>
    <p:cViewPr>
      <p:scale>
        <a:sx n="33" d="100"/>
        <a:sy n="33" d="100"/>
      </p:scale>
      <p:origin x="0" y="-52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FE69C-2621-4186-ADE4-B91B0D0FC82D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A71079-08C2-4783-A90E-9CB70B3AFE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224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23407-B7C9-45ED-87AC-79F392206F22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951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C913-D89E-4EE8-ADAD-A0125FF44807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C2B6-91E2-4897-96E7-31A55E8812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314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C913-D89E-4EE8-ADAD-A0125FF44807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C2B6-91E2-4897-96E7-31A55E8812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439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C913-D89E-4EE8-ADAD-A0125FF44807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C2B6-91E2-4897-96E7-31A55E8812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334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597E28-73DA-421D-87F8-DE740D5D3E6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041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06CD4F-D334-4A4A-87E9-9689E0B67EB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861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C913-D89E-4EE8-ADAD-A0125FF44807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C2B6-91E2-4897-96E7-31A55E8812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135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C913-D89E-4EE8-ADAD-A0125FF44807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C2B6-91E2-4897-96E7-31A55E8812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892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C913-D89E-4EE8-ADAD-A0125FF44807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C2B6-91E2-4897-96E7-31A55E8812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580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C913-D89E-4EE8-ADAD-A0125FF44807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C2B6-91E2-4897-96E7-31A55E8812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171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C913-D89E-4EE8-ADAD-A0125FF44807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C2B6-91E2-4897-96E7-31A55E8812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867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C913-D89E-4EE8-ADAD-A0125FF44807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C2B6-91E2-4897-96E7-31A55E8812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520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C913-D89E-4EE8-ADAD-A0125FF44807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C2B6-91E2-4897-96E7-31A55E8812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53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C913-D89E-4EE8-ADAD-A0125FF44807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CC2B6-91E2-4897-96E7-31A55E8812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742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7C913-D89E-4EE8-ADAD-A0125FF44807}" type="datetimeFigureOut">
              <a:rPr lang="ru-RU" smtClean="0"/>
              <a:t>27.03.2020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CC2B6-91E2-4897-96E7-31A55E8812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62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8412" y="955501"/>
            <a:ext cx="5598622" cy="3035808"/>
          </a:xfrm>
        </p:spPr>
        <p:txBody>
          <a:bodyPr/>
          <a:lstStyle/>
          <a:p>
            <a:r>
              <a:rPr lang="ru-RU" sz="6600" dirty="0" smtClean="0"/>
              <a:t>Патология хрусталика: катаракты</a:t>
            </a:r>
            <a:endParaRPr lang="ru-RU" sz="66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438" y="702129"/>
            <a:ext cx="5119727" cy="46571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1333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Патогенез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7224" y="1790007"/>
            <a:ext cx="10753725" cy="3766185"/>
          </a:xfrm>
        </p:spPr>
        <p:txBody>
          <a:bodyPr>
            <a:normAutofit fontScale="92500"/>
          </a:bodyPr>
          <a:lstStyle/>
          <a:p>
            <a:pPr lvl="3"/>
            <a:r>
              <a:rPr lang="ru-RU" sz="2400" b="1" dirty="0"/>
              <a:t>Механизм образования катаракты происходит в соответствии с воздействием фактора, вызвавшим ее</a:t>
            </a:r>
            <a:r>
              <a:rPr lang="ru-RU" sz="2400" b="1" dirty="0" smtClean="0"/>
              <a:t>.</a:t>
            </a:r>
            <a:endParaRPr lang="ru-RU" sz="2400" b="1" dirty="0"/>
          </a:p>
          <a:p>
            <a:r>
              <a:rPr lang="ru-RU" dirty="0"/>
              <a:t>Механизм развития возрастных катаракт является многофакторным и изучен не полностью. С возрастом увеличиваются масса и толщина хрусталика и уменьшается его преломляющая сила. Ядро хрусталика подвергается сдавлению новыми слоями волокон, формирующихся концентрично, и становится тверже. В результате прозрачность хрусталика резко уменьшается. Химически измененные белки ядра постепенно прокрашиваются. С возрастом хрусталик принимает оттенки от желтого до коричневого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5432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897" y="404553"/>
            <a:ext cx="6851940" cy="5405120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В офтальмологии наибольшее распространение получила теория свободно-радикального окисления, которая объясняет механизм образования катаракты с точки зрения образования в организме свободных радикалов - нестабильных органических молекул с непарным электроном, легко вступающих в химические реакции и вызывающих сильнейший окислительный стресс. Считается, что перекисное окисление липидов - взаимодействие свободных радикалов с липидами, особенно ненасыщенными жирными кислотами, приводит к разрушению мембран клеток, что и вызывает развитие старческой и диабетической катаракты, глаукомы, нарушений микроциркуляции в тканях головного мозга, гепатита. Образованию свободных радикалов в организме, в первую очередь, способствуют курение и ультрафиолетовое излучение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6933" y="1024407"/>
            <a:ext cx="4302413" cy="382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34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6511" y="358371"/>
            <a:ext cx="6028944" cy="5866938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Помимо возрастной инволюции, к развитию катаракты предрасполагают глубокое общее истощение после тяжелых инфекционных заболеваний (тифа, малярии, оспы и др.), голодание, анемия, чрезмерная инсоляция, воздействие радиации, токсические отравления (ртутью, таллием, нафталином, спорыньей). Факторами риска развития катаракты служат эндокринопатии (сахарный диабет, тетания, мышечная дистрофия, </a:t>
            </a:r>
            <a:r>
              <a:rPr lang="ru-RU" dirty="0" err="1"/>
              <a:t>адипозогенитальный</a:t>
            </a:r>
            <a:r>
              <a:rPr lang="ru-RU" dirty="0"/>
              <a:t> синдром), болезнь Дауна, кожные заболевания (склеродермия, экзема, нейродермит, </a:t>
            </a:r>
            <a:r>
              <a:rPr lang="ru-RU" dirty="0" err="1"/>
              <a:t>пойкилодермия</a:t>
            </a:r>
            <a:r>
              <a:rPr lang="ru-RU" dirty="0"/>
              <a:t> Якоби). Осложненные катаракты могут возникать при механических и </a:t>
            </a:r>
            <a:r>
              <a:rPr lang="ru-RU" dirty="0" err="1"/>
              <a:t>контузионных</a:t>
            </a:r>
            <a:r>
              <a:rPr lang="ru-RU" dirty="0"/>
              <a:t> травмах глаза, ожогах глаз, перенесенных глазных операциях, неблагополучной наследственности по катаракте в семье, близорукости высокой степени, </a:t>
            </a:r>
            <a:r>
              <a:rPr lang="ru-RU" dirty="0" err="1"/>
              <a:t>увеитах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1" y="443751"/>
            <a:ext cx="5083752" cy="543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01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8801" y="515389"/>
            <a:ext cx="10998108" cy="2144684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Помутнение, начавшись в каком-либо месте, распространяется дальше, пока не захватит весь хрусталик или его корковый слой. Не прогрессирующие катаракты чаще бывают врожденными. Истинные катаракты разделяют по местоположению помутнения: </a:t>
            </a:r>
            <a:r>
              <a:rPr lang="ru-RU" b="1" dirty="0"/>
              <a:t>сумочные помутнения капсулы хрусталика; хрусталиковые помутнения вещества хрусталика; </a:t>
            </a:r>
            <a:r>
              <a:rPr lang="ru-RU" b="1" dirty="0" err="1"/>
              <a:t>сумочно</a:t>
            </a:r>
            <a:r>
              <a:rPr lang="ru-RU" b="1" dirty="0"/>
              <a:t>-хрусталиковые помутнения</a:t>
            </a:r>
            <a:r>
              <a:rPr lang="ru-RU" dirty="0"/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748" y="2896140"/>
            <a:ext cx="5416146" cy="350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78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3457" y="552333"/>
            <a:ext cx="11025816" cy="2661921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В офтальмологии катаракты делятся на две большие группы: врожденные и приобретенные. Врожденные катаракты, как правило, ограничены по площади и стационарны (не прогрессируют); при приобретенных катарактах изменения в хрусталике прогрессируют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Среди приобретенных катаракт, в зависимости от этиологии, выделяют старческие (сенильные, возрастные - около 70%), осложненные (при заболеваниях глаз – около 20%), травматические (при ранениях глаза), лучевые (при повреждении хрусталика рентгеновским, радиационным, инфракрасным излучением), токсические (при химических и лекарственных интоксикациях), катаракты, связанные с общими заболеваниями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886" y="3069647"/>
            <a:ext cx="5388957" cy="336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31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323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281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04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275" y="287097"/>
            <a:ext cx="10772775" cy="92286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По локализации помутнения в хрусталике различают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984" y="1385455"/>
            <a:ext cx="7156162" cy="5015345"/>
          </a:xfrm>
        </p:spPr>
        <p:txBody>
          <a:bodyPr>
            <a:normAutofit fontScale="6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переднюю </a:t>
            </a:r>
            <a:r>
              <a:rPr lang="ru-RU" dirty="0"/>
              <a:t>полярную катаракту – располагается под капсулой в области переднего полюса хрусталика; помутнение имеет вид круглого пятна беловатого и сероватого цвета;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заднюю полярную катаракту - располагается под капсулой заднего полюса хрусталика; по цвету и форме аналогична передней полярной катаракте;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веретенообразную катаракту – располагается по переднезадней оси хрусталика; имеет форму веретена, по виду напоминает тонкую серую ленту;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ядерную катаракту – располагается в центре хрусталика;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слоистую (зонулярную) катаракту – располагается вокруг ядра хрусталика, при этом мутные и прозрачные слои чередуются;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корковую (кортикальную) катаракту – располагается по наружному краю оболочки хрусталика; имеет вид беловатых клиновидных включений;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заднюю </a:t>
            </a:r>
            <a:r>
              <a:rPr lang="ru-RU" dirty="0" err="1"/>
              <a:t>субкапсулярную</a:t>
            </a:r>
            <a:r>
              <a:rPr lang="ru-RU" dirty="0"/>
              <a:t> - располагается под капсулой позади хрусталика;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полную (тотальную) катаракту – всегда двусторонняя, характеризуется помутнением всего вещества и капсулы хрусталика.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0763" y="1209964"/>
            <a:ext cx="3694545" cy="515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34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8730" y="459971"/>
            <a:ext cx="11506106" cy="3816465"/>
          </a:xfrm>
        </p:spPr>
        <p:txBody>
          <a:bodyPr>
            <a:normAutofit/>
          </a:bodyPr>
          <a:lstStyle/>
          <a:p>
            <a:r>
              <a:rPr lang="ru-RU" dirty="0"/>
              <a:t>Деление катаракт по этиологическим признакам не всегда возможно, поэтому их классифицируют по клинической картине, локализации, времени развития, течению и т. д. Различают </a:t>
            </a:r>
            <a:r>
              <a:rPr lang="ru-RU" b="1" dirty="0"/>
              <a:t>истинную</a:t>
            </a:r>
            <a:r>
              <a:rPr lang="ru-RU" dirty="0"/>
              <a:t> катаракту, т. е. помутнение самого вещества хрусталика и его сумки, и </a:t>
            </a:r>
            <a:r>
              <a:rPr lang="ru-RU" b="1" dirty="0"/>
              <a:t>ложную</a:t>
            </a:r>
            <a:r>
              <a:rPr lang="ru-RU" dirty="0"/>
              <a:t> катаракту, при которой на наружной поверхности отлагаются непрозрачные массы. По распространению катаракты делят на </a:t>
            </a:r>
            <a:r>
              <a:rPr lang="ru-RU" b="1" dirty="0"/>
              <a:t>полную и частичную</a:t>
            </a:r>
            <a:r>
              <a:rPr lang="ru-RU" dirty="0"/>
              <a:t>. Катаракта может быть на </a:t>
            </a:r>
            <a:r>
              <a:rPr lang="ru-RU" b="1" dirty="0"/>
              <a:t>одном глазу и на обоих, приобретенной, врожденной, прогрессирующей и стационарной</a:t>
            </a:r>
            <a:r>
              <a:rPr lang="ru-RU" dirty="0"/>
              <a:t>. </a:t>
            </a:r>
            <a:endParaRPr lang="ru-RU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2884197"/>
            <a:ext cx="9753433" cy="323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52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1846" y="163706"/>
            <a:ext cx="7350369" cy="795428"/>
          </a:xfrm>
          <a:solidFill>
            <a:schemeClr val="lt1">
              <a:alpha val="79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Приобретенная катаракта</a:t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6260" y="1551390"/>
            <a:ext cx="6602680" cy="530660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возникновение и прогрессирование помутнений хрусталика могут оказывать влияние многие факторы (возрастные изменения, заболевания глаза, травмы органа зрения, интоксикации, нарушения обмена, ионизирующее излучение и др.). Патогенез развития катаракты обусловлен нарушением ионного баланса хрусталика, окислительно-восстановительных процессов и дегидратацией. Неблагоприятное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воздействияе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хрусталик способствует нарушению электролитного состава, что связано с повышенной гидратацией и агрегацией белков хрусталика. Эти процессы приводят к нарушению структуры хрусталика, снижению его прозрачности, изменению коэффициента преломления (возникает выраженное светорассеивание, удваиваются аберрации высших порядков).</a:t>
            </a:r>
          </a:p>
        </p:txBody>
      </p:sp>
      <p:pic>
        <p:nvPicPr>
          <p:cNvPr id="1026" name="Picture 2" descr="https://etoglaza.ru/wp-content/uploads/2018/08/katarakta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281" y="1255262"/>
            <a:ext cx="3865441" cy="2567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htoikak.ru/wp-content/uploads/2018/09/%D1%8312-768x4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328" y="4119148"/>
            <a:ext cx="4381256" cy="2504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7490" y="993652"/>
            <a:ext cx="393954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/>
              <a:t>Этиология и патогенез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5761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4318581" cy="108291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Катаракта -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9848" y="1778508"/>
            <a:ext cx="10058400" cy="2875135"/>
          </a:xfrm>
          <a:solidFill>
            <a:schemeClr val="lt1">
              <a:alpha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600" dirty="0"/>
              <a:t>э</a:t>
            </a:r>
            <a:r>
              <a:rPr lang="ru-RU" sz="3600" dirty="0" smtClean="0"/>
              <a:t>то заболевание </a:t>
            </a:r>
            <a:r>
              <a:rPr lang="ru-RU" sz="3600" dirty="0"/>
              <a:t>глаз, признаком которого является помутнение вещества или капсулы хрусталика (снижение их прозрачности), сопровождающееся понижением остроты зрения.</a:t>
            </a:r>
          </a:p>
        </p:txBody>
      </p:sp>
      <p:pic>
        <p:nvPicPr>
          <p:cNvPr id="2050" name="Picture 2" descr="https://zdorovyeglaza.ru/wp-content/uploads/2016/03/cataract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t="32286" r="1860" b="13428"/>
          <a:stretch/>
        </p:blipFill>
        <p:spPr bwMode="auto">
          <a:xfrm>
            <a:off x="2988127" y="4005972"/>
            <a:ext cx="7746018" cy="26234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58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3383" y="312189"/>
            <a:ext cx="6241381" cy="565450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Тупое </a:t>
            </a:r>
            <a:r>
              <a:rPr lang="ru-RU" dirty="0"/>
              <a:t>непроникающее ранение может стать причиной помутнения хрусталика, затрагивая часть его или весь целиком. Начальным проявлением </a:t>
            </a:r>
            <a:r>
              <a:rPr lang="ru-RU" dirty="0" err="1"/>
              <a:t>контузионной</a:t>
            </a:r>
            <a:r>
              <a:rPr lang="ru-RU" dirty="0"/>
              <a:t> катаракты часто бывает звездчатое или </a:t>
            </a:r>
            <a:r>
              <a:rPr lang="ru-RU" dirty="0" err="1"/>
              <a:t>розеткообразное</a:t>
            </a:r>
            <a:r>
              <a:rPr lang="ru-RU" dirty="0"/>
              <a:t> помутнение, обычно расположенное по центру хрусталика, куда вовлекается задняя часть хрусталика</a:t>
            </a:r>
            <a:r>
              <a:rPr lang="ru-RU" dirty="0" smtClean="0"/>
              <a:t>.</a:t>
            </a:r>
            <a:endParaRPr lang="ru-RU" dirty="0"/>
          </a:p>
          <a:p>
            <a:pPr marL="0" indent="0">
              <a:buNone/>
            </a:pPr>
            <a:r>
              <a:rPr lang="ru-RU" dirty="0" err="1"/>
              <a:t>Розеткообразные</a:t>
            </a:r>
            <a:r>
              <a:rPr lang="ru-RU" dirty="0"/>
              <a:t> катаракты могут прогрессировать до полного помутнения. В некоторых случаях капсула хрусталика при тупой травме разрывается с последующим отеком волокон хрусталика, что приводит к его помутнению.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344" y="406400"/>
            <a:ext cx="4016953" cy="28682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344" y="3573319"/>
            <a:ext cx="4016953" cy="299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1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2002" y="349135"/>
            <a:ext cx="6638544" cy="5663738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При сахарном диабете с повышением уровня сахара в крови увеличивается содержание глюкозы в камерной влаге и хрусталике. Затем в хрусталик поступает вода, приводя к набуханию хрусталиковых волокон. Отек влияет на силу преломления хрусталика. </a:t>
            </a:r>
          </a:p>
          <a:p>
            <a:r>
              <a:rPr lang="ru-RU" dirty="0"/>
              <a:t>У 75% больных классической </a:t>
            </a:r>
            <a:r>
              <a:rPr lang="ru-RU" dirty="0" err="1"/>
              <a:t>галактоземией</a:t>
            </a:r>
            <a:r>
              <a:rPr lang="ru-RU" dirty="0"/>
              <a:t> катаракта развивается обычно в течение первых недель после рождения. Накопление галактозы внутри хрусталика ведет к повышению внутриклеточного давления, жидкость поступает в ядро хрусталика, и слои коры приобретают вид "капель масла", видимых в проходящем свете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smtClean="0"/>
              <a:t>При </a:t>
            </a:r>
            <a:r>
              <a:rPr lang="ru-RU" dirty="0"/>
              <a:t>болезни </a:t>
            </a:r>
            <a:r>
              <a:rPr lang="ru-RU" dirty="0" err="1"/>
              <a:t>Вестфаля</a:t>
            </a:r>
            <a:r>
              <a:rPr lang="ru-RU" dirty="0"/>
              <a:t>-Вильсона-Коновалова нарушен обмен меди. Возникает кольцо Кайзера-</a:t>
            </a:r>
            <a:r>
              <a:rPr lang="ru-RU" dirty="0" err="1"/>
              <a:t>Флейшнера</a:t>
            </a:r>
            <a:r>
              <a:rPr lang="ru-RU" dirty="0"/>
              <a:t> золотисто-коричневого цвета, которое образовано гранулами пигмента. Кольцо отделяет от угла глаза полоса прозрачной роговичной ткани.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0763" y="3426690"/>
            <a:ext cx="4033691" cy="24202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6989" y="766618"/>
            <a:ext cx="4561237" cy="233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443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879" y="285339"/>
            <a:ext cx="10058400" cy="1609344"/>
          </a:xfr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Классификация приобретенной катаракты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29879" y="2015900"/>
            <a:ext cx="10058400" cy="473659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/>
              <a:t>Различают следующие виды катаракты:</a:t>
            </a:r>
            <a:br>
              <a:rPr lang="ru-RU" sz="2400" dirty="0" smtClean="0"/>
            </a:br>
            <a:r>
              <a:rPr lang="ru-RU" sz="2400" b="1" dirty="0" smtClean="0"/>
              <a:t>I. По этиологическому признаку: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1. Старческая (возрастная).</a:t>
            </a:r>
            <a:br>
              <a:rPr lang="ru-RU" sz="2400" dirty="0" smtClean="0"/>
            </a:br>
            <a:r>
              <a:rPr lang="ru-RU" sz="2400" dirty="0" smtClean="0"/>
              <a:t>2. Травматическая (</a:t>
            </a:r>
            <a:r>
              <a:rPr lang="ru-RU" sz="2400" dirty="0" err="1" smtClean="0"/>
              <a:t>контузионная</a:t>
            </a:r>
            <a:r>
              <a:rPr lang="ru-RU" sz="2400" dirty="0" smtClean="0"/>
              <a:t>, при проникающих ранениях глаза, химических поражениях хрусталика).</a:t>
            </a:r>
            <a:br>
              <a:rPr lang="ru-RU" sz="2400" dirty="0" smtClean="0"/>
            </a:br>
            <a:r>
              <a:rPr lang="ru-RU" sz="2400" dirty="0" smtClean="0"/>
              <a:t>3. Осложненная катаракта, вызванная заболеванием глаз (при </a:t>
            </a:r>
            <a:r>
              <a:rPr lang="ru-RU" sz="2400" dirty="0" err="1" smtClean="0"/>
              <a:t>увеитах</a:t>
            </a:r>
            <a:r>
              <a:rPr lang="ru-RU" sz="2400" dirty="0" smtClean="0"/>
              <a:t> и </a:t>
            </a:r>
            <a:r>
              <a:rPr lang="ru-RU" sz="2400" dirty="0" err="1" smtClean="0"/>
              <a:t>увеопатиях</a:t>
            </a:r>
            <a:r>
              <a:rPr lang="ru-RU" sz="2400" dirty="0" smtClean="0"/>
              <a:t>, при миопии, глаукоме, пигментной дистрофии сетчатки, отслойке сетчатки).</a:t>
            </a:r>
            <a:br>
              <a:rPr lang="ru-RU" sz="2400" dirty="0" smtClean="0"/>
            </a:br>
            <a:r>
              <a:rPr lang="ru-RU" sz="2400" dirty="0" smtClean="0"/>
              <a:t>4. Катаракта, вызванная воздействием какого-либо вида лучистой энергии.</a:t>
            </a:r>
            <a:br>
              <a:rPr lang="ru-RU" sz="2400" dirty="0" smtClean="0"/>
            </a:br>
            <a:r>
              <a:rPr lang="ru-RU" sz="2400" dirty="0" smtClean="0"/>
              <a:t>5. Катаракта (токсическая) при общем отравлении (нафталином, спорыньей, </a:t>
            </a:r>
            <a:r>
              <a:rPr lang="ru-RU" sz="2400" dirty="0" err="1" smtClean="0"/>
              <a:t>динитрофенолом</a:t>
            </a:r>
            <a:r>
              <a:rPr lang="ru-RU" sz="2400" dirty="0" smtClean="0"/>
              <a:t>, таллием, лактозой).</a:t>
            </a:r>
            <a:br>
              <a:rPr lang="ru-RU" sz="2400" dirty="0" smtClean="0"/>
            </a:br>
            <a:r>
              <a:rPr lang="ru-RU" sz="2400" dirty="0" smtClean="0"/>
              <a:t>6. Катаракта, возникающая на фоне общего заболевания организма (нарушения обмена, эндокринная патология).</a:t>
            </a:r>
            <a:br>
              <a:rPr lang="ru-RU" sz="2400" dirty="0" smtClean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1754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49786" y="151931"/>
            <a:ext cx="7874860" cy="30133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II. По консистенции: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1. Мягкая катаракта, которая возникает в возрасте до 40 лет, так как в этом возрасте не образуется твердое ядро.</a:t>
            </a:r>
            <a:br>
              <a:rPr lang="ru-RU" dirty="0" smtClean="0"/>
            </a:br>
            <a:r>
              <a:rPr lang="ru-RU" dirty="0" smtClean="0"/>
              <a:t>2. Твердая катаракта - образуется в возрасте старше 40 лет.</a:t>
            </a:r>
            <a:br>
              <a:rPr lang="ru-RU" dirty="0" smtClean="0"/>
            </a:br>
            <a:r>
              <a:rPr lang="ru-RU" b="1" dirty="0" smtClean="0"/>
              <a:t>III. По локализации помутнений в хрусталике: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1. </a:t>
            </a:r>
            <a:r>
              <a:rPr lang="ru-RU" dirty="0" err="1" smtClean="0"/>
              <a:t>Субкапсулярная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2. Корковая.</a:t>
            </a:r>
            <a:br>
              <a:rPr lang="ru-RU" dirty="0" smtClean="0"/>
            </a:br>
            <a:r>
              <a:rPr lang="ru-RU" dirty="0" smtClean="0"/>
              <a:t>3. Ядерная.</a:t>
            </a:r>
            <a:br>
              <a:rPr lang="ru-RU" dirty="0" smtClean="0"/>
            </a:br>
            <a:r>
              <a:rPr lang="ru-RU" dirty="0" smtClean="0"/>
              <a:t>4. Чашеобразная.</a:t>
            </a:r>
            <a:br>
              <a:rPr lang="ru-RU" dirty="0" smtClean="0"/>
            </a:br>
            <a:r>
              <a:rPr lang="ru-RU" dirty="0" smtClean="0"/>
              <a:t>5. Полная.</a:t>
            </a:r>
            <a:endParaRPr lang="ru-RU" dirty="0"/>
          </a:p>
        </p:txBody>
      </p:sp>
      <p:pic>
        <p:nvPicPr>
          <p:cNvPr id="2050" name="Picture 2" descr="https://vrachmedik.ru/photos/uploads/139/1540809520-tek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2" y="3587258"/>
            <a:ext cx="5603634" cy="2801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medaboutme.ru/upload/resize_cache/iblock/cc9/940_540_1/shutterstock_5249437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616" y="3263804"/>
            <a:ext cx="5166702" cy="3448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56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586" y="490806"/>
            <a:ext cx="5352322" cy="64633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cap="none" dirty="0" smtClean="0"/>
              <a:t>Возрастная катаракта       </a:t>
            </a:r>
            <a:endParaRPr lang="ru-RU" sz="4000" cap="none" dirty="0"/>
          </a:p>
        </p:txBody>
      </p:sp>
      <p:pic>
        <p:nvPicPr>
          <p:cNvPr id="5122" name="Picture 2" descr="https://studfiles.net/html/2706/419/html_gWBycUvdCX.R29r/img-bczlK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812" y="1257167"/>
            <a:ext cx="5023865" cy="5018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https://studfiles.net/html/2706/419/html_gWBycUvdCX.R29r/img-Yfrg6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7136" y="1257167"/>
            <a:ext cx="5325617" cy="511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010598" y="490807"/>
            <a:ext cx="561869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chemeClr val="tx1"/>
                </a:solidFill>
              </a:rPr>
              <a:t>Осложненная    </a:t>
            </a:r>
            <a:r>
              <a:rPr lang="ru-RU" sz="3600" dirty="0">
                <a:solidFill>
                  <a:schemeClr val="tx1"/>
                </a:solidFill>
              </a:rPr>
              <a:t>катаракта</a:t>
            </a:r>
          </a:p>
        </p:txBody>
      </p:sp>
    </p:spTree>
    <p:extLst>
      <p:ext uri="{BB962C8B-B14F-4D97-AF65-F5344CB8AC3E}">
        <p14:creationId xmlns:p14="http://schemas.microsoft.com/office/powerpoint/2010/main" val="137551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4283"/>
          </a:xfr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Врожденная катаракта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19988"/>
            <a:ext cx="10515600" cy="121219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Патология органа зрения, часто встречающаяся в клинике многих детских болезней. В 36% случаев возникает в результате перенесенных внутриутробных инфекций. Общая частота врожденной катаракты в популяции – 1-9 случаев на 10000 новорожденных. Доля данного заболевания среди всех дефектов органа зрения – 60%.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332" y="2738456"/>
            <a:ext cx="5700612" cy="3800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69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338" y="529495"/>
            <a:ext cx="7110047" cy="72512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cap="none" dirty="0" smtClean="0"/>
              <a:t>Тератогенные факторы:</a:t>
            </a:r>
            <a:endParaRPr lang="ru-RU" cap="none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1338" y="1810757"/>
            <a:ext cx="5117124" cy="424497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ru-RU" dirty="0" smtClean="0"/>
              <a:t>Интоксикации (эфир, алкоголь и др.) </a:t>
            </a:r>
          </a:p>
          <a:p>
            <a:r>
              <a:rPr lang="ru-RU" dirty="0" smtClean="0"/>
              <a:t>Ионизирующие излучения </a:t>
            </a:r>
          </a:p>
          <a:p>
            <a:r>
              <a:rPr lang="ru-RU" dirty="0" smtClean="0"/>
              <a:t>Некоторые медикаменты </a:t>
            </a:r>
          </a:p>
          <a:p>
            <a:r>
              <a:rPr lang="ru-RU" dirty="0" smtClean="0"/>
              <a:t>Гиповитаминозы А и Е </a:t>
            </a:r>
          </a:p>
          <a:p>
            <a:r>
              <a:rPr lang="ru-RU" dirty="0" smtClean="0"/>
              <a:t>Недостаточность фолиевой и пантотеновой кислот </a:t>
            </a:r>
          </a:p>
          <a:p>
            <a:r>
              <a:rPr lang="ru-RU" dirty="0" smtClean="0"/>
              <a:t>Резус-несовместимость матери и плода </a:t>
            </a:r>
          </a:p>
          <a:p>
            <a:r>
              <a:rPr lang="ru-RU" dirty="0" smtClean="0"/>
              <a:t>Нарушения плацентарного кровообращения </a:t>
            </a:r>
          </a:p>
          <a:p>
            <a:r>
              <a:rPr lang="ru-RU" dirty="0" smtClean="0"/>
              <a:t>Сердечно-сосудистые и инфекционные заболевания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9218" name="Picture 2" descr="https://sovdok.ru/wp-content/uploads/glaukoma-u-novorozhdenn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884" y="2759415"/>
            <a:ext cx="5823193" cy="1994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03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926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4416" y="225771"/>
            <a:ext cx="10515600" cy="177505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ru-RU" dirty="0" smtClean="0"/>
              <a:t>Внутриутробное поражение органов зрения плода может вызываться простейшими (токсоплазмой), бактериями и вирусами. </a:t>
            </a:r>
          </a:p>
          <a:p>
            <a:r>
              <a:rPr lang="ru-RU" dirty="0" smtClean="0"/>
              <a:t>Весьма опасны вирусы краснухи, </a:t>
            </a:r>
            <a:r>
              <a:rPr lang="ru-RU" dirty="0" err="1" smtClean="0"/>
              <a:t>цитомегалии</a:t>
            </a:r>
            <a:r>
              <a:rPr lang="ru-RU" dirty="0" smtClean="0"/>
              <a:t>, </a:t>
            </a:r>
            <a:r>
              <a:rPr lang="ru-RU" dirty="0" err="1" smtClean="0"/>
              <a:t>лимфоцитарного</a:t>
            </a:r>
            <a:r>
              <a:rPr lang="ru-RU" dirty="0" smtClean="0"/>
              <a:t> </a:t>
            </a:r>
            <a:r>
              <a:rPr lang="ru-RU" dirty="0" err="1" smtClean="0"/>
              <a:t>хориоменингита</a:t>
            </a:r>
            <a:r>
              <a:rPr lang="ru-RU" dirty="0" smtClean="0"/>
              <a:t>, ветряной оспы, простого герпеса и гриппа, легко проникающие через плацентарный барьер к плоду.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674" y="2140181"/>
            <a:ext cx="6776156" cy="4517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454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ru-RU" dirty="0" smtClean="0"/>
              <a:t>Осложнения врожденных катаракт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altLang="ru-RU" smtClean="0"/>
              <a:t>Амблиопия</a:t>
            </a:r>
          </a:p>
          <a:p>
            <a:r>
              <a:rPr lang="ru-RU" altLang="ru-RU" smtClean="0"/>
              <a:t>Косоглазие </a:t>
            </a:r>
          </a:p>
        </p:txBody>
      </p:sp>
      <p:pic>
        <p:nvPicPr>
          <p:cNvPr id="2662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8" t="28633" r="57664" b="25888"/>
          <a:stretch>
            <a:fillRect/>
          </a:stretch>
        </p:blipFill>
        <p:spPr>
          <a:xfrm>
            <a:off x="5738814" y="1143000"/>
            <a:ext cx="4071937" cy="5576888"/>
          </a:xfrm>
        </p:spPr>
      </p:pic>
    </p:spTree>
    <p:extLst>
      <p:ext uri="{BB962C8B-B14F-4D97-AF65-F5344CB8AC3E}">
        <p14:creationId xmlns:p14="http://schemas.microsoft.com/office/powerpoint/2010/main" val="150660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Лечение врожденных катаракт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altLang="ru-RU" smtClean="0"/>
              <a:t>Оперативное лечение до 2х лет без ИОЛ</a:t>
            </a:r>
          </a:p>
          <a:p>
            <a:r>
              <a:rPr lang="ru-RU" altLang="ru-RU" smtClean="0"/>
              <a:t>Контактная коррекция до 12-14 лет</a:t>
            </a:r>
          </a:p>
          <a:p>
            <a:endParaRPr lang="ru-RU" altLang="ru-RU" smtClean="0"/>
          </a:p>
        </p:txBody>
      </p:sp>
      <p:pic>
        <p:nvPicPr>
          <p:cNvPr id="27651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8" t="46249" r="62451" b="22501"/>
          <a:stretch>
            <a:fillRect/>
          </a:stretch>
        </p:blipFill>
        <p:spPr>
          <a:xfrm>
            <a:off x="6310314" y="1624014"/>
            <a:ext cx="3857625" cy="4592637"/>
          </a:xfrm>
        </p:spPr>
      </p:pic>
    </p:spTree>
    <p:extLst>
      <p:ext uri="{BB962C8B-B14F-4D97-AF65-F5344CB8AC3E}">
        <p14:creationId xmlns:p14="http://schemas.microsoft.com/office/powerpoint/2010/main" val="418389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2278" y="273617"/>
            <a:ext cx="10058400" cy="1051091"/>
          </a:xfr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dirty="0" smtClean="0"/>
              <a:t>Особенности анатомии хрусталика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1961" y="2281203"/>
            <a:ext cx="4987548" cy="315986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Хрусталик </a:t>
            </a:r>
            <a:r>
              <a:rPr lang="ru-RU" sz="2400" dirty="0"/>
              <a:t>вместе с роговицей, водянистой влагой и стекловидным телом составляют оптическую (преломляющую) систему глаза и является в этой системе </a:t>
            </a:r>
            <a:r>
              <a:rPr lang="ru-RU" sz="2400" dirty="0" smtClean="0"/>
              <a:t>второй по силе преломляющей, прозрачной биологической линзой</a:t>
            </a:r>
            <a:r>
              <a:rPr lang="ru-RU" sz="2400" dirty="0"/>
              <a:t>. </a:t>
            </a:r>
            <a:r>
              <a:rPr lang="ru-RU" sz="2400" dirty="0" smtClean="0"/>
              <a:t>(18-20 </a:t>
            </a:r>
            <a:r>
              <a:rPr lang="ru-RU" sz="2400" dirty="0" err="1" smtClean="0"/>
              <a:t>дптр</a:t>
            </a:r>
            <a:r>
              <a:rPr lang="ru-RU" sz="2400" dirty="0" smtClean="0"/>
              <a:t>.)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181" y="1529781"/>
            <a:ext cx="2755033" cy="23998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" r="2151"/>
          <a:stretch/>
        </p:blipFill>
        <p:spPr>
          <a:xfrm>
            <a:off x="6105220" y="4134745"/>
            <a:ext cx="3938953" cy="26126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007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7507"/>
            <a:ext cx="10515600" cy="1603168"/>
          </a:xfr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dirty="0" smtClean="0"/>
              <a:t>Врожденная катаракта может сформироваться при целой группе наследственных заболеваний, вызываемых различными (генными, хромосомными и геномными) мутациями.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59276"/>
            <a:ext cx="10515600" cy="121767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При поражениях кожи (синдром </a:t>
            </a:r>
            <a:r>
              <a:rPr lang="ru-RU" dirty="0" err="1" smtClean="0"/>
              <a:t>Ротмунда</a:t>
            </a:r>
            <a:r>
              <a:rPr lang="ru-RU" dirty="0" smtClean="0"/>
              <a:t>, </a:t>
            </a:r>
            <a:r>
              <a:rPr lang="ru-RU" dirty="0" err="1" smtClean="0"/>
              <a:t>Шоффера</a:t>
            </a:r>
            <a:r>
              <a:rPr lang="ru-RU" dirty="0" smtClean="0"/>
              <a:t>, </a:t>
            </a:r>
            <a:r>
              <a:rPr lang="ru-RU" dirty="0" err="1" smtClean="0"/>
              <a:t>Сабуро</a:t>
            </a:r>
            <a:r>
              <a:rPr lang="ru-RU" dirty="0" smtClean="0"/>
              <a:t>, Блоха-</a:t>
            </a:r>
            <a:r>
              <a:rPr lang="ru-RU" dirty="0" err="1" smtClean="0"/>
              <a:t>Сульцбергера</a:t>
            </a:r>
            <a:r>
              <a:rPr lang="ru-RU" dirty="0" smtClean="0"/>
              <a:t> и др.)</a:t>
            </a:r>
          </a:p>
          <a:p>
            <a:pPr marL="0" indent="0">
              <a:buNone/>
            </a:pPr>
            <a:r>
              <a:rPr lang="ru-RU" dirty="0" smtClean="0"/>
              <a:t>Нарушениях метаболизма соединительной ткани и аномалиях костной системы (Синдром </a:t>
            </a:r>
            <a:r>
              <a:rPr lang="ru-RU" dirty="0" err="1" smtClean="0"/>
              <a:t>Морфана</a:t>
            </a:r>
            <a:r>
              <a:rPr lang="ru-RU" dirty="0" smtClean="0"/>
              <a:t>, </a:t>
            </a:r>
            <a:r>
              <a:rPr lang="ru-RU" dirty="0" err="1" smtClean="0"/>
              <a:t>Маркезани</a:t>
            </a:r>
            <a:r>
              <a:rPr lang="ru-RU" dirty="0" smtClean="0"/>
              <a:t>, </a:t>
            </a:r>
            <a:r>
              <a:rPr lang="ru-RU" dirty="0" err="1" smtClean="0"/>
              <a:t>Конради</a:t>
            </a:r>
            <a:r>
              <a:rPr lang="ru-RU" dirty="0" smtClean="0"/>
              <a:t>-Тернера, болезни Дауна и </a:t>
            </a:r>
            <a:r>
              <a:rPr lang="ru-RU" dirty="0" err="1" smtClean="0"/>
              <a:t>Норри</a:t>
            </a:r>
            <a:r>
              <a:rPr lang="ru-RU" dirty="0" smtClean="0"/>
              <a:t>)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63" y="3904465"/>
            <a:ext cx="3256583" cy="2261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9991" y="3751549"/>
            <a:ext cx="3113726" cy="2567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6462" y="3618041"/>
            <a:ext cx="4705350" cy="2834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800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109" y="206272"/>
            <a:ext cx="10058400" cy="1609344"/>
          </a:xfr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4000" cap="none" dirty="0" smtClean="0"/>
              <a:t>Могут сопровождаться и другие наследственные нарушения метаболизма</a:t>
            </a:r>
            <a:endParaRPr lang="ru-RU" sz="4000" cap="none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109" y="1945562"/>
            <a:ext cx="10058400" cy="112588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ru-RU" dirty="0" smtClean="0"/>
              <a:t>При нарушениях обмена кальция в организме - Тетаническая катаракта </a:t>
            </a:r>
          </a:p>
          <a:p>
            <a:r>
              <a:rPr lang="ru-RU" dirty="0" smtClean="0"/>
              <a:t>Катаракты, обусловленные патологией углеводного обмена – </a:t>
            </a:r>
            <a:r>
              <a:rPr lang="ru-RU" dirty="0" err="1" smtClean="0"/>
              <a:t>маннозидозом</a:t>
            </a:r>
            <a:r>
              <a:rPr lang="ru-RU" dirty="0" smtClean="0"/>
              <a:t>, </a:t>
            </a:r>
            <a:r>
              <a:rPr lang="ru-RU" dirty="0" err="1" smtClean="0"/>
              <a:t>гипо</a:t>
            </a:r>
            <a:r>
              <a:rPr lang="ru-RU" dirty="0" smtClean="0"/>
              <a:t>- и гипергликемией, </a:t>
            </a:r>
            <a:r>
              <a:rPr lang="ru-RU" dirty="0" err="1" smtClean="0"/>
              <a:t>галактоземией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09" y="3331342"/>
            <a:ext cx="5177413" cy="3290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389" y="3331342"/>
            <a:ext cx="5122704" cy="3355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877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9216" y="269631"/>
            <a:ext cx="9900138" cy="2743199"/>
          </a:xfr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Синдром </a:t>
            </a:r>
            <a:r>
              <a:rPr lang="ru-RU" sz="4000" b="1" dirty="0" err="1" smtClean="0"/>
              <a:t>Марфана</a:t>
            </a:r>
            <a:r>
              <a:rPr lang="ru-RU" sz="4000" b="1" dirty="0" smtClean="0"/>
              <a:t> </a:t>
            </a:r>
            <a:r>
              <a:rPr lang="ru-RU" sz="4000" dirty="0" smtClean="0"/>
              <a:t>— генетически обусловленное заболевание, при котором происходит системное поражение соединительной ткани.</a:t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8154" y="3316869"/>
            <a:ext cx="9302262" cy="197023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ru-RU" dirty="0" smtClean="0"/>
              <a:t>Этиологией заболевания является мутация в гене FBN1 (</a:t>
            </a:r>
            <a:r>
              <a:rPr lang="ru-RU" dirty="0" err="1" smtClean="0"/>
              <a:t>фибриллина</a:t>
            </a:r>
            <a:r>
              <a:rPr lang="ru-RU" dirty="0" smtClean="0"/>
              <a:t> 1), расположенном в коротком плече пятнадцатой хромосомы</a:t>
            </a:r>
          </a:p>
          <a:p>
            <a:r>
              <a:rPr lang="ru-RU" dirty="0" smtClean="0"/>
              <a:t>Наследование заболевания происходит по аутосомно-доминантному типу, характеризуется высокой пенетрантностью (частотой появления гена)</a:t>
            </a:r>
          </a:p>
          <a:p>
            <a:r>
              <a:rPr lang="ru-RU" dirty="0" smtClean="0"/>
              <a:t>Соотношение представителей мужского пола и женского одинаковое.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292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073769" cy="83428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 </a:t>
            </a:r>
            <a:r>
              <a:rPr lang="ru-RU" cap="none" dirty="0" smtClean="0"/>
              <a:t>Симптомы:</a:t>
            </a:r>
            <a:endParaRPr lang="ru-RU" cap="none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81000" y="1432145"/>
            <a:ext cx="5420096" cy="491821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ru-RU" dirty="0" smtClean="0"/>
              <a:t>повышенное физическое развитие;</a:t>
            </a:r>
          </a:p>
          <a:p>
            <a:r>
              <a:rPr lang="ru-RU" dirty="0" smtClean="0"/>
              <a:t>недостаток веса;</a:t>
            </a:r>
          </a:p>
          <a:p>
            <a:r>
              <a:rPr lang="ru-RU" dirty="0" smtClean="0"/>
              <a:t>удлинённый череп;</a:t>
            </a:r>
          </a:p>
          <a:p>
            <a:r>
              <a:rPr lang="ru-RU" dirty="0" smtClean="0"/>
              <a:t>вытянутое лицо;</a:t>
            </a:r>
          </a:p>
          <a:p>
            <a:r>
              <a:rPr lang="ru-RU" dirty="0" err="1" smtClean="0"/>
              <a:t>арахнодактилия</a:t>
            </a:r>
            <a:r>
              <a:rPr lang="ru-RU" dirty="0" smtClean="0"/>
              <a:t> (аномально удлинённые узкие пальцы);</a:t>
            </a:r>
          </a:p>
          <a:p>
            <a:r>
              <a:rPr lang="ru-RU" dirty="0" smtClean="0"/>
              <a:t>слабость и недоразвитие мышечной системы и жировой клетчатки;</a:t>
            </a:r>
          </a:p>
          <a:p>
            <a:r>
              <a:rPr lang="ru-RU" dirty="0" smtClean="0"/>
              <a:t>неловкие движения.</a:t>
            </a:r>
          </a:p>
          <a:p>
            <a:r>
              <a:rPr lang="ru-RU" dirty="0" smtClean="0"/>
              <a:t>изменения формы грудной клетки (воронкообразная, </a:t>
            </a:r>
            <a:r>
              <a:rPr lang="ru-RU" dirty="0" err="1" smtClean="0"/>
              <a:t>килевидная</a:t>
            </a:r>
            <a:r>
              <a:rPr lang="ru-RU" dirty="0" smtClean="0"/>
              <a:t>) </a:t>
            </a:r>
          </a:p>
          <a:p>
            <a:r>
              <a:rPr lang="ru-RU" dirty="0" smtClean="0"/>
              <a:t>искривления позвоночника</a:t>
            </a:r>
          </a:p>
          <a:p>
            <a:r>
              <a:rPr lang="ru-RU" dirty="0" smtClean="0"/>
              <a:t>пороки сердца и аорты</a:t>
            </a:r>
          </a:p>
          <a:p>
            <a:r>
              <a:rPr lang="ru-RU" dirty="0" smtClean="0"/>
              <a:t>депрессивные состояния</a:t>
            </a:r>
          </a:p>
          <a:p>
            <a:r>
              <a:rPr lang="ru-RU" dirty="0" smtClean="0"/>
              <a:t>приобретённые аномалии почек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431" y="201002"/>
            <a:ext cx="4700954" cy="3690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484" y="3951726"/>
            <a:ext cx="3717810" cy="2788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329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398" y="175863"/>
            <a:ext cx="10629484" cy="105109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ru-RU" cap="none" dirty="0" smtClean="0"/>
              <a:t>Офтальмологические симптомы:</a:t>
            </a:r>
            <a:endParaRPr lang="ru-RU" cap="none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634" y="1402379"/>
            <a:ext cx="4987636" cy="208709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 smtClean="0"/>
              <a:t>близорукость, </a:t>
            </a:r>
          </a:p>
          <a:p>
            <a:r>
              <a:rPr lang="ru-RU" sz="2400" dirty="0" smtClean="0"/>
              <a:t>подвывих хрусталика в 75% случаев, его округлость или гипоплазия, </a:t>
            </a:r>
          </a:p>
          <a:p>
            <a:r>
              <a:rPr lang="ru-RU" sz="2400" dirty="0" smtClean="0"/>
              <a:t>отслойка сетчатки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140" y="1314667"/>
            <a:ext cx="6227591" cy="2861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55483" b="6134"/>
          <a:stretch/>
        </p:blipFill>
        <p:spPr>
          <a:xfrm>
            <a:off x="211014" y="3664902"/>
            <a:ext cx="3063634" cy="2933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096" y="4362537"/>
            <a:ext cx="3778219" cy="2309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4018" y="4238882"/>
            <a:ext cx="3156864" cy="2557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140" y="1314667"/>
            <a:ext cx="6227591" cy="28614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r="55483" b="6134"/>
          <a:stretch/>
        </p:blipFill>
        <p:spPr>
          <a:xfrm>
            <a:off x="211014" y="3664902"/>
            <a:ext cx="3063634" cy="29338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096" y="4362537"/>
            <a:ext cx="3778219" cy="23097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953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2128" y="330721"/>
            <a:ext cx="6359652" cy="1026668"/>
          </a:xfrm>
          <a:solidFill>
            <a:schemeClr val="lt1">
              <a:alpha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Стадии развития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02128" y="1486841"/>
            <a:ext cx="7796566" cy="1077218"/>
          </a:xfrm>
          <a:prstGeom prst="rect">
            <a:avLst/>
          </a:prstGeom>
          <a:solidFill>
            <a:srgbClr val="C292A1">
              <a:alpha val="79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/>
              <a:t>По «ЗРЕЛОСТИ», старческую катаракту делят на четыре стадии: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702128" y="2822964"/>
            <a:ext cx="8049986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/>
              <a:t>1. Начинающаяся (начальная) катаракта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702128" y="3666644"/>
            <a:ext cx="5127172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/>
              <a:t>2. Незрелая катаракта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702128" y="4484716"/>
            <a:ext cx="4833257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/>
              <a:t>3. Зрелая катаракта</a:t>
            </a: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702128" y="5323346"/>
            <a:ext cx="5176157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/>
              <a:t>4. Перезрелая катаракта</a:t>
            </a:r>
            <a:endParaRPr lang="ru-RU" sz="3200" dirty="0"/>
          </a:p>
        </p:txBody>
      </p:sp>
      <p:pic>
        <p:nvPicPr>
          <p:cNvPr id="3074" name="Picture 2" descr="https://pubmiddleware.mims.com/resource/image/64D4C6EC-4695-458C-AA53-A71600E485EC/OriginalThumbnail/THUMBNAIL_shutterstock_5479580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830" y="3666644"/>
            <a:ext cx="4379912" cy="29181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58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onspekta.net/studopediaorg/baza1/198726937999.files/image1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466" y="1253698"/>
            <a:ext cx="5831196" cy="3256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https://cf.ppt-online.org/files/slide/3/3xQ0MhgGE2wH7v9BmRcVyXArCd64Jp5ab8USOf/slide-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8858" y="3552093"/>
            <a:ext cx="6161197" cy="3108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55786" y="163706"/>
            <a:ext cx="11118504" cy="795428"/>
          </a:xfrm>
          <a:prstGeom prst="rect">
            <a:avLst/>
          </a:prstGeom>
          <a:solidFill>
            <a:schemeClr val="lt1">
              <a:alpha val="79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>Начинающаяся возрастная катаракта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28042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2"/>
          <p:cNvSpPr>
            <a:spLocks noChangeArrowheads="1"/>
          </p:cNvSpPr>
          <p:nvPr/>
        </p:nvSpPr>
        <p:spPr bwMode="auto">
          <a:xfrm>
            <a:off x="1318161" y="130629"/>
            <a:ext cx="9133939" cy="3665084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ru-RU" altLang="ru-RU" sz="1800" dirty="0"/>
              <a:t>При локализации помутнений в оптической зоне (ядерная, чашеобразная катаракта) первоначально страдает острота зрения вдаль, предметы видятся как в тумане. При этом днем, при ярком солнечном свете, за счет сужения зрачка количество света, проникающего через мутные центральные отделы хрусталика, уменьшается, в связи с чем, снижается острота зрения. Напротив, в вечернее и сумеречное время, в результате увеличения размеров зрачка количество света, проходящего через оставшиеся еще прозрачными участки хрусталика, увеличивается. Усиливается яркость видимого изображения. Повышается острота зрения.</a:t>
            </a:r>
          </a:p>
          <a:p>
            <a:pPr eaLnBrk="1" hangingPunct="1">
              <a:buFontTx/>
              <a:buNone/>
            </a:pPr>
            <a:r>
              <a:rPr lang="ru-RU" altLang="ru-RU" sz="1800" dirty="0"/>
              <a:t> </a:t>
            </a:r>
          </a:p>
          <a:p>
            <a:pPr eaLnBrk="1" hangingPunct="1">
              <a:buFontTx/>
              <a:buNone/>
            </a:pPr>
            <a:r>
              <a:rPr lang="ru-RU" altLang="ru-RU" sz="1800" dirty="0"/>
              <a:t>2. При локализации помутнений в коре на начальных стадиях процесса острота зрения практически не страдает. Такие катаракты характеризуются более медленным прогрессированием.</a:t>
            </a:r>
          </a:p>
        </p:txBody>
      </p:sp>
      <p:pic>
        <p:nvPicPr>
          <p:cNvPr id="24579" name="Picture 13"/>
          <p:cNvPicPr>
            <a:picLocks noChangeAspect="1" noChangeArrowheads="1"/>
          </p:cNvPicPr>
          <p:nvPr/>
        </p:nvPicPr>
        <p:blipFill>
          <a:blip r:embed="rId2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2" t="3500" r="11090" b="3500"/>
          <a:stretch>
            <a:fillRect/>
          </a:stretch>
        </p:blipFill>
        <p:spPr bwMode="auto">
          <a:xfrm>
            <a:off x="4727575" y="4365625"/>
            <a:ext cx="2190750" cy="21859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4437064"/>
            <a:ext cx="2278062" cy="22002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15" descr="pict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t="2396" r="4015" b="53464"/>
          <a:stretch>
            <a:fillRect/>
          </a:stretch>
        </p:blipFill>
        <p:spPr bwMode="auto">
          <a:xfrm>
            <a:off x="1703388" y="4005263"/>
            <a:ext cx="2665412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20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6177" y="256032"/>
            <a:ext cx="10058400" cy="984939"/>
          </a:xfrm>
          <a:solidFill>
            <a:schemeClr val="accent6">
              <a:lumMod val="40000"/>
              <a:lumOff val="60000"/>
              <a:alpha val="97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r>
              <a:rPr lang="ru-RU" sz="3600" dirty="0" smtClean="0"/>
              <a:t>Начинающаяся (начальная)катаракта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5063" y="1387929"/>
            <a:ext cx="7780237" cy="509451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Помутнение хрусталика начинается обычно с его периферии. </a:t>
            </a:r>
          </a:p>
          <a:p>
            <a:pPr>
              <a:lnSpc>
                <a:spcPct val="110000"/>
              </a:lnSpc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арактерно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темных полос («спиц»). 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помутнение начинается с центральных участков хрусталика, падение зрения происходит быстрее, что заставляет пациента раньше обратиться за офтальмологической помощью. 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Начальная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стадия характеризуется падением остроты зрения до 0,4-0,5.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могут появляться и другие жалобы:</a:t>
            </a:r>
          </a:p>
          <a:p>
            <a:pPr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ощущение двоения окружающих предметов,</a:t>
            </a:r>
          </a:p>
          <a:p>
            <a:pPr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нечеткость и размытость изображения.</a:t>
            </a:r>
          </a:p>
          <a:p>
            <a:pPr>
              <a:lnSpc>
                <a:spcPct val="110000"/>
              </a:lnSpc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Начальная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стадия катаракты может протекать 1 года до 10 лет (и более).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383" y="2282471"/>
            <a:ext cx="2920902" cy="292090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07243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>
          <a:xfrm>
            <a:off x="1774826" y="115888"/>
            <a:ext cx="8569325" cy="1441450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ru-RU" altLang="ru-RU" b="1" dirty="0" smtClean="0">
                <a:latin typeface="Californian FB" panose="0207040306080B030204" pitchFamily="18" charset="0"/>
              </a:rPr>
              <a:t>Начальная </a:t>
            </a:r>
            <a:br>
              <a:rPr lang="ru-RU" altLang="ru-RU" b="1" dirty="0" smtClean="0">
                <a:latin typeface="Californian FB" panose="0207040306080B030204" pitchFamily="18" charset="0"/>
              </a:rPr>
            </a:br>
            <a:r>
              <a:rPr lang="ru-RU" altLang="ru-RU" b="1" dirty="0" smtClean="0">
                <a:latin typeface="Californian FB" panose="0207040306080B030204" pitchFamily="18" charset="0"/>
              </a:rPr>
              <a:t>возрастная катаракта</a:t>
            </a:r>
          </a:p>
        </p:txBody>
      </p:sp>
      <p:pic>
        <p:nvPicPr>
          <p:cNvPr id="25603" name="Picture 6" descr="r2-0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24" b="16626"/>
          <a:stretch>
            <a:fillRect/>
          </a:stretch>
        </p:blipFill>
        <p:spPr>
          <a:xfrm>
            <a:off x="7535863" y="1773239"/>
            <a:ext cx="2881312" cy="2325687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4" name="Picture 9"/>
          <p:cNvPicPr>
            <a:picLocks noChangeAspect="1" noChangeArrowheads="1"/>
          </p:cNvPicPr>
          <p:nvPr/>
        </p:nvPicPr>
        <p:blipFill>
          <a:blip r:embed="rId3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2" t="3500" r="11090" b="3500"/>
          <a:stretch>
            <a:fillRect/>
          </a:stretch>
        </p:blipFill>
        <p:spPr bwMode="auto">
          <a:xfrm>
            <a:off x="7535863" y="4221164"/>
            <a:ext cx="2881312" cy="244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5" name="Text Box 11"/>
          <p:cNvSpPr txBox="1">
            <a:spLocks noChangeArrowheads="1"/>
          </p:cNvSpPr>
          <p:nvPr/>
        </p:nvSpPr>
        <p:spPr bwMode="auto">
          <a:xfrm>
            <a:off x="1703389" y="1773239"/>
            <a:ext cx="5545137" cy="49117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2100" dirty="0"/>
              <a:t>На начальных этапах заболевания больные могут предъявлять</a:t>
            </a:r>
            <a:r>
              <a:rPr lang="ru-RU" altLang="ru-RU" sz="2100" dirty="0">
                <a:solidFill>
                  <a:srgbClr val="FF3300"/>
                </a:solidFill>
              </a:rPr>
              <a:t> </a:t>
            </a:r>
            <a:r>
              <a:rPr lang="ru-RU" altLang="ru-RU" sz="2100" dirty="0"/>
              <a:t>жалобы</a:t>
            </a:r>
            <a:r>
              <a:rPr lang="ru-RU" altLang="ru-RU" sz="2100" dirty="0">
                <a:solidFill>
                  <a:srgbClr val="FF3300"/>
                </a:solidFill>
              </a:rPr>
              <a:t> </a:t>
            </a:r>
            <a:r>
              <a:rPr lang="ru-RU" altLang="ru-RU" sz="2100" dirty="0"/>
              <a:t>на периодически возникающее затуманивание зрения, чувство двоения предметов, появление фиксированных «мушек» или пятен перед глазами, желтоватый оттенок видимого изображения, затруднения при чтении, связанные с нарушением контраста между буквами и общим фоном. </a:t>
            </a:r>
          </a:p>
          <a:p>
            <a:pPr eaLnBrk="1" hangingPunct="1">
              <a:buFontTx/>
              <a:buNone/>
            </a:pPr>
            <a:r>
              <a:rPr lang="ru-RU" altLang="ru-RU" sz="2100" dirty="0"/>
              <a:t>Острота зрения на ранней стадии катаракты практически не страдает. Длительность начальной стадии может продолжаться от 1-3 до 10-15 лет.</a:t>
            </a:r>
          </a:p>
        </p:txBody>
      </p:sp>
    </p:spTree>
    <p:extLst>
      <p:ext uri="{BB962C8B-B14F-4D97-AF65-F5344CB8AC3E}">
        <p14:creationId xmlns:p14="http://schemas.microsoft.com/office/powerpoint/2010/main" val="29483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27538" y="554216"/>
            <a:ext cx="5087816" cy="602242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В </a:t>
            </a:r>
            <a:r>
              <a:rPr lang="ru-RU" dirty="0"/>
              <a:t>процессе эмбрионального развития хрусталик формируется на 3- 4-й неделе жизни зародыша из </a:t>
            </a:r>
            <a:r>
              <a:rPr lang="ru-RU" dirty="0" smtClean="0"/>
              <a:t>эктодермы</a:t>
            </a:r>
            <a:r>
              <a:rPr lang="ru-RU" dirty="0"/>
              <a:t>, покрывающей стенку глазного бокала. Эктодерма втягивается в полость глазного бокала, и из нее формируется зачаток хрусталика в виде пузырька. Из удлиняющихся эпителиальных клеток внутри пузырька образуются хрусталиковые волокна.</a:t>
            </a:r>
          </a:p>
          <a:p>
            <a:pPr marL="0" indent="0">
              <a:buNone/>
            </a:pPr>
            <a:r>
              <a:rPr lang="ru-RU" dirty="0" smtClean="0"/>
              <a:t> Хрусталик </a:t>
            </a:r>
            <a:r>
              <a:rPr lang="ru-RU" dirty="0"/>
              <a:t>имеет форму двояковыпуклой линзы. Передняя и задняя сферичные поверхности хрусталика имеют разный радиус </a:t>
            </a:r>
            <a:r>
              <a:rPr lang="ru-RU" dirty="0" smtClean="0"/>
              <a:t>кривизны). </a:t>
            </a:r>
            <a:r>
              <a:rPr lang="ru-RU" dirty="0"/>
              <a:t>Передняя </a:t>
            </a:r>
            <a:r>
              <a:rPr lang="ru-RU" dirty="0" smtClean="0"/>
              <a:t>поверхность более плоская.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Центры передней и задней поверхностей хрусталика называют соответственно передним и задним полюсами, а соединяющую их линию - осью </a:t>
            </a:r>
            <a:r>
              <a:rPr lang="ru-RU" dirty="0" smtClean="0"/>
              <a:t>хрусталика.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92" y="1240489"/>
            <a:ext cx="5751638" cy="43983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799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6177" y="256032"/>
            <a:ext cx="10058400" cy="984939"/>
          </a:xfrm>
          <a:solidFill>
            <a:schemeClr val="accent6">
              <a:lumMod val="40000"/>
              <a:lumOff val="60000"/>
              <a:alpha val="97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Незрелая катаракта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800" y="1600200"/>
            <a:ext cx="7023196" cy="5092699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Постепенное прогрессирование процесса сводится к распространению помутнений в направлении обеих капсул хрусталика и в центральную зону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четко эти изменения хрусталика видны при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офтальмобиомикроскопическом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обследовании.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Зрачок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обычно вяло реагирует на свет и приобретает беловато-голубоватую окраску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Отмечается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прогрессирующее падение зрения (0,01-0,1), что значительно снижает качество жизни больного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на этой стадии катаракты часто появляется осложнение в виде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факогенной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глаукомы.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596" y="2247996"/>
            <a:ext cx="3124103" cy="312410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26196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title"/>
          </p:nvPr>
        </p:nvSpPr>
        <p:spPr>
          <a:xfrm>
            <a:off x="1631950" y="115889"/>
            <a:ext cx="8928100" cy="1152525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b="1" dirty="0" smtClean="0">
                <a:latin typeface="Californian FB" panose="0207040306080B030204" pitchFamily="18" charset="0"/>
              </a:rPr>
              <a:t>Незрелая </a:t>
            </a:r>
            <a:br>
              <a:rPr lang="ru-RU" altLang="ru-RU" b="1" dirty="0" smtClean="0">
                <a:latin typeface="Californian FB" panose="0207040306080B030204" pitchFamily="18" charset="0"/>
              </a:rPr>
            </a:br>
            <a:r>
              <a:rPr lang="ru-RU" altLang="ru-RU" b="1" dirty="0" smtClean="0">
                <a:latin typeface="Californian FB" panose="0207040306080B030204" pitchFamily="18" charset="0"/>
              </a:rPr>
              <a:t>возрастная катаракта</a:t>
            </a:r>
          </a:p>
        </p:txBody>
      </p:sp>
      <p:pic>
        <p:nvPicPr>
          <p:cNvPr id="26627" name="Picture 6" descr="f0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2" t="11884" r="20590" b="-316"/>
          <a:stretch>
            <a:fillRect/>
          </a:stretch>
        </p:blipFill>
        <p:spPr>
          <a:xfrm>
            <a:off x="8472488" y="1412875"/>
            <a:ext cx="1943100" cy="1773238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4" y="3284538"/>
            <a:ext cx="2014537" cy="17589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9" descr="Незрелая катарак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5157788"/>
            <a:ext cx="1944688" cy="1490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Text Box 10"/>
          <p:cNvSpPr txBox="1">
            <a:spLocks noChangeArrowheads="1"/>
          </p:cNvSpPr>
          <p:nvPr/>
        </p:nvSpPr>
        <p:spPr bwMode="auto">
          <a:xfrm>
            <a:off x="1703389" y="1557338"/>
            <a:ext cx="4968875" cy="461664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2100" dirty="0"/>
              <a:t>По мере созревания катаракты, описанные выше жалобы, постепенно прогрессируют, больной начинает отмечать снижение остроты зрения. Зачастую происходит изменение рефракции глаза – его </a:t>
            </a:r>
            <a:r>
              <a:rPr lang="ru-RU" altLang="ru-RU" sz="2100" dirty="0" err="1"/>
              <a:t>миопизация</a:t>
            </a:r>
            <a:r>
              <a:rPr lang="ru-RU" altLang="ru-RU" sz="2100" dirty="0"/>
              <a:t>, связанная с </a:t>
            </a:r>
            <a:r>
              <a:rPr lang="ru-RU" altLang="ru-RU" sz="2100" dirty="0" err="1"/>
              <a:t>оводнением</a:t>
            </a:r>
            <a:r>
              <a:rPr lang="ru-RU" altLang="ru-RU" sz="2100" dirty="0"/>
              <a:t> хрусталика. Больной отмечает, что для работы на близком расстоянии ему не приходится пользоваться </a:t>
            </a:r>
            <a:r>
              <a:rPr lang="ru-RU" altLang="ru-RU" sz="2100" dirty="0" err="1"/>
              <a:t>пресбиопическими</a:t>
            </a:r>
            <a:r>
              <a:rPr lang="ru-RU" altLang="ru-RU" sz="2100" dirty="0"/>
              <a:t> (плюсовыми) очками. Это характерно для незрелой</a:t>
            </a:r>
            <a:r>
              <a:rPr lang="ru-RU" altLang="ru-RU" sz="2100" dirty="0">
                <a:solidFill>
                  <a:srgbClr val="FF3300"/>
                </a:solidFill>
              </a:rPr>
              <a:t> </a:t>
            </a:r>
            <a:r>
              <a:rPr lang="ru-RU" altLang="ru-RU" sz="2100" dirty="0"/>
              <a:t>катаракты. </a:t>
            </a:r>
          </a:p>
        </p:txBody>
      </p:sp>
    </p:spTree>
    <p:extLst>
      <p:ext uri="{BB962C8B-B14F-4D97-AF65-F5344CB8AC3E}">
        <p14:creationId xmlns:p14="http://schemas.microsoft.com/office/powerpoint/2010/main" val="394646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6177" y="256032"/>
            <a:ext cx="10058400" cy="984939"/>
          </a:xfrm>
          <a:solidFill>
            <a:schemeClr val="accent6">
              <a:lumMod val="40000"/>
              <a:lumOff val="60000"/>
              <a:alpha val="97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зрелая катаракта</a:t>
            </a:r>
            <a:endParaRPr lang="ru-RU" sz="3600" dirty="0"/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1086177" y="1485900"/>
            <a:ext cx="5568623" cy="5118099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Хрусталик диффузно мутный.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Зрачок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как правило, ригидный, серовато-желтоватой окраски.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Оптический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срез хрусталика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этом зрение снижено столь сильно, что сохраняется лишь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светоощущение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правильной проекцией. Иными словами, это означает, что глаз практически слепнет.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053" y="2267049"/>
            <a:ext cx="2827524" cy="28503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33812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631950" y="115889"/>
            <a:ext cx="8928100" cy="1296987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4800" b="1" dirty="0">
                <a:latin typeface="Californian FB" panose="0207040306080B030204" pitchFamily="18" charset="0"/>
              </a:rPr>
              <a:t>Зрелая </a:t>
            </a:r>
            <a:br>
              <a:rPr lang="ru-RU" altLang="ru-RU" sz="4800" b="1" dirty="0">
                <a:latin typeface="Californian FB" panose="0207040306080B030204" pitchFamily="18" charset="0"/>
              </a:rPr>
            </a:br>
            <a:r>
              <a:rPr lang="ru-RU" altLang="ru-RU" sz="4800" b="1" dirty="0" smtClean="0">
                <a:latin typeface="Californian FB" panose="0207040306080B030204" pitchFamily="18" charset="0"/>
              </a:rPr>
              <a:t>возрастная </a:t>
            </a:r>
            <a:r>
              <a:rPr lang="ru-RU" altLang="ru-RU" sz="4800" b="1" dirty="0">
                <a:latin typeface="Californian FB" panose="0207040306080B030204" pitchFamily="18" charset="0"/>
              </a:rPr>
              <a:t>катаракта</a:t>
            </a:r>
          </a:p>
        </p:txBody>
      </p:sp>
      <p:pic>
        <p:nvPicPr>
          <p:cNvPr id="27651" name="Picture 12" descr="Зрелая катарак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4" t="3040" r="1367" b="1537"/>
          <a:stretch>
            <a:fillRect/>
          </a:stretch>
        </p:blipFill>
        <p:spPr bwMode="auto">
          <a:xfrm>
            <a:off x="7464425" y="1700214"/>
            <a:ext cx="2698750" cy="2376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14" descr="При выраженном помутнении вещества хрусталика зрачок приобретает серый цве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1601" r="1682" b="3201"/>
          <a:stretch>
            <a:fillRect/>
          </a:stretch>
        </p:blipFill>
        <p:spPr bwMode="auto">
          <a:xfrm>
            <a:off x="7464425" y="4292601"/>
            <a:ext cx="2808288" cy="2320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Text Box 15"/>
          <p:cNvSpPr txBox="1">
            <a:spLocks noChangeArrowheads="1"/>
          </p:cNvSpPr>
          <p:nvPr/>
        </p:nvSpPr>
        <p:spPr bwMode="auto">
          <a:xfrm>
            <a:off x="1847850" y="1844676"/>
            <a:ext cx="4464050" cy="448786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3200" dirty="0"/>
              <a:t>Позднее, в стадии зрелой катаракты предметное зрение утрачивается, сохраняется лишь </a:t>
            </a:r>
            <a:r>
              <a:rPr lang="ru-RU" altLang="ru-RU" sz="3200" dirty="0" err="1"/>
              <a:t>цвето</a:t>
            </a:r>
            <a:r>
              <a:rPr lang="ru-RU" altLang="ru-RU" sz="3200" dirty="0"/>
              <a:t>- и </a:t>
            </a:r>
            <a:r>
              <a:rPr lang="ru-RU" altLang="ru-RU" sz="3200" dirty="0" err="1"/>
              <a:t>светоощущение</a:t>
            </a:r>
            <a:r>
              <a:rPr lang="ru-RU" altLang="ru-RU" sz="3200" dirty="0"/>
              <a:t> с правильной проекцией света.</a:t>
            </a:r>
          </a:p>
        </p:txBody>
      </p:sp>
    </p:spTree>
    <p:extLst>
      <p:ext uri="{BB962C8B-B14F-4D97-AF65-F5344CB8AC3E}">
        <p14:creationId xmlns:p14="http://schemas.microsoft.com/office/powerpoint/2010/main" val="265159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6177" y="256032"/>
            <a:ext cx="10058400" cy="984939"/>
          </a:xfrm>
          <a:solidFill>
            <a:schemeClr val="accent6">
              <a:lumMod val="40000"/>
              <a:lumOff val="60000"/>
              <a:alpha val="97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перезрелая катаракта</a:t>
            </a:r>
            <a:endParaRPr lang="ru-RU" sz="3600" dirty="0"/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1086177" y="1240972"/>
            <a:ext cx="6660823" cy="536302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Дегенерация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распад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хрусталиковых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волокон.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Корковое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вещество хрусталика становится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жидким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апсула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хрусталика не имеет опоры для натяжения и становится складчатой.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приобретает однородный молочно-белый оттенок.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плотное желтоватое ядро в силу своей тяжести опускается книзу. Такой хрусталик напоминает мешочек.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хрусталика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уменьшается. 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ередняя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камера углубляется, появляется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иридодонез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дрожание радужки.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Глаз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«прозреть», особенно при широком зрачке в сумерках. Подобная катаракта носит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«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морганиева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катаракта»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95" y="2305240"/>
            <a:ext cx="2806605" cy="280660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60749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63782" y="115889"/>
            <a:ext cx="9324831" cy="1296987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b="1" dirty="0" smtClean="0">
                <a:latin typeface="Californian FB" panose="0207040306080B030204" pitchFamily="18" charset="0"/>
              </a:rPr>
              <a:t>Перезрелая возрастная(</a:t>
            </a:r>
            <a:r>
              <a:rPr lang="ru-RU" altLang="ru-RU" b="1" dirty="0" err="1" smtClean="0">
                <a:latin typeface="Californian FB" panose="0207040306080B030204" pitchFamily="18" charset="0"/>
              </a:rPr>
              <a:t>морганиева</a:t>
            </a:r>
            <a:r>
              <a:rPr lang="ru-RU" altLang="ru-RU" b="1" dirty="0" smtClean="0">
                <a:latin typeface="Californian FB" panose="0207040306080B030204" pitchFamily="18" charset="0"/>
              </a:rPr>
              <a:t>) катаракта</a:t>
            </a:r>
          </a:p>
        </p:txBody>
      </p:sp>
      <p:pic>
        <p:nvPicPr>
          <p:cNvPr id="28675" name="Picture 5" descr="8d850702-3eb4-4ae5-b5fc-cf8dd52fdf6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6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32625" y="1989138"/>
            <a:ext cx="3240088" cy="2055812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6" name="Rectangle 6"/>
          <p:cNvSpPr>
            <a:spLocks noChangeArrowheads="1"/>
          </p:cNvSpPr>
          <p:nvPr/>
        </p:nvSpPr>
        <p:spPr bwMode="auto">
          <a:xfrm>
            <a:off x="2495550" y="1773239"/>
            <a:ext cx="7488238" cy="47513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8677" name="Text Box 7"/>
          <p:cNvSpPr txBox="1">
            <a:spLocks noChangeArrowheads="1"/>
          </p:cNvSpPr>
          <p:nvPr/>
        </p:nvSpPr>
        <p:spPr bwMode="auto">
          <a:xfrm>
            <a:off x="1703389" y="1916114"/>
            <a:ext cx="4897437" cy="4770437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1800"/>
              <a:t>Дальнейшее прогрессирование катаракты сопровождается дегенерацией и распадом хрусталиковых волокон. Корковое вещество хрусталика становится жидким, капсула хрусталика теряет свое натяжение и более плотное желтоватое ядро в силу своей тяжести опускается книзу. Такой хрусталик напоминает мешочек. Подобная катаракта носит название </a:t>
            </a:r>
            <a:r>
              <a:rPr lang="ru-RU" altLang="ru-RU" sz="1800">
                <a:solidFill>
                  <a:srgbClr val="FF3300"/>
                </a:solidFill>
              </a:rPr>
              <a:t>«морганиева катаракта».</a:t>
            </a:r>
            <a:r>
              <a:rPr lang="ru-RU" altLang="ru-RU" sz="1800"/>
              <a:t> Кора хрусталика может полностью рассосаться, в этом случае маленькое бурое ядро «падает» на дно капсульного мешка, оставляя свободным его большую часть, и больной вновь приобретает возможность видеть. </a:t>
            </a:r>
          </a:p>
        </p:txBody>
      </p:sp>
      <p:pic>
        <p:nvPicPr>
          <p:cNvPr id="2867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8" t="58128" r="59579" b="26170"/>
          <a:stretch>
            <a:fillRect/>
          </a:stretch>
        </p:blipFill>
        <p:spPr bwMode="auto">
          <a:xfrm>
            <a:off x="7032625" y="4508501"/>
            <a:ext cx="3240088" cy="210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448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5"/>
          <p:cNvSpPr>
            <a:spLocks noGrp="1"/>
          </p:cNvSpPr>
          <p:nvPr>
            <p:ph type="title"/>
          </p:nvPr>
        </p:nvSpPr>
        <p:spPr>
          <a:xfrm>
            <a:off x="1952625" y="0"/>
            <a:ext cx="8229600" cy="1143000"/>
          </a:xfrm>
        </p:spPr>
        <p:txBody>
          <a:bodyPr/>
          <a:lstStyle/>
          <a:p>
            <a:r>
              <a:rPr lang="ru-RU" altLang="ru-RU" smtClean="0"/>
              <a:t>Перезрелая возрастная катаракта</a:t>
            </a:r>
          </a:p>
        </p:txBody>
      </p:sp>
      <p:sp>
        <p:nvSpPr>
          <p:cNvPr id="37892" name="Текст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9" name="Picture 3" descr="C:\Documents and Settings\Polly\Мои документы\кафедра\картинки глаз\DSC017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r="46954"/>
          <a:stretch>
            <a:fillRect/>
          </a:stretch>
        </p:blipFill>
        <p:spPr>
          <a:xfrm>
            <a:off x="6738942" y="1378472"/>
            <a:ext cx="3571900" cy="5225520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5" descr="8d850702-3eb4-4ae5-b5fc-cf8dd52fdf6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lum bright="16000" contrast="14000"/>
          </a:blip>
          <a:stretch>
            <a:fillRect/>
          </a:stretch>
        </p:blipFill>
        <p:spPr>
          <a:xfrm>
            <a:off x="7763669" y="3690144"/>
            <a:ext cx="2000250" cy="1314450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81159" y="928671"/>
            <a:ext cx="4286280" cy="32548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167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ru-RU" dirty="0" smtClean="0"/>
              <a:t>Осложнения перезрелой катаракты</a:t>
            </a:r>
            <a:endParaRPr lang="ru-RU" dirty="0"/>
          </a:p>
        </p:txBody>
      </p:sp>
      <p:sp>
        <p:nvSpPr>
          <p:cNvPr id="38914" name="Содержимое 9"/>
          <p:cNvSpPr>
            <a:spLocks noGrp="1"/>
          </p:cNvSpPr>
          <p:nvPr>
            <p:ph sz="half" idx="1"/>
          </p:nvPr>
        </p:nvSpPr>
        <p:spPr>
          <a:xfrm>
            <a:off x="1981200" y="1143000"/>
            <a:ext cx="7615238" cy="1328738"/>
          </a:xfrm>
        </p:spPr>
        <p:txBody>
          <a:bodyPr/>
          <a:lstStyle/>
          <a:p>
            <a:r>
              <a:rPr lang="ru-RU" altLang="ru-RU" smtClean="0"/>
              <a:t>Факогенные увеиты, эндофтальмиты, невриты</a:t>
            </a:r>
          </a:p>
          <a:p>
            <a:r>
              <a:rPr lang="ru-RU" altLang="ru-RU" smtClean="0"/>
              <a:t>Факолитическая глаукома</a:t>
            </a:r>
          </a:p>
        </p:txBody>
      </p:sp>
      <p:pic>
        <p:nvPicPr>
          <p:cNvPr id="3891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8551" y="2740026"/>
            <a:ext cx="4418013" cy="3332163"/>
          </a:xfrm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2786064"/>
            <a:ext cx="4576763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469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/>
          </p:nvPr>
        </p:nvSpPr>
        <p:spPr>
          <a:xfrm>
            <a:off x="1703389" y="115889"/>
            <a:ext cx="8713787" cy="504825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b="1" dirty="0" smtClean="0">
                <a:latin typeface="Californian FB" panose="0207040306080B030204" pitchFamily="18" charset="0"/>
              </a:rPr>
              <a:t>Диабетическая катаракта</a:t>
            </a:r>
          </a:p>
        </p:txBody>
      </p:sp>
      <p:sp>
        <p:nvSpPr>
          <p:cNvPr id="3174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847850" y="1052514"/>
            <a:ext cx="4103688" cy="5545137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z="2400" dirty="0"/>
              <a:t>- </a:t>
            </a:r>
            <a:r>
              <a:rPr lang="ru-RU" altLang="ru-RU" sz="2600" dirty="0"/>
              <a:t>Встречается у 1 – 40% больных диабетом</a:t>
            </a:r>
          </a:p>
          <a:p>
            <a:pPr eaLnBrk="1" hangingPunct="1">
              <a:buFontTx/>
              <a:buNone/>
            </a:pPr>
            <a:r>
              <a:rPr lang="ru-RU" altLang="ru-RU" sz="2600" dirty="0"/>
              <a:t>- Чаще развивается у молодых</a:t>
            </a:r>
          </a:p>
          <a:p>
            <a:pPr eaLnBrk="1" hangingPunct="1">
              <a:buFontTx/>
              <a:buNone/>
            </a:pPr>
            <a:r>
              <a:rPr lang="ru-RU" altLang="ru-RU" sz="2600" dirty="0"/>
              <a:t>- Чаще развивается при диабете 1 типа</a:t>
            </a:r>
          </a:p>
          <a:p>
            <a:pPr eaLnBrk="1" hangingPunct="1">
              <a:buFontTx/>
              <a:buNone/>
            </a:pPr>
            <a:r>
              <a:rPr lang="ru-RU" altLang="ru-RU" sz="2600" dirty="0"/>
              <a:t>- Как правило бывает двусторонней</a:t>
            </a:r>
          </a:p>
          <a:p>
            <a:pPr eaLnBrk="1" hangingPunct="1">
              <a:buFontTx/>
              <a:buNone/>
            </a:pPr>
            <a:r>
              <a:rPr lang="ru-RU" altLang="ru-RU" sz="2600" dirty="0"/>
              <a:t>- Быстро развивается и быстро прогрессирует</a:t>
            </a:r>
          </a:p>
          <a:p>
            <a:pPr eaLnBrk="1" hangingPunct="1">
              <a:buFontTx/>
              <a:buNone/>
            </a:pPr>
            <a:r>
              <a:rPr lang="ru-RU" altLang="ru-RU" sz="2600" dirty="0"/>
              <a:t>- Характерно раннее изменение рефракции</a:t>
            </a:r>
          </a:p>
          <a:p>
            <a:pPr eaLnBrk="1" hangingPunct="1">
              <a:buFontTx/>
              <a:buNone/>
            </a:pPr>
            <a:endParaRPr lang="ru-RU" altLang="ru-RU" sz="2400" dirty="0"/>
          </a:p>
        </p:txBody>
      </p:sp>
      <p:pic>
        <p:nvPicPr>
          <p:cNvPr id="31748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3" t="3268" r="9081" b="3447"/>
          <a:stretch>
            <a:fillRect/>
          </a:stretch>
        </p:blipFill>
        <p:spPr>
          <a:xfrm>
            <a:off x="6816726" y="947739"/>
            <a:ext cx="3095625" cy="2625725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49" name="Picture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" t="3265" r="3696" b="1306"/>
          <a:stretch>
            <a:fillRect/>
          </a:stretch>
        </p:blipFill>
        <p:spPr>
          <a:xfrm>
            <a:off x="6816726" y="3716339"/>
            <a:ext cx="3097213" cy="2897187"/>
          </a:xfrm>
          <a:ln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549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4" y="1435100"/>
            <a:ext cx="11546385" cy="337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958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42309" y="271976"/>
            <a:ext cx="10500829" cy="153337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/>
              <a:t>Расположен хрусталик в задней камере глаза-  между радужкой и стекловидным телом. Поддерживают его в этом состоянии волокна </a:t>
            </a:r>
            <a:r>
              <a:rPr lang="ru-RU" sz="2400" dirty="0" err="1" smtClean="0"/>
              <a:t>Цинновой</a:t>
            </a:r>
            <a:r>
              <a:rPr lang="ru-RU" sz="2400" dirty="0" smtClean="0"/>
              <a:t> связки, которые соединяют его с отростками цилиарного тела. Благодаря этой связки хрусталик участвует в процессе аккомодации.</a:t>
            </a:r>
            <a:endParaRPr lang="ru-RU" sz="2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104" y="2037364"/>
            <a:ext cx="8571238" cy="45641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068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4599" y="209382"/>
            <a:ext cx="8378787" cy="835087"/>
          </a:xfr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/>
              <a:t>Диагностика катаракты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8609" y="2305629"/>
            <a:ext cx="6882825" cy="1349714"/>
          </a:xfrm>
          <a:solidFill>
            <a:schemeClr val="lt1">
              <a:alpha val="52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ru-RU" dirty="0" err="1" smtClean="0"/>
              <a:t>Визометрия</a:t>
            </a:r>
            <a:endParaRPr lang="ru-RU" dirty="0" smtClean="0"/>
          </a:p>
          <a:p>
            <a:r>
              <a:rPr lang="ru-RU" dirty="0" err="1"/>
              <a:t>О</a:t>
            </a:r>
            <a:r>
              <a:rPr lang="ru-RU" dirty="0" err="1" smtClean="0"/>
              <a:t>фтальмотонометрия</a:t>
            </a:r>
            <a:r>
              <a:rPr lang="ru-RU" dirty="0" smtClean="0"/>
              <a:t>; </a:t>
            </a:r>
          </a:p>
          <a:p>
            <a:r>
              <a:rPr lang="ru-RU" dirty="0" smtClean="0"/>
              <a:t>Осмотр хрусталика методом бифокального освещения;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423593" y="1140259"/>
            <a:ext cx="7200800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Стандартные методы офтальмологического обследования</a:t>
            </a: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 l="24544" t="53412" r="27884" b="17669"/>
          <a:stretch>
            <a:fillRect/>
          </a:stretch>
        </p:blipFill>
        <p:spPr bwMode="auto">
          <a:xfrm>
            <a:off x="211758" y="3866607"/>
            <a:ext cx="4535020" cy="1961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213646" y="5966400"/>
            <a:ext cx="2419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Начальная катаракта</a:t>
            </a:r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 l="22120" t="56466" r="54643" b="19825"/>
          <a:stretch>
            <a:fillRect/>
          </a:stretch>
        </p:blipFill>
        <p:spPr bwMode="auto">
          <a:xfrm>
            <a:off x="5150220" y="3854793"/>
            <a:ext cx="2419963" cy="2101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150220" y="5966400"/>
            <a:ext cx="2281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Незрелая катаракта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4" cstate="print"/>
          <a:srcRect l="20908" t="52155" r="56089" b="21980"/>
          <a:stretch>
            <a:fillRect/>
          </a:stretch>
        </p:blipFill>
        <p:spPr bwMode="auto">
          <a:xfrm>
            <a:off x="8363887" y="3866607"/>
            <a:ext cx="2500481" cy="2099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8756759" y="5966400"/>
            <a:ext cx="2029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Зрелая катаракта</a:t>
            </a:r>
          </a:p>
        </p:txBody>
      </p:sp>
    </p:spTree>
    <p:extLst>
      <p:ext uri="{BB962C8B-B14F-4D97-AF65-F5344CB8AC3E}">
        <p14:creationId xmlns:p14="http://schemas.microsoft.com/office/powerpoint/2010/main" val="103613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l="20908" t="21980" r="42727" b="50000"/>
          <a:stretch>
            <a:fillRect/>
          </a:stretch>
        </p:blipFill>
        <p:spPr bwMode="auto">
          <a:xfrm>
            <a:off x="461373" y="1472389"/>
            <a:ext cx="3332589" cy="1763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917720" y="3273711"/>
            <a:ext cx="2419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Начальная катаракта</a:t>
            </a: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 l="45357" t="56466" r="30605" b="19825"/>
          <a:stretch>
            <a:fillRect/>
          </a:stretch>
        </p:blipFill>
        <p:spPr bwMode="auto">
          <a:xfrm>
            <a:off x="4073072" y="1457398"/>
            <a:ext cx="2153012" cy="1778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008753" y="3280390"/>
            <a:ext cx="2281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Незрелая катаракта</a:t>
            </a:r>
          </a:p>
        </p:txBody>
      </p:sp>
      <p:pic>
        <p:nvPicPr>
          <p:cNvPr id="8" name="Рисунок 7"/>
          <p:cNvPicPr/>
          <p:nvPr/>
        </p:nvPicPr>
        <p:blipFill>
          <a:blip r:embed="rId4" cstate="print"/>
          <a:srcRect l="43911" t="52155" r="37878" b="21980"/>
          <a:stretch>
            <a:fillRect/>
          </a:stretch>
        </p:blipFill>
        <p:spPr bwMode="auto">
          <a:xfrm>
            <a:off x="365702" y="3829352"/>
            <a:ext cx="1788731" cy="1775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/>
          <p:nvPr/>
        </p:nvPicPr>
        <p:blipFill>
          <a:blip r:embed="rId4" cstate="print"/>
          <a:srcRect l="61766" t="50000" r="24544" b="23537"/>
          <a:stretch>
            <a:fillRect/>
          </a:stretch>
        </p:blipFill>
        <p:spPr bwMode="auto">
          <a:xfrm>
            <a:off x="2448919" y="3829351"/>
            <a:ext cx="1450509" cy="1775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029961" y="5790994"/>
            <a:ext cx="2029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Зрелая катаракта</a:t>
            </a:r>
          </a:p>
        </p:txBody>
      </p:sp>
      <p:pic>
        <p:nvPicPr>
          <p:cNvPr id="2050" name="Picture 2" descr="https://foodandhealth.ru/wp-content/uploads/2018/03/provedenie-biomikroskopii-1024x10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0011" y="1612818"/>
            <a:ext cx="4433066" cy="4433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80646" y="275292"/>
            <a:ext cx="6447692" cy="8002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смотр хрусталика в проходящем свете</a:t>
            </a:r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7290011" y="312328"/>
            <a:ext cx="4433066" cy="8002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Офтальмобиомикроскопия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144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alt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Возрастная ядерная катаракта </a:t>
            </a:r>
            <a:br>
              <a:rPr lang="ru-RU" alt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(при </a:t>
            </a:r>
            <a:r>
              <a:rPr lang="ru-RU" alt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офтальмобиомикроскопии</a:t>
            </a:r>
            <a:r>
              <a:rPr lang="ru-RU" alt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alt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2" name="Текст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altLang="ru-RU" smtClean="0"/>
              <a:t>Начальная </a:t>
            </a:r>
          </a:p>
        </p:txBody>
      </p:sp>
      <p:pic>
        <p:nvPicPr>
          <p:cNvPr id="30723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617788"/>
            <a:ext cx="4040188" cy="3065462"/>
          </a:xfrm>
        </p:spPr>
      </p:pic>
      <p:sp>
        <p:nvSpPr>
          <p:cNvPr id="30724" name="Текст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altLang="ru-RU" smtClean="0"/>
              <a:t>Незрелая </a:t>
            </a:r>
          </a:p>
        </p:txBody>
      </p:sp>
      <p:pic>
        <p:nvPicPr>
          <p:cNvPr id="3072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9026" y="2625725"/>
            <a:ext cx="4041775" cy="3049588"/>
          </a:xfrm>
        </p:spPr>
      </p:pic>
    </p:spTree>
    <p:extLst>
      <p:ext uri="{BB962C8B-B14F-4D97-AF65-F5344CB8AC3E}">
        <p14:creationId xmlns:p14="http://schemas.microsoft.com/office/powerpoint/2010/main" val="78365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ofthalm.ru/wp-content/uploads/2016/10/refraktometriya2.jpg"/>
          <p:cNvPicPr>
            <a:picLocks noChangeAspect="1" noChangeArrowheads="1"/>
          </p:cNvPicPr>
          <p:nvPr/>
        </p:nvPicPr>
        <p:blipFill>
          <a:blip r:embed="rId2" cstate="print"/>
          <a:srcRect l="6410" t="8946" r="10256" b="15533"/>
          <a:stretch>
            <a:fillRect/>
          </a:stretch>
        </p:blipFill>
        <p:spPr bwMode="auto">
          <a:xfrm>
            <a:off x="5766375" y="169258"/>
            <a:ext cx="4796118" cy="2877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4" name="Picture 4" descr="ÐÑÑÐ°Ð»ÑÐ¼Ð¾Ð¼ÐµÑÑÐ¸Ñ Ð³Ð»Ð°Ð·Ð° Ð² ÐÐ¾ÑÐºÐ²Ðµ"/>
          <p:cNvPicPr>
            <a:picLocks noChangeAspect="1" noChangeArrowheads="1"/>
          </p:cNvPicPr>
          <p:nvPr/>
        </p:nvPicPr>
        <p:blipFill rotWithShape="1">
          <a:blip r:embed="rId3" cstate="print"/>
          <a:srcRect l="25565" r="22915"/>
          <a:stretch/>
        </p:blipFill>
        <p:spPr bwMode="auto">
          <a:xfrm>
            <a:off x="6575266" y="4083980"/>
            <a:ext cx="3377625" cy="2571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6" name="Picture 6" descr="ÐÐ¾ÑÐ¼Ð° Ð¸ ÑÐ°ÑÑÐ¸ÑÑÐ¾Ð²ÐºÐ° ÑÐµÐ·ÑÐ»ÑÑÐ°ÑÐ¾Ð² ÐºÐµÑÐ°ÑÐ¾Ð¼ÐµÑÑÐ¸Ð¸"/>
          <p:cNvPicPr>
            <a:picLocks noChangeAspect="1" noChangeArrowheads="1"/>
          </p:cNvPicPr>
          <p:nvPr/>
        </p:nvPicPr>
        <p:blipFill>
          <a:blip r:embed="rId4" cstate="print"/>
          <a:srcRect l="9323" t="7463" r="12365"/>
          <a:stretch>
            <a:fillRect/>
          </a:stretch>
        </p:blipFill>
        <p:spPr bwMode="auto">
          <a:xfrm>
            <a:off x="2014019" y="4040875"/>
            <a:ext cx="3084828" cy="2614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20651" y="1284929"/>
            <a:ext cx="393895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ru-RU" sz="3600" dirty="0" smtClean="0"/>
              <a:t>Рефрактометрия 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8933" y="3144121"/>
            <a:ext cx="8699903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ru-RU" sz="2800" dirty="0"/>
              <a:t>О</a:t>
            </a:r>
            <a:r>
              <a:rPr lang="ru-RU" sz="2800" dirty="0" smtClean="0"/>
              <a:t>фтальмометрия (измерение кривизны роговицы)</a:t>
            </a:r>
          </a:p>
          <a:p>
            <a:pPr fontAlgn="base"/>
            <a:r>
              <a:rPr lang="ru-RU" sz="1400" dirty="0" smtClean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7568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91662" y="375140"/>
            <a:ext cx="10644554" cy="72683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fontAlgn="base"/>
            <a:r>
              <a:rPr lang="ru-RU" sz="2800" dirty="0" smtClean="0"/>
              <a:t>проверка </a:t>
            </a:r>
            <a:r>
              <a:rPr lang="ru-RU" sz="2800" dirty="0" err="1" smtClean="0"/>
              <a:t>передне-задних</a:t>
            </a:r>
            <a:r>
              <a:rPr lang="ru-RU" sz="2800" dirty="0" smtClean="0"/>
              <a:t> осей глазных яблок (ультразвуковое сканирование в А-режиме);</a:t>
            </a:r>
          </a:p>
          <a:p>
            <a:pPr marL="0" indent="0" fontAlgn="base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16386" name="Picture 2" descr="https://uzipro.ru/wp-content/uploads/2017/03/%D0%A3%D0%97%D0%98-%D0%B3%D0%BB%D0%B0%D0%B7%D0%B0-%D0%B8-%D0%B3%D0%BB%D0%B0%D0%B7%D0%BD%D0%BE%D0%B3%D0%BE-%D1%8F%D0%B1%D0%BB%D0%BE%D0%BA%D0%B0-768x5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8605" y="1376189"/>
            <a:ext cx="5839580" cy="3824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55785" y="5475030"/>
            <a:ext cx="10316307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ru-RU" sz="2400" dirty="0" smtClean="0"/>
              <a:t>электрофизиологические тесты (проверка электрической чувствительности, изучение лабильности зрительного нерва, определение частоты слияния мельканий).</a:t>
            </a:r>
          </a:p>
        </p:txBody>
      </p:sp>
    </p:spTree>
    <p:extLst>
      <p:ext uri="{BB962C8B-B14F-4D97-AF65-F5344CB8AC3E}">
        <p14:creationId xmlns:p14="http://schemas.microsoft.com/office/powerpoint/2010/main" val="207461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4342" y="250171"/>
            <a:ext cx="2810490" cy="898691"/>
          </a:xfr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400" dirty="0" smtClean="0"/>
              <a:t>Лечение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3253" y="1274139"/>
            <a:ext cx="11385331" cy="246231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Медикаментозно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восполнение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недостающих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ормализации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метаболизма 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нормализация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окислительного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востановительного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баланса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Применяют: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витайодурол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офтанкатахром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квинакс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каталин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тауфон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4% или таурин.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Кроме этих препаратов используют медикаменты, содержащие рибофлавин,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глутаминовую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кислоту, аскорбиновую кислоту</a:t>
            </a:r>
          </a:p>
        </p:txBody>
      </p:sp>
      <p:pic>
        <p:nvPicPr>
          <p:cNvPr id="5122" name="Picture 2" descr="https://pp.userapi.com/c849036/v849036002/130364/Glkl9YMwND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15" y="4313264"/>
            <a:ext cx="19050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pp.userapi.com/c849036/v849036002/13036b/4iCxAV-qmH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" r="9235"/>
          <a:stretch/>
        </p:blipFill>
        <p:spPr bwMode="auto">
          <a:xfrm>
            <a:off x="2352648" y="3980955"/>
            <a:ext cx="2096510" cy="2569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pp.userapi.com/c849036/v849036002/13037b/i55nVud1pWQ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6" r="14464"/>
          <a:stretch/>
        </p:blipFill>
        <p:spPr bwMode="auto">
          <a:xfrm>
            <a:off x="4702787" y="4065303"/>
            <a:ext cx="2066199" cy="2531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pp.userapi.com/c849036/v849036002/13038b/fjnnqvRYX6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615" y="3921343"/>
            <a:ext cx="2337389" cy="2812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pp.userapi.com/c849036/v849036002/130392/-iFX2cU-8u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0" t="-616" r="16058" b="616"/>
          <a:stretch/>
        </p:blipFill>
        <p:spPr bwMode="auto">
          <a:xfrm>
            <a:off x="9613633" y="3921343"/>
            <a:ext cx="2350560" cy="2759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30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9910" y="222268"/>
            <a:ext cx="6257075" cy="240370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/>
              <a:t>Оценка консервативного лечения:</a:t>
            </a:r>
            <a:br>
              <a:rPr lang="ru-RU" sz="3200" dirty="0"/>
            </a:br>
            <a:r>
              <a:rPr lang="ru-RU" sz="3200" dirty="0"/>
              <a:t>1. Острота зрения</a:t>
            </a:r>
            <a:br>
              <a:rPr lang="ru-RU" sz="3200" dirty="0"/>
            </a:br>
            <a:r>
              <a:rPr lang="ru-RU" sz="3200" dirty="0"/>
              <a:t>2. </a:t>
            </a:r>
            <a:r>
              <a:rPr lang="ru-RU" sz="3200" dirty="0" err="1" smtClean="0"/>
              <a:t>Офтальмобиомикроскопиия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3. Фотографирование</a:t>
            </a:r>
          </a:p>
        </p:txBody>
      </p:sp>
      <p:pic>
        <p:nvPicPr>
          <p:cNvPr id="6148" name="Picture 4" descr="https://novainfo.ru/files/9255/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52" y="2791740"/>
            <a:ext cx="4873624" cy="3847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370" y="2791740"/>
            <a:ext cx="5222174" cy="3727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049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03389" y="115888"/>
            <a:ext cx="8785225" cy="1009650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5000" b="1" dirty="0">
                <a:latin typeface="Californian FB" panose="0207040306080B030204" pitchFamily="18" charset="0"/>
              </a:rPr>
              <a:t>Виды экстракции катаракты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4826" y="1600200"/>
            <a:ext cx="8569325" cy="5068888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 sz="4000" dirty="0"/>
              <a:t>РЕКЛИНАЦИЯ, ДЕПРЕССИЯ</a:t>
            </a:r>
          </a:p>
          <a:p>
            <a:pPr eaLnBrk="1" hangingPunct="1"/>
            <a:r>
              <a:rPr lang="ru-RU" altLang="ru-RU" sz="4000" dirty="0"/>
              <a:t>ЭКСТРАКАПСУЛЯРНАЯ</a:t>
            </a:r>
            <a:r>
              <a:rPr lang="ru-RU" altLang="ru-RU" sz="4000" dirty="0">
                <a:solidFill>
                  <a:schemeClr val="bg1"/>
                </a:solidFill>
              </a:rPr>
              <a:t> </a:t>
            </a:r>
            <a:r>
              <a:rPr lang="ru-RU" altLang="ru-RU" sz="4000" dirty="0"/>
              <a:t>ЭКСТРАКЦИЯ КАТАРАКТЫ</a:t>
            </a:r>
          </a:p>
          <a:p>
            <a:pPr eaLnBrk="1" hangingPunct="1"/>
            <a:r>
              <a:rPr lang="ru-RU" altLang="ru-RU" sz="4000" dirty="0"/>
              <a:t>ИНТРАКАПСУЛЯРНАЯ ЭКСТРАКЦИЯ КАТАРАКТЫ </a:t>
            </a:r>
          </a:p>
          <a:p>
            <a:pPr eaLnBrk="1" hangingPunct="1"/>
            <a:r>
              <a:rPr lang="ru-RU" altLang="ru-RU" sz="4000" dirty="0"/>
              <a:t>ХИРУРГИЯ КАТАРАКТЫ «МАЛЫХ РАЗРЕЗОВ»</a:t>
            </a:r>
          </a:p>
          <a:p>
            <a:pPr eaLnBrk="1" hangingPunct="1"/>
            <a:endParaRPr lang="ru-RU" altLang="ru-RU" sz="4000" dirty="0"/>
          </a:p>
        </p:txBody>
      </p:sp>
    </p:spTree>
    <p:extLst>
      <p:ext uri="{BB962C8B-B14F-4D97-AF65-F5344CB8AC3E}">
        <p14:creationId xmlns:p14="http://schemas.microsoft.com/office/powerpoint/2010/main" val="169639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1703389" y="333375"/>
            <a:ext cx="8785225" cy="10810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4000" b="1" dirty="0">
                <a:latin typeface="Californian FB" panose="0207040306080B030204" pitchFamily="18" charset="0"/>
              </a:rPr>
              <a:t>КРИОЭКСТРАКЦИЯ КАТАРАКТЫ</a:t>
            </a:r>
          </a:p>
        </p:txBody>
      </p:sp>
      <p:pic>
        <p:nvPicPr>
          <p:cNvPr id="430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" t="21326" r="3627" b="2315"/>
          <a:stretch>
            <a:fillRect/>
          </a:stretch>
        </p:blipFill>
        <p:spPr bwMode="auto">
          <a:xfrm>
            <a:off x="1703388" y="1989138"/>
            <a:ext cx="4392612" cy="4464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2" name="Picture 6" descr="Интракапсулярная экстракция катаракты: хрусталик выводится через разрез"/>
          <p:cNvPicPr>
            <a:picLocks noChangeAspect="1" noChangeArrowheads="1"/>
          </p:cNvPicPr>
          <p:nvPr/>
        </p:nvPicPr>
        <p:blipFill>
          <a:blip r:embed="rId3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9" b="1610"/>
          <a:stretch>
            <a:fillRect/>
          </a:stretch>
        </p:blipFill>
        <p:spPr bwMode="auto">
          <a:xfrm>
            <a:off x="6240463" y="1989138"/>
            <a:ext cx="4248150" cy="4464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70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ChangeArrowheads="1"/>
          </p:cNvSpPr>
          <p:nvPr/>
        </p:nvSpPr>
        <p:spPr bwMode="auto">
          <a:xfrm>
            <a:off x="1631950" y="115889"/>
            <a:ext cx="8928100" cy="9366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3200" b="1" dirty="0">
                <a:latin typeface="Californian FB" panose="0207040306080B030204" pitchFamily="18" charset="0"/>
              </a:rPr>
              <a:t>Основные этапы </a:t>
            </a:r>
            <a:r>
              <a:rPr lang="ru-RU" altLang="ru-RU" sz="3200" b="1" dirty="0" err="1">
                <a:latin typeface="Californian FB" panose="0207040306080B030204" pitchFamily="18" charset="0"/>
              </a:rPr>
              <a:t>экстракапсулярной</a:t>
            </a:r>
            <a:r>
              <a:rPr lang="ru-RU" altLang="ru-RU" sz="3200" b="1" dirty="0">
                <a:latin typeface="Californian FB" panose="0207040306080B030204" pitchFamily="18" charset="0"/>
              </a:rPr>
              <a:t> экстракции катаракты (ЭЭК)</a:t>
            </a:r>
          </a:p>
        </p:txBody>
      </p:sp>
      <p:pic>
        <p:nvPicPr>
          <p:cNvPr id="4403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4575" r="3848" b="3195"/>
          <a:stretch>
            <a:fillRect/>
          </a:stretch>
        </p:blipFill>
        <p:spPr bwMode="auto">
          <a:xfrm>
            <a:off x="1919288" y="1268413"/>
            <a:ext cx="4032250" cy="2520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" t="5072" r="46266" b="5290"/>
          <a:stretch>
            <a:fillRect/>
          </a:stretch>
        </p:blipFill>
        <p:spPr bwMode="auto">
          <a:xfrm>
            <a:off x="1919288" y="4005264"/>
            <a:ext cx="4032250" cy="2592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" t="4575" r="5621" b="6464"/>
          <a:stretch>
            <a:fillRect/>
          </a:stretch>
        </p:blipFill>
        <p:spPr bwMode="auto">
          <a:xfrm>
            <a:off x="6240464" y="1268413"/>
            <a:ext cx="3959225" cy="2520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35" t="7916" b="6464"/>
          <a:stretch>
            <a:fillRect/>
          </a:stretch>
        </p:blipFill>
        <p:spPr bwMode="auto">
          <a:xfrm>
            <a:off x="6311900" y="4005264"/>
            <a:ext cx="3898900" cy="25923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710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312277"/>
            <a:ext cx="4042792" cy="465476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Микроскопическое строение хрусталика подразумевает наличие в нем: капсулы, эпителия и собственно вещества хрусталика . Эпителий хрусталика располагается под его передней капсулой и обеспечивает выработку хрусталиковых волокон (то есть собственно вещества хрусталика). Продуцируемые хрусталиковые волокна уплотняются от периферии к центру, формируя его ядро. Рост хрусталика продолжается всю жизнь.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277" y="741184"/>
            <a:ext cx="7327323" cy="54954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447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/>
          <p:cNvSpPr>
            <a:spLocks noGrp="1" noChangeArrowheads="1"/>
          </p:cNvSpPr>
          <p:nvPr>
            <p:ph type="title"/>
          </p:nvPr>
        </p:nvSpPr>
        <p:spPr>
          <a:xfrm>
            <a:off x="1631951" y="260350"/>
            <a:ext cx="8856663" cy="1081088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b="1" dirty="0" err="1" smtClean="0">
                <a:latin typeface="Californian FB" panose="0207040306080B030204" pitchFamily="18" charset="0"/>
              </a:rPr>
              <a:t>Факоэмульсификация</a:t>
            </a:r>
            <a:r>
              <a:rPr lang="ru-RU" altLang="ru-RU" b="1" dirty="0" smtClean="0">
                <a:latin typeface="Californian FB" panose="0207040306080B030204" pitchFamily="18" charset="0"/>
              </a:rPr>
              <a:t> катаракты</a:t>
            </a:r>
          </a:p>
        </p:txBody>
      </p:sp>
      <p:pic>
        <p:nvPicPr>
          <p:cNvPr id="4505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" t="1141" r="2820" b="15628"/>
          <a:stretch>
            <a:fillRect/>
          </a:stretch>
        </p:blipFill>
        <p:spPr>
          <a:xfrm>
            <a:off x="1847851" y="1557339"/>
            <a:ext cx="8424863" cy="4967287"/>
          </a:xfrm>
          <a:ln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459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Grp="1" noChangeArrowheads="1"/>
          </p:cNvSpPr>
          <p:nvPr>
            <p:ph type="title"/>
          </p:nvPr>
        </p:nvSpPr>
        <p:spPr>
          <a:xfrm>
            <a:off x="1847851" y="115888"/>
            <a:ext cx="8640763" cy="1301750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330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ru-RU" altLang="ru-RU" b="1" dirty="0" smtClean="0"/>
              <a:t>Методика удаления катаракты</a:t>
            </a:r>
            <a:r>
              <a:rPr lang="en-US" altLang="ru-RU" sz="4000" b="1" dirty="0"/>
              <a:t> AQUALASE</a:t>
            </a:r>
            <a:r>
              <a:rPr lang="ru-RU" altLang="ru-RU" sz="4000" dirty="0"/>
              <a:t> </a:t>
            </a:r>
          </a:p>
        </p:txBody>
      </p:sp>
      <p:pic>
        <p:nvPicPr>
          <p:cNvPr id="4608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1610" r="2759" b="15886"/>
          <a:stretch>
            <a:fillRect/>
          </a:stretch>
        </p:blipFill>
        <p:spPr>
          <a:xfrm>
            <a:off x="2208214" y="1628776"/>
            <a:ext cx="7991475" cy="5040313"/>
          </a:xfrm>
          <a:ln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41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2340" y="222269"/>
            <a:ext cx="5143383" cy="14893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/>
              <a:t>Хирургический </a:t>
            </a:r>
            <a:br>
              <a:rPr lang="ru-RU" sz="3200" dirty="0"/>
            </a:br>
            <a:r>
              <a:rPr lang="ru-RU" sz="3200" dirty="0"/>
              <a:t>1. </a:t>
            </a:r>
            <a:r>
              <a:rPr lang="ru-RU" sz="3200" dirty="0" err="1"/>
              <a:t>Экстракапсулярно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2. </a:t>
            </a:r>
            <a:r>
              <a:rPr lang="ru-RU" sz="3200" dirty="0" err="1"/>
              <a:t>Интракапсулярно</a:t>
            </a:r>
            <a:endParaRPr lang="ru-RU" sz="3200" dirty="0"/>
          </a:p>
        </p:txBody>
      </p:sp>
      <p:pic>
        <p:nvPicPr>
          <p:cNvPr id="7170" name="Picture 2" descr="https://pp.userapi.com/c849036/v849036002/1303c1/eZEJOeG1N3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3291"/>
            <a:ext cx="6042715" cy="2597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pp.userapi.com/c849036/v849036002/1303ca/ifW7oIP7LR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460" y="4086414"/>
            <a:ext cx="6389078" cy="2623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11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472" y="682034"/>
            <a:ext cx="8660306" cy="175893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Особенности современного этапа: малые разрезы</a:t>
            </a:r>
            <a:br>
              <a:rPr lang="ru-RU" dirty="0"/>
            </a:br>
            <a:r>
              <a:rPr lang="ru-RU" dirty="0"/>
              <a:t>* </a:t>
            </a:r>
            <a:r>
              <a:rPr lang="ru-RU" dirty="0" err="1"/>
              <a:t>факоэмульсификация</a:t>
            </a:r>
            <a:r>
              <a:rPr lang="ru-RU" dirty="0"/>
              <a:t>:</a:t>
            </a:r>
            <a:br>
              <a:rPr lang="ru-RU" dirty="0"/>
            </a:br>
            <a:r>
              <a:rPr lang="ru-RU" dirty="0"/>
              <a:t>1. Микро прокол (до 3мм)</a:t>
            </a:r>
            <a:br>
              <a:rPr lang="ru-RU" dirty="0"/>
            </a:br>
            <a:r>
              <a:rPr lang="ru-RU" dirty="0"/>
              <a:t>2. Введение наконечника УЗ носителя и системы аспирации-ирригации</a:t>
            </a:r>
            <a:br>
              <a:rPr lang="ru-RU" dirty="0"/>
            </a:br>
            <a:r>
              <a:rPr lang="ru-RU" dirty="0"/>
              <a:t>3. Фрагментация хрусталика</a:t>
            </a:r>
            <a:br>
              <a:rPr lang="ru-RU" dirty="0"/>
            </a:br>
            <a:r>
              <a:rPr lang="ru-RU" dirty="0"/>
              <a:t>4. Аспирация</a:t>
            </a:r>
          </a:p>
        </p:txBody>
      </p:sp>
      <p:pic>
        <p:nvPicPr>
          <p:cNvPr id="8194" name="Picture 2" descr="https://pp.userapi.com/c849036/v849036002/1303db/D07lp37s3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87" y="2836985"/>
            <a:ext cx="11675620" cy="3470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65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1132" y="215000"/>
            <a:ext cx="10058400" cy="1074538"/>
          </a:xfr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4400" dirty="0" smtClean="0"/>
              <a:t>Афакия и методы её коррекции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79435" y="1721704"/>
            <a:ext cx="8338036" cy="12223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Состояние после удаления хрусталика в результате</a:t>
            </a:r>
            <a:r>
              <a:rPr lang="ru-RU" dirty="0"/>
              <a:t> оперативного </a:t>
            </a:r>
            <a:r>
              <a:rPr lang="ru-RU" dirty="0" smtClean="0"/>
              <a:t>вмешательства по поводу катаракты,</a:t>
            </a:r>
            <a:r>
              <a:rPr lang="ru-RU" dirty="0"/>
              <a:t> </a:t>
            </a:r>
            <a:r>
              <a:rPr lang="ru-RU" dirty="0" smtClean="0"/>
              <a:t>тяжёлой</a:t>
            </a:r>
            <a:r>
              <a:rPr lang="ru-RU" dirty="0"/>
              <a:t> </a:t>
            </a:r>
            <a:r>
              <a:rPr lang="ru-RU" dirty="0" smtClean="0"/>
              <a:t>травмы,</a:t>
            </a:r>
            <a:r>
              <a:rPr lang="ru-RU" baseline="30000" dirty="0" smtClean="0"/>
              <a:t> </a:t>
            </a:r>
            <a:r>
              <a:rPr lang="ru-RU" dirty="0" smtClean="0"/>
              <a:t>повреждения </a:t>
            </a:r>
            <a:r>
              <a:rPr lang="ru-RU" dirty="0"/>
              <a:t>хрусталика глаза при </a:t>
            </a:r>
            <a:r>
              <a:rPr lang="ru-RU" dirty="0" smtClean="0"/>
              <a:t>проникающем </a:t>
            </a:r>
            <a:r>
              <a:rPr lang="ru-RU" dirty="0"/>
              <a:t>ранении главного яблока. </a:t>
            </a:r>
            <a:r>
              <a:rPr lang="ru-RU" dirty="0" smtClean="0"/>
              <a:t>              В </a:t>
            </a:r>
            <a:r>
              <a:rPr lang="ru-RU" dirty="0"/>
              <a:t>редких случаях — врождённая аномалия развития.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986" y="3118338"/>
            <a:ext cx="4613030" cy="34817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1353" y="1905343"/>
            <a:ext cx="187569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/>
              <a:t>Афакия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29555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709" y="332232"/>
            <a:ext cx="8027260" cy="80490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cap="none" dirty="0" smtClean="0"/>
              <a:t>Очковая коррекция афакии</a:t>
            </a:r>
            <a:endParaRPr lang="ru-RU" cap="none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4709" y="1649779"/>
            <a:ext cx="10515600" cy="368422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	</a:t>
            </a:r>
            <a:r>
              <a:rPr lang="ru-RU" sz="3200" dirty="0" smtClean="0"/>
              <a:t>Классическим вариантом коррекции афакии являются очки. Метод имеет ряд недостатков: сужение полей зрения, увеличение изображения почти на 30% (максимально допустимая разница в величине изображений между двумя глазами около 7%) и может использоваться только при двусторонней афакии или же зрении на парном глазу недостаточном для бинокулярного.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62446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94709" y="332232"/>
            <a:ext cx="8027260" cy="80490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cap="none" dirty="0" smtClean="0"/>
              <a:t>Очковая коррекция афакии</a:t>
            </a:r>
            <a:endParaRPr lang="ru-RU" cap="none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2627" y="1383322"/>
            <a:ext cx="7473023" cy="5133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408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4709" y="1324239"/>
            <a:ext cx="10058400" cy="105554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При контактной коррекции </a:t>
            </a:r>
            <a:r>
              <a:rPr lang="ru-RU" dirty="0" err="1" smtClean="0"/>
              <a:t>анизейкония</a:t>
            </a:r>
            <a:r>
              <a:rPr lang="ru-RU" dirty="0" smtClean="0"/>
              <a:t> составляет 4-10%, периферическое поле зрения не нарушается. Однако не все пациенты могут пользоваться линзами, тем более в пожилом и старческом возрасте.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514" y="2566886"/>
            <a:ext cx="7306015" cy="4103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94709" y="332232"/>
            <a:ext cx="8027260" cy="80490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cap="none" dirty="0" smtClean="0"/>
              <a:t>Контактная коррекция афакии</a:t>
            </a:r>
            <a:endParaRPr lang="ru-RU" cap="none" dirty="0"/>
          </a:p>
        </p:txBody>
      </p:sp>
    </p:spTree>
    <p:extLst>
      <p:ext uri="{BB962C8B-B14F-4D97-AF65-F5344CB8AC3E}">
        <p14:creationId xmlns:p14="http://schemas.microsoft.com/office/powerpoint/2010/main" val="71716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89910" y="1382854"/>
            <a:ext cx="10058400" cy="105077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Интраокулярная коррекция – имплантация в полость глаза искусственной линзы (искусственного хрусталика). В настоящее время считают, что имплантация ИОЛ после удаления катаракты должна быть осуществлена в 100% случаев.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03631" y="1065788"/>
            <a:ext cx="4030956" cy="7145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9910" y="388661"/>
            <a:ext cx="8027260" cy="80490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cap="none" dirty="0" smtClean="0"/>
              <a:t>Интраокулярная коррекция </a:t>
            </a:r>
            <a:r>
              <a:rPr lang="ru-RU" b="1" cap="none" dirty="0" smtClean="0"/>
              <a:t>афакии (</a:t>
            </a:r>
            <a:r>
              <a:rPr lang="ru-RU" b="1" cap="none" dirty="0" err="1" smtClean="0"/>
              <a:t>Артифакия</a:t>
            </a:r>
            <a:r>
              <a:rPr lang="ru-RU" b="1" cap="none" dirty="0" smtClean="0"/>
              <a:t>)</a:t>
            </a:r>
            <a:endParaRPr lang="ru-RU" b="1" cap="none" dirty="0"/>
          </a:p>
        </p:txBody>
      </p:sp>
    </p:spTree>
    <p:extLst>
      <p:ext uri="{BB962C8B-B14F-4D97-AF65-F5344CB8AC3E}">
        <p14:creationId xmlns:p14="http://schemas.microsoft.com/office/powerpoint/2010/main" val="425503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47"/>
          <a:stretch>
            <a:fillRect/>
          </a:stretch>
        </p:blipFill>
        <p:spPr>
          <a:xfrm>
            <a:off x="1524001" y="1000125"/>
            <a:ext cx="5318125" cy="5748338"/>
          </a:xfrm>
        </p:spPr>
      </p:pic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ИОЛ</a:t>
            </a:r>
          </a:p>
        </p:txBody>
      </p:sp>
      <p:pic>
        <p:nvPicPr>
          <p:cNvPr id="47107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7" t="53667" r="15474" b="22658"/>
          <a:stretch>
            <a:fillRect/>
          </a:stretch>
        </p:blipFill>
        <p:spPr>
          <a:xfrm>
            <a:off x="6596064" y="3000376"/>
            <a:ext cx="3690937" cy="2214563"/>
          </a:xfrm>
          <a:ln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886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21193" y="358033"/>
            <a:ext cx="3932237" cy="1600200"/>
          </a:xfrm>
        </p:spPr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r="4946"/>
          <a:stretch>
            <a:fillRect/>
          </a:stretch>
        </p:blipFill>
        <p:spPr>
          <a:xfrm>
            <a:off x="5015508" y="855023"/>
            <a:ext cx="6339880" cy="50060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Объект 2"/>
          <p:cNvSpPr>
            <a:spLocks noGrp="1"/>
          </p:cNvSpPr>
          <p:nvPr>
            <p:ph type="body" sz="half" idx="2"/>
          </p:nvPr>
        </p:nvSpPr>
        <p:spPr>
          <a:xfrm>
            <a:off x="225632" y="2057399"/>
            <a:ext cx="4546394" cy="4010891"/>
          </a:xfrm>
          <a:solidFill>
            <a:schemeClr val="lt1">
              <a:alpha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800" dirty="0" smtClean="0"/>
              <a:t>Хрусталик не содержит нервов, сосудов и каких-либо </a:t>
            </a:r>
            <a:r>
              <a:rPr lang="ru-RU" sz="1800" dirty="0" err="1" smtClean="0"/>
              <a:t>мезодермальных</a:t>
            </a:r>
            <a:r>
              <a:rPr lang="ru-RU" sz="1800" dirty="0" smtClean="0"/>
              <a:t> клеток, поэтому его воспаление невозможно!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dirty="0" smtClean="0"/>
              <a:t>Хрусталиковое вещество изолировано от остальных внутриглазных структур капсулой. По этой причине его белок </a:t>
            </a:r>
            <a:r>
              <a:rPr lang="ru-RU" sz="1800" dirty="0" err="1" smtClean="0"/>
              <a:t>органоспецифичен</a:t>
            </a:r>
            <a:r>
              <a:rPr lang="ru-RU" sz="1800" dirty="0" smtClean="0"/>
              <a:t>, а хрусталик с иммунологической точки зрения является «</a:t>
            </a:r>
            <a:r>
              <a:rPr lang="ru-RU" sz="1800" dirty="0" err="1" smtClean="0"/>
              <a:t>забарьерным</a:t>
            </a:r>
            <a:r>
              <a:rPr lang="ru-RU" sz="1800" dirty="0" smtClean="0"/>
              <a:t> органом».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dirty="0" smtClean="0"/>
              <a:t>Питается он за счет ВГЖ, которая омывает его со всех сторон.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60777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9910" y="1427041"/>
            <a:ext cx="5369418" cy="203126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dirty="0"/>
              <a:t>С</a:t>
            </a:r>
            <a:r>
              <a:rPr lang="ru-RU" dirty="0" smtClean="0"/>
              <a:t>остояние глаза с имплантированным внутрь искусственным хрусталиком носит название «</a:t>
            </a:r>
            <a:r>
              <a:rPr lang="ru-RU" dirty="0" err="1" smtClean="0"/>
              <a:t>артифакия</a:t>
            </a:r>
            <a:r>
              <a:rPr lang="ru-RU" dirty="0" smtClean="0"/>
              <a:t>». При данном состоянии глаз не способен к аккомодации. Мультифокальные ИОЛ борются с </a:t>
            </a:r>
            <a:r>
              <a:rPr lang="ru-RU" dirty="0" err="1" smtClean="0"/>
              <a:t>атифакичной</a:t>
            </a:r>
            <a:r>
              <a:rPr lang="ru-RU" dirty="0" smtClean="0"/>
              <a:t> пресбиопией.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488" y="1427041"/>
            <a:ext cx="5051790" cy="5317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89910" y="388661"/>
            <a:ext cx="8027260" cy="80490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cap="none" dirty="0" smtClean="0"/>
              <a:t>Мультифокальные ИОЛ</a:t>
            </a:r>
            <a:endParaRPr lang="ru-RU" cap="none" dirty="0"/>
          </a:p>
        </p:txBody>
      </p:sp>
    </p:spTree>
    <p:extLst>
      <p:ext uri="{BB962C8B-B14F-4D97-AF65-F5344CB8AC3E}">
        <p14:creationId xmlns:p14="http://schemas.microsoft.com/office/powerpoint/2010/main" val="420709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343955"/>
            <a:ext cx="10058400" cy="933860"/>
          </a:xfr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6000" dirty="0" smtClean="0"/>
              <a:t>Вторичная катаракта</a:t>
            </a:r>
            <a:endParaRPr lang="ru-RU" sz="6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1454150"/>
            <a:ext cx="7181850" cy="52625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algn="l">
              <a:lnSpc>
                <a:spcPct val="120000"/>
              </a:lnSpc>
            </a:pPr>
            <a:r>
              <a:rPr lang="ru-RU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Вторичная катаракта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помутнение и уплотнение задней капсулы хрусталика, приводящее к ухудшению 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зрения.</a:t>
            </a:r>
          </a:p>
          <a:p>
            <a:pPr algn="l">
              <a:lnSpc>
                <a:spcPct val="120000"/>
              </a:lnSpc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Это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частое отдалённое осложнение хирургии катаракты и по своей сути представляет процесс </a:t>
            </a:r>
            <a:r>
              <a:rPr lang="ru-RU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репаративной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регенерации хрусталиковой ткани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Спровоцировать 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подобную реакцию могут различные факторы, в том числе особенности организма, системные заболевания (сахарный диабет, ревматизм и другие).</a:t>
            </a:r>
          </a:p>
          <a:p>
            <a:pPr algn="l">
              <a:lnSpc>
                <a:spcPct val="120000"/>
              </a:lnSpc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Симптомы вторичной катаракты:</a:t>
            </a:r>
          </a:p>
          <a:p>
            <a:pPr algn="l">
              <a:lnSpc>
                <a:spcPct val="120000"/>
              </a:lnSpc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постепенное ухудшение 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зрения;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засветы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солнца и искусственных источников света;</a:t>
            </a:r>
          </a:p>
          <a:p>
            <a:pPr algn="l">
              <a:lnSpc>
                <a:spcPct val="120000"/>
              </a:lnSpc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туман перед глазами.</a:t>
            </a:r>
          </a:p>
          <a:p>
            <a:pPr algn="l">
              <a:lnSpc>
                <a:spcPct val="120000"/>
              </a:lnSpc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Процессы пролиферации в оставшемся в 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зоне экватора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под передней капсулой хрусталика 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эпителии продолжаются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ведут к образованию клеток-шаров (жемчужин </a:t>
            </a:r>
            <a:r>
              <a:rPr lang="ru-RU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Адамюка-Эльшнега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— видоизменённых хрусталиковых волокон. Постепенно эти клетки 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передвигаются к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центру задней капсулы, образуя напластования, закрывают область зрачка, что ведёт к существенному 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снижению остроты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зрения — вплоть до </a:t>
            </a:r>
            <a:r>
              <a:rPr lang="ru-RU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светоощущения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292" y="1392332"/>
            <a:ext cx="4074026" cy="2649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663" y="4085492"/>
            <a:ext cx="2945283" cy="2561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658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 b="1" dirty="0" smtClean="0">
                <a:latin typeface="Californian FB" panose="0207040306080B030204" pitchFamily="18" charset="0"/>
              </a:rPr>
              <a:t>ВТОРИЧНАЯ КАТАРАКТА</a:t>
            </a:r>
          </a:p>
        </p:txBody>
      </p:sp>
      <p:pic>
        <p:nvPicPr>
          <p:cNvPr id="54275" name="Picture 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9" t="19121" r="11845" b="57597"/>
          <a:stretch>
            <a:fillRect/>
          </a:stretch>
        </p:blipFill>
        <p:spPr>
          <a:xfrm>
            <a:off x="1847851" y="2060576"/>
            <a:ext cx="5184775" cy="4137025"/>
          </a:xfr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276" name="Picture 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6" t="17828" r="22432" b="58533"/>
          <a:stretch>
            <a:fillRect/>
          </a:stretch>
        </p:blipFill>
        <p:spPr>
          <a:xfrm>
            <a:off x="7319964" y="1700214"/>
            <a:ext cx="2928937" cy="2185987"/>
          </a:xfr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277" name="Picture 1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7" t="55040" r="11903" b="22462"/>
          <a:stretch>
            <a:fillRect/>
          </a:stretch>
        </p:blipFill>
        <p:spPr>
          <a:xfrm>
            <a:off x="7391400" y="4365626"/>
            <a:ext cx="2928938" cy="2187575"/>
          </a:xfr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583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492" y="1042238"/>
            <a:ext cx="6949335" cy="50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71242" y="1172308"/>
            <a:ext cx="4267200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Существуют хирургический и лазерный метод лечения вторичной катаракты. Лазерный метод считается более предпочтительным.</a:t>
            </a:r>
            <a:br>
              <a:rPr lang="ru-RU" dirty="0"/>
            </a:br>
            <a:r>
              <a:rPr lang="ru-RU" dirty="0"/>
              <a:t>Для проведения вмешательства используют </a:t>
            </a:r>
            <a:r>
              <a:rPr lang="ru-RU" dirty="0" err="1"/>
              <a:t>иридиевоалюминиево</a:t>
            </a:r>
            <a:r>
              <a:rPr lang="ru-RU" dirty="0"/>
              <a:t>-гранатовый (ИАГ) лазер.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71242" y="298263"/>
            <a:ext cx="2810490" cy="743975"/>
          </a:xfr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400" dirty="0" smtClean="0"/>
              <a:t>Лечение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65821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4800" b="1" dirty="0">
                <a:latin typeface="Californian FB" panose="0207040306080B030204" pitchFamily="18" charset="0"/>
              </a:rPr>
              <a:t>ВТОРИЧНАЯ </a:t>
            </a:r>
            <a:r>
              <a:rPr lang="ru-RU" altLang="ru-RU" sz="4800" b="1" dirty="0" smtClean="0">
                <a:latin typeface="Californian FB" panose="0207040306080B030204" pitchFamily="18" charset="0"/>
              </a:rPr>
              <a:t>КАТАРАКТА </a:t>
            </a:r>
            <a:br>
              <a:rPr lang="ru-RU" altLang="ru-RU" sz="4800" b="1" dirty="0" smtClean="0">
                <a:latin typeface="Californian FB" panose="0207040306080B030204" pitchFamily="18" charset="0"/>
              </a:rPr>
            </a:br>
            <a:r>
              <a:rPr lang="ru-RU" altLang="ru-RU" sz="4800" b="1" dirty="0" smtClean="0">
                <a:latin typeface="Californian FB" panose="0207040306080B030204" pitchFamily="18" charset="0"/>
              </a:rPr>
              <a:t>(до и после лечения)</a:t>
            </a:r>
            <a:endParaRPr lang="ru-RU" altLang="ru-RU" sz="4800" b="1" dirty="0">
              <a:latin typeface="Californian FB" panose="0207040306080B030204" pitchFamily="18" charset="0"/>
            </a:endParaRPr>
          </a:p>
        </p:txBody>
      </p:sp>
      <p:pic>
        <p:nvPicPr>
          <p:cNvPr id="55299" name="Picture 11" descr="Вторичная катаракта. Шары Эльшнига.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2921" y="2293608"/>
            <a:ext cx="4038600" cy="3611562"/>
          </a:xfr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300" name="Picture 12" descr="«Окно» в задней капсуле хрусталика после проведения ИАГ-лазерной капсулотомии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44595" y="2496808"/>
            <a:ext cx="4038600" cy="3205162"/>
          </a:xfr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241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3294" y="185692"/>
            <a:ext cx="6128121" cy="922137"/>
          </a:xfrm>
          <a:solidFill>
            <a:schemeClr val="lt1">
              <a:alpha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4800" dirty="0" smtClean="0"/>
              <a:t>Эпидемиология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0010" y="1107829"/>
            <a:ext cx="7837867" cy="551571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>
              <a:lnSpc>
                <a:spcPct val="12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опубликованным данным, общий показатель распространенности катаракты в РФ составляет 3,36% для городского населения и 3,63% - для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единственном на настоящий момент популяционном исследовании, посвященном распространенности нарушения зрения от катаракты, выполненному по международному стандарту RAAB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Rapid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Assessment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Avoidable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Blindness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основанному на кластерном формировании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рандомизрованной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выборки (в количестве 4,044 человека на 336,000 населения в возрасте старше 50 лет) снижение зрения от катаракты до уровня 0,3 и ниже встречали у 8,69%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обследованных.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катаракту диагностировали в 2 раза чаще у женщин, чем у мужчин. </a:t>
            </a:r>
          </a:p>
          <a:p>
            <a:pPr algn="just">
              <a:lnSpc>
                <a:spcPct val="12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На настоящий момент в Российской Федерации диагноз катаракты установлен у 1,200 человек на 100,000 населения, что в совокупности дает общее количество пациентов с катарактой равное примерно 1,750,000. Учитывая количество ежегодно проводимых операций по экстракции катаракты (460,000-480,000), следует констатировать, что потребность в оперативном лечении покрывается всего от 1/3 до 1/4. Этот показатель варьирует с широкой амплитудой, так как очевиден факт большей доступности хирургической помощи пациентам, проживающим в городах и крупных населенных пунктах, в отличие от жителей сельской местности.</a:t>
            </a:r>
          </a:p>
        </p:txBody>
      </p:sp>
      <p:pic>
        <p:nvPicPr>
          <p:cNvPr id="4098" name="Picture 2" descr="http://diabeto.ru/wp-content/uploads/2018/09/katarakta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109" y="646761"/>
            <a:ext cx="3443410" cy="2499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t.depositphotos.com/1092255/4475/i/950/depositphotos_44750263-stock-photo-catarac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056" y="3517777"/>
            <a:ext cx="2777515" cy="2777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28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Причины развития катаракты и группы </a:t>
            </a:r>
            <a:r>
              <a:rPr lang="ru-RU" dirty="0" smtClean="0"/>
              <a:t>риска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6274" y="2157731"/>
            <a:ext cx="10753725" cy="3766185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у </a:t>
            </a:r>
            <a:r>
              <a:rPr lang="ru-RU" dirty="0"/>
              <a:t>пожилых людей – возрастная катаракта (90% всех случаев катаракты);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у людей после травм – травматическая катаракта (4%);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после радиационного облучения – лучевая катаракта (3%);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у новорождённых – врождённая катаракта (3%).</a:t>
            </a:r>
          </a:p>
          <a:p>
            <a:r>
              <a:rPr lang="ru-RU" dirty="0"/>
              <a:t>Развитию катаракты способствуют эндокринные расстройства (нарушение обмена веществ, сахарный диабет), авитаминоз, некоторые глазные заболевания, неблагоприятная экологическая обстановка, длительный приём определённых лекарственных препаратов. В последние годы было доказано, что причиной катаракты может также стать активное курение</a:t>
            </a:r>
          </a:p>
        </p:txBody>
      </p:sp>
    </p:spTree>
    <p:extLst>
      <p:ext uri="{BB962C8B-B14F-4D97-AF65-F5344CB8AC3E}">
        <p14:creationId xmlns:p14="http://schemas.microsoft.com/office/powerpoint/2010/main" val="37843909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</TotalTime>
  <Words>2852</Words>
  <Application>Microsoft Office PowerPoint</Application>
  <PresentationFormat>Широкоэкранный</PresentationFormat>
  <Paragraphs>220</Paragraphs>
  <Slides>74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74</vt:i4>
      </vt:variant>
    </vt:vector>
  </HeadingPairs>
  <TitlesOfParts>
    <vt:vector size="81" baseType="lpstr">
      <vt:lpstr>Arial</vt:lpstr>
      <vt:lpstr>Calibri</vt:lpstr>
      <vt:lpstr>Calibri Light</vt:lpstr>
      <vt:lpstr>Californian FB</vt:lpstr>
      <vt:lpstr>Courier New</vt:lpstr>
      <vt:lpstr>Times New Roman</vt:lpstr>
      <vt:lpstr>Office Theme</vt:lpstr>
      <vt:lpstr>Патология хрусталика: катаракты</vt:lpstr>
      <vt:lpstr>Катаракта - </vt:lpstr>
      <vt:lpstr>Особенности анатомии хрусталика</vt:lpstr>
      <vt:lpstr>Презентация PowerPoint</vt:lpstr>
      <vt:lpstr>Презентация PowerPoint</vt:lpstr>
      <vt:lpstr>Презентация PowerPoint</vt:lpstr>
      <vt:lpstr>Презентация PowerPoint</vt:lpstr>
      <vt:lpstr>Эпидемиология</vt:lpstr>
      <vt:lpstr>Причины развития катаракты и группы риска</vt:lpstr>
      <vt:lpstr>Патогенез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 локализации помутнения в хрусталике различают:</vt:lpstr>
      <vt:lpstr>Презентация PowerPoint</vt:lpstr>
      <vt:lpstr> Приобретенная катаракта </vt:lpstr>
      <vt:lpstr>Презентация PowerPoint</vt:lpstr>
      <vt:lpstr>Презентация PowerPoint</vt:lpstr>
      <vt:lpstr>Классификация приобретенной катаракты</vt:lpstr>
      <vt:lpstr>Презентация PowerPoint</vt:lpstr>
      <vt:lpstr>Возрастная катаракта       </vt:lpstr>
      <vt:lpstr>Врожденная катаракта</vt:lpstr>
      <vt:lpstr>Тератогенные факторы:</vt:lpstr>
      <vt:lpstr> </vt:lpstr>
      <vt:lpstr>Осложнения врожденных катаракт</vt:lpstr>
      <vt:lpstr>Лечение врожденных катаракт</vt:lpstr>
      <vt:lpstr>Врожденная катаракта может сформироваться при целой группе наследственных заболеваний, вызываемых различными (генными, хромосомными и геномными) мутациями. </vt:lpstr>
      <vt:lpstr>Могут сопровождаться и другие наследственные нарушения метаболизма</vt:lpstr>
      <vt:lpstr> Синдром Марфана — генетически обусловленное заболевание, при котором происходит системное поражение соединительной ткани. </vt:lpstr>
      <vt:lpstr> Симптомы:</vt:lpstr>
      <vt:lpstr>Офтальмологические симптомы:</vt:lpstr>
      <vt:lpstr>Стадии развития</vt:lpstr>
      <vt:lpstr>Презентация PowerPoint</vt:lpstr>
      <vt:lpstr>Презентация PowerPoint</vt:lpstr>
      <vt:lpstr>Начинающаяся (начальная)катаракта</vt:lpstr>
      <vt:lpstr>Начальная  возрастная катаракта</vt:lpstr>
      <vt:lpstr>Незрелая катаракта</vt:lpstr>
      <vt:lpstr>Незрелая  возрастная катаракта</vt:lpstr>
      <vt:lpstr>зрелая катаракта</vt:lpstr>
      <vt:lpstr>Зрелая  возрастная катаракта</vt:lpstr>
      <vt:lpstr>перезрелая катаракта</vt:lpstr>
      <vt:lpstr>Перезрелая возрастная(морганиева) катаракта</vt:lpstr>
      <vt:lpstr>Перезрелая возрастная катаракта</vt:lpstr>
      <vt:lpstr>Осложнения перезрелой катаракты</vt:lpstr>
      <vt:lpstr>Диабетическая катаракта</vt:lpstr>
      <vt:lpstr>Презентация PowerPoint</vt:lpstr>
      <vt:lpstr>Диагностика катаракты</vt:lpstr>
      <vt:lpstr>Презентация PowerPoint</vt:lpstr>
      <vt:lpstr>Возрастная ядерная катаракта  (при офтальмобиомикроскопии) </vt:lpstr>
      <vt:lpstr>Презентация PowerPoint</vt:lpstr>
      <vt:lpstr>Презентация PowerPoint</vt:lpstr>
      <vt:lpstr>Лечение</vt:lpstr>
      <vt:lpstr>Презентация PowerPoint</vt:lpstr>
      <vt:lpstr>Виды экстракции катаракты</vt:lpstr>
      <vt:lpstr>Презентация PowerPoint</vt:lpstr>
      <vt:lpstr>Презентация PowerPoint</vt:lpstr>
      <vt:lpstr>Факоэмульсификация катаракты</vt:lpstr>
      <vt:lpstr>Методика удаления катаракты AQUALASE </vt:lpstr>
      <vt:lpstr>Презентация PowerPoint</vt:lpstr>
      <vt:lpstr>Презентация PowerPoint</vt:lpstr>
      <vt:lpstr>Афакия и методы её коррекции</vt:lpstr>
      <vt:lpstr>Очковая коррекция афакии</vt:lpstr>
      <vt:lpstr>Очковая коррекция афакии</vt:lpstr>
      <vt:lpstr>Презентация PowerPoint</vt:lpstr>
      <vt:lpstr>Презентация PowerPoint</vt:lpstr>
      <vt:lpstr>ИОЛ</vt:lpstr>
      <vt:lpstr>Презентация PowerPoint</vt:lpstr>
      <vt:lpstr>Вторичная катаракта</vt:lpstr>
      <vt:lpstr>ВТОРИЧНАЯ КАТАРАКТА</vt:lpstr>
      <vt:lpstr>Лечение</vt:lpstr>
      <vt:lpstr>ВТОРИЧНАЯ КАТАРАКТА  (до и после лечения)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11</cp:revision>
  <dcterms:created xsi:type="dcterms:W3CDTF">2020-03-25T00:37:10Z</dcterms:created>
  <dcterms:modified xsi:type="dcterms:W3CDTF">2020-03-27T00:05:50Z</dcterms:modified>
</cp:coreProperties>
</file>