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sldIdLst>
    <p:sldId id="258" r:id="rId2"/>
    <p:sldId id="259" r:id="rId3"/>
    <p:sldId id="260" r:id="rId4"/>
    <p:sldId id="261" r:id="rId5"/>
    <p:sldId id="264" r:id="rId6"/>
    <p:sldId id="265" r:id="rId7"/>
    <p:sldId id="266" r:id="rId8"/>
    <p:sldId id="279" r:id="rId9"/>
    <p:sldId id="278" r:id="rId10"/>
    <p:sldId id="281" r:id="rId11"/>
    <p:sldId id="270" r:id="rId12"/>
    <p:sldId id="282" r:id="rId13"/>
    <p:sldId id="271" r:id="rId14"/>
    <p:sldId id="272" r:id="rId15"/>
    <p:sldId id="273" r:id="rId16"/>
    <p:sldId id="280" r:id="rId17"/>
    <p:sldId id="277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706A63-7FDE-4B81-A0A9-9CE9E0859174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41A0E5-B953-4547-BB66-26C5CFFB31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014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4D466-9A42-45AE-B3F4-5C98ABE4DAB7}" type="datetime1">
              <a:rPr lang="ru-RU" smtClean="0"/>
              <a:t>22.05.2020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2F1D8-1D17-4F9F-AFDE-3108FE9E228F}" type="datetime1">
              <a:rPr lang="ru-RU" smtClean="0"/>
              <a:t>22.05.2020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B80A7-3AB9-40D8-B11C-094F35F93C00}" type="datetime1">
              <a:rPr lang="ru-RU" smtClean="0"/>
              <a:t>22.05.2020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5C126-D858-4986-9AB6-C85B13D85924}" type="datetime1">
              <a:rPr lang="ru-RU" smtClean="0"/>
              <a:t>22.05.2020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632EB-0E58-48D0-9CF6-50267197A3F0}" type="datetime1">
              <a:rPr lang="ru-RU" smtClean="0"/>
              <a:t>22.05.2020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1EA9D-99AA-49AC-B27A-C58667E87A25}" type="datetime1">
              <a:rPr lang="ru-RU" smtClean="0"/>
              <a:t>22.05.2020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635F4-5A79-4384-81EF-4495F3F0BBC2}" type="datetime1">
              <a:rPr lang="ru-RU" smtClean="0"/>
              <a:t>22.05.2020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FDE73-B817-4D58-8C03-23EDDEB23831}" type="datetime1">
              <a:rPr lang="ru-RU" smtClean="0"/>
              <a:t>22.05.2020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01EF1-C388-4E7E-99C3-4B5643DF4A45}" type="datetime1">
              <a:rPr lang="ru-RU" smtClean="0"/>
              <a:t>22.05.2020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C8CB3-A2AC-41DC-8127-22C4DA2F777E}" type="datetime1">
              <a:rPr lang="ru-RU" smtClean="0"/>
              <a:t>22.05.2020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D61F0-0B61-43FC-A832-72D95D7B8BA9}" type="datetime1">
              <a:rPr lang="ru-RU" smtClean="0"/>
              <a:t>22.05.2020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C80D1-C7BF-44B9-A320-E950F9230790}" type="datetime1">
              <a:rPr lang="ru-RU" smtClean="0"/>
              <a:t>22.05.2020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6632"/>
            <a:ext cx="7772400" cy="3888432"/>
          </a:xfrm>
        </p:spPr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ru-RU" sz="1800" dirty="0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Федеральное государственное бюджетное образовательное учреждение высшего образования </a:t>
            </a:r>
            <a:r>
              <a:rPr lang="en-US" sz="1800" dirty="0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1800" dirty="0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dirty="0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«Красноярский государственный медицинский университет имени профессора В.Ф. </a:t>
            </a:r>
            <a:r>
              <a:rPr lang="ru-RU" sz="1800" dirty="0" err="1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Войно-Ясенецкого</a:t>
            </a:r>
            <a:r>
              <a:rPr lang="ru-RU" sz="1800" dirty="0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» </a:t>
            </a:r>
            <a:br>
              <a:rPr lang="ru-RU" sz="1800" dirty="0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dirty="0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Министерства здравоохранения Российской Федерации</a:t>
            </a:r>
            <a:br>
              <a:rPr lang="ru-RU" sz="1800" dirty="0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dirty="0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Фармацевтический колледж</a:t>
            </a:r>
            <a:r>
              <a:rPr lang="en-US" sz="1800" dirty="0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1800" dirty="0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dirty="0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Отделение «Фармация</a:t>
            </a:r>
            <a:r>
              <a:rPr lang="ru-RU" sz="1800" dirty="0" smtClean="0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  <a:br>
              <a:rPr lang="ru-RU" sz="1800" dirty="0" smtClean="0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dirty="0" smtClean="0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800" dirty="0" smtClean="0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dirty="0" smtClean="0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800" dirty="0" smtClean="0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Лицензирование фармацевтической деятельности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372200" y="3861048"/>
            <a:ext cx="3290799" cy="2996952"/>
          </a:xfrm>
        </p:spPr>
        <p:txBody>
          <a:bodyPr>
            <a:normAutofit fontScale="40000" lnSpcReduction="20000"/>
          </a:bodyPr>
          <a:lstStyle/>
          <a:p>
            <a:pPr lvl="0" algn="just">
              <a:buClr>
                <a:srgbClr val="57F13D"/>
              </a:buClr>
              <a:buSzPct val="85000"/>
            </a:pPr>
            <a:r>
              <a:rPr lang="ru-RU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Работу </a:t>
            </a: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выполнила: </a:t>
            </a:r>
          </a:p>
          <a:p>
            <a:pPr lvl="0" algn="just">
              <a:buClr>
                <a:srgbClr val="57F13D"/>
              </a:buClr>
              <a:buSzPct val="85000"/>
            </a:pP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</a:t>
            </a:r>
            <a:r>
              <a:rPr lang="ru-RU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студентка </a:t>
            </a: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302-1 группы</a:t>
            </a:r>
          </a:p>
          <a:p>
            <a:pPr lvl="0" algn="just">
              <a:buClr>
                <a:srgbClr val="57F13D"/>
              </a:buClr>
              <a:buSzPct val="85000"/>
            </a:pP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</a:t>
            </a:r>
            <a:r>
              <a:rPr lang="ru-RU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отделения </a:t>
            </a: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«Фармация»</a:t>
            </a:r>
          </a:p>
          <a:p>
            <a:pPr lvl="0" algn="just">
              <a:buClr>
                <a:srgbClr val="57F13D"/>
              </a:buClr>
              <a:buSzPct val="85000"/>
            </a:pP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</a:t>
            </a:r>
            <a:r>
              <a:rPr lang="ru-RU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Осипова А.Е.</a:t>
            </a:r>
            <a:endParaRPr lang="ru-RU" sz="2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Clr>
                <a:srgbClr val="57F13D"/>
              </a:buClr>
              <a:buSzPct val="85000"/>
            </a:pP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</a:t>
            </a:r>
            <a:r>
              <a:rPr lang="ru-RU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Руководитель</a:t>
            </a: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lvl="0" algn="just">
              <a:buClr>
                <a:srgbClr val="57F13D"/>
              </a:buClr>
              <a:buSzPct val="85000"/>
            </a:pP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</a:t>
            </a:r>
            <a:r>
              <a:rPr lang="ru-RU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преподаватель </a:t>
            </a: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дисциплины</a:t>
            </a:r>
          </a:p>
          <a:p>
            <a:pPr lvl="0" algn="just">
              <a:buClr>
                <a:srgbClr val="57F13D"/>
              </a:buClr>
              <a:buSzPct val="85000"/>
            </a:pP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</a:t>
            </a:r>
            <a:r>
              <a:rPr lang="ru-RU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«</a:t>
            </a: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деятельности аптеки </a:t>
            </a:r>
          </a:p>
          <a:p>
            <a:pPr lvl="0" algn="just">
              <a:buClr>
                <a:srgbClr val="57F13D"/>
              </a:buClr>
              <a:buSzPct val="85000"/>
            </a:pP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</a:t>
            </a:r>
            <a:r>
              <a:rPr lang="ru-RU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и </a:t>
            </a: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ее структурных подразделений»</a:t>
            </a:r>
          </a:p>
          <a:p>
            <a:pPr lvl="0" algn="just">
              <a:buClr>
                <a:srgbClr val="57F13D"/>
              </a:buClr>
              <a:buSzPct val="85000"/>
            </a:pP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</a:t>
            </a:r>
            <a:r>
              <a:rPr lang="ru-RU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5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Анишева</a:t>
            </a:r>
            <a:r>
              <a:rPr lang="ru-RU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Л.А</a:t>
            </a:r>
            <a:r>
              <a:rPr lang="ru-RU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545705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12974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Лицензионные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для осуществления фармацевтической деятельности:</a:t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70000" lnSpcReduction="20000"/>
          </a:bodyPr>
          <a:lstStyle/>
          <a:p>
            <a:pPr marL="342900" lvl="3" indent="-342900" algn="just">
              <a:buFont typeface="Arial" pitchFamily="34" charset="0"/>
              <a:buChar char="•"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помещений и оборудования, необходимых для осуществления фармацевтической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</a:t>
            </a:r>
          </a:p>
          <a:p>
            <a:pPr marL="342900" lvl="3" indent="-342900" algn="just">
              <a:buFont typeface="Arial" pitchFamily="34" charset="0"/>
              <a:buChar char="•"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руководителя организации высшего фармацевтического образования и стажа работы по специальности не менее 3-х лет, либо  среднего фармацевтического образования и стажа работы по специальности не менее 5-ти лет; сертификата специалиста;</a:t>
            </a:r>
          </a:p>
          <a:p>
            <a:pPr marL="342900" lvl="3" indent="-342900" algn="just">
              <a:buFont typeface="Arial" pitchFamily="34" charset="0"/>
              <a:buChar char="•"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работников, заключивших с ним трудовые договоры, имеющие высшее или среднее фармацевтическое образование, сертификат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специалиста.</a:t>
            </a:r>
          </a:p>
          <a:p>
            <a:pPr marL="0" lvl="3" indent="0" algn="just">
              <a:buNone/>
            </a:pPr>
            <a:r>
              <a:rPr lang="ru-RU" sz="2600" b="1" dirty="0" smtClean="0">
                <a:solidFill>
                  <a:srgbClr val="00000A"/>
                </a:solidFill>
                <a:latin typeface="Times New Roman"/>
                <a:ea typeface="Times New Roman"/>
                <a:cs typeface="Times New Roman"/>
              </a:rPr>
              <a:t>Дополнительные требования:</a:t>
            </a:r>
            <a:endParaRPr lang="ru-RU" sz="2600" b="1" dirty="0" smtClean="0">
              <a:solidFill>
                <a:srgbClr val="00000A"/>
              </a:solidFill>
              <a:latin typeface="Times New Roman"/>
              <a:ea typeface="SimSun"/>
              <a:cs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  <a:tabLst>
                <a:tab pos="449580" algn="l"/>
              </a:tabLst>
            </a:pPr>
            <a:r>
              <a:rPr lang="ru-RU" sz="2600" dirty="0" smtClean="0">
                <a:solidFill>
                  <a:srgbClr val="00000A"/>
                </a:solidFill>
                <a:latin typeface="Times New Roman"/>
                <a:ea typeface="Times New Roman"/>
                <a:cs typeface="Times New Roman"/>
              </a:rPr>
              <a:t>Соблюдение </a:t>
            </a:r>
            <a:r>
              <a:rPr lang="ru-RU" sz="2600" dirty="0">
                <a:solidFill>
                  <a:srgbClr val="00000A"/>
                </a:solidFill>
                <a:latin typeface="Times New Roman"/>
                <a:ea typeface="Times New Roman"/>
                <a:cs typeface="Times New Roman"/>
              </a:rPr>
              <a:t>правил отпуска </a:t>
            </a:r>
            <a:r>
              <a:rPr lang="ru-RU" sz="2600" dirty="0" smtClean="0">
                <a:solidFill>
                  <a:srgbClr val="00000A"/>
                </a:solidFill>
                <a:latin typeface="Times New Roman"/>
                <a:ea typeface="Times New Roman"/>
                <a:cs typeface="Times New Roman"/>
              </a:rPr>
              <a:t>ЛП</a:t>
            </a:r>
            <a:endParaRPr lang="ru-RU" sz="2600" dirty="0" smtClean="0">
              <a:solidFill>
                <a:srgbClr val="00000A"/>
              </a:solidFill>
              <a:latin typeface="Times New Roman"/>
              <a:ea typeface="SimSun"/>
              <a:cs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  <a:tabLst>
                <a:tab pos="449580" algn="l"/>
              </a:tabLst>
            </a:pPr>
            <a:r>
              <a:rPr lang="ru-RU" sz="2600" dirty="0" smtClean="0">
                <a:solidFill>
                  <a:srgbClr val="00000A"/>
                </a:solidFill>
                <a:latin typeface="Times New Roman"/>
                <a:ea typeface="Times New Roman"/>
                <a:cs typeface="Times New Roman"/>
              </a:rPr>
              <a:t>Соблюдение </a:t>
            </a:r>
            <a:r>
              <a:rPr lang="ru-RU" sz="2600" dirty="0">
                <a:solidFill>
                  <a:srgbClr val="00000A"/>
                </a:solidFill>
                <a:latin typeface="Times New Roman"/>
                <a:ea typeface="Times New Roman"/>
                <a:cs typeface="Times New Roman"/>
              </a:rPr>
              <a:t>требований о запрете продажи фальсифицированных, недоброкачественных и контрафактных </a:t>
            </a:r>
            <a:r>
              <a:rPr lang="ru-RU" sz="2600" dirty="0" smtClean="0">
                <a:solidFill>
                  <a:srgbClr val="00000A"/>
                </a:solidFill>
                <a:latin typeface="Times New Roman"/>
                <a:ea typeface="Times New Roman"/>
                <a:cs typeface="Times New Roman"/>
              </a:rPr>
              <a:t>ЛС</a:t>
            </a:r>
            <a:endParaRPr lang="ru-RU" sz="2600" dirty="0" smtClean="0">
              <a:solidFill>
                <a:srgbClr val="00000A"/>
              </a:solidFill>
              <a:latin typeface="Times New Roman"/>
              <a:ea typeface="SimSun"/>
              <a:cs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  <a:tabLst>
                <a:tab pos="449580" algn="l"/>
              </a:tabLst>
            </a:pPr>
            <a:r>
              <a:rPr lang="ru-RU" sz="2600" dirty="0" smtClean="0">
                <a:solidFill>
                  <a:srgbClr val="00000A"/>
                </a:solidFill>
                <a:latin typeface="Times New Roman"/>
                <a:ea typeface="Times New Roman"/>
                <a:cs typeface="Times New Roman"/>
              </a:rPr>
              <a:t>Повышение </a:t>
            </a:r>
            <a:r>
              <a:rPr lang="ru-RU" sz="2600" dirty="0">
                <a:solidFill>
                  <a:srgbClr val="00000A"/>
                </a:solidFill>
                <a:latin typeface="Times New Roman"/>
                <a:ea typeface="Times New Roman"/>
                <a:cs typeface="Times New Roman"/>
              </a:rPr>
              <a:t>квалификации специалиста с фармацевтическим образованием не реже 1 раза в 5 </a:t>
            </a:r>
            <a:r>
              <a:rPr lang="ru-RU" sz="2600" dirty="0" smtClean="0">
                <a:solidFill>
                  <a:srgbClr val="00000A"/>
                </a:solidFill>
                <a:latin typeface="Times New Roman"/>
                <a:ea typeface="Times New Roman"/>
                <a:cs typeface="Times New Roman"/>
              </a:rPr>
              <a:t>лет</a:t>
            </a:r>
            <a:endParaRPr lang="ru-RU" sz="2600" dirty="0">
              <a:solidFill>
                <a:srgbClr val="00000A"/>
              </a:solidFill>
              <a:latin typeface="Times New Roman"/>
              <a:ea typeface="SimSun"/>
              <a:cs typeface="Times New Roman"/>
            </a:endParaRPr>
          </a:p>
          <a:p>
            <a:pPr marL="342900" lvl="3" indent="-342900" algn="just">
              <a:buFont typeface="Arial" pitchFamily="34" charset="0"/>
              <a:buChar char="•"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3" indent="-342900">
              <a:buFont typeface="Arial" pitchFamily="34" charset="0"/>
              <a:buChar char="•"/>
            </a:pPr>
            <a:endParaRPr lang="ru-RU" sz="1800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73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рассмотрения заявлений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полноты и достоверности сведений о соискателе лицензии, содержащихся в представленных заявлении и документах</a:t>
            </a:r>
          </a:p>
          <a:p>
            <a:pPr algn="just">
              <a:lnSpc>
                <a:spcPct val="8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возможности выполнения соискателем лицензии лицензионных требований и условий</a:t>
            </a:r>
          </a:p>
          <a:p>
            <a:pPr algn="just">
              <a:lnSpc>
                <a:spcPct val="8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полноты и достоверности указанных сведений проводится путем сопоставления сведений в документах, со сведениями, содержащимися в Едином государственном реестре ЮЛ или в Едином государственном реестре ИП, которые предоставляются лицензирующему органу Федеральной налоговой службой в порядке, установленном Правительством РФ</a:t>
            </a:r>
          </a:p>
          <a:p>
            <a:pPr algn="just">
              <a:lnSpc>
                <a:spcPct val="8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возможности выполнения соискателем лицензии ЛТУ проводится лицензирующим органом в соответствии с требованиями ФЗ "О защите прав юридических лиц и индивидуальных предпринимателей при проведении государственного контроля (надзора)".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70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02FC3-C085-45C2-8CF8-35D1F5FAC6DC}" type="slidenum">
              <a:rPr lang="ru-RU"/>
              <a:pPr/>
              <a:t>12</a:t>
            </a:fld>
            <a:endParaRPr lang="ru-RU"/>
          </a:p>
        </p:txBody>
      </p:sp>
      <p:sp>
        <p:nvSpPr>
          <p:cNvPr id="409602" name="Rectangle 2"/>
          <p:cNvSpPr>
            <a:spLocks noChangeArrowheads="1"/>
          </p:cNvSpPr>
          <p:nvPr/>
        </p:nvSpPr>
        <p:spPr bwMode="auto">
          <a:xfrm>
            <a:off x="468313" y="1052513"/>
            <a:ext cx="807720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</a:pPr>
            <a:r>
              <a:rPr lang="ru-RU" sz="2500" b="1" dirty="0" smtClean="0"/>
              <a:t>                            </a:t>
            </a:r>
            <a:endParaRPr lang="ru-RU" sz="2400" b="1" dirty="0"/>
          </a:p>
        </p:txBody>
      </p:sp>
      <p:sp>
        <p:nvSpPr>
          <p:cNvPr id="409603" name="WordArt 3"/>
          <p:cNvSpPr>
            <a:spLocks noChangeArrowheads="1" noChangeShapeType="1" noTextEdit="1"/>
          </p:cNvSpPr>
          <p:nvPr/>
        </p:nvSpPr>
        <p:spPr bwMode="auto">
          <a:xfrm>
            <a:off x="827584" y="260648"/>
            <a:ext cx="7344816" cy="791865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 fromWordArt="1">
            <a:prstTxWarp prst="textPlain">
              <a:avLst>
                <a:gd name="adj" fmla="val 50691"/>
              </a:avLst>
            </a:prstTxWarp>
          </a:bodyPr>
          <a:lstStyle/>
          <a:p>
            <a:pPr algn="just"/>
            <a:r>
              <a:rPr lang="ru-RU" sz="2400" kern="1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/>
                <a:cs typeface="Times New Roman"/>
              </a:rPr>
              <a:t>Лицензионный</a:t>
            </a:r>
            <a:r>
              <a:rPr lang="ru-RU" sz="2400" b="1" kern="10" dirty="0" smtClean="0">
                <a:ln w="9525">
                  <a:noFill/>
                  <a:round/>
                  <a:headEnd/>
                  <a:tailEnd/>
                </a:ln>
                <a:latin typeface="Times New Roman"/>
                <a:cs typeface="Times New Roman"/>
              </a:rPr>
              <a:t> </a:t>
            </a:r>
            <a:r>
              <a:rPr lang="ru-RU" sz="2400" kern="1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/>
                <a:cs typeface="Times New Roman"/>
              </a:rPr>
              <a:t>контроль</a:t>
            </a:r>
            <a:endParaRPr lang="ru-RU" sz="2400" b="1" kern="10" dirty="0">
              <a:ln w="9525">
                <a:noFill/>
                <a:round/>
                <a:headEnd/>
                <a:tailEnd/>
              </a:ln>
              <a:latin typeface="Times New Roman"/>
              <a:cs typeface="Times New Roman"/>
            </a:endParaRPr>
          </a:p>
        </p:txBody>
      </p:sp>
      <p:sp>
        <p:nvSpPr>
          <p:cNvPr id="409604" name="Rectangle 4"/>
          <p:cNvSpPr>
            <a:spLocks noChangeArrowheads="1"/>
          </p:cNvSpPr>
          <p:nvPr/>
        </p:nvSpPr>
        <p:spPr bwMode="auto">
          <a:xfrm>
            <a:off x="250825" y="2205038"/>
            <a:ext cx="4016375" cy="4103687"/>
          </a:xfrm>
          <a:prstGeom prst="rect">
            <a:avLst/>
          </a:prstGeom>
          <a:ln>
            <a:solidFill>
              <a:srgbClr val="9933FF"/>
            </a:solidFill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just"/>
            <a:r>
              <a:rPr lang="ru-RU" sz="2000" b="1" dirty="0">
                <a:solidFill>
                  <a:srgbClr val="CC3300"/>
                </a:solidFill>
              </a:rPr>
              <a:t>  </a:t>
            </a:r>
          </a:p>
          <a:p>
            <a:pPr algn="just"/>
            <a:endParaRPr lang="ru-RU" sz="2000" b="1" dirty="0">
              <a:solidFill>
                <a:srgbClr val="CC3300"/>
              </a:solidFill>
            </a:endParaRPr>
          </a:p>
          <a:p>
            <a:pPr algn="just"/>
            <a:endParaRPr lang="ru-RU" sz="2400" b="1" dirty="0">
              <a:solidFill>
                <a:srgbClr val="CC3300"/>
              </a:solidFill>
            </a:endParaRPr>
          </a:p>
          <a:p>
            <a:pPr algn="just">
              <a:lnSpc>
                <a:spcPct val="90000"/>
              </a:lnSpc>
            </a:pPr>
            <a:endParaRPr lang="ru-RU" sz="2400" b="1" dirty="0">
              <a:solidFill>
                <a:srgbClr val="CC3300"/>
              </a:solidFill>
            </a:endParaRPr>
          </a:p>
          <a:p>
            <a:pPr algn="just">
              <a:lnSpc>
                <a:spcPct val="90000"/>
              </a:lnSpc>
              <a:buFontTx/>
              <a:buBlip>
                <a:blip r:embed="rId2"/>
              </a:buBlip>
            </a:pPr>
            <a:r>
              <a:rPr lang="ru-RU" sz="2000" b="1" dirty="0">
                <a:solidFill>
                  <a:srgbClr val="CC3300"/>
                </a:solidFill>
              </a:rPr>
              <a:t>  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проверки полноты и </a:t>
            </a:r>
          </a:p>
          <a:p>
            <a:pPr algn="just">
              <a:lnSpc>
                <a:spcPct val="90000"/>
              </a:lnSpc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достоверности </a:t>
            </a:r>
          </a:p>
          <a:p>
            <a:pPr algn="just">
              <a:lnSpc>
                <a:spcPct val="90000"/>
              </a:lnSpc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сведений о соискателе </a:t>
            </a:r>
          </a:p>
          <a:p>
            <a:pPr algn="just">
              <a:lnSpc>
                <a:spcPct val="90000"/>
              </a:lnSpc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лицензии, </a:t>
            </a:r>
          </a:p>
          <a:p>
            <a:pPr algn="just">
              <a:lnSpc>
                <a:spcPct val="90000"/>
              </a:lnSpc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содержащихся в </a:t>
            </a:r>
          </a:p>
          <a:p>
            <a:pPr algn="just">
              <a:lnSpc>
                <a:spcPct val="90000"/>
              </a:lnSpc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заявлении и документах</a:t>
            </a:r>
          </a:p>
          <a:p>
            <a:pPr algn="just">
              <a:lnSpc>
                <a:spcPct val="90000"/>
              </a:lnSpc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just">
              <a:lnSpc>
                <a:spcPct val="90000"/>
              </a:lnSpc>
              <a:buFontTx/>
              <a:buBlip>
                <a:blip r:embed="rId2"/>
              </a:buBlip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возможности выполнения </a:t>
            </a:r>
          </a:p>
          <a:p>
            <a:pPr algn="just">
              <a:lnSpc>
                <a:spcPct val="90000"/>
              </a:lnSpc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лицензионных</a:t>
            </a:r>
          </a:p>
          <a:p>
            <a:pPr algn="just">
              <a:lnSpc>
                <a:spcPct val="90000"/>
              </a:lnSpc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требований и условий</a:t>
            </a:r>
          </a:p>
          <a:p>
            <a:pPr algn="just">
              <a:lnSpc>
                <a:spcPct val="90000"/>
              </a:lnSpc>
            </a:pPr>
            <a:endParaRPr lang="ru-RU" sz="2000" b="1" dirty="0">
              <a:solidFill>
                <a:srgbClr val="0033CC"/>
              </a:solidFill>
            </a:endParaRPr>
          </a:p>
          <a:p>
            <a:pPr algn="just">
              <a:lnSpc>
                <a:spcPct val="90000"/>
              </a:lnSpc>
            </a:pPr>
            <a:r>
              <a:rPr lang="ru-RU" b="1" dirty="0"/>
              <a:t>	</a:t>
            </a:r>
            <a:endParaRPr lang="en-US" b="1" dirty="0"/>
          </a:p>
        </p:txBody>
      </p:sp>
      <p:sp>
        <p:nvSpPr>
          <p:cNvPr id="409605" name="Rectangle 5"/>
          <p:cNvSpPr>
            <a:spLocks noChangeArrowheads="1"/>
          </p:cNvSpPr>
          <p:nvPr/>
        </p:nvSpPr>
        <p:spPr bwMode="auto">
          <a:xfrm>
            <a:off x="4572000" y="2205038"/>
            <a:ext cx="4176713" cy="4103687"/>
          </a:xfrm>
          <a:prstGeom prst="rect">
            <a:avLst/>
          </a:prstGeom>
          <a:ln>
            <a:solidFill>
              <a:srgbClr val="9933FF"/>
            </a:solidFill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just"/>
            <a:r>
              <a:rPr lang="ru-RU" sz="2000" b="1" dirty="0">
                <a:solidFill>
                  <a:srgbClr val="0033CC"/>
                </a:solidFill>
              </a:rPr>
              <a:t>     </a:t>
            </a:r>
            <a:endParaRPr lang="en-US" sz="2000" dirty="0">
              <a:solidFill>
                <a:srgbClr val="0033CC"/>
              </a:solidFill>
            </a:endParaRPr>
          </a:p>
          <a:p>
            <a:pPr algn="just"/>
            <a:endParaRPr lang="ru-RU" sz="2000" b="1" dirty="0">
              <a:solidFill>
                <a:srgbClr val="0033CC"/>
              </a:solidFill>
            </a:endParaRPr>
          </a:p>
          <a:p>
            <a:pPr algn="just">
              <a:lnSpc>
                <a:spcPct val="90000"/>
              </a:lnSpc>
              <a:buFontTx/>
              <a:buBlip>
                <a:blip r:embed="rId2"/>
              </a:buBlip>
            </a:pPr>
            <a:r>
              <a:rPr lang="ru-RU" sz="2000" b="1" dirty="0">
                <a:solidFill>
                  <a:srgbClr val="0033CC"/>
                </a:solidFill>
              </a:rPr>
              <a:t>    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проверки сведений</a:t>
            </a:r>
          </a:p>
          <a:p>
            <a:pPr algn="just">
              <a:lnSpc>
                <a:spcPct val="90000"/>
              </a:lnSpc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о лицензиате  </a:t>
            </a:r>
          </a:p>
          <a:p>
            <a:pPr algn="just">
              <a:lnSpc>
                <a:spcPct val="90000"/>
              </a:lnSpc>
            </a:pP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Tx/>
              <a:buBlip>
                <a:blip r:embed="rId2"/>
              </a:buBlip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соблюдения</a:t>
            </a:r>
          </a:p>
          <a:p>
            <a:pPr algn="just">
              <a:lnSpc>
                <a:spcPct val="90000"/>
              </a:lnSpc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лицензионных </a:t>
            </a:r>
          </a:p>
          <a:p>
            <a:pPr algn="just">
              <a:lnSpc>
                <a:spcPct val="90000"/>
              </a:lnSpc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требований и условий </a:t>
            </a:r>
          </a:p>
          <a:p>
            <a:pPr algn="just">
              <a:lnSpc>
                <a:spcPct val="90000"/>
              </a:lnSpc>
            </a:pPr>
            <a:endParaRPr lang="ru-RU" sz="2000" b="1" dirty="0">
              <a:solidFill>
                <a:srgbClr val="800080"/>
              </a:solidFill>
            </a:endParaRPr>
          </a:p>
          <a:p>
            <a:pPr algn="just">
              <a:lnSpc>
                <a:spcPct val="90000"/>
              </a:lnSpc>
            </a:pPr>
            <a:endParaRPr lang="ru-RU" sz="2000" b="1" dirty="0">
              <a:solidFill>
                <a:srgbClr val="0033CC"/>
              </a:solidFill>
            </a:endParaRPr>
          </a:p>
        </p:txBody>
      </p:sp>
      <p:sp>
        <p:nvSpPr>
          <p:cNvPr id="409606" name="AutoShape 6"/>
          <p:cNvSpPr>
            <a:spLocks noChangeArrowheads="1"/>
          </p:cNvSpPr>
          <p:nvPr/>
        </p:nvSpPr>
        <p:spPr bwMode="auto">
          <a:xfrm>
            <a:off x="1979613" y="1341438"/>
            <a:ext cx="360362" cy="762000"/>
          </a:xfrm>
          <a:prstGeom prst="downArrow">
            <a:avLst>
              <a:gd name="adj1" fmla="val 50000"/>
              <a:gd name="adj2" fmla="val 52864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409607" name="AutoShape 7"/>
          <p:cNvSpPr>
            <a:spLocks noChangeArrowheads="1"/>
          </p:cNvSpPr>
          <p:nvPr/>
        </p:nvSpPr>
        <p:spPr bwMode="auto">
          <a:xfrm>
            <a:off x="6443663" y="1341438"/>
            <a:ext cx="358775" cy="762000"/>
          </a:xfrm>
          <a:prstGeom prst="downArrow">
            <a:avLst>
              <a:gd name="adj1" fmla="val 50000"/>
              <a:gd name="adj2" fmla="val 5309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409608" name="Rectangle 8"/>
          <p:cNvSpPr>
            <a:spLocks noChangeArrowheads="1"/>
          </p:cNvSpPr>
          <p:nvPr/>
        </p:nvSpPr>
        <p:spPr bwMode="auto">
          <a:xfrm>
            <a:off x="468313" y="2276475"/>
            <a:ext cx="3382962" cy="914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этапе </a:t>
            </a:r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предоставления лицензии</a:t>
            </a:r>
          </a:p>
        </p:txBody>
      </p:sp>
      <p:sp>
        <p:nvSpPr>
          <p:cNvPr id="409609" name="Rectangle 9"/>
          <p:cNvSpPr>
            <a:spLocks noChangeArrowheads="1"/>
          </p:cNvSpPr>
          <p:nvPr/>
        </p:nvSpPr>
        <p:spPr bwMode="auto">
          <a:xfrm>
            <a:off x="5003800" y="2276475"/>
            <a:ext cx="3382963" cy="914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осуществлении </a:t>
            </a:r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лицензируемого</a:t>
            </a:r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вида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206446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Лицензирование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80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3-х дней принимается решение о правильности поданных документов. Если есть несоответствия, то соискателю лицензии дается 30 дней на исправление.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рассмотрения документов и предоставления лицензии – 45 суток</a:t>
            </a:r>
          </a:p>
          <a:p>
            <a:pPr algn="just">
              <a:lnSpc>
                <a:spcPct val="80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действия лицензии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бессрочно.</a:t>
            </a:r>
          </a:p>
          <a:p>
            <a:pPr algn="just">
              <a:lnSpc>
                <a:spcPct val="80000"/>
              </a:lnSpc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Лицензиат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имеет право на получение заверенных лицензирующим органом копий документа, подтверждающего наличие лицензии</a:t>
            </a:r>
          </a:p>
          <a:p>
            <a:pPr algn="just">
              <a:lnSpc>
                <a:spcPct val="80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утраты документа, подтверждающего наличие лицензии, лицензиат имеет право на получение его дубликата.</a:t>
            </a:r>
          </a:p>
          <a:p>
            <a:pPr algn="just">
              <a:lnSpc>
                <a:spcPct val="80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Дубликат или копия подтверждающего наличие лицензии документа предоставляется лицензиату в течение 10 дней с даты получения лицензирующим органом соответствующего письменного заявления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179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Отказ в предоставлении лицензии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наличии в документах недостоверных или искаженных сведений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несоответствии соискателя ЛТУ (лицензионных требований и условий)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622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Переоформление лицензии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Реорганизации ЮЛ в форме преобразования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изменении наименования ЮЛ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изменении местонахождения ЮЛ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изменении имени или места жительства ИП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изменении адресов мест осуществления деятельности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328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12974"/>
          </a:xfrm>
        </p:spPr>
        <p:txBody>
          <a:bodyPr>
            <a:no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Действие лицензии прекращается в следующих случаях:</a:t>
            </a:r>
            <a:b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предоставлении в лицензирующий орган заявления о прекращении лицензируемого вида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прекращении физическим лицом деятельности в качестве индивидуального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предпринимателя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наличии решения суда об аннулировании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лицензии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282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 !!!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474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F13E8-E0C7-40BA-811C-10F5D40FB760}" type="slidenum">
              <a:rPr lang="ru-RU"/>
              <a:pPr/>
              <a:t>2</a:t>
            </a:fld>
            <a:endParaRPr lang="ru-RU"/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179388" y="0"/>
            <a:ext cx="8964612" cy="7651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anchor="ctr"/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</a:t>
            </a:r>
          </a:p>
        </p:txBody>
      </p:sp>
      <p:sp>
        <p:nvSpPr>
          <p:cNvPr id="69637" name="Rectangle 5"/>
          <p:cNvSpPr>
            <a:spLocks noChangeArrowheads="1"/>
          </p:cNvSpPr>
          <p:nvPr/>
        </p:nvSpPr>
        <p:spPr bwMode="auto">
          <a:xfrm>
            <a:off x="179388" y="692150"/>
            <a:ext cx="8713787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</a:pPr>
            <a:endParaRPr lang="ru-RU" sz="2200" dirty="0" smtClean="0">
              <a:solidFill>
                <a:srgbClr val="000000"/>
              </a:solidFill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+mj-lt"/>
              <a:buAutoNum type="arabicParenR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"О лицензировании отдельных видов деятельности" от 04.05.2011 N 99-ФЗ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+mj-lt"/>
              <a:buAutoNum type="arabicParenR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ПП РФ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22.12.2011 N 1085 (ред. от 04.04.2020) "О лицензировании деятельности по обороту наркотических средств, психотропных веществ и 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прекурсоров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культивированию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наркосодержащих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растений" (вместе с "Положением о лицензировании деятельности по обороту наркотических средств, психотропных веществ и 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прекурсоров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культивированию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наркосодержащих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растений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")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+mj-lt"/>
              <a:buAutoNum type="arabicParenR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ФЗ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"О защите прав юридических лиц и индивидуальных предпринимателей при осуществлении государственного контроля (надзора) и муниципального контроля" от 26.12.2008 N 294-ФЗ 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+mj-lt"/>
              <a:buAutoNum type="arabicParenR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Кодекс РФ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административных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правонарушениях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30.12.2001 N 195-ФЗ (ред. от 24.04.2020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+mj-lt"/>
              <a:buAutoNum type="arabicParenR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ФЗ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 внесении изменений в ФЗ «О лицензировании отдельных видов деятельности», ФЗ «О защите прав ЮЛ и ИП при проведении государственного контроля (надзора)» и Кодекс РФ об административных правонарушениях» № 80-ФЗ от 02.07. 2005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+mj-lt"/>
              <a:buAutoNum type="arabicParenR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Росздравнадзора от 25.04.2007 N 764-Пр/07 (ред. от 24.07.2009) "О внесении изменений в Приказ Росздравнадзора от 05.03.2007 N 469-Пр/07 "Об утверждении форм документов, используемых при лицензировании медицинской деятельности"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+mj-lt"/>
              <a:buAutoNum type="arabicParenR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положений о  лицензировании деятельности, связанной с оборотом НС и ПВ» N 648 от 4 ноября 2006 г. </a:t>
            </a:r>
          </a:p>
        </p:txBody>
      </p:sp>
    </p:spTree>
    <p:extLst>
      <p:ext uri="{BB962C8B-B14F-4D97-AF65-F5344CB8AC3E}">
        <p14:creationId xmlns:p14="http://schemas.microsoft.com/office/powerpoint/2010/main" val="286889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80000"/>
              </a:lnSpc>
              <a:buFont typeface="Courier New" panose="02070309020205020404" pitchFamily="49" charset="0"/>
              <a:buChar char="o"/>
            </a:pP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Лицензия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специальное разрешение на осуществление конкретного вида деятельности при обязательном соблюдении лицензионных требований и условий, выданное лицензирующим органом юридическому лицу, или индивидуальному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предпринимателю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Соискатель лицензии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юридическое лицо или индивидуальный предприниматель, впервые обратившийся в лицензирующий орган с заявлением о предоставлении лицензии.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Лицензиат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юридическое лицо или индивидуальный предприниматель, имеющий лицензию.</a:t>
            </a:r>
          </a:p>
          <a:p>
            <a:pPr algn="just">
              <a:lnSpc>
                <a:spcPct val="80000"/>
              </a:lnSpc>
              <a:buFont typeface="Courier New" panose="02070309020205020404" pitchFamily="49" charset="0"/>
              <a:buChar char="o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  <a:buFont typeface="Courier New" panose="02070309020205020404" pitchFamily="49" charset="0"/>
              <a:buChar char="o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870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ФЕДЕРАЛЬНЫХ ОРГАНОВ ИСПОЛНИТЕЛЬНОЙ ВЛАСТИ,</a:t>
            </a:r>
            <a:b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ОСУЩЕСТВЛЯЮЩИХ ЛИЦЕНЗИРОВАНИЕ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chemeClr val="tx1"/>
              </a:buClr>
              <a:buNone/>
            </a:pPr>
            <a:r>
              <a:rPr lang="ru-RU" sz="2400" b="1" dirty="0" smtClean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Росздравнадзор:</a:t>
            </a:r>
            <a:endParaRPr lang="ru-RU" sz="2400" dirty="0">
              <a:solidFill>
                <a:srgbClr val="CC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>
              <a:lnSpc>
                <a:spcPct val="90000"/>
              </a:lnSpc>
              <a:spcAft>
                <a:spcPct val="0"/>
              </a:spcAft>
              <a:buClr>
                <a:schemeClr val="tx1"/>
              </a:buClr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Медицинская деятельность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Clr>
                <a:schemeClr val="tx1"/>
              </a:buClr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Производство медицинской техники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Clr>
                <a:schemeClr val="tx1"/>
              </a:buClr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Техническое обслуживание медицинской техники 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Clr>
                <a:schemeClr val="tx1"/>
              </a:buClr>
            </a:pP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Деятельность, связанная с оборотом НС и ПВ, внесенных в список II 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Clr>
                <a:schemeClr val="tx1"/>
              </a:buClr>
            </a:pP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Деятельность, связанная с оборотом ПВ, внесенных в Список III </a:t>
            </a: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chemeClr val="tx1"/>
              </a:buClr>
              <a:buNone/>
            </a:pPr>
            <a:r>
              <a:rPr lang="ru-RU" sz="2400" b="1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Росздравнадзор, </a:t>
            </a:r>
            <a:r>
              <a:rPr lang="ru-RU" sz="2400" b="1" dirty="0" err="1" smtClean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Россельхознадзор</a:t>
            </a:r>
            <a:r>
              <a:rPr lang="ru-RU" sz="2400" b="1" dirty="0" smtClean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b="1" dirty="0">
              <a:solidFill>
                <a:srgbClr val="CC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>
              <a:lnSpc>
                <a:spcPct val="90000"/>
              </a:lnSpc>
              <a:spcAft>
                <a:spcPct val="0"/>
              </a:spcAft>
              <a:buClr>
                <a:schemeClr val="tx1"/>
              </a:buClr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Производство лекарственных средств</a:t>
            </a:r>
            <a:endParaRPr lang="ru-RU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>
              <a:lnSpc>
                <a:spcPct val="90000"/>
              </a:lnSpc>
              <a:spcAft>
                <a:spcPct val="0"/>
              </a:spcAft>
              <a:buClr>
                <a:schemeClr val="tx1"/>
              </a:buClr>
            </a:pP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Фармацевтическая деятельность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432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Лицензирование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340768"/>
            <a:ext cx="8363272" cy="5112568"/>
          </a:xfrm>
        </p:spPr>
        <p:txBody>
          <a:bodyPr>
            <a:noAutofit/>
          </a:bodyPr>
          <a:lstStyle/>
          <a:p>
            <a:pPr marL="0" indent="0" algn="just">
              <a:lnSpc>
                <a:spcPct val="80000"/>
              </a:lnSpc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Мероприятия, связанные с: 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предоставлением лицензий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переоформлением документов, подтверждающих наличие лицензий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приостановлением действия лицензий в случае административного приостановления деятельности лицензиатов за нарушение лицензионных требований и условий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возобновлением или прекращением действия лицензий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аннулированием лицензий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контролем лицензирующих органов за соблюдением лицензиатами при осуществлении лицензируемых видов деятельности соответствующих ЛТУ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ведением реестров лицензий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также с предоставлением в установленном порядке заинтересованным лицам сведений из реестров лицензий и иной информации о лицензировании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911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лицензирования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единства экономического пространства на территории РФ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q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Установление единого перечня лицензируемых видов деятельности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q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Установление единого порядка лицензирования на территории РФ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q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Установление лицензионных требований и условий положениями о лицензировании конкретных видов деятельности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q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Гласность и открытость лицензирования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q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Соблюдение законности при осуществлении лицензирования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065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фармацевтических лицензий: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Фармацевтическая лицензия на розничную торговлю лекарственными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средствами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Фармацевтическая лицензия на оптовую торговлю лекарственными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средствами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Фармацевтическая лицензия на производство лекарственных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313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выполняемых работ, оказываемых услуг, составляющих фармацевтическую деятельность: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8363272" cy="5688632"/>
          </a:xfrm>
        </p:spPr>
        <p:txBody>
          <a:bodyPr>
            <a:normAutofit fontScale="25000" lnSpcReduction="20000"/>
          </a:bodyPr>
          <a:lstStyle/>
          <a:p>
            <a:pPr indent="0" algn="just">
              <a:lnSpc>
                <a:spcPct val="150000"/>
              </a:lnSpc>
              <a:spcAft>
                <a:spcPts val="0"/>
              </a:spcAft>
              <a:buNone/>
              <a:tabLst>
                <a:tab pos="449580" algn="l"/>
              </a:tabLst>
            </a:pPr>
            <a:r>
              <a:rPr lang="ru-RU" sz="5600" b="1" dirty="0" smtClean="0">
                <a:solidFill>
                  <a:srgbClr val="00000A"/>
                </a:solidFill>
                <a:latin typeface="Times New Roman"/>
                <a:ea typeface="SimSun"/>
                <a:cs typeface="Times New Roman"/>
              </a:rPr>
              <a:t>В </a:t>
            </a:r>
            <a:r>
              <a:rPr lang="ru-RU" sz="5600" b="1" dirty="0">
                <a:solidFill>
                  <a:srgbClr val="00000A"/>
                </a:solidFill>
                <a:latin typeface="Times New Roman"/>
                <a:ea typeface="SimSun"/>
                <a:cs typeface="Times New Roman"/>
              </a:rPr>
              <a:t>сфере обращения лекарственных средств для медицинского </a:t>
            </a:r>
            <a:r>
              <a:rPr lang="ru-RU" sz="5600" b="1" dirty="0" smtClean="0">
                <a:solidFill>
                  <a:srgbClr val="00000A"/>
                </a:solidFill>
                <a:latin typeface="Times New Roman"/>
                <a:ea typeface="SimSun"/>
                <a:cs typeface="Times New Roman"/>
              </a:rPr>
              <a:t>применения:</a:t>
            </a: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  <a:tabLst>
                <a:tab pos="449580" algn="l"/>
              </a:tabLst>
            </a:pPr>
            <a:r>
              <a:rPr lang="ru-RU" sz="5600" dirty="0" smtClean="0">
                <a:solidFill>
                  <a:srgbClr val="00000A"/>
                </a:solidFill>
                <a:latin typeface="Times New Roman"/>
                <a:ea typeface="SimSun"/>
                <a:cs typeface="Times New Roman"/>
              </a:rPr>
              <a:t>1</a:t>
            </a:r>
            <a:r>
              <a:rPr lang="ru-RU" sz="5600" dirty="0">
                <a:solidFill>
                  <a:srgbClr val="00000A"/>
                </a:solidFill>
                <a:latin typeface="Times New Roman"/>
                <a:ea typeface="SimSun"/>
                <a:cs typeface="Times New Roman"/>
              </a:rPr>
              <a:t>. Оптовая торговля лекарственными средствами для медицинского применения;</a:t>
            </a: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  <a:tabLst>
                <a:tab pos="449580" algn="l"/>
              </a:tabLst>
            </a:pPr>
            <a:r>
              <a:rPr lang="ru-RU" sz="5600" dirty="0">
                <a:solidFill>
                  <a:srgbClr val="00000A"/>
                </a:solidFill>
                <a:latin typeface="Times New Roman"/>
                <a:ea typeface="SimSun"/>
                <a:cs typeface="Times New Roman"/>
              </a:rPr>
              <a:t>2. Хранение лекарственных средств для медицинского применения;</a:t>
            </a: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  <a:tabLst>
                <a:tab pos="449580" algn="l"/>
              </a:tabLst>
            </a:pPr>
            <a:r>
              <a:rPr lang="ru-RU" sz="5600" dirty="0">
                <a:solidFill>
                  <a:srgbClr val="00000A"/>
                </a:solidFill>
                <a:latin typeface="Times New Roman"/>
                <a:ea typeface="SimSun"/>
                <a:cs typeface="Times New Roman"/>
              </a:rPr>
              <a:t>3. Хранение лекарственных препаратов для медицинского применения;</a:t>
            </a: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  <a:tabLst>
                <a:tab pos="449580" algn="l"/>
              </a:tabLst>
            </a:pPr>
            <a:r>
              <a:rPr lang="ru-RU" sz="5600" dirty="0">
                <a:solidFill>
                  <a:srgbClr val="00000A"/>
                </a:solidFill>
                <a:latin typeface="Times New Roman"/>
                <a:ea typeface="SimSun"/>
                <a:cs typeface="Times New Roman"/>
              </a:rPr>
              <a:t>4. Перевозка лекарственных средств для медицинского применения;</a:t>
            </a: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  <a:tabLst>
                <a:tab pos="449580" algn="l"/>
              </a:tabLst>
            </a:pPr>
            <a:r>
              <a:rPr lang="ru-RU" sz="5600" dirty="0">
                <a:solidFill>
                  <a:srgbClr val="00000A"/>
                </a:solidFill>
                <a:latin typeface="Times New Roman"/>
                <a:ea typeface="SimSun"/>
                <a:cs typeface="Times New Roman"/>
              </a:rPr>
              <a:t>5. Перевозка лекарственных препаратов для медицинского применения;</a:t>
            </a: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  <a:tabLst>
                <a:tab pos="449580" algn="l"/>
              </a:tabLst>
            </a:pPr>
            <a:r>
              <a:rPr lang="ru-RU" sz="5600" dirty="0">
                <a:solidFill>
                  <a:srgbClr val="00000A"/>
                </a:solidFill>
                <a:latin typeface="Times New Roman"/>
                <a:ea typeface="SimSun"/>
                <a:cs typeface="Times New Roman"/>
              </a:rPr>
              <a:t>6. Розничная торговля лекарственными препаратами для медицинского применения;</a:t>
            </a: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  <a:tabLst>
                <a:tab pos="449580" algn="l"/>
              </a:tabLst>
            </a:pPr>
            <a:r>
              <a:rPr lang="ru-RU" sz="5600" dirty="0">
                <a:solidFill>
                  <a:srgbClr val="00000A"/>
                </a:solidFill>
                <a:latin typeface="Times New Roman"/>
                <a:ea typeface="SimSun"/>
                <a:cs typeface="Times New Roman"/>
              </a:rPr>
              <a:t>7. Отпуск лекарственных препаратов для медицинского применения;</a:t>
            </a: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  <a:tabLst>
                <a:tab pos="449580" algn="l"/>
              </a:tabLst>
            </a:pPr>
            <a:r>
              <a:rPr lang="ru-RU" sz="5600" dirty="0">
                <a:solidFill>
                  <a:srgbClr val="00000A"/>
                </a:solidFill>
                <a:latin typeface="Times New Roman"/>
                <a:ea typeface="SimSun"/>
                <a:cs typeface="Times New Roman"/>
              </a:rPr>
              <a:t>8. Изготовление лекарственных препаратов для медицинского применения.</a:t>
            </a: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  <a:tabLst>
                <a:tab pos="449580" algn="l"/>
              </a:tabLst>
            </a:pPr>
            <a:r>
              <a:rPr lang="ru-RU" sz="5600" b="1" dirty="0" smtClean="0">
                <a:solidFill>
                  <a:srgbClr val="00000A"/>
                </a:solidFill>
                <a:latin typeface="Times New Roman"/>
                <a:ea typeface="SimSun"/>
                <a:cs typeface="Times New Roman"/>
              </a:rPr>
              <a:t>В </a:t>
            </a:r>
            <a:r>
              <a:rPr lang="ru-RU" sz="5600" b="1" dirty="0">
                <a:solidFill>
                  <a:srgbClr val="00000A"/>
                </a:solidFill>
                <a:latin typeface="Times New Roman"/>
                <a:ea typeface="SimSun"/>
                <a:cs typeface="Times New Roman"/>
              </a:rPr>
              <a:t>сфере обращения лекарственных средств для ветеринарного применения</a:t>
            </a:r>
            <a:r>
              <a:rPr lang="ru-RU" sz="5600" dirty="0">
                <a:solidFill>
                  <a:srgbClr val="00000A"/>
                </a:solidFill>
                <a:latin typeface="Times New Roman"/>
                <a:ea typeface="SimSun"/>
                <a:cs typeface="Times New Roman"/>
              </a:rPr>
              <a:t>:</a:t>
            </a: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  <a:tabLst>
                <a:tab pos="449580" algn="l"/>
              </a:tabLst>
            </a:pPr>
            <a:r>
              <a:rPr lang="ru-RU" sz="5600" dirty="0">
                <a:solidFill>
                  <a:srgbClr val="00000A"/>
                </a:solidFill>
                <a:latin typeface="Times New Roman"/>
                <a:ea typeface="SimSun"/>
                <a:cs typeface="Times New Roman"/>
              </a:rPr>
              <a:t>1. Оптовая торговля лекарственными средствами для ветеринарного применения;</a:t>
            </a: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  <a:tabLst>
                <a:tab pos="449580" algn="l"/>
              </a:tabLst>
            </a:pPr>
            <a:r>
              <a:rPr lang="ru-RU" sz="5600" dirty="0">
                <a:solidFill>
                  <a:srgbClr val="00000A"/>
                </a:solidFill>
                <a:latin typeface="Times New Roman"/>
                <a:ea typeface="SimSun"/>
                <a:cs typeface="Times New Roman"/>
              </a:rPr>
              <a:t>2. Хранение лекарственных средств для ветеринарного применения;</a:t>
            </a: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  <a:tabLst>
                <a:tab pos="449580" algn="l"/>
              </a:tabLst>
            </a:pPr>
            <a:r>
              <a:rPr lang="ru-RU" sz="5600" dirty="0">
                <a:solidFill>
                  <a:srgbClr val="00000A"/>
                </a:solidFill>
                <a:latin typeface="Times New Roman"/>
                <a:ea typeface="SimSun"/>
                <a:cs typeface="Times New Roman"/>
              </a:rPr>
              <a:t>3. Хранение лекарственных препаратов для ветеринарного применения;</a:t>
            </a: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  <a:tabLst>
                <a:tab pos="449580" algn="l"/>
              </a:tabLst>
            </a:pPr>
            <a:r>
              <a:rPr lang="ru-RU" sz="5600" dirty="0">
                <a:solidFill>
                  <a:srgbClr val="00000A"/>
                </a:solidFill>
                <a:latin typeface="Times New Roman"/>
                <a:ea typeface="SimSun"/>
                <a:cs typeface="Times New Roman"/>
              </a:rPr>
              <a:t>4. Перевозка лекарственных средств для ветеринарного применения;</a:t>
            </a: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  <a:tabLst>
                <a:tab pos="449580" algn="l"/>
              </a:tabLst>
            </a:pPr>
            <a:r>
              <a:rPr lang="ru-RU" sz="5600" dirty="0">
                <a:solidFill>
                  <a:srgbClr val="00000A"/>
                </a:solidFill>
                <a:latin typeface="Times New Roman"/>
                <a:ea typeface="SimSun"/>
                <a:cs typeface="Times New Roman"/>
              </a:rPr>
              <a:t>5. Перевозка лекарственных препаратов для ветеринарного применения;</a:t>
            </a: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  <a:tabLst>
                <a:tab pos="449580" algn="l"/>
              </a:tabLst>
            </a:pPr>
            <a:r>
              <a:rPr lang="ru-RU" sz="5600" dirty="0">
                <a:solidFill>
                  <a:srgbClr val="00000A"/>
                </a:solidFill>
                <a:latin typeface="Times New Roman"/>
                <a:ea typeface="SimSun"/>
                <a:cs typeface="Times New Roman"/>
              </a:rPr>
              <a:t>6. Розничная торговля лекарственными препаратами для ветеринарного применения;</a:t>
            </a: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  <a:tabLst>
                <a:tab pos="449580" algn="l"/>
              </a:tabLst>
            </a:pPr>
            <a:r>
              <a:rPr lang="ru-RU" sz="5600" dirty="0">
                <a:solidFill>
                  <a:srgbClr val="00000A"/>
                </a:solidFill>
                <a:latin typeface="Times New Roman"/>
                <a:ea typeface="SimSun"/>
                <a:cs typeface="Times New Roman"/>
              </a:rPr>
              <a:t>7. Отпуск лекарственных препаратов для ветеринарного применения;</a:t>
            </a: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  <a:tabLst>
                <a:tab pos="449580" algn="l"/>
              </a:tabLst>
            </a:pPr>
            <a:r>
              <a:rPr lang="ru-RU" sz="5600" dirty="0">
                <a:solidFill>
                  <a:srgbClr val="00000A"/>
                </a:solidFill>
                <a:latin typeface="Times New Roman"/>
                <a:ea typeface="SimSun"/>
                <a:cs typeface="Times New Roman"/>
              </a:rPr>
              <a:t>8. Изготовление лекарственных препаратов для ветеринарного применения.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188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</a:t>
            </a: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документов, представляемых в лицензирующий орган, для получения лицензии:</a:t>
            </a:r>
            <a:r>
              <a:rPr lang="ru-RU" sz="2700" b="1" dirty="0"/>
              <a:t/>
            </a:r>
            <a:br>
              <a:rPr lang="ru-RU" sz="2700" b="1" dirty="0"/>
            </a:br>
            <a:endParaRPr lang="ru-RU" sz="27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44616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ru-RU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 (по установленной форме № 547-Пр/12)</a:t>
            </a:r>
          </a:p>
          <a:p>
            <a:pPr marL="0" indent="0" algn="just">
              <a:buNone/>
            </a:pP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заявлению прилагаются:</a:t>
            </a:r>
          </a:p>
          <a:p>
            <a:pPr lvl="0" algn="just"/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Копии учредительных документов (заверенные нотариусом). В уставе предприятия (учреждения) должна быть отражена фармацевтическая деятельность;</a:t>
            </a:r>
          </a:p>
          <a:p>
            <a:pPr lvl="0" algn="just"/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Свидетельство о государственной регистрации соискателя лицензии в качестве юридического лица, индивидуального предпринимателя (заверенное нотариусом);</a:t>
            </a:r>
          </a:p>
          <a:p>
            <a:pPr lvl="0" algn="just"/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Свидетельство о постановке соискателя лицензии в качестве юридического лица, индивидуального предпринимателя на учет в налоговом органе (заверенное нотариусом);</a:t>
            </a:r>
          </a:p>
          <a:p>
            <a:pPr lvl="0" algn="just"/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Копии документов, подтверждающих право собственности или иное законное основание использования помещений для осуществления лицензируемой деятельности;</a:t>
            </a:r>
          </a:p>
          <a:p>
            <a:pPr lvl="0" algn="just"/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Копии документов, подтверждающих право собственности или иное законное основание использования оборудования для осуществления лицензируемой деятельности (экспликация) или в произвольной форме;</a:t>
            </a:r>
          </a:p>
          <a:p>
            <a:pPr lvl="0" algn="just"/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об аптечном учреждении, утвержденное учредителем;</a:t>
            </a:r>
          </a:p>
          <a:p>
            <a:pPr lvl="0" algn="just"/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Копия выданного в установленном порядке санитарно-эпидемиологического заключения о соответствии помещений требованиям санитарных правил;</a:t>
            </a:r>
          </a:p>
          <a:p>
            <a:pPr lvl="0" algn="just"/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Копии о высшем или среднем фармацевтическом образовании и сертификатов специалиста;</a:t>
            </a:r>
          </a:p>
          <a:p>
            <a:pPr lvl="0" algn="just"/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Копии о необходимом стаже работы;</a:t>
            </a:r>
          </a:p>
          <a:p>
            <a:pPr lvl="0" algn="just"/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Уведомление территориального органа Федеральной службы государственной статистики;</a:t>
            </a:r>
          </a:p>
          <a:p>
            <a:pPr lvl="0" algn="just"/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Оригинал документа, подтверждающий оплату государственной пошлины за рассмотрение лицензирующим органом заявления о предоставлении лицензии;</a:t>
            </a:r>
          </a:p>
          <a:p>
            <a:pPr lvl="0" algn="just"/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Опись документов (в 2-ух экземплярах)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13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</TotalTime>
  <Words>1183</Words>
  <Application>Microsoft Office PowerPoint</Application>
  <PresentationFormat>Экран (4:3)</PresentationFormat>
  <Paragraphs>179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Федеральное государственное бюджетное образовательное учреждение высшего образования  «Красноярский государственный медицинский университет имени профессора В.Ф. Войно-Ясенецкого»  Министерства здравоохранения Российской Федерации Фармацевтический колледж Отделение «Фармация»    Лицензирование фармацевтической деятельности</vt:lpstr>
      <vt:lpstr>Презентация PowerPoint</vt:lpstr>
      <vt:lpstr>Основные понятия</vt:lpstr>
      <vt:lpstr>    ПЕРЕЧЕНЬ ФЕДЕРАЛЬНЫХ ОРГАНОВ ИСПОЛНИТЕЛЬНОЙ ВЛАСТИ, ОСУЩЕСТВЛЯЮЩИХ ЛИЦЕНЗИРОВАНИЕ  </vt:lpstr>
      <vt:lpstr>Лицензирование</vt:lpstr>
      <vt:lpstr>Принципы лицензирования </vt:lpstr>
      <vt:lpstr> Виды фармацевтических лицензий: </vt:lpstr>
      <vt:lpstr>Перечень выполняемых работ, оказываемых услуг, составляющих фармацевтическую деятельность:</vt:lpstr>
      <vt:lpstr> Перечень документов, представляемых в лицензирующий орган, для получения лицензии: </vt:lpstr>
      <vt:lpstr>  Лицензионные требования для осуществления фармацевтической деятельности:  </vt:lpstr>
      <vt:lpstr>Порядок рассмотрения заявлений</vt:lpstr>
      <vt:lpstr>Презентация PowerPoint</vt:lpstr>
      <vt:lpstr>Лицензирование</vt:lpstr>
      <vt:lpstr>Отказ в предоставлении лицензии</vt:lpstr>
      <vt:lpstr>Переоформление лицензии</vt:lpstr>
      <vt:lpstr>Действие лицензии прекращается в следующих случаях: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Федеральное государственное бюджетное образовательное учреждение высшего образования  «Красноярский государственный медицинский университет имени профессора В.Ф. Войно-Ясенецкого»  Министерства здравоохранения Российской Федерации Фармацевтический колледж Отделение «Фармация»    Лицензирование фармацевтической деятельности</dc:title>
  <dc:creator>Людмила</dc:creator>
  <cp:lastModifiedBy>Людмила</cp:lastModifiedBy>
  <cp:revision>14</cp:revision>
  <dcterms:created xsi:type="dcterms:W3CDTF">2020-05-22T03:20:24Z</dcterms:created>
  <dcterms:modified xsi:type="dcterms:W3CDTF">2020-05-22T04:41:48Z</dcterms:modified>
</cp:coreProperties>
</file>