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/>
              <a:t>Вербальные и невербальные средства общения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i="1" dirty="0"/>
              <a:t>«Держи глаза открытыми – и ты прочтешь целые тома о том, что происходит вокруг…»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1053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2235"/>
          </a:xfrm>
        </p:spPr>
        <p:txBody>
          <a:bodyPr/>
          <a:lstStyle/>
          <a:p>
            <a:r>
              <a:rPr lang="ru-RU" dirty="0"/>
              <a:t>Вербальная коммуникация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608083"/>
            <a:ext cx="8915400" cy="4303139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Основные элементы: слова, словосочетания, текст.</a:t>
            </a:r>
          </a:p>
          <a:p>
            <a:pPr algn="just"/>
            <a:r>
              <a:rPr lang="ru-RU" sz="2800" dirty="0"/>
              <a:t>Четко отделены друг от друга, соотносятся согласно определенным правилам.</a:t>
            </a:r>
          </a:p>
          <a:p>
            <a:pPr algn="just"/>
            <a:r>
              <a:rPr lang="ru-RU" sz="2800" dirty="0"/>
              <a:t>Их легко анализировать, оценивать, понимать и контролировать.</a:t>
            </a:r>
          </a:p>
          <a:p>
            <a:pPr algn="just"/>
            <a:r>
              <a:rPr lang="ru-RU" sz="2800" dirty="0"/>
              <a:t>Говорить детей учат специально.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0704"/>
          </a:xfrm>
        </p:spPr>
        <p:txBody>
          <a:bodyPr/>
          <a:lstStyle/>
          <a:p>
            <a:r>
              <a:rPr lang="ru-RU" dirty="0"/>
              <a:t>Невербальная коммуникация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12276" y="1366345"/>
            <a:ext cx="9192336" cy="4544877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Основные элементы: движения тела, лица, голоса, перемещение в пространстве и т.д.</a:t>
            </a:r>
          </a:p>
          <a:p>
            <a:pPr algn="just"/>
            <a:r>
              <a:rPr lang="ru-RU" sz="2800" dirty="0"/>
              <a:t>Такое общение спонтанно, непроизвольно, неосознанно.</a:t>
            </a:r>
          </a:p>
          <a:p>
            <a:pPr algn="just"/>
            <a:r>
              <a:rPr lang="ru-RU" sz="2800" dirty="0"/>
              <a:t>Усваивается невербальный язык путем наблюдения, копирования, подражания.</a:t>
            </a:r>
          </a:p>
          <a:p>
            <a:pPr marL="0" indent="0" algn="just"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невербальной коммуникации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414731"/>
            <a:ext cx="8915400" cy="5055079"/>
          </a:xfrm>
        </p:spPr>
        <p:txBody>
          <a:bodyPr>
            <a:normAutofit/>
          </a:bodyPr>
          <a:lstStyle/>
          <a:p>
            <a:r>
              <a:rPr lang="ru-RU" sz="3200" b="1" dirty="0"/>
              <a:t>Кинетическая: </a:t>
            </a:r>
          </a:p>
          <a:p>
            <a:pPr lvl="1"/>
            <a:r>
              <a:rPr lang="ru-RU" sz="2800" dirty="0"/>
              <a:t>Мимика</a:t>
            </a:r>
          </a:p>
          <a:p>
            <a:pPr lvl="1"/>
            <a:r>
              <a:rPr lang="ru-RU" sz="2800" dirty="0"/>
              <a:t>Взгляд</a:t>
            </a:r>
          </a:p>
          <a:p>
            <a:pPr lvl="1"/>
            <a:r>
              <a:rPr lang="ru-RU" sz="2800" dirty="0"/>
              <a:t>Жест</a:t>
            </a:r>
          </a:p>
          <a:p>
            <a:pPr lvl="1"/>
            <a:r>
              <a:rPr lang="ru-RU" sz="2800" dirty="0"/>
              <a:t>Прикосновение</a:t>
            </a:r>
          </a:p>
          <a:p>
            <a:pPr lvl="1"/>
            <a:r>
              <a:rPr lang="ru-RU" sz="2800" dirty="0"/>
              <a:t>Поза </a:t>
            </a:r>
          </a:p>
          <a:p>
            <a:r>
              <a:rPr lang="ru-RU" sz="3200" b="1" dirty="0"/>
              <a:t>Фонационная:</a:t>
            </a:r>
          </a:p>
          <a:p>
            <a:pPr lvl="1"/>
            <a:r>
              <a:rPr lang="ru-RU" sz="2800" dirty="0"/>
              <a:t>Интонация</a:t>
            </a:r>
          </a:p>
          <a:p>
            <a:pPr lvl="1"/>
            <a:endParaRPr lang="ru-RU" sz="2800" dirty="0"/>
          </a:p>
          <a:p>
            <a:pPr lvl="1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9173"/>
          </a:xfrm>
        </p:spPr>
        <p:txBody>
          <a:bodyPr>
            <a:normAutofit fontScale="90000"/>
          </a:bodyPr>
          <a:lstStyle/>
          <a:p>
            <a:r>
              <a:rPr lang="ru-RU" dirty="0"/>
              <a:t>Функции невербальных средств общения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07172" y="1355834"/>
            <a:ext cx="9297440" cy="455538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b="1" dirty="0"/>
              <a:t>Внесение дополнительной информации </a:t>
            </a:r>
            <a:r>
              <a:rPr lang="ru-RU" sz="2800" dirty="0"/>
              <a:t>(иногда противоречащую смыслу вербальной);</a:t>
            </a:r>
            <a:endParaRPr lang="ru-RU" sz="2800" b="1" dirty="0"/>
          </a:p>
          <a:p>
            <a:pPr algn="just"/>
            <a:r>
              <a:rPr lang="ru-RU" sz="2800" b="1" dirty="0"/>
              <a:t>Замещение пропущенного вербального компонента</a:t>
            </a:r>
            <a:r>
              <a:rPr lang="ru-RU" sz="2800" dirty="0"/>
              <a:t> </a:t>
            </a:r>
            <a:r>
              <a:rPr lang="ru-RU" sz="2800" i="1" dirty="0"/>
              <a:t>(Вы примете участие в этой конференции? – отрицательный жест);</a:t>
            </a:r>
            <a:endParaRPr lang="ru-RU" sz="2800" b="1" i="1" dirty="0"/>
          </a:p>
          <a:p>
            <a:pPr algn="just"/>
            <a:r>
              <a:rPr lang="ru-RU" sz="2800" b="1" dirty="0"/>
              <a:t>Дополнение вербального сообщения, с передачей того же смысла</a:t>
            </a:r>
            <a:r>
              <a:rPr lang="ru-RU" sz="2800" dirty="0"/>
              <a:t> </a:t>
            </a:r>
            <a:r>
              <a:rPr lang="ru-RU" sz="2800" i="1" dirty="0"/>
              <a:t>(Передайте, пожалуйста, эту книгу + указательный жест);</a:t>
            </a:r>
            <a:endParaRPr lang="ru-RU" sz="2800" b="1" i="1" dirty="0"/>
          </a:p>
          <a:p>
            <a:pPr algn="just"/>
            <a:r>
              <a:rPr lang="ru-RU" sz="2800" b="1" dirty="0"/>
              <a:t>Регулирование взаимодействия людей во время разговора.</a:t>
            </a:r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47642"/>
          </a:xfrm>
        </p:spPr>
        <p:txBody>
          <a:bodyPr/>
          <a:lstStyle/>
          <a:p>
            <a:r>
              <a:rPr lang="ru-RU" dirty="0"/>
              <a:t>Кинетические средства общения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63306" y="1313793"/>
            <a:ext cx="9641306" cy="5544207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/>
              <a:t>Мимика</a:t>
            </a:r>
            <a:r>
              <a:rPr lang="ru-RU" sz="2800" dirty="0"/>
              <a:t> – движения мышц лица, выражающие внутреннее душевное состояние человека.</a:t>
            </a:r>
          </a:p>
          <a:p>
            <a:pPr algn="just"/>
            <a:r>
              <a:rPr lang="ru-RU" sz="2800" dirty="0"/>
              <a:t>Мимика отражает межличностные отношения, обеспечивает невербальную обратную связь с действиями окружающих.</a:t>
            </a:r>
          </a:p>
          <a:p>
            <a:pPr algn="just"/>
            <a:r>
              <a:rPr lang="ru-RU" sz="2800" b="1" dirty="0"/>
              <a:t>Жест</a:t>
            </a:r>
            <a:r>
              <a:rPr lang="ru-RU" sz="2800" dirty="0"/>
              <a:t> – телодвижение, сопровождающее или замещающее отдельное высказывание. </a:t>
            </a:r>
          </a:p>
          <a:p>
            <a:pPr algn="just"/>
            <a:r>
              <a:rPr lang="ru-RU" sz="2800" dirty="0"/>
              <a:t>Жест включает значимые движения рук, кистей рук, головы и других частей тела. Жесты сопровождают, дополняют, подкрепляют звуковой язык, а также заменяют его.</a:t>
            </a:r>
            <a:endParaRPr lang="ru-RU" sz="2800" b="1" dirty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8662"/>
          </a:xfrm>
        </p:spPr>
        <p:txBody>
          <a:bodyPr/>
          <a:lstStyle/>
          <a:p>
            <a:r>
              <a:rPr lang="ru-RU" dirty="0"/>
              <a:t>Фонационные средства общения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12276" y="1250731"/>
            <a:ext cx="9192336" cy="5423338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/>
              <a:t>Интонация</a:t>
            </a:r>
            <a:r>
              <a:rPr lang="ru-RU" sz="2800" dirty="0"/>
              <a:t> – сложное явление, включающее в себя четыре акустических компонента: </a:t>
            </a:r>
            <a:r>
              <a:rPr lang="ru-RU" sz="2800" b="1" i="1" dirty="0"/>
              <a:t>тон голоса, силу звучания, его длительность и тембр.</a:t>
            </a:r>
          </a:p>
          <a:p>
            <a:pPr algn="just"/>
            <a:r>
              <a:rPr lang="ru-RU" sz="2800" dirty="0"/>
              <a:t>С помощью изменения </a:t>
            </a:r>
            <a:r>
              <a:rPr lang="ru-RU" sz="2800" b="1" dirty="0"/>
              <a:t>тона</a:t>
            </a:r>
            <a:r>
              <a:rPr lang="ru-RU" sz="2800" dirty="0"/>
              <a:t> создается мелодический рисунок речи. Большим недостатком считается монотонность речи.</a:t>
            </a:r>
          </a:p>
          <a:p>
            <a:pPr algn="just"/>
            <a:r>
              <a:rPr lang="ru-RU" sz="2800" b="1" dirty="0"/>
              <a:t>Темп речи </a:t>
            </a:r>
            <a:r>
              <a:rPr lang="ru-RU" sz="2800" dirty="0"/>
              <a:t>– скорость произнесения речевых элементов. Измеряется числом звуков (слогов), произносимых в </a:t>
            </a:r>
            <a:r>
              <a:rPr lang="ru-RU" sz="2800"/>
              <a:t>единицу </a:t>
            </a:r>
            <a:r>
              <a:rPr lang="ru-RU" sz="2800" smtClean="0"/>
              <a:t>времени, </a:t>
            </a:r>
            <a:r>
              <a:rPr lang="ru-RU" sz="2800" dirty="0"/>
              <a:t>или средней длительностью звук (слога).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9F81B5-4325-43ED-95C0-851EF2ABC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4358"/>
          </a:xfrm>
        </p:spPr>
        <p:txBody>
          <a:bodyPr/>
          <a:lstStyle/>
          <a:p>
            <a:r>
              <a:rPr lang="ru-RU" dirty="0"/>
              <a:t>Фонационные средства общения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328467"/>
            <a:ext cx="8915400" cy="5382883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/>
              <a:t>Смысловое (логическое ударение)</a:t>
            </a:r>
            <a:r>
              <a:rPr lang="ru-RU" sz="2800" dirty="0"/>
              <a:t> – выделяет не отдельный слог, а целое слово и может перемещаться в рамках одной и той же фразы в зависимости от цели высказывания.</a:t>
            </a:r>
          </a:p>
          <a:p>
            <a:pPr algn="just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369</TotalTime>
  <Words>331</Words>
  <Application>Microsoft Office PowerPoint</Application>
  <PresentationFormat>Широкоэкранный</PresentationFormat>
  <Paragraphs>36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Вербальные и невербальные средства общения</vt:lpstr>
      <vt:lpstr>Вербальная коммуникация</vt:lpstr>
      <vt:lpstr>Невербальная коммуникация</vt:lpstr>
      <vt:lpstr>Виды невербальной коммуникации</vt:lpstr>
      <vt:lpstr>Функции невербальных средств общения</vt:lpstr>
      <vt:lpstr>Кинетические средства общения</vt:lpstr>
      <vt:lpstr>Фонационные средства общения</vt:lpstr>
      <vt:lpstr>Фонационные средства общения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Нормы русского литературного языка</dc:title>
  <dc:creator>Белозор Анастасия Сергеевна</dc:creator>
  <cp:lastModifiedBy>Белозор Анастасия Сергеевна</cp:lastModifiedBy>
  <cp:revision>32</cp:revision>
  <dcterms:created xsi:type="dcterms:W3CDTF">2020-02-11T07:42:53Z</dcterms:created>
  <dcterms:modified xsi:type="dcterms:W3CDTF">2021-11-18T04:00:58Z</dcterms:modified>
</cp:coreProperties>
</file>