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4"/>
  </p:notesMasterIdLst>
  <p:sldIdLst>
    <p:sldId id="365" r:id="rId2"/>
    <p:sldId id="257" r:id="rId3"/>
    <p:sldId id="367" r:id="rId4"/>
    <p:sldId id="36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9" r:id="rId14"/>
    <p:sldId id="266" r:id="rId15"/>
    <p:sldId id="267" r:id="rId16"/>
    <p:sldId id="268" r:id="rId17"/>
    <p:sldId id="269" r:id="rId18"/>
    <p:sldId id="273" r:id="rId19"/>
    <p:sldId id="271" r:id="rId20"/>
    <p:sldId id="272" r:id="rId21"/>
    <p:sldId id="274" r:id="rId22"/>
    <p:sldId id="275" r:id="rId23"/>
    <p:sldId id="276" r:id="rId24"/>
    <p:sldId id="279" r:id="rId25"/>
    <p:sldId id="278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297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68" r:id="rId101"/>
    <p:sldId id="366" r:id="rId102"/>
    <p:sldId id="363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A069-41AF-4271-B739-0DBFF82BF422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1B1D-D460-4CD4-BED5-3B7D2A7A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1B1D-D460-4CD4-BED5-3B7D2A7AF9A6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9C93-C218-4660-903C-56CB9A15FD26}" type="datetimeFigureOut">
              <a:rPr lang="ru-RU" smtClean="0"/>
              <a:pPr/>
              <a:t>16/01/21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0C5A-371C-4932-BF76-9BFFFD1B1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974534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«Клиническая фармакология антиангинальных средств»</a:t>
            </a:r>
            <a:r>
              <a:rPr lang="ru-RU" sz="6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9BA3C5C8-9B6C-4B2A-9E87-9978D210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016" y="5083765"/>
            <a:ext cx="4427984" cy="1752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Преподаватель: Брюханова И.Я.</a:t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011354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лекарственные средства для лечения ИБС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304256"/>
            <a:ext cx="9144000" cy="4437112"/>
          </a:xfrm>
        </p:spPr>
        <p:txBody>
          <a:bodyPr>
            <a:noAutofit/>
          </a:bodyPr>
          <a:lstStyle/>
          <a:p>
            <a:pPr lvl="0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(аспирин,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клопидогрель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(гепарин,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эноксапарин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препараты улучшают реологические свойства крови (текучесть) и уменьшают риск тромбообразования.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Контрольные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вопросы для закрепления: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625136" cy="5361459"/>
          </a:xfrm>
        </p:spPr>
        <p:txBody>
          <a:bodyPr>
            <a:normAutofit fontScale="77500" lnSpcReduction="20000"/>
          </a:bodyPr>
          <a:lstStyle/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ИБС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антиангинальные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средства?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Назовите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базисные средства для лечения ИБС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Назовите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препараты группы нитратов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Назовите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побочныеэффекты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нитроглицерина.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препараты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бета-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адреноблокаторов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(БАБ).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7.Назовите показания к  применению БАБ.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препараты 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кальциевых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каналов (БКК).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гиполипидемические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Назовите препараты из 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антиагрегантов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цель 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применения при ИБС.</a:t>
            </a:r>
          </a:p>
          <a:p>
            <a:pPr eaLnBrk="0" hangingPunc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306" y="1144996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Обязательная: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Кузнецова Н.В. Клиническая фармакология: учебник - М.: ГЭОТАР-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, 2012, стр. 108 – 137.   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Дополнительная литература: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Белоусов Ю.Б.,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Кукес</a:t>
            </a:r>
            <a:r>
              <a:rPr lang="ru-RU" sz="2300" dirty="0">
                <a:latin typeface="Times New Roman" panose="02020603050405020304" pitchFamily="18" charset="0"/>
                <a:cs typeface="Times New Roman" pitchFamily="18" charset="0"/>
              </a:rPr>
              <a:t> В.Г. и др. «Клиническая фармакология» Национальное руководство. – М.: ГЭОТАР –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2.Машковский М.Д. Лекарственные средства. – М.: Новая волна, 2011.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itchFamily="18" charset="0"/>
              </a:rPr>
              <a:t>Электронные ресурсы: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Лекция- презентация  «Клиническая фармакология </a:t>
            </a:r>
            <a:r>
              <a:rPr lang="ru-RU" sz="2300" dirty="0" err="1">
                <a:latin typeface="Times New Roman" panose="02020603050405020304" pitchFamily="18" charset="0"/>
                <a:cs typeface="Times New Roman" pitchFamily="18" charset="0"/>
              </a:rPr>
              <a:t>антиангинальных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средств»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Электронный справочник «Лекарственные средства»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Тесты АСТ по теме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Обращение лекарственных – база данных 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www.regmed.ru</a:t>
            </a:r>
            <a:r>
              <a:rPr lang="ru-RU" sz="2300" b="1" u="sng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300" b="1" u="sng" dirty="0" err="1">
                <a:latin typeface="Times New Roman" panose="02020603050405020304" pitchFamily="18" charset="0"/>
                <a:cs typeface="Times New Roman" pitchFamily="18" charset="0"/>
              </a:rPr>
              <a:t>search.asp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36867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49" y="670384"/>
            <a:ext cx="9144000" cy="5517232"/>
          </a:xfrm>
        </p:spPr>
        <p:txBody>
          <a:bodyPr>
            <a:normAutofit/>
          </a:bodyPr>
          <a:lstStyle/>
          <a:p>
            <a:pPr lvl="0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Препараты, нормализующие   липидный обмен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средства), снижающие прогрессирование атеросклероза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 метаболизма в миокарде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2619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нитратов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используются 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нитратов: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B261CC-0979-491A-A2A5-2E6C6A68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6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нитроглицерина 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</a:p>
          <a:p>
            <a:pPr mar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мононитрата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изосорбид-динитрата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357454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группы нитроглицерина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действия: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12D14A-E91F-4840-888B-C131F4AC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3312368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(таблетки и капсулы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сублингвальные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Нитроминт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аэрозоль)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СеверАККУЛЬТ\Рабочий стол\КФ\d0bdd0b8d182d180d0bed0bcd0b8d0bdd1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0"/>
            <a:ext cx="4032448" cy="411825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0F318B-EC84-4BBF-BF31-9BF520B71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33" t="8580" r="9162" b="7441"/>
          <a:stretch/>
        </p:blipFill>
        <p:spPr>
          <a:xfrm>
            <a:off x="7607" y="3136617"/>
            <a:ext cx="3710753" cy="36444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951AAD-0D41-4067-866B-CEC183033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094" y="3960440"/>
            <a:ext cx="5097299" cy="2897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89B2B6-CA4E-4229-A5AA-F0F2B7B3F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732" r="32948"/>
          <a:stretch/>
        </p:blipFill>
        <p:spPr>
          <a:xfrm>
            <a:off x="3711682" y="74807"/>
            <a:ext cx="1450616" cy="388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Продленного действия: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D638B6-B7BC-4BA0-8656-47DE2893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Тринитролонг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(пленки для наклеивания на десну)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Нитронг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форте (таблетки пролонгированного действия)</a:t>
            </a:r>
          </a:p>
          <a:p>
            <a:r>
              <a:rPr lang="ru-RU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Нитрогранулонг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(таблетки пролонгированного действия)</a:t>
            </a:r>
            <a:b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D5C443-CAC9-4655-865A-F8E748D4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545"/>
          <a:stretch/>
        </p:blipFill>
        <p:spPr>
          <a:xfrm>
            <a:off x="3873900" y="0"/>
            <a:ext cx="517466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F5A8E3-4CD2-45C5-8D01-EC6B39D2E5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82" y="1392941"/>
            <a:ext cx="4072118" cy="407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565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Трансдермальные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F33DBE-87DD-4BBC-BE44-0A0032B4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Нитромазь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Нитродерм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пластыри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Нитродюр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Нитродиск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83320"/>
          </a:xfrm>
        </p:spPr>
        <p:txBody>
          <a:bodyPr>
            <a:normAutofit/>
          </a:bodyPr>
          <a:lstStyle/>
          <a:p>
            <a:r>
              <a:rPr lang="ru-RU" sz="6200" b="1" dirty="0">
                <a:latin typeface="Times New Roman" pitchFamily="18" charset="0"/>
                <a:cs typeface="Times New Roman" pitchFamily="18" charset="0"/>
              </a:rPr>
              <a:t>КЛИНИЧЕСКАЯ ФАРМАКОЛОГИЯ АНТИАНГИНАЛЬНЫХ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2640B3-B771-442D-A752-232E9F54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53" y="1124744"/>
            <a:ext cx="9153553" cy="4608512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Трансбуккальные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(защечные) формы нитроглицерина, которые наклеивают на слизистую оболочку полости рта (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Сусадрин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Сустабукал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десен (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Тринитролонг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нитроглицерина для внутривенного введения: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D89ED2-B569-46C4-ACD3-DA41B033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2144"/>
            <a:ext cx="9144000" cy="3084587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Перлинганит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(концентрат для приготовления раствора для инфузий)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СеверАККУЛЬТ\Рабочий стол\КФ\Пер.jpg"/>
          <p:cNvPicPr>
            <a:picLocks noChangeAspect="1" noChangeArrowheads="1"/>
          </p:cNvPicPr>
          <p:nvPr/>
        </p:nvPicPr>
        <p:blipFill rotWithShape="1">
          <a:blip r:embed="rId2" cstate="print"/>
          <a:srcRect l="19633" t="1086" r="22088" b="3004"/>
          <a:stretch/>
        </p:blipFill>
        <p:spPr bwMode="auto">
          <a:xfrm>
            <a:off x="5236686" y="2060848"/>
            <a:ext cx="3907314" cy="482272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1326B2-18BD-48E2-8686-CBD170C04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881" t="7910" r="13280" b="9530"/>
          <a:stretch/>
        </p:blipFill>
        <p:spPr>
          <a:xfrm>
            <a:off x="0" y="0"/>
            <a:ext cx="5256584" cy="367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Лекарственные средства группы </a:t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изосорбида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мононитрата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64" y="90872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Продленного действия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Изосорбида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мононитрат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EAB71F-5E9E-4A35-A2E0-A12419D2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264" y="2313247"/>
            <a:ext cx="9154264" cy="4525963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Пектрол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Эфокс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лонг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Моночинкве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ретард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Оликард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ретерд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743A79-5AB0-478C-B139-732F4482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49" t="31856" r="8366" b="20970"/>
          <a:stretch/>
        </p:blipFill>
        <p:spPr>
          <a:xfrm>
            <a:off x="1691680" y="3737653"/>
            <a:ext cx="5760640" cy="3120347"/>
          </a:xfrm>
          <a:prstGeom prst="rect">
            <a:avLst/>
          </a:prstGeom>
        </p:spPr>
      </p:pic>
      <p:pic>
        <p:nvPicPr>
          <p:cNvPr id="8202" name="Picture 10" descr="C:\Documents and Settings\СеверАККУЛЬТ\Рабочий стол\КФ\9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785074" cy="3785074"/>
          </a:xfrm>
          <a:prstGeom prst="rect">
            <a:avLst/>
          </a:prstGeom>
          <a:noFill/>
        </p:spPr>
      </p:pic>
      <p:pic>
        <p:nvPicPr>
          <p:cNvPr id="8203" name="Picture 11" descr="C:\Documents and Settings\СеверАККУЛЬТ\Рабочий стол\КФ\18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382" y="0"/>
            <a:ext cx="3785074" cy="378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еверАККУЛЬТ\Рабочий стол\КФ\1250828462_monocinque-retard.jpg"/>
          <p:cNvPicPr>
            <a:picLocks noChangeAspect="1" noChangeArrowheads="1"/>
          </p:cNvPicPr>
          <p:nvPr/>
        </p:nvPicPr>
        <p:blipFill rotWithShape="1">
          <a:blip r:embed="rId2" cstate="print"/>
          <a:srcRect t="12264" b="12137"/>
          <a:stretch/>
        </p:blipFill>
        <p:spPr bwMode="auto">
          <a:xfrm>
            <a:off x="67205" y="3357243"/>
            <a:ext cx="4467588" cy="3377451"/>
          </a:xfrm>
          <a:prstGeom prst="rect">
            <a:avLst/>
          </a:prstGeom>
          <a:noFill/>
        </p:spPr>
      </p:pic>
      <p:pic>
        <p:nvPicPr>
          <p:cNvPr id="9219" name="Picture 3" descr="C:\Documents and Settings\СеверАККУЛЬТ\Рабочий стол\КФ\effox-long.jpg"/>
          <p:cNvPicPr>
            <a:picLocks noChangeAspect="1" noChangeArrowheads="1"/>
          </p:cNvPicPr>
          <p:nvPr/>
        </p:nvPicPr>
        <p:blipFill rotWithShape="1">
          <a:blip r:embed="rId3" cstate="print"/>
          <a:srcRect l="3365" r="5244"/>
          <a:stretch/>
        </p:blipFill>
        <p:spPr bwMode="auto">
          <a:xfrm>
            <a:off x="4609207" y="357857"/>
            <a:ext cx="4467588" cy="2469664"/>
          </a:xfrm>
          <a:prstGeom prst="rect">
            <a:avLst/>
          </a:prstGeom>
          <a:noFill/>
        </p:spPr>
      </p:pic>
      <p:pic>
        <p:nvPicPr>
          <p:cNvPr id="9220" name="Picture 4" descr="C:\Documents and Settings\СеверАККУЛЬТ\Рабочий стол\КФ\1264909932_olikard.jpg"/>
          <p:cNvPicPr>
            <a:picLocks noChangeAspect="1" noChangeArrowheads="1"/>
          </p:cNvPicPr>
          <p:nvPr/>
        </p:nvPicPr>
        <p:blipFill rotWithShape="1">
          <a:blip r:embed="rId4" cstate="print"/>
          <a:srcRect t="17590" b="17590"/>
          <a:stretch/>
        </p:blipFill>
        <p:spPr bwMode="auto">
          <a:xfrm>
            <a:off x="94384" y="141481"/>
            <a:ext cx="4477616" cy="2902416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0ACD81-030B-4813-A786-6FD2C8C187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1886" y="3770387"/>
            <a:ext cx="4314928" cy="255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Лекарственные средства группы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изосорбида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динитрата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315665-2DA2-4D27-93CF-1A9F585E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Изосорбид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динитрат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Изокет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(спрей)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Нитросорбид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(таблетки)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Кардикет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(таблетки)</a:t>
            </a:r>
          </a:p>
          <a:p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Изокет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(концентрат для приготовления раствора для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СеверАККУЛЬТ\Рабочий стол\КФ\1264672037_bezymy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6522"/>
            <a:ext cx="8208912" cy="614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05" y="335845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Антиангинальные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лекарственные средства (ЛС) предназначены для лечения различных форм ишемической болезни сердца (ИБС).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еверАККУЛЬТ\Рабочий стол\КФ\0707.jpg"/>
          <p:cNvPicPr>
            <a:picLocks noChangeAspect="1" noChangeArrowheads="1"/>
          </p:cNvPicPr>
          <p:nvPr/>
        </p:nvPicPr>
        <p:blipFill rotWithShape="1">
          <a:blip r:embed="rId2" cstate="print"/>
          <a:srcRect r="7476"/>
          <a:stretch/>
        </p:blipFill>
        <p:spPr bwMode="auto">
          <a:xfrm>
            <a:off x="0" y="119378"/>
            <a:ext cx="9045431" cy="2952432"/>
          </a:xfrm>
          <a:prstGeom prst="rect">
            <a:avLst/>
          </a:prstGeom>
          <a:noFill/>
        </p:spPr>
      </p:pic>
      <p:pic>
        <p:nvPicPr>
          <p:cNvPr id="11267" name="Picture 3" descr="C:\Documents and Settings\СеверАККУЛЬТ\Рабочий стол\КФ\5767.jpg"/>
          <p:cNvPicPr>
            <a:picLocks noChangeAspect="1" noChangeArrowheads="1"/>
          </p:cNvPicPr>
          <p:nvPr/>
        </p:nvPicPr>
        <p:blipFill rotWithShape="1">
          <a:blip r:embed="rId3" cstate="print"/>
          <a:srcRect t="9919"/>
          <a:stretch/>
        </p:blipFill>
        <p:spPr bwMode="auto">
          <a:xfrm>
            <a:off x="4572000" y="2807190"/>
            <a:ext cx="4473431" cy="4029702"/>
          </a:xfrm>
          <a:prstGeom prst="rect">
            <a:avLst/>
          </a:prstGeom>
          <a:noFill/>
        </p:spPr>
      </p:pic>
      <p:pic>
        <p:nvPicPr>
          <p:cNvPr id="11268" name="Picture 4" descr="C:\Documents and Settings\СеверАККУЛЬТ\Рабочий стол\КФ\822.jpg"/>
          <p:cNvPicPr>
            <a:picLocks noChangeAspect="1" noChangeArrowheads="1"/>
          </p:cNvPicPr>
          <p:nvPr/>
        </p:nvPicPr>
        <p:blipFill rotWithShape="1">
          <a:blip r:embed="rId4" cstate="print"/>
          <a:srcRect l="12061" t="19670" b="18964"/>
          <a:stretch/>
        </p:blipFill>
        <p:spPr bwMode="auto">
          <a:xfrm>
            <a:off x="49285" y="3071810"/>
            <a:ext cx="4473430" cy="312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препараты,  вызывающие периферическую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вазодилатацию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образования из нитратов в процессе метаболизма оксида азота, который и способствует расслаблению гладкой мускулатуры и расширению сосудов, преимущественно вен и в меньшей степени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артерий. Расширение коронарных артерий способствует улучшению кровоснабжения   миокарда.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Для купирования приступов стенокардии используются –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нитроглицерин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сублингвальные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таблетки),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нитроминт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(аэрозоль),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изокет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(спрей)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Для предупреждения приступов  стенокардии   используются препараты продленного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действия.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Лечение больных с инфарктом миокарда (без выраженной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гипотензии).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6025"/>
            <a:ext cx="9144000" cy="178595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лекарственные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Избыточный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вазодилатирующий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эффект: снижение АД,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рефлекторная тахикардия. Чтобы этого избежать, необходимо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индивидуально подбирать дозу.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Головная боль, обусловленная расширением мозговых вен,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которые растягивают мозговую оболочку, богатую болевыми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рецепторами.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Повышение внутричерепного и внутриглазного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давления.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4. Прилив крови к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лицу.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5. Синдром отмены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при резком прекращении введения нитратов могут     возобновиться и даже усилиться приступы стенокардии.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Диспепсические расстройства.  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7.Толерантность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(устойчивость), может развиться при длительном применении препаратов нитроглицерина, что сопровождается ослаблением эффекта. Для профилактики этого необходима отмена на короткое время препаратов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нитроглицерина.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571636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назначения нитратов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1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 лекции: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4" y="856357"/>
            <a:ext cx="91011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ИБС. Понятие. Причины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фармакологической коррекции ишемии миокарда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Антиангинальные лекарственные средства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антиангинальных лекарственных средств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нитратов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пациента, принимающего нитроглицерин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адреноблокаторов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Клинико-фармакологическая характеристика блокаторов кальциевых каналов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Вспомогательная группа лекарственных средств для лечения ИБС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и безопасности  применения антиангинальных лекарственных средств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медсестры при уходе за пациентом, принимающим антиангинальные лекарственные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268CD7-7C95-4A15-9314-63259BE8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525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непереносимость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гипотензия (ниже 100/60)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внутричерепное давление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инсульт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Закрытоугольная</a:t>
            </a:r>
            <a:r>
              <a:rPr lang="ru-RU" sz="4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глаукома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968B74-21B2-43A8-94CA-9B091617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6886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нитроглицерин следует в самом начале приступа и при боли любой интенсивности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принимать нитроглицерин сидя, так как при первом приеме может наступить ортостатическая гипотония, а в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положении часть крови депонируется в нижних конечностях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C2126A-DDE7-4810-86B9-1D8F90A9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не проходит после прекращения физической нагрузки, следует принять одну таблетку нитроглицерина под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не купировалась в первые 5 минут, допускается прием еще одной таблетки или затем, через 5 минут – еще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не купируется в течение 20 минут, необходимо вызвать специализированную кардиологическую бригаду «скорой помощи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3B64DEC-BAD4-4215-B68A-4AA9786F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хранить нитроглицерин: на свету он разлагается, ватная пробка может адсорбировать часть препарата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ранить </a:t>
            </a: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следует не более 1-2 месяцев после вскрытия упаковки с таблетками.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3767"/>
            <a:ext cx="9144000" cy="4090466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Клиническая фармакология </a:t>
            </a:r>
            <a:b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бета-адреноблокаторов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14364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Бета-АБ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синтетические структурные аналоги адреналина и норадреналина, но с небольшими изменениями. Вместо возбуждения рецепторов они избирательно и обратимо блокируют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Неселективные: 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D30593-5421-4053-9D15-6C97A9E7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201622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Пропранолол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анаприлин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Пиндолол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вискен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СеверАККУЛЬТ\Рабочий стол\КФ\anapr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55"/>
            <a:ext cx="4572000" cy="3428999"/>
          </a:xfrm>
          <a:prstGeom prst="rect">
            <a:avLst/>
          </a:prstGeom>
          <a:noFill/>
        </p:spPr>
      </p:pic>
      <p:pic>
        <p:nvPicPr>
          <p:cNvPr id="12293" name="Picture 5" descr="C:\Documents and Settings\СеверАККУЛЬТ\Рабочий стол\КФ\1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7355"/>
            <a:ext cx="3954687" cy="3954687"/>
          </a:xfrm>
          <a:prstGeom prst="rect">
            <a:avLst/>
          </a:prstGeom>
          <a:noFill/>
        </p:spPr>
      </p:pic>
      <p:pic>
        <p:nvPicPr>
          <p:cNvPr id="12294" name="Picture 6" descr="C:\Documents and Settings\СеверАККУЛЬТ\Рабочий стол\КФ\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2786114" cy="2928958"/>
          </a:xfrm>
          <a:prstGeom prst="rect">
            <a:avLst/>
          </a:prstGeom>
          <a:noFill/>
        </p:spPr>
      </p:pic>
      <p:pic>
        <p:nvPicPr>
          <p:cNvPr id="12295" name="Picture 7" descr="C:\Documents and Settings\СеверАККУЛЬТ\Рабочий стол\КФ\SOTALE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14752"/>
            <a:ext cx="2928958" cy="2928958"/>
          </a:xfrm>
          <a:prstGeom prst="rect">
            <a:avLst/>
          </a:prstGeom>
          <a:noFill/>
        </p:spPr>
      </p:pic>
      <p:pic>
        <p:nvPicPr>
          <p:cNvPr id="12298" name="Picture 10" descr="C:\Documents and Settings\СеверАККУЛЬТ\Рабочий стол\КФ\sotahexal-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7147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itchFamily="18" charset="0"/>
              </a:rPr>
              <a:t>2. Селективные (избирательные):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F8417D-8F6B-4F05-8BC1-66C1532E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695" y="2276872"/>
            <a:ext cx="9144000" cy="3027785"/>
          </a:xfrm>
        </p:spPr>
        <p:txBody>
          <a:bodyPr>
            <a:no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Бисопролол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конкор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Метопролол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эгилок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Бетаксолол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локрен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еверАККУЛЬТ\Рабочий стол\КФ\metoprol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9875" cy="2247900"/>
          </a:xfrm>
          <a:prstGeom prst="rect">
            <a:avLst/>
          </a:prstGeom>
          <a:noFill/>
        </p:spPr>
      </p:pic>
      <p:pic>
        <p:nvPicPr>
          <p:cNvPr id="13315" name="Picture 3" descr="C:\Documents and Settings\СеверАККУЛЬТ\Рабочий стол\КФ\18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</p:spPr>
      </p:pic>
      <p:pic>
        <p:nvPicPr>
          <p:cNvPr id="13316" name="Picture 4" descr="C:\Documents and Settings\СеверАККУЛЬТ\Рабочий стол\КФ\bisoprolol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56"/>
            <a:ext cx="2428892" cy="2428892"/>
          </a:xfrm>
          <a:prstGeom prst="rect">
            <a:avLst/>
          </a:prstGeom>
          <a:noFill/>
        </p:spPr>
      </p:pic>
      <p:pic>
        <p:nvPicPr>
          <p:cNvPr id="13317" name="Picture 5" descr="C:\Documents and Settings\СеверАККУЛЬТ\Рабочий стол\КФ\1244527095_a15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3746947" cy="2357454"/>
          </a:xfrm>
          <a:prstGeom prst="rect">
            <a:avLst/>
          </a:prstGeom>
          <a:noFill/>
        </p:spPr>
      </p:pic>
      <p:pic>
        <p:nvPicPr>
          <p:cNvPr id="13318" name="Picture 6" descr="C:\Documents and Settings\СеверАККУЛЬТ\Рабочий стол\КФ\tenor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0"/>
            <a:ext cx="3657588" cy="2285992"/>
          </a:xfrm>
          <a:prstGeom prst="rect">
            <a:avLst/>
          </a:prstGeom>
          <a:noFill/>
        </p:spPr>
      </p:pic>
      <p:pic>
        <p:nvPicPr>
          <p:cNvPr id="13319" name="Picture 7" descr="C:\Documents and Settings\СеверАККУЛЬТ\Рабочий стол\КФ\a_38_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357430"/>
            <a:ext cx="484536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ИБС</a:t>
            </a: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 – это   острое или хроническое несоответствие между потребностью миокарда в кислороде и уровнем его доставки по коронарным сосудам. </a:t>
            </a:r>
            <a:b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Основные формы ИБС:   </a:t>
            </a:r>
            <a:r>
              <a:rPr lang="ru-RU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стенокардия</a:t>
            </a:r>
            <a:r>
              <a:rPr lang="ru-RU" sz="4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4800" u="sng" dirty="0">
                <a:latin typeface="Times New Roman" panose="02020603050405020304" pitchFamily="18" charset="0"/>
                <a:cs typeface="Times New Roman" pitchFamily="18" charset="0"/>
              </a:rPr>
              <a:t>инфаркт миокарда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959831"/>
            <a:ext cx="8572560" cy="2938338"/>
          </a:xfrm>
        </p:spPr>
        <p:txBody>
          <a:bodyPr>
            <a:norm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1545"/>
            <a:ext cx="8715436" cy="5014910"/>
          </a:xfrm>
        </p:spPr>
        <p:txBody>
          <a:bodyPr>
            <a:normAutofit/>
          </a:bodyPr>
          <a:lstStyle/>
          <a:p>
            <a:pPr algn="l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Бета-адреноблокаторы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с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Бета-адренорецепторами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блокируют их.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Селективные препараты избирательно блокируют β</a:t>
            </a:r>
            <a:r>
              <a:rPr lang="ru-RU" sz="4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 миокарда и препятствуют активирующему воздействию на них адреналина и норадреналина, в результате уменьшается сила и частота сердечных сокращений, что в результате приводит к уменьшению потребности миокарда в кислороде и снижению 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Неселективные препараты  блокируют и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-адренорецепторы, 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β</a:t>
            </a:r>
            <a:r>
              <a:rPr lang="ru-RU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-адренорецепторы в гладкомышечных клетках бронхов, что может вызвать бронхоспазм.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отдается селективным 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β-АБ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длительным периодом полувыведения, у них меньше побочных эффектов и их можно принимать </a:t>
            </a:r>
            <a:b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сутки.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872516-574F-4C75-95EA-2CDE35E1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17798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68D2C9-48F5-412A-AFE6-797F74CB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Бронхоспазм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сократимости миокарда и проводимости в миокарде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Гипотензия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346CEC-880F-46CA-8036-A57DC962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83264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липидного обмена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 конечностей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ЦНС (слабость, апатия, сонливость, кошмарные сновидения, депрессия –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липофильные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A44F1E-92F2-479C-89E9-0BCB29D6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Бронхообструктивный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Атриовентрикулярная блокада (АV-блокада)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pPr marL="857250" indent="-857250" algn="l">
              <a:buFont typeface="+mj-lt"/>
              <a:buAutoNum type="romanUcPeriod" startAt="3"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блокаторов кальциевых каналов БКК (антагонисты ионов кальция)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СеверАККУЛЬТ\Рабочий стол\КФ\220px-AMI_pain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3357555" cy="3693312"/>
          </a:xfrm>
          <a:prstGeom prst="rect">
            <a:avLst/>
          </a:prstGeom>
          <a:noFill/>
        </p:spPr>
      </p:pic>
      <p:pic>
        <p:nvPicPr>
          <p:cNvPr id="2050" name="Picture 2" descr="C:\Documents and Settings\СеверАККУЛЬТ\Рабочий стол\КФ\200px-Heart_coronary_artery_le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79" y="1142984"/>
            <a:ext cx="5818121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4" y="836712"/>
            <a:ext cx="8893652" cy="4510284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химической структуре все антагонисты кальция (АК) делятся на группы: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54164"/>
          </a:xfrm>
        </p:spPr>
        <p:txBody>
          <a:bodyPr>
            <a:noAutofit/>
          </a:bodyPr>
          <a:lstStyle/>
          <a:p>
            <a:pPr lvl="0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коринфар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кордафлекс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Documents and Settings\СеверАККУЛЬТ\Рабочий стол\КФ\f0343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42" y="2428868"/>
            <a:ext cx="4491236" cy="4214842"/>
          </a:xfrm>
          <a:prstGeom prst="rect">
            <a:avLst/>
          </a:prstGeom>
          <a:noFill/>
        </p:spPr>
      </p:pic>
      <p:pic>
        <p:nvPicPr>
          <p:cNvPr id="14339" name="Picture 3" descr="C:\Documents and Settings\СеверАККУЛЬТ\Рабочий стол\КФ\1254118404_osmo-ada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68" y="2428868"/>
            <a:ext cx="4214850" cy="42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изоптин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финоптин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362" name="Picture 2" descr="C:\Documents and Settings\СеверАККУЛЬТ\Рабочий стол\КФ\5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786214" cy="3786214"/>
          </a:xfrm>
          <a:prstGeom prst="rect">
            <a:avLst/>
          </a:prstGeom>
          <a:noFill/>
        </p:spPr>
      </p:pic>
      <p:pic>
        <p:nvPicPr>
          <p:cNvPr id="15363" name="Picture 3" descr="C:\Documents and Settings\СеверАККУЛЬТ\Рабочий стол\КФ\16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3730644" cy="373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Группа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Кардил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122305-91C6-47C2-B9D0-3B0349644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2405211"/>
            <a:ext cx="67818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69072"/>
          </a:xfrm>
        </p:spPr>
        <p:txBody>
          <a:bodyPr>
            <a:noAutofit/>
          </a:bodyPr>
          <a:lstStyle/>
          <a:p>
            <a:pPr algn="l"/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поколение группы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амлодипин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 является препаратом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продленного действия.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Применяется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раза в сутки,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выраженным избирательным действием на сосуды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500858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БКК (Антагонисты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кальция)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каналы, через которые происходит поступление ионов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гладкомышечные клетки сосудов (преимущественно артерий), способствуя их расслаблению и следовательно снижению АД –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антагонисты ионов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блокируют поступления кальция в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уменьшая силу и, в определенной мере, частоту сердечных сокращений, что ведет  к уменьшению потребности миокарда в кислороде  - 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r>
              <a:rPr lang="ru-RU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Дилтиазем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приблизительно одинаково влияет на гладкие мышцы  сосудов и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Autofit/>
          </a:bodyPr>
          <a:lstStyle/>
          <a:p>
            <a:pPr algn="l"/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антиангинального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группы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с уменьшением поступления ионов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ведет к снижению силы и частоты сердечных сокращений, что приводит к уменьшению потребности миокарда в кислороде.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ИБС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атеросклероз коронарных артерий, который выявляется у 80-97% больных, кроме того, отмечается спазм крупных коронарных артерий (как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атеросклеротически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измененных, так и внешне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интактных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40444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при лечении 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ИБС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шире используются группа </a:t>
            </a:r>
            <a:r>
              <a:rPr lang="ru-RU" sz="6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6B9A2C-F5F2-4A3B-B71F-6A279EF58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ИБС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Артериальная гипертензия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 сердца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A30E25-681E-43E7-B711-2CE5F20D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верапамила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силы сердечных сокращений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тахикардия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25D265-C6A6-4799-B6BB-DC548AD3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55" y="476672"/>
            <a:ext cx="9144000" cy="551723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 (покраснение кожи лица, чувство жара)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Отеки нижних конечностей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Запоры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Тератогенный эффект (группа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нифедипина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916F77-800F-49DC-8AD1-96D3576D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непереносимость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гипотония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брадикардия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проводимости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1-ый триместр беременности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358299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лекарственные средства для лечения ИБС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Антитромботические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6CC779-F8DF-463A-924D-44451427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9381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 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препараты  улучшают реологические свойства крови (текучесть) и уменьшают риск тромбообразования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 fontScale="90000"/>
          </a:bodyPr>
          <a:lstStyle/>
          <a:p>
            <a:r>
              <a:rPr lang="ru-RU" sz="7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причин развития ИБС является   усиление агрегации тромбоцитов и, как следствие, - формирование тромба. Поэтому целенаправленная и длительная терапия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антиагрегантами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целю используются: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9F444-4DCC-43EB-AB93-C615D083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090466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Ацетилсалициловая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(Аспирин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Клопидогрел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Плавикс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cuments and Settings\СеверАККУЛЬТ\Рабочий стол\КФ\42598931_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2643174" cy="2428868"/>
          </a:xfrm>
          <a:prstGeom prst="rect">
            <a:avLst/>
          </a:prstGeom>
          <a:noFill/>
        </p:spPr>
      </p:pic>
      <p:pic>
        <p:nvPicPr>
          <p:cNvPr id="90115" name="Picture 3" descr="C:\Documents and Settings\СеверАККУЛЬТ\Рабочий стол\КФ\img-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428892" cy="2428892"/>
          </a:xfrm>
          <a:prstGeom prst="rect">
            <a:avLst/>
          </a:prstGeom>
          <a:noFill/>
        </p:spPr>
      </p:pic>
      <p:pic>
        <p:nvPicPr>
          <p:cNvPr id="90117" name="Picture 5" descr="C:\Documents and Settings\СеверАККУЛЬТ\Рабочий стол\КФ\Тиклопед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357538"/>
            <a:ext cx="3500462" cy="3500462"/>
          </a:xfrm>
          <a:prstGeom prst="rect">
            <a:avLst/>
          </a:prstGeom>
          <a:noFill/>
        </p:spPr>
      </p:pic>
      <p:pic>
        <p:nvPicPr>
          <p:cNvPr id="90118" name="Picture 6" descr="C:\Documents and Settings\СеверАККУЛЬТ\Рабочий стол\КФ\Клопидогр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428868"/>
            <a:ext cx="5041900" cy="2374900"/>
          </a:xfrm>
          <a:prstGeom prst="rect">
            <a:avLst/>
          </a:prstGeom>
          <a:noFill/>
        </p:spPr>
      </p:pic>
      <p:pic>
        <p:nvPicPr>
          <p:cNvPr id="90119" name="Picture 7" descr="C:\Documents and Settings\СеверАККУЛЬТ\Рабочий стол\КФ\Плавик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43446"/>
            <a:ext cx="514350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лечении ИБС используются 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(основные) и </a:t>
            </a:r>
            <a:r>
              <a:rPr lang="ru-RU" sz="6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антиагрегантов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развиться тромбоцитопения, повышенная кровоточивость и кровотечения, поэтому в ходе лечения необходим контролировать анализы крови.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AD977-37DF-4645-8180-3FB6F79B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" y="184482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Прямого действия: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Гепарин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Эноксапарин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Клексан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низкомолекулярный гепарин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A42FAD-5A54-42FD-9FEF-3795C48C0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7" t="16434" r="3734" b="21114"/>
          <a:stretch/>
        </p:blipFill>
        <p:spPr>
          <a:xfrm>
            <a:off x="16202" y="2999953"/>
            <a:ext cx="5851942" cy="38340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26C33D-131A-48CC-A818-C5F288A39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741" r="4452" b="6064"/>
          <a:stretch/>
        </p:blipFill>
        <p:spPr>
          <a:xfrm>
            <a:off x="4569126" y="0"/>
            <a:ext cx="457487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86544" cy="2714644"/>
          </a:xfrm>
        </p:spPr>
        <p:txBody>
          <a:bodyPr>
            <a:noAutofit/>
          </a:bodyPr>
          <a:lstStyle/>
          <a:p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Непрямого действия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Варфарин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378" name="Picture 2" descr="C:\Documents and Settings\СеверАККУЛЬТ\Рабочий стол\КФ\Варфа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72332"/>
            <a:ext cx="3857652" cy="421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Гиполипидемические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</a:t>
            </a: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препараты используются в комплексном лечении ИБС при наличии у больных атеросклероза  и при нарушениях липидного обмена.</a:t>
            </a:r>
            <a:endParaRPr lang="ru-RU" sz="4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48762D-B135-4251-991C-B7CB604C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" y="800708"/>
            <a:ext cx="9132807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Фибраты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Секвестранты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желчных кислот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 кислота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активными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гиполипидемическими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 являются </a:t>
            </a:r>
            <a:r>
              <a:rPr lang="ru-RU" sz="6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они чаще всего используются в комплексном лечении ИБС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2A167B-723A-4C29-A5A0-40D8CC33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41" y="476672"/>
            <a:ext cx="9144000" cy="4525963"/>
          </a:xfrm>
        </p:spPr>
        <p:txBody>
          <a:bodyPr>
            <a:no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Зокор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Аторвастатин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Аторис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Флувастатин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Лескол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C:\Documents and Settings\СеверАККУЛЬТ\Рабочий стол\КФ\Статины\atorvast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94" y="0"/>
            <a:ext cx="2500306" cy="2500306"/>
          </a:xfrm>
          <a:prstGeom prst="rect">
            <a:avLst/>
          </a:prstGeom>
          <a:noFill/>
        </p:spPr>
      </p:pic>
      <p:pic>
        <p:nvPicPr>
          <p:cNvPr id="102405" name="Picture 5" descr="C:\Documents and Settings\СеверАККУЛЬТ\Рабочий стол\КФ\Статины\lovam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568905" cy="2643182"/>
          </a:xfrm>
          <a:prstGeom prst="rect">
            <a:avLst/>
          </a:prstGeom>
          <a:noFill/>
        </p:spPr>
      </p:pic>
      <p:pic>
        <p:nvPicPr>
          <p:cNvPr id="102406" name="Picture 6" descr="C:\Documents and Settings\СеверАККУЛЬТ\Рабочий стол\КФ\Статины\mevac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9387" y="2500306"/>
            <a:ext cx="2764613" cy="2214554"/>
          </a:xfrm>
          <a:prstGeom prst="rect">
            <a:avLst/>
          </a:prstGeom>
          <a:noFill/>
        </p:spPr>
      </p:pic>
      <p:pic>
        <p:nvPicPr>
          <p:cNvPr id="102407" name="Picture 7" descr="C:\Documents and Settings\СеверАККУЛЬТ\Рабочий стол\КФ\Статины\Атор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22" y="4643422"/>
            <a:ext cx="2214578" cy="2214578"/>
          </a:xfrm>
          <a:prstGeom prst="rect">
            <a:avLst/>
          </a:prstGeom>
          <a:noFill/>
        </p:spPr>
      </p:pic>
      <p:pic>
        <p:nvPicPr>
          <p:cNvPr id="102408" name="Picture 8" descr="C:\Documents and Settings\СеверАККУЛЬТ\Рабочий стол\КФ\Статины\Зок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8" y="0"/>
            <a:ext cx="2500306" cy="2500306"/>
          </a:xfrm>
          <a:prstGeom prst="rect">
            <a:avLst/>
          </a:prstGeom>
          <a:noFill/>
        </p:spPr>
      </p:pic>
      <p:pic>
        <p:nvPicPr>
          <p:cNvPr id="102409" name="Picture 9" descr="C:\Documents and Settings\СеверАККУЛЬТ\Рабочий стол\КФ\Статины\Кортекс предуктал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5992"/>
            <a:ext cx="1905000" cy="1928826"/>
          </a:xfrm>
          <a:prstGeom prst="rect">
            <a:avLst/>
          </a:prstGeom>
          <a:noFill/>
        </p:spPr>
      </p:pic>
      <p:pic>
        <p:nvPicPr>
          <p:cNvPr id="102410" name="Picture 10" descr="C:\Documents and Settings\СеверАККУЛЬТ\Рабочий стол\КФ\Статины\Кресто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85992" cy="2285992"/>
          </a:xfrm>
          <a:prstGeom prst="rect">
            <a:avLst/>
          </a:prstGeom>
          <a:noFill/>
        </p:spPr>
      </p:pic>
      <p:pic>
        <p:nvPicPr>
          <p:cNvPr id="102411" name="Picture 11" descr="C:\Documents and Settings\СеверАККУЛЬТ\Рабочий стол\КФ\Статины\Леско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0"/>
            <a:ext cx="1928826" cy="1928826"/>
          </a:xfrm>
          <a:prstGeom prst="rect">
            <a:avLst/>
          </a:prstGeom>
          <a:noFill/>
        </p:spPr>
      </p:pic>
      <p:pic>
        <p:nvPicPr>
          <p:cNvPr id="102412" name="Picture 12" descr="C:\Documents and Settings\СеверАККУЛЬТ\Рабочий стол\КФ\Статины\Пра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1928802"/>
            <a:ext cx="2357454" cy="2357454"/>
          </a:xfrm>
          <a:prstGeom prst="rect">
            <a:avLst/>
          </a:prstGeom>
          <a:noFill/>
        </p:spPr>
      </p:pic>
      <p:pic>
        <p:nvPicPr>
          <p:cNvPr id="102415" name="Picture 15" descr="C:\Documents and Settings\СеверАККУЛЬТ\Рабочий стол\КФ\Статины\Сим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4685644"/>
            <a:ext cx="3357586" cy="2172356"/>
          </a:xfrm>
          <a:prstGeom prst="rect">
            <a:avLst/>
          </a:prstGeom>
          <a:noFill/>
        </p:spPr>
      </p:pic>
      <p:pic>
        <p:nvPicPr>
          <p:cNvPr id="102418" name="Picture 18" descr="C:\Documents and Settings\СеверАККУЛЬТ\Рабочий стол\КФ\Статины\Правастатин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2500305"/>
            <a:ext cx="2571768" cy="221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357982"/>
          </a:xfrm>
        </p:spPr>
        <p:txBody>
          <a:bodyPr>
            <a:normAutofit/>
          </a:bodyPr>
          <a:lstStyle/>
          <a:p>
            <a:pPr algn="l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статинов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 с блокадой ключевого фермента синтеза холестерина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гидроксил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-метил 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глютарил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редуктазы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(ГМГ-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редуктазы).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43074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лекарственные средства для лечения ИБС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643182"/>
            <a:ext cx="8572560" cy="3066110"/>
          </a:xfrm>
        </p:spPr>
        <p:txBody>
          <a:bodyPr>
            <a:noAutofit/>
          </a:bodyPr>
          <a:lstStyle/>
          <a:p>
            <a:pPr lvl="0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  </a:t>
            </a:r>
          </a:p>
          <a:p>
            <a:pPr lvl="0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Бета-адреноблокаторы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кальциевых каналов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целом, хорошо переносятся. Но при длительном применении могут развиться и </a:t>
            </a:r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8763F7-BC6E-4BB7-86C2-F67B2A77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активности трансаминаз, нарушение функции печени.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использовании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 контроль функциональных проб печени.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рабдомиолиз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Диспепсические расстройства - тошнота, метеоризм, запор и др.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 стороны ЦНС: головная боль, бессонница, судороги.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Аллергические реакции: крапивница, сыпь,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васкулит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 </a:t>
            </a:r>
          </a:p>
          <a:p>
            <a:pPr marL="514350" indent="-514350">
              <a:buFont typeface="+mj-lt"/>
              <a:buAutoNum type="arabicPeriod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rm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 метаболизма в миокарде </a:t>
            </a:r>
            <a:endParaRPr lang="ru-RU" sz="96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Признано, что в развитии ИБС существенную роль играют метаболические расстройства, происходящие при ишемии миокарда.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нормализации метаболических процессов   Европейским обществом кардиологов для клинического использования рекомендован </a:t>
            </a:r>
            <a:r>
              <a:rPr lang="ru-RU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Documents and Settings\СеверАККУЛЬТ\Рабочий стол\КФ\Предукт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6" cy="4286256"/>
          </a:xfrm>
          <a:prstGeom prst="rect">
            <a:avLst/>
          </a:prstGeom>
          <a:noFill/>
        </p:spPr>
      </p:pic>
      <p:pic>
        <p:nvPicPr>
          <p:cNvPr id="103427" name="Picture 3" descr="C:\Documents and Settings\СеверАККУЛЬТ\Рабочий стол\КФ\Предукт.gif"/>
          <p:cNvPicPr>
            <a:picLocks noChangeAspect="1" noChangeArrowheads="1"/>
          </p:cNvPicPr>
          <p:nvPr/>
        </p:nvPicPr>
        <p:blipFill rotWithShape="1">
          <a:blip r:embed="rId3" cstate="print"/>
          <a:srcRect l="6560" t="4000"/>
          <a:stretch/>
        </p:blipFill>
        <p:spPr bwMode="auto">
          <a:xfrm>
            <a:off x="4283968" y="3212976"/>
            <a:ext cx="4860032" cy="3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83062"/>
          </a:xfrm>
        </p:spPr>
        <p:txBody>
          <a:bodyPr>
            <a:noAutofit/>
          </a:bodyPr>
          <a:lstStyle/>
          <a:p>
            <a:r>
              <a:rPr lang="ru-RU" sz="5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Предуктал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 увеличению продукции АТФ. Достаточное количество энергии способствует сохранению нормальной сократительной функции миокарда.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и безопасности применения  </a:t>
            </a:r>
            <a:r>
              <a:rPr lang="ru-RU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антиангинальных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334EE21-C4D9-4C14-B2E5-62C7EE27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>
                <a:latin typeface="Times New Roman"/>
                <a:ea typeface="Times New Roman"/>
              </a:rPr>
              <a:t>1. Клинические</a:t>
            </a:r>
            <a:endParaRPr lang="ru-RU" sz="72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63ECC2B-1469-4D20-ADC1-DD8312E9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/>
                <a:ea typeface="Times New Roman"/>
              </a:rPr>
              <a:t>Контроль динамики самочувствия и состояния пациента (динамика АД,ЧСС)</a:t>
            </a:r>
          </a:p>
          <a:p>
            <a:r>
              <a:rPr lang="ru-RU" sz="4800" dirty="0">
                <a:latin typeface="Times New Roman"/>
                <a:ea typeface="Times New Roman"/>
              </a:rPr>
              <a:t>Контроль нежелательных реакций на препараты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41A73B1-3193-475A-BEDF-C37ACEAD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Лабораторно - инструментальные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7B09B5-F0EC-42EB-A813-E752736A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биохимической активности маркёров ишемии миокарда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ЭКГ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1533</Words>
  <Application>Microsoft Office PowerPoint</Application>
  <PresentationFormat>Экран (4:3)</PresentationFormat>
  <Paragraphs>216</Paragraphs>
  <Slides>102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3" baseType="lpstr">
      <vt:lpstr>Тема Office</vt:lpstr>
      <vt:lpstr>Тема:  «Клиническая фармакология антиангинальных средств»  </vt:lpstr>
      <vt:lpstr>КЛИНИЧЕСКАЯ ФАРМАКОЛОГИЯ АНТИАНГИНАЛЬНЫХ СРЕДСТВ</vt:lpstr>
      <vt:lpstr>Слайд 3</vt:lpstr>
      <vt:lpstr> План лекции:</vt:lpstr>
      <vt:lpstr>ИБС – это   острое или хроническое несоответствие между потребностью миокарда в кислороде и уровнем его доставки по коронарным сосудам.   Основные формы ИБС:   стенокардия, инфаркт миокарда.</vt:lpstr>
      <vt:lpstr>Слайд 6</vt:lpstr>
      <vt:lpstr>Основная причина ИБС – это атеросклероз коронарных артерий, который выявляется у 80-97% больных, кроме того, отмечается спазм крупных коронарных артерий (как атеросклеротически измененных, так и внешне интактных).</vt:lpstr>
      <vt:lpstr>При лечении ИБС используются базисные (основные) и вспомогательные лекарственные средства</vt:lpstr>
      <vt:lpstr>Базисные лекарственные средства для лечения ИБС</vt:lpstr>
      <vt:lpstr>Вспомогательные лекарственные средства для лечения ИБС</vt:lpstr>
      <vt:lpstr>Слайд 11</vt:lpstr>
      <vt:lpstr>Клиническая фармакология нитратов</vt:lpstr>
      <vt:lpstr>В настоящее время используются три группы нитратов: </vt:lpstr>
      <vt:lpstr>Лекарственные средства группы нитроглицерина</vt:lpstr>
      <vt:lpstr>Короткого действия:</vt:lpstr>
      <vt:lpstr>Слайд 16</vt:lpstr>
      <vt:lpstr>Продленного действия:</vt:lpstr>
      <vt:lpstr>Слайд 18</vt:lpstr>
      <vt:lpstr>Трансдермальные формы</vt:lpstr>
      <vt:lpstr>Слайд 20</vt:lpstr>
      <vt:lpstr>Препараты нитроглицерина для внутривенного введения: </vt:lpstr>
      <vt:lpstr>Слайд 22</vt:lpstr>
      <vt:lpstr>2. Лекарственные средства группы  изосорбида мононитрата</vt:lpstr>
      <vt:lpstr>Продленного действия  Изосорбида мононитрат   </vt:lpstr>
      <vt:lpstr>Слайд 25</vt:lpstr>
      <vt:lpstr>Слайд 26</vt:lpstr>
      <vt:lpstr>3. Лекарственные средства группы изосорбида динитрата</vt:lpstr>
      <vt:lpstr>Слайд 28</vt:lpstr>
      <vt:lpstr>Слайд 29</vt:lpstr>
      <vt:lpstr>Слайд 30</vt:lpstr>
      <vt:lpstr>Механизм действия</vt:lpstr>
      <vt:lpstr>Нитраты – это препараты,  вызывающие периферическую  вазодилатацию за счет образования из нитратов в процессе метаболизма оксида азота, который и способствует расслаблению гладкой мускулатуры и расширению сосудов, преимущественно вен и в меньшей степени артерий. Расширение коронарных артерий способствует улучшению кровоснабжения   миокарда.</vt:lpstr>
      <vt:lpstr>Показания к применению</vt:lpstr>
      <vt:lpstr>1. Для купирования приступов стенокардии используются –  нитроглицерин (сублингвальные таблетки), нитроминт (аэрозоль), изокет (спрей)  2. Для предупреждения приступов  стенокардии   используются препараты продленного действия. 3. Лечение больных с инфарктом миокарда (без выраженной      гипотензии).      </vt:lpstr>
      <vt:lpstr>Нежелательные лекарственные реакции</vt:lpstr>
      <vt:lpstr>1. Избыточный вазодилатирующий эффект: снижение АД,        рефлекторная тахикардия. Чтобы этого избежать, необходимо        индивидуально подбирать дозу.  2. Головная боль, обусловленная расширением мозговых вен,      которые растягивают мозговую оболочку, богатую болевыми       рецепторами.</vt:lpstr>
      <vt:lpstr>3. Повышение внутричерепного и внутриглазного давления. 4. Прилив крови к лицу. 5. Синдром отмены – при резком прекращении введения нитратов могут     возобновиться и даже усилиться приступы стенокардии. 6. Диспепсические расстройства.   </vt:lpstr>
      <vt:lpstr> 7.Толерантность (устойчивость), может развиться при длительном применении препаратов нитроглицерина, что сопровождается ослаблением эффекта. Для профилактики этого необходима отмена на короткое время препаратов нитроглицерина.</vt:lpstr>
      <vt:lpstr>Противопоказания для назначения нитратов</vt:lpstr>
      <vt:lpstr>Слайд 40</vt:lpstr>
      <vt:lpstr>Слайд 41</vt:lpstr>
      <vt:lpstr>Слайд 42</vt:lpstr>
      <vt:lpstr>Слайд 43</vt:lpstr>
      <vt:lpstr> Клиническая фармакология   бета-адреноблокаторов  </vt:lpstr>
      <vt:lpstr> Бета-АБ – это синтетические структурные аналоги адреналина и норадреналина, но с небольшими изменениями. Вместо возбуждения рецепторов они избирательно и обратимо блокируют их.</vt:lpstr>
      <vt:lpstr>1. Неселективные: </vt:lpstr>
      <vt:lpstr>Слайд 47</vt:lpstr>
      <vt:lpstr>2. Селективные (избирательные):   </vt:lpstr>
      <vt:lpstr>Слайд 49</vt:lpstr>
      <vt:lpstr>Механизм действия</vt:lpstr>
      <vt:lpstr>Бета-адреноблокаторы взаимодействуют с  Бета-адренорецепторами и блокируют их. </vt:lpstr>
      <vt:lpstr>Селективные препараты избирательно блокируют β1-адренорецепторы миокарда и препятствуют активирующему воздействию на них адреналина и норадреналина, в результате уменьшается сила и частота сердечных сокращений, что в результате приводит к уменьшению потребности миокарда в кислороде и снижению АД.</vt:lpstr>
      <vt:lpstr>Неселективные препараты  блокируют и  β1-адренорецепторы,  и β2-адренорецепторы в гладкомышечных клетках бронхов, что может вызвать бронхоспазм.</vt:lpstr>
      <vt:lpstr>Предпочтение отдается селективным β-АБ с длительным периодом полувыведения, у них меньше побочных эффектов и их можно принимать  1 раз в сутки.</vt:lpstr>
      <vt:lpstr>Показания к применению</vt:lpstr>
      <vt:lpstr>Побочные эффекты</vt:lpstr>
      <vt:lpstr>Слайд 57</vt:lpstr>
      <vt:lpstr>Противопоказания</vt:lpstr>
      <vt:lpstr>Клиническая фармакология блокаторов кальциевых каналов БКК (антагонисты ионов кальция)</vt:lpstr>
      <vt:lpstr>По химической структуре все антагонисты кальция (АК) делятся на группы:</vt:lpstr>
      <vt:lpstr>1. Группа нифедипина (коринфар,  кордафлекс)</vt:lpstr>
      <vt:lpstr>2. Группа верапамила (изоптин, финоптин)</vt:lpstr>
      <vt:lpstr>3. Группа дилтиазема  (Дилтиазем, Кардил)</vt:lpstr>
      <vt:lpstr>Второе поколение группы нифедипина:  амлодипин – он  является препаратом  продленного действия.    Применяется  1-2 раза в сутки, отличается более выраженным избирательным действием на сосуды сердца.</vt:lpstr>
      <vt:lpstr>Механизм действия</vt:lpstr>
      <vt:lpstr>БКК (Антагонисты ионов кальция) блокируют каналы, через которые происходит поступление ионов Са в гладкомышечные клетки сосудов (преимущественно артерий), способствуя их расслаблению и следовательно снижению АД –  группа нифедипина.</vt:lpstr>
      <vt:lpstr>Также антагонисты ионов Са блокируют поступления кальция в кардиомиоциты, уменьшая силу и, в определенной мере, частоту сердечных сокращений, что ведет  к уменьшению потребности миокарда в кислороде  -  группа верапамила.</vt:lpstr>
      <vt:lpstr> Дилтиазем приблизительно одинаково влияет на гладкие мышцы  сосудов и сердца.</vt:lpstr>
      <vt:lpstr> Поэтому  механизм антиангинального действия группы верапамила связан с уменьшением поступления ионов Са в кардиомиоциты, что ведет к снижению силы и частоты сердечных сокращений, что приводит к уменьшению потребности миокарда в кислороде.</vt:lpstr>
      <vt:lpstr>Соответственно, при лечении ИБС шире используются группа верапамила.</vt:lpstr>
      <vt:lpstr>Применение</vt:lpstr>
      <vt:lpstr>Побочные эффекты</vt:lpstr>
      <vt:lpstr>Слайд 73</vt:lpstr>
      <vt:lpstr>Противопоказания</vt:lpstr>
      <vt:lpstr>Вспомогательные лекарственные средства для лечения ИБС</vt:lpstr>
      <vt:lpstr>Антитромботические средства</vt:lpstr>
      <vt:lpstr>Антиагреганты          Одной из причин развития ИБС является   усиление агрегации тромбоцитов и, как следствие, - формирование тромба. Поэтому целенаправленная и длительная терапия антиагрегантами является патогенетически обоснованной.</vt:lpstr>
      <vt:lpstr>С этой целю используются:</vt:lpstr>
      <vt:lpstr>Слайд 79</vt:lpstr>
      <vt:lpstr>При использовании  антиагрегантов может развиться тромбоцитопения, повышенная кровоточивость и кровотечения, поэтому в ходе лечения необходим контролировать анализы крови.</vt:lpstr>
      <vt:lpstr>Антикоагулянты</vt:lpstr>
      <vt:lpstr>Слайд 82</vt:lpstr>
      <vt:lpstr>2. Непрямого действия       - Варфарин   </vt:lpstr>
      <vt:lpstr>Гиполипидемические средства  Эти препараты используются в комплексном лечении ИБС при наличии у больных атеросклероза  и при нарушениях липидного обмена.</vt:lpstr>
      <vt:lpstr>Слайд 85</vt:lpstr>
      <vt:lpstr>Наиболее активными гиполипидемическими препаратами являются статины, именно они чаще всего используются в комплексном лечении ИБС</vt:lpstr>
      <vt:lpstr>Слайд 87</vt:lpstr>
      <vt:lpstr>Слайд 88</vt:lpstr>
      <vt:lpstr>Механизм действия статинов связан с блокадой ключевого фермента синтеза холестерина  гидроксил -метил - глютарил КоА - редуктазы – (ГМГ- КоА - редуктазы).</vt:lpstr>
      <vt:lpstr>Все статины, в целом, хорошо переносятся. Но при длительном применении могут развиться и побочные эффекты:</vt:lpstr>
      <vt:lpstr>Слайд 91</vt:lpstr>
      <vt:lpstr>Модуляторы метаболизма в миокарде </vt:lpstr>
      <vt:lpstr>Признано, что в развитии ИБС существенную роль играют метаболические расстройства, происходящие при ишемии миокарда.</vt:lpstr>
      <vt:lpstr>С целью нормализации метаболических процессов   Европейским обществом кардиологов для клинического использования рекомендован предуктал.</vt:lpstr>
      <vt:lpstr>Слайд 95</vt:lpstr>
      <vt:lpstr>Предуктал способствует  увеличению продукции АТФ. Достаточное количество энергии способствует сохранению нормальной сократительной функции миокарда.</vt:lpstr>
      <vt:lpstr>Критерии оценки эффективности и безопасности применения  антиангинальных лекарственных средств</vt:lpstr>
      <vt:lpstr>1. Клинические</vt:lpstr>
      <vt:lpstr>2. Лабораторно - инструментальные </vt:lpstr>
      <vt:lpstr> Контрольные вопросы для закрепления:  </vt:lpstr>
      <vt:lpstr>Рекомендуемая литература:  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«Клиническая фармакология антиангинальных средств»                                       Преподаватель:                                               Брюханова И.Я.    Красноярск 2010</dc:title>
  <dc:creator>SamLab.ws</dc:creator>
  <cp:lastModifiedBy>Admin</cp:lastModifiedBy>
  <cp:revision>103</cp:revision>
  <dcterms:created xsi:type="dcterms:W3CDTF">2010-10-31T15:54:19Z</dcterms:created>
  <dcterms:modified xsi:type="dcterms:W3CDTF">2021-01-16T11:34:54Z</dcterms:modified>
</cp:coreProperties>
</file>