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66" r:id="rId16"/>
    <p:sldId id="271" r:id="rId17"/>
    <p:sldId id="272" r:id="rId18"/>
    <p:sldId id="273" r:id="rId19"/>
    <p:sldId id="275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818" autoAdjust="0"/>
  </p:normalViewPr>
  <p:slideViewPr>
    <p:cSldViewPr>
      <p:cViewPr varScale="1">
        <p:scale>
          <a:sx n="56" d="100"/>
          <a:sy n="56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6430F-A1B3-4612-B291-DF1B99843F9D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E37A5-F581-4671-B3C6-152CAA7AD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846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zbyka.ru/zdorovie/reabilitaciya-posle-mozgovogo-insulta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Укладка в положении на спине. Парализованную руку кладут под подушку так, чтобы вся рука вместе с плечевым суставом находилась на одном уровне в горизонтальной плоскости. Затем руку отводят в сторону до угла 900 (если у пациента есть боли, то начинают с меньшего угла отведения, постепенно увеличивая его до 900), выпрямляют и поворачивают кнаружи. Кисть с разогнутыми и разведенными пальцами фиксируют </a:t>
            </a:r>
            <a:r>
              <a:rPr lang="ru-RU" dirty="0" err="1" smtClean="0"/>
              <a:t>лонгетой</a:t>
            </a:r>
            <a:r>
              <a:rPr lang="ru-RU" dirty="0" smtClean="0"/>
              <a:t>, а предплечье – мешочком с песком. Нога на стороне паралича (пареза) сгибается в полене под углом 15-200 (подложите под колено валик), стопа – в положении тыльного сгибания под углом 900 и удерживается в таком положении путем упора в спинку кровати или с помощью специального футляра, в который помещается стопа и голень.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E37A5-F581-4671-B3C6-152CAA7ADDC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23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Укладка в положении на здоровом боку проводится путем придания парализованным конечностям </a:t>
            </a:r>
            <a:r>
              <a:rPr lang="ru-RU" dirty="0" err="1" smtClean="0"/>
              <a:t>сгибательной</a:t>
            </a:r>
            <a:r>
              <a:rPr lang="ru-RU" dirty="0" smtClean="0"/>
              <a:t> позы. Руку сгибают в плечевом суставе и локте, помещают на подушку, ногу сгибают в тазобедренном, коленном и голеностопном суставах, помещая на другую подушку. Если мышечный тонус еще не повысился, укладки в положении на спине и здоровом боку меняют каждые 1,5-2 часа. В случаях раннего и выраженного повышения тонуса лечение положением на спине длится 1,5-2 часа, а на здоровом боку – 30-50 минут.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E37A5-F581-4671-B3C6-152CAA7ADDC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659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Укладка на спине: голова пациента лежит на подушке, шею сгибать не надо, плечи поддерживаются подушкой. Парализованная рука лежит на подушке на небольшом расстоянии от туловища, выпрямлена в локтевом и кистевом суставах, пальцы выпрямлены. Бедро парализованной ноги разогнуто и уложено на подушку.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E37A5-F581-4671-B3C6-152CAA7ADDC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835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Укладка на парализованной стороне: голова должна находиться в удобном положении, туловище слегка развернуто и поддерживается подушками сзади и спереди. Положение парализованной руки: она полностью опирается на прикроватный столик, в плечевом суставе согнута на 900 и повернута (</a:t>
            </a:r>
            <a:r>
              <a:rPr lang="ru-RU" dirty="0" err="1" smtClean="0"/>
              <a:t>ротирована</a:t>
            </a:r>
            <a:r>
              <a:rPr lang="ru-RU" dirty="0" smtClean="0"/>
              <a:t>) кнаружи, в локте и кистевом суставах – максимально возможно разогнута, пальцы также разогнуты и разведены. Положение парализованной ноги: бедро разогнуто, в колене – легкое сгибание. Здоровая рука лежит на туловище или на подушке. Здоровая нога лежит на подушке, слегка согнута в колене и тазобедренном суставах (положение шага).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E37A5-F581-4671-B3C6-152CAA7ADDC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400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Укладка на здоровой стороне: голова должна лежать в удобном для пациента положении на одной линии с туловищем, слегка повернутым вперед. Парализованная рука лежит на подушке, согнута в плечевом суставе под углом 900 и вытянута вперед. Положение парализованной ноги: слегка согнута в тазобедренном суставе и колене, голень и стопа уложены на подушку. Здоровая рука располагается в удобном для пациента положении. Здоровая нога разогнута в коленном и тазобедренном суставах.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E37A5-F581-4671-B3C6-152CAA7ADDC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211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 группами упражнений можно ознакомиться тут </a:t>
            </a:r>
            <a:r>
              <a:rPr lang="en-US" dirty="0" smtClean="0">
                <a:hlinkClick r:id="rId3"/>
              </a:rPr>
              <a:t>http://azbyka.ru/zdorovie/reabilitaciya-posle-mozgovogo-insulta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E37A5-F581-4671-B3C6-152CAA7ADDC1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9237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E37A5-F581-4671-B3C6-152CAA7ADDC1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532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Медицинская реабилитация после инсульта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Абдулгалимов</a:t>
            </a:r>
            <a:r>
              <a:rPr lang="ru-RU" dirty="0" smtClean="0"/>
              <a:t> </a:t>
            </a:r>
            <a:r>
              <a:rPr lang="ru-RU" dirty="0" err="1" smtClean="0"/>
              <a:t>Вагиф</a:t>
            </a:r>
            <a:r>
              <a:rPr lang="ru-RU" dirty="0" smtClean="0"/>
              <a:t> 605леч.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060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6419056" cy="46371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Пассивные движения улучшают кровоток в парализованных конечностях, могут способствовать уменьшению мышечного тонуса, а также стимулируют появление активных движений. Пассивные движения начинают с крупных суставов рук и ног, постепенно переходя к мелким. Пассивные движения выполняют медленно (быстрый темп может повышать тонус мышц), плавно, без резких движений, как на больной, так и на здоровой стороне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Пассивные движения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60232" y="1556792"/>
            <a:ext cx="2249109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2111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pPr marL="0" indent="457200">
              <a:buNone/>
            </a:pPr>
            <a:r>
              <a:rPr lang="ru-RU" dirty="0"/>
              <a:t>Активную гимнастику при отсутствии противопоказаний начинают при ишемическом инсульте через 7-10 дней, при геморрагическом – через 15-20 дней от начала болезни. Основное требование – строгое дозирование нагрузки и постепенно ее увеличение. Нагрузку дозируют амплитудой, темпом и количеством повторений упражнений, степенью физического напряжения. Различают статические упражнения, сопровождающееся тоническим напряжением мышц, и упражнения динамические: при них выполняются сами движения.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Активная гимнастика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122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>
              <a:buNone/>
            </a:pPr>
            <a:r>
              <a:rPr lang="ru-RU" dirty="0"/>
              <a:t>Массаж начинают при неосложненном ишемическом инсульте на 2-4 день болезни, при геморрагическом – на 6-8 день. Массаж проводят, когда пациент лежит на спине и на здоровом боку, ежедневно, начиная с 10 минут и постепенно увеличивая длительность массажа до 20 минут.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Массаж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92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373616" cy="5318051"/>
          </a:xfrm>
        </p:spPr>
        <p:txBody>
          <a:bodyPr>
            <a:noAutofit/>
          </a:bodyPr>
          <a:lstStyle/>
          <a:p>
            <a:pPr marL="0" indent="457200">
              <a:buNone/>
            </a:pPr>
            <a:r>
              <a:rPr lang="ru-RU" sz="4400" dirty="0"/>
              <a:t>В условиях стационара реабилитационные мероприятия проводятся не дольше 1,5-2 месяцев. При необходимости продолжить восстановительное лечение пациента переводят в учреждение реабилитации амбулаторного типа.</a:t>
            </a:r>
          </a:p>
        </p:txBody>
      </p:sp>
    </p:spTree>
    <p:extLst>
      <p:ext uri="{BB962C8B-B14F-4D97-AF65-F5344CB8AC3E}">
        <p14:creationId xmlns:p14="http://schemas.microsoft.com/office/powerpoint/2010/main" val="1225467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40560"/>
          </a:xfrm>
        </p:spPr>
        <p:txBody>
          <a:bodyPr>
            <a:normAutofit lnSpcReduction="10000"/>
          </a:bodyPr>
          <a:lstStyle/>
          <a:p>
            <a:pPr marL="0" indent="457200">
              <a:buNone/>
            </a:pPr>
            <a:r>
              <a:rPr lang="ru-RU" dirty="0"/>
              <a:t>На амбулаторное реабилитационное лечение пациентов направляют не ранее чем через 1,5 месяца после ишемического инсульта и 2,5 месяца после геморрагического инсульта. </a:t>
            </a:r>
          </a:p>
          <a:p>
            <a:pPr marL="0" indent="457200">
              <a:buNone/>
            </a:pPr>
            <a:r>
              <a:rPr lang="ru-RU" dirty="0" smtClean="0"/>
              <a:t>Амбулаторной </a:t>
            </a:r>
            <a:r>
              <a:rPr lang="ru-RU" dirty="0"/>
              <a:t>реабилитации подлежат пациенты с двигательными, речевыми, чувствительными, </a:t>
            </a:r>
            <a:r>
              <a:rPr lang="ru-RU" dirty="0" err="1"/>
              <a:t>координаторными</a:t>
            </a:r>
            <a:r>
              <a:rPr lang="ru-RU" dirty="0"/>
              <a:t> нарушениями. Амбулаторная реабилитация, проводимая пациенту, перенесшему инсульт год и более назад, даст положительный эффект при условии наличия признаков продолжающегося восстановления функций.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Амбулаторный этап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5056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    Основные </a:t>
            </a:r>
            <a:r>
              <a:rPr lang="ru-RU" dirty="0"/>
              <a:t>амбулаторные реабилитационные мероприятия:</a:t>
            </a:r>
          </a:p>
          <a:p>
            <a:pPr marL="0" indent="0">
              <a:buNone/>
            </a:pPr>
            <a:r>
              <a:rPr lang="ru-RU" dirty="0"/>
              <a:t>— медикаментозная терапия (назначается строго врачом);</a:t>
            </a:r>
          </a:p>
          <a:p>
            <a:pPr marL="0" indent="0">
              <a:buNone/>
            </a:pPr>
            <a:r>
              <a:rPr lang="ru-RU" dirty="0"/>
              <a:t>— физиотерапия;</a:t>
            </a:r>
          </a:p>
          <a:p>
            <a:pPr marL="0" indent="0">
              <a:buNone/>
            </a:pPr>
            <a:r>
              <a:rPr lang="ru-RU" dirty="0"/>
              <a:t>— </a:t>
            </a:r>
            <a:r>
              <a:rPr lang="ru-RU" dirty="0" err="1"/>
              <a:t>кинезотерапия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— психотерапия (проводится врачами соответствующих специальностей);</a:t>
            </a:r>
          </a:p>
          <a:p>
            <a:pPr marL="0" indent="0">
              <a:buNone/>
            </a:pPr>
            <a:r>
              <a:rPr lang="ru-RU" dirty="0"/>
              <a:t>— восстановление высших корковых функций;</a:t>
            </a:r>
          </a:p>
          <a:p>
            <a:pPr marL="0" indent="0">
              <a:buNone/>
            </a:pPr>
            <a:r>
              <a:rPr lang="ru-RU" dirty="0"/>
              <a:t>— трудотерапия.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Амбулаторный этап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9688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Проводится </a:t>
            </a:r>
            <a:r>
              <a:rPr lang="ru-RU" dirty="0"/>
              <a:t>под контролем врача-физиотерапевта. Физиотерапевтические процедуры назначаются не ранее чем через 1-1,5 месяца после ишемического инсульта и не ранее чем через 3-6 месяцев после геморрагического.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Физиотерапия</a:t>
            </a:r>
          </a:p>
        </p:txBody>
      </p:sp>
    </p:spTree>
    <p:extLst>
      <p:ext uri="{BB962C8B-B14F-4D97-AF65-F5344CB8AC3E}">
        <p14:creationId xmlns:p14="http://schemas.microsoft.com/office/powerpoint/2010/main" val="2080475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— общая </a:t>
            </a:r>
            <a:r>
              <a:rPr lang="ru-RU" dirty="0" smtClean="0"/>
              <a:t>дарсонвализация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— общая </a:t>
            </a:r>
            <a:r>
              <a:rPr lang="ru-RU" dirty="0" err="1" smtClean="0"/>
              <a:t>индуктометрия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— УВЧ и МВТ на шейно-воротниковую </a:t>
            </a:r>
            <a:r>
              <a:rPr lang="ru-RU" dirty="0" smtClean="0"/>
              <a:t>зону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Противопоказаны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524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472608"/>
          </a:xfrm>
        </p:spPr>
        <p:txBody>
          <a:bodyPr>
            <a:noAutofit/>
          </a:bodyPr>
          <a:lstStyle/>
          <a:p>
            <a:r>
              <a:rPr lang="ru-RU" sz="2300" dirty="0"/>
              <a:t>— электрофорез растворов вазоактивных </a:t>
            </a:r>
            <a:r>
              <a:rPr lang="ru-RU" sz="2300" dirty="0" smtClean="0"/>
              <a:t>препаратов</a:t>
            </a:r>
            <a:endParaRPr lang="ru-RU" sz="2300" dirty="0"/>
          </a:p>
          <a:p>
            <a:r>
              <a:rPr lang="ru-RU" sz="2300" dirty="0"/>
              <a:t>— местные сульфидные ванны для верхних </a:t>
            </a:r>
            <a:r>
              <a:rPr lang="ru-RU" sz="2300" dirty="0" smtClean="0"/>
              <a:t>конечностей</a:t>
            </a:r>
            <a:endParaRPr lang="ru-RU" sz="2300" dirty="0"/>
          </a:p>
          <a:p>
            <a:r>
              <a:rPr lang="ru-RU" sz="2300" dirty="0"/>
              <a:t>— постоянное магнитное поле на шейно-воротниковую область при нарушениях венозного </a:t>
            </a:r>
            <a:r>
              <a:rPr lang="ru-RU" sz="2300" dirty="0" smtClean="0"/>
              <a:t>оттока</a:t>
            </a:r>
            <a:endParaRPr lang="ru-RU" sz="2300" dirty="0"/>
          </a:p>
          <a:p>
            <a:r>
              <a:rPr lang="ru-RU" sz="2300" dirty="0"/>
              <a:t>— общие морские, хвойные, жемчужные, углекислые ванны</a:t>
            </a:r>
            <a:r>
              <a:rPr lang="ru-RU" sz="2300" dirty="0" smtClean="0"/>
              <a:t>;</a:t>
            </a:r>
            <a:endParaRPr lang="ru-RU" sz="23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Показаны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918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— массаж шейно-воротниковой зоны ежедневно, курс 12-15 процедур</a:t>
            </a:r>
          </a:p>
          <a:p>
            <a:r>
              <a:rPr lang="ru-RU" dirty="0"/>
              <a:t>— парафиновые или озокеритовые аппликации на </a:t>
            </a:r>
            <a:r>
              <a:rPr lang="ru-RU" dirty="0" err="1"/>
              <a:t>паретичную</a:t>
            </a:r>
            <a:r>
              <a:rPr lang="ru-RU" dirty="0"/>
              <a:t> конечность</a:t>
            </a:r>
          </a:p>
          <a:p>
            <a:r>
              <a:rPr lang="ru-RU" dirty="0"/>
              <a:t>— точечный массаж</a:t>
            </a:r>
          </a:p>
          <a:p>
            <a:r>
              <a:rPr lang="ru-RU" dirty="0"/>
              <a:t>— иглорефлексотерапия</a:t>
            </a:r>
          </a:p>
          <a:p>
            <a:r>
              <a:rPr lang="ru-RU" dirty="0"/>
              <a:t>— диадинамические или синусоидально-модулированные токи</a:t>
            </a:r>
          </a:p>
          <a:p>
            <a:r>
              <a:rPr lang="ru-RU" dirty="0"/>
              <a:t>— местное применение токов </a:t>
            </a:r>
            <a:r>
              <a:rPr lang="ru-RU" dirty="0" err="1"/>
              <a:t>д’Арсонваля</a:t>
            </a:r>
            <a:endParaRPr lang="ru-RU" dirty="0"/>
          </a:p>
          <a:p>
            <a:r>
              <a:rPr lang="ru-RU" dirty="0"/>
              <a:t>— электростимуляция </a:t>
            </a:r>
            <a:r>
              <a:rPr lang="ru-RU" dirty="0" err="1"/>
              <a:t>паретичных</a:t>
            </a:r>
            <a:r>
              <a:rPr lang="ru-RU" dirty="0"/>
              <a:t> мышц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Показаны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268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Восстановление </a:t>
            </a:r>
            <a:r>
              <a:rPr lang="ru-RU" dirty="0"/>
              <a:t>(улучшение) нарушенных </a:t>
            </a:r>
            <a:r>
              <a:rPr lang="ru-RU" dirty="0" smtClean="0"/>
              <a:t>функций</a:t>
            </a:r>
            <a:endParaRPr lang="ru-RU" dirty="0"/>
          </a:p>
          <a:p>
            <a:r>
              <a:rPr lang="ru-RU" dirty="0" smtClean="0"/>
              <a:t>Бытовая </a:t>
            </a:r>
            <a:r>
              <a:rPr lang="ru-RU" dirty="0"/>
              <a:t>и социальная адаптация к имеющемуся </a:t>
            </a:r>
            <a:r>
              <a:rPr lang="ru-RU" dirty="0" smtClean="0"/>
              <a:t>дефекту</a:t>
            </a:r>
            <a:endParaRPr lang="ru-RU" dirty="0"/>
          </a:p>
          <a:p>
            <a:r>
              <a:rPr lang="ru-RU" dirty="0" smtClean="0"/>
              <a:t>Профилактика </a:t>
            </a:r>
            <a:r>
              <a:rPr lang="ru-RU" dirty="0"/>
              <a:t>повторного инсульта и других сердечно-сосудистых </a:t>
            </a:r>
            <a:r>
              <a:rPr lang="ru-RU" dirty="0" smtClean="0"/>
              <a:t>заболеваний</a:t>
            </a:r>
            <a:endParaRPr lang="ru-RU" dirty="0"/>
          </a:p>
          <a:p>
            <a:r>
              <a:rPr lang="ru-RU" dirty="0" smtClean="0"/>
              <a:t>Лечение </a:t>
            </a:r>
            <a:r>
              <a:rPr lang="ru-RU" dirty="0"/>
              <a:t>сопутствующих </a:t>
            </a:r>
            <a:r>
              <a:rPr lang="ru-RU" dirty="0" smtClean="0"/>
              <a:t>заболеваний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задачи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63130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3905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Ранее начало</a:t>
            </a:r>
          </a:p>
          <a:p>
            <a:r>
              <a:rPr lang="ru-RU" dirty="0"/>
              <a:t>С</a:t>
            </a:r>
            <a:r>
              <a:rPr lang="ru-RU" dirty="0" smtClean="0"/>
              <a:t>истематичность </a:t>
            </a:r>
            <a:r>
              <a:rPr lang="ru-RU" dirty="0"/>
              <a:t>и </a:t>
            </a:r>
            <a:r>
              <a:rPr lang="ru-RU" dirty="0" smtClean="0"/>
              <a:t>длительность</a:t>
            </a:r>
            <a:endParaRPr lang="ru-RU" dirty="0"/>
          </a:p>
          <a:p>
            <a:r>
              <a:rPr lang="ru-RU" dirty="0"/>
              <a:t>К</a:t>
            </a:r>
            <a:r>
              <a:rPr lang="ru-RU" dirty="0" smtClean="0"/>
              <a:t>омплексность</a:t>
            </a:r>
            <a:endParaRPr lang="ru-RU" dirty="0"/>
          </a:p>
          <a:p>
            <a:r>
              <a:rPr lang="ru-RU" dirty="0" err="1"/>
              <a:t>П</a:t>
            </a:r>
            <a:r>
              <a:rPr lang="ru-RU" dirty="0" err="1" smtClean="0"/>
              <a:t>оэтапность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принципы реабилитационных </a:t>
            </a:r>
            <a:r>
              <a:rPr lang="ru-RU" dirty="0" smtClean="0"/>
              <a:t>мероприятий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326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Помимо медикаментозного лечения, основным методом реабилитации является </a:t>
            </a:r>
            <a:r>
              <a:rPr lang="ru-RU" dirty="0" err="1" smtClean="0"/>
              <a:t>кинезотерапия</a:t>
            </a:r>
            <a:r>
              <a:rPr lang="ru-RU" dirty="0" smtClean="0"/>
              <a:t>:</a:t>
            </a:r>
          </a:p>
          <a:p>
            <a:r>
              <a:rPr lang="ru-RU" i="1" dirty="0"/>
              <a:t>Лечение положением.</a:t>
            </a:r>
            <a:r>
              <a:rPr lang="ru-RU" dirty="0"/>
              <a:t> Цель: придать парализованным (</a:t>
            </a:r>
            <a:r>
              <a:rPr lang="ru-RU" dirty="0" err="1"/>
              <a:t>паретичным</a:t>
            </a:r>
            <a:r>
              <a:rPr lang="ru-RU" dirty="0"/>
              <a:t>) конечностям правильное положение, пока пациент лежит в постели. Следите за тем, чтобы руки и ноги не находились долго в одном положении.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Стационарный этап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950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167" y="2815171"/>
            <a:ext cx="3765665" cy="185789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Укладка положение на спине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2507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72816"/>
            <a:ext cx="8393542" cy="417646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Укладка в положении на здоровом боку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547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254658"/>
            <a:ext cx="3240360" cy="518549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Укладка на спине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230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452" y="1950648"/>
            <a:ext cx="2315095" cy="358694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Укладка на парализованной стороне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3963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452" y="2362128"/>
            <a:ext cx="2315095" cy="276398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Укладка на здоровой стороне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616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</TotalTime>
  <Words>961</Words>
  <Application>Microsoft Office PowerPoint</Application>
  <PresentationFormat>Экран (4:3)</PresentationFormat>
  <Paragraphs>71</Paragraphs>
  <Slides>20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Медицинская реабилитация после инсульта</vt:lpstr>
      <vt:lpstr>Основные задачи</vt:lpstr>
      <vt:lpstr>Основные принципы реабилитационных мероприятий</vt:lpstr>
      <vt:lpstr>Стационарный этап</vt:lpstr>
      <vt:lpstr>Укладка положение на спине</vt:lpstr>
      <vt:lpstr>Укладка в положении на здоровом боку</vt:lpstr>
      <vt:lpstr>Укладка на спине</vt:lpstr>
      <vt:lpstr>Укладка на парализованной стороне</vt:lpstr>
      <vt:lpstr>Укладка на здоровой стороне</vt:lpstr>
      <vt:lpstr>Пассивные движения</vt:lpstr>
      <vt:lpstr>Активная гимнастика</vt:lpstr>
      <vt:lpstr>Массаж</vt:lpstr>
      <vt:lpstr>Презентация PowerPoint</vt:lpstr>
      <vt:lpstr>Амбулаторный этап</vt:lpstr>
      <vt:lpstr>Амбулаторный этап</vt:lpstr>
      <vt:lpstr>Физиотерапия</vt:lpstr>
      <vt:lpstr>Противопоказаны</vt:lpstr>
      <vt:lpstr>Показаны</vt:lpstr>
      <vt:lpstr>Показаны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Медицинская реабилитация после инсульта</dc:title>
  <dc:creator>ОАР№1 Пост1-1</dc:creator>
  <cp:lastModifiedBy>ОАР№1 Пост1-1</cp:lastModifiedBy>
  <cp:revision>5</cp:revision>
  <dcterms:created xsi:type="dcterms:W3CDTF">2016-05-30T09:42:49Z</dcterms:created>
  <dcterms:modified xsi:type="dcterms:W3CDTF">2016-05-30T11:01:32Z</dcterms:modified>
</cp:coreProperties>
</file>