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76" r:id="rId2"/>
    <p:sldId id="256" r:id="rId3"/>
    <p:sldId id="265" r:id="rId4"/>
    <p:sldId id="258" r:id="rId5"/>
    <p:sldId id="257" r:id="rId6"/>
    <p:sldId id="259" r:id="rId7"/>
    <p:sldId id="260" r:id="rId8"/>
    <p:sldId id="272" r:id="rId9"/>
    <p:sldId id="275" r:id="rId10"/>
    <p:sldId id="27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1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18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Улукбек Абдырахманов" userId="5658ea819dc2dfde" providerId="LiveId" clId="{6422C282-9DCD-594C-A811-400DBBB0C7E3}"/>
    <pc:docChg chg="modSld">
      <pc:chgData name="Улукбек Абдырахманов" userId="5658ea819dc2dfde" providerId="LiveId" clId="{6422C282-9DCD-594C-A811-400DBBB0C7E3}" dt="2021-10-18T01:28:53.223" v="3" actId="2711"/>
      <pc:docMkLst>
        <pc:docMk/>
      </pc:docMkLst>
      <pc:sldChg chg="modSp">
        <pc:chgData name="Улукбек Абдырахманов" userId="5658ea819dc2dfde" providerId="LiveId" clId="{6422C282-9DCD-594C-A811-400DBBB0C7E3}" dt="2021-10-18T01:28:24.880" v="1" actId="14100"/>
        <pc:sldMkLst>
          <pc:docMk/>
          <pc:sldMk cId="0" sldId="256"/>
        </pc:sldMkLst>
        <pc:spChg chg="mod">
          <ac:chgData name="Улукбек Абдырахманов" userId="5658ea819dc2dfde" providerId="LiveId" clId="{6422C282-9DCD-594C-A811-400DBBB0C7E3}" dt="2021-10-18T01:28:24.880" v="1" actId="14100"/>
          <ac:spMkLst>
            <pc:docMk/>
            <pc:sldMk cId="0" sldId="256"/>
            <ac:spMk id="8" creationId="{00000000-0000-0000-0000-000000000000}"/>
          </ac:spMkLst>
        </pc:spChg>
      </pc:sldChg>
      <pc:sldChg chg="modSp">
        <pc:chgData name="Улукбек Абдырахманов" userId="5658ea819dc2dfde" providerId="LiveId" clId="{6422C282-9DCD-594C-A811-400DBBB0C7E3}" dt="2021-10-18T01:28:45.563" v="2" actId="2711"/>
        <pc:sldMkLst>
          <pc:docMk/>
          <pc:sldMk cId="0" sldId="265"/>
        </pc:sldMkLst>
        <pc:spChg chg="mod">
          <ac:chgData name="Улукбек Абдырахманов" userId="5658ea819dc2dfde" providerId="LiveId" clId="{6422C282-9DCD-594C-A811-400DBBB0C7E3}" dt="2021-10-18T01:28:45.563" v="2" actId="2711"/>
          <ac:spMkLst>
            <pc:docMk/>
            <pc:sldMk cId="0" sldId="265"/>
            <ac:spMk id="13" creationId="{00000000-0000-0000-0000-000000000000}"/>
          </ac:spMkLst>
        </pc:spChg>
      </pc:sldChg>
      <pc:sldChg chg="modSp">
        <pc:chgData name="Улукбек Абдырахманов" userId="5658ea819dc2dfde" providerId="LiveId" clId="{6422C282-9DCD-594C-A811-400DBBB0C7E3}" dt="2021-10-18T01:28:53.223" v="3" actId="2711"/>
        <pc:sldMkLst>
          <pc:docMk/>
          <pc:sldMk cId="0" sldId="276"/>
        </pc:sldMkLst>
        <pc:spChg chg="mod">
          <ac:chgData name="Улукбек Абдырахманов" userId="5658ea819dc2dfde" providerId="LiveId" clId="{6422C282-9DCD-594C-A811-400DBBB0C7E3}" dt="2021-10-18T01:28:53.223" v="3" actId="2711"/>
          <ac:spMkLst>
            <pc:docMk/>
            <pc:sldMk cId="0" sldId="27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D44AD-C898-4459-B8FD-A871163D916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A9F1-BB19-4223-B7DB-116BE4916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4A9F1-BB19-4223-B7DB-116BE491613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E0C5-CEAC-4469-922D-7E677928F74A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BC28-A3CA-4F6F-921F-60C1C7C7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23" y="98961"/>
            <a:ext cx="8402692" cy="1061582"/>
          </a:xfrm>
          <a:solidFill>
            <a:schemeClr val="bg1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ru-RU" sz="2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тема: Дисциплинарный Устав Вооруженных Сил России</a:t>
            </a:r>
          </a:p>
        </p:txBody>
      </p:sp>
      <p:pic>
        <p:nvPicPr>
          <p:cNvPr id="26626" name="Picture 2" descr="http://cdn.pladform.ru/img/covers/v100757238_m_3230_e20b66fe3f34acff1821f6d2e4b1d043.jpg?a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56888"/>
            <a:ext cx="5780991" cy="4069701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lum bright="10000" contrast="40000"/>
          </a:blip>
          <a:srcRect/>
          <a:stretch>
            <a:fillRect/>
          </a:stretch>
        </p:blipFill>
        <p:spPr bwMode="auto">
          <a:xfrm>
            <a:off x="97862" y="2056887"/>
            <a:ext cx="2678564" cy="4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786182" y="4572008"/>
            <a:ext cx="5357818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Беспрекословно выполнять поставленные задачи в любых условиях, в том числе с риском для жизни, стойко переносить трудности военной службы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86316" y="3500438"/>
            <a:ext cx="4357683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Быть бдительным, строго хранить государственную тайну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857364"/>
            <a:ext cx="5857884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свои долг умело и мужественно, добросовестно изучать военное дело, беречь государственное и военное имущество</a:t>
            </a:r>
          </a:p>
        </p:txBody>
      </p:sp>
      <p:pic>
        <p:nvPicPr>
          <p:cNvPr id="1027" name="Picture 3" descr="L:\M6rr2heBLlU.jpg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 b="9"/>
          <a:stretch>
            <a:fillRect/>
          </a:stretch>
        </p:blipFill>
        <p:spPr bwMode="auto">
          <a:xfrm>
            <a:off x="214282" y="642918"/>
            <a:ext cx="4143404" cy="578513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706540" y="571480"/>
            <a:ext cx="54374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Быть верным Военной присяге, строго соблюдать законы РФ и требованию общевойсковых уставов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0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Воинская дисциплина обязывает:</a:t>
            </a:r>
          </a:p>
        </p:txBody>
      </p:sp>
      <p:sp>
        <p:nvSpPr>
          <p:cNvPr id="1026" name="AutoShape 2" descr="https://cs7058.vk.me/c540103/v540103860/3d45c/M6rr2heBLl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786182" y="714356"/>
            <a:ext cx="5357818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 правила взаимоотношений между военнослужащими, крепить войсковое товарищество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2357430"/>
            <a:ext cx="5000628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уважение командирам и друг другу, соблюдать правила воинского приветствия и воинской вежливости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3929066"/>
            <a:ext cx="4643438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Вести себя с достоинством в общественных местах, не допускать самому и удерживать других от недостойных поступков.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572140"/>
            <a:ext cx="45720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нормы международного гуманитарного  права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21571" y="128592"/>
            <a:ext cx="6500858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Воинская дисциплина обязывает:</a:t>
            </a:r>
            <a:endParaRPr lang="ru-RU" sz="2400" b="1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292" name="Picture 4" descr="http://pochta-polevaya.ru/content/i/15357/14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 r="120"/>
          <a:stretch>
            <a:fillRect/>
          </a:stretch>
        </p:blipFill>
        <p:spPr bwMode="auto">
          <a:xfrm>
            <a:off x="214282" y="714356"/>
            <a:ext cx="4214842" cy="597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572132" y="5572140"/>
            <a:ext cx="3357554" cy="7017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ru-RU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 метод убеждение. </a:t>
            </a:r>
          </a:p>
          <a:p>
            <a:pPr lvl="0" algn="r">
              <a:spcBef>
                <a:spcPct val="20000"/>
              </a:spcBef>
              <a:defRPr/>
            </a:pPr>
            <a:r>
              <a:rPr lang="ru-RU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 Метод  принуждения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9481" y="857232"/>
            <a:ext cx="5284519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Это строгое и точное соблюдение всеми военнослужащими </a:t>
            </a:r>
          </a:p>
          <a:p>
            <a:pPr algn="r">
              <a:buNone/>
            </a:pPr>
            <a:r>
              <a:rPr lang="ru-RU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порядка и правил, установленных законами, воинскими уставами и приказами командиров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4778" y="3286124"/>
            <a:ext cx="492922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осознании каждым военнослужащим воинского долга и личной ответственности за защиту своего Отечества.</a:t>
            </a:r>
            <a:endParaRPr lang="ru-RU" cap="all" dirty="0">
              <a:ln w="9000" cmpd="sng">
                <a:solidFill>
                  <a:sysClr val="windowText" lastClr="00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85728"/>
            <a:ext cx="3756156" cy="40011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ru-RU" sz="20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Воинская дисциплина 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2571744"/>
            <a:ext cx="4573496" cy="40011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ru-RU" sz="20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Дисциплина  основывается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4714884"/>
            <a:ext cx="3369115" cy="707886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r"/>
            <a:r>
              <a:rPr lang="ru-RU" sz="20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Методы воспитание дисциплины </a:t>
            </a:r>
            <a:endParaRPr lang="ru-RU" sz="2000" dirty="0"/>
          </a:p>
        </p:txBody>
      </p:sp>
      <p:pic>
        <p:nvPicPr>
          <p:cNvPr id="12292" name="Picture 4" descr="http://www.pravda-nn.ru/upl/newspapers/src/24828.jpg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tretch>
            <a:fillRect/>
          </a:stretch>
        </p:blipFill>
        <p:spPr bwMode="auto">
          <a:xfrm>
            <a:off x="214282" y="214290"/>
            <a:ext cx="3786214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71868" y="4714884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Право строго взыскивать с нерадивых…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214290"/>
            <a:ext cx="4071966" cy="70788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r"/>
            <a:r>
              <a:rPr lang="ru-RU" sz="20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Дисциплинарная власть командира</a:t>
            </a:r>
            <a:endParaRPr lang="ru-RU" sz="2000" b="1" cap="all" dirty="0">
              <a:ln w="9000" cmpd="sng">
                <a:solidFill>
                  <a:sysClr val="windowText" lastClr="00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1142984"/>
            <a:ext cx="442915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Право</a:t>
            </a:r>
            <a:r>
              <a:rPr lang="ru-RU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командира отдавать приказ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6143644"/>
            <a:ext cx="864399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Обязанность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подчиненного беспрекословно повиноваться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2000240"/>
            <a:ext cx="4357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Право поддерживать воинскую дисциплину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292893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Право требовать соблюдения дисциплины 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3857628"/>
            <a:ext cx="40085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Право поощрять достойных</a:t>
            </a:r>
            <a:endParaRPr lang="ru-RU" sz="2000" dirty="0"/>
          </a:p>
        </p:txBody>
      </p:sp>
      <p:pic>
        <p:nvPicPr>
          <p:cNvPr id="10242" name="Picture 2" descr="http://spmi.ru/system/files/lib/uch/uk/podpolkovnik_Gabdulin_M.A.instruktiruet_naryad_po_VK.JPG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 b="3"/>
          <a:stretch>
            <a:fillRect/>
          </a:stretch>
        </p:blipFill>
        <p:spPr bwMode="auto">
          <a:xfrm>
            <a:off x="285720" y="285728"/>
            <a:ext cx="4120471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20000" contrast="40000"/>
          </a:blip>
          <a:srcRect r="7"/>
          <a:stretch>
            <a:fillRect/>
          </a:stretch>
        </p:blipFill>
        <p:spPr bwMode="auto">
          <a:xfrm>
            <a:off x="214282" y="714356"/>
            <a:ext cx="4171647" cy="5786478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786182" y="142852"/>
            <a:ext cx="521497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Поощрение военнослужащих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142984"/>
            <a:ext cx="635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Высшая оценка служебной деятельности военнослужащего</a:t>
            </a:r>
            <a:r>
              <a:rPr lang="ru-RU" sz="20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2500306"/>
            <a:ext cx="50006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Применяется к военнослужащим добросовестно исполняющим свой воинский долг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643446"/>
            <a:ext cx="47863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Поощрение объявляется военнослужащим командиром подразделения на общем построений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45.mvd.ru/upload/site48/eedb65775da04d1a4e9796049a08d57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14348" y="1214422"/>
            <a:ext cx="1230403" cy="2000264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5357818" y="214290"/>
            <a:ext cx="3858749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ru-RU" sz="24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Виды поощрений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857232"/>
            <a:ext cx="7929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1.снятие ранее наложенного дисциплинарного взыскания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80678" y="2000240"/>
            <a:ext cx="39805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3.сообщение на родину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22961" y="157161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2.объявление благодарности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43042" y="2500306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4.награждение грамотой или ценными подарком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34" y="3214686"/>
            <a:ext cx="8643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5.награждение личной фотографией военнослужащего, снятого при развернутом Боевом Знамени воинской части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4357694"/>
            <a:ext cx="7715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6.Присвоение очередного воинского звания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4896217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7.награждение нагрудным знаком «Отличник Вооруженных Сил России»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1538" y="5572140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8.занесение в Книгу почета воинской части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607220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9.Отпуск на родину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http://cs618917.vk.me/v618917044/589/6lF_GzAmg2c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214282" y="571480"/>
            <a:ext cx="99315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105_big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r="53"/>
          <a:stretch>
            <a:fillRect/>
          </a:stretch>
        </p:blipFill>
        <p:spPr>
          <a:xfrm>
            <a:off x="285720" y="1214422"/>
            <a:ext cx="4786346" cy="37147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1285852" y="428604"/>
            <a:ext cx="657229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Дисциплинарное взыскание </a:t>
            </a:r>
            <a:endParaRPr lang="ru-RU" sz="2400" b="1" cap="all" dirty="0">
              <a:ln w="9000" cmpd="sng">
                <a:solidFill>
                  <a:sysClr val="windowText" lastClr="00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643050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Наказание, налагаемое на военнослужащего в связи с нарушением им воинской дисциплины.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8103" y="5253351"/>
            <a:ext cx="8305897" cy="120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Взыскание</a:t>
            </a:r>
            <a:r>
              <a:rPr lang="ru-RU" sz="2400" cap="all" dirty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  </a:t>
            </a: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соответствует</a:t>
            </a:r>
            <a:r>
              <a:rPr lang="ru-RU" sz="2400" cap="all" dirty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тяжести </a:t>
            </a:r>
          </a:p>
          <a:p>
            <a:pPr algn="r">
              <a:buNone/>
            </a:pPr>
            <a:r>
              <a:rPr lang="ru-RU" sz="24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совершенного военнослужащим проступка.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agregator.pro/foto/kakoe-nakazanie-grozit-uklonistu-ot-armii.1525771.2013_03_31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r="158"/>
          <a:stretch>
            <a:fillRect/>
          </a:stretch>
        </p:blipFill>
        <p:spPr bwMode="auto">
          <a:xfrm>
            <a:off x="142844" y="285728"/>
            <a:ext cx="3956280" cy="642000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811708" y="955659"/>
            <a:ext cx="8215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1.Выговор  или строгий выговор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88596" y="1491178"/>
            <a:ext cx="6929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Лишение очередного увольнения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2214554"/>
            <a:ext cx="6429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Назначение вне очереди в наряд на работу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43174" y="2928934"/>
            <a:ext cx="6500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арест с содержанием </a:t>
            </a:r>
          </a:p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гауптвахте - до 10 суток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4714884"/>
            <a:ext cx="5643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Снижение в должности </a:t>
            </a:r>
          </a:p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(сержанты и старшины)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857628"/>
            <a:ext cx="5929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Лишение нагрудного знака</a:t>
            </a:r>
          </a:p>
          <a:p>
            <a:pPr algn="r">
              <a:buNone/>
            </a:pPr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«Отличника ВС России»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99124" y="5572140"/>
            <a:ext cx="5044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Снижение в воинском звании на одну ступень (сержанты и старшины)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214290"/>
            <a:ext cx="3842719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ru-RU" sz="24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Виды  взысканий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4282" y="5357826"/>
            <a:ext cx="8643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объявлять дисциплинарные взыскания командирам в присутствии их подчиненных </a:t>
            </a:r>
            <a:r>
              <a:rPr lang="ru-RU" sz="22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47" y="1500174"/>
            <a:ext cx="47334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Объявляется перед строем и заносится в личную книжку военнослужащего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14290"/>
            <a:ext cx="8072494" cy="76944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cs typeface="Times New Roman" pitchFamily="18" charset="0"/>
              </a:rPr>
              <a:t>Порядок приведение взысканий в исполнение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8576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/>
            <a:r>
              <a:rPr lang="ru-RU" sz="2200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Дисциплинарное взыскание приводится в исполнение немедленно и в исключительных случаях не позднее месяца со дня его наложения</a:t>
            </a:r>
            <a:r>
              <a:rPr lang="ru-RU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2" name="Picture 2" descr="http://img1.1tv.ru/imgsize460x345/20080715145822.GIF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24317" y="983731"/>
            <a:ext cx="3929090" cy="2946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285728"/>
            <a:ext cx="8215338" cy="73866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определении меры взыскания учитывают:</a:t>
            </a:r>
          </a:p>
          <a:p>
            <a:pPr algn="ctr"/>
            <a:endParaRPr lang="ru-RU" sz="2000" b="1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8"/>
            <a:ext cx="85725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-характер проступка,  обстоятельства и последствия; </a:t>
            </a:r>
          </a:p>
          <a:p>
            <a:pPr algn="r"/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-поведение виновного, продолжительность его  службы  и знание порядка несения службы</a:t>
            </a:r>
            <a:r>
              <a:rPr lang="ru-RU" sz="2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71810"/>
            <a:ext cx="8215370" cy="76944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2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Строгость взыскания увеличивается, если проступок совершен 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35608" y="3929067"/>
            <a:ext cx="51797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buAutoNum type="arabicPeriod"/>
            </a:pPr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несения боевого дежурства или при исполнении служебных обязанностей,</a:t>
            </a:r>
          </a:p>
          <a:p>
            <a:pPr marL="342900" indent="-342900" algn="r">
              <a:buAutoNum type="arabicPeriod"/>
            </a:pPr>
            <a:endParaRPr lang="ru-RU" sz="22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в состоянии опьянения;</a:t>
            </a:r>
          </a:p>
          <a:p>
            <a:pPr algn="r"/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группой лиц;</a:t>
            </a:r>
          </a:p>
          <a:p>
            <a:pPr algn="r"/>
            <a:r>
              <a:rPr lang="ru-RU" sz="20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098" name="Picture 2" descr="http://govorun26.ru/uploads/news/605532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 rot="10800000">
            <a:off x="-1" y="3854946"/>
            <a:ext cx="4071934" cy="3003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472</Words>
  <Application>Microsoft Office PowerPoint</Application>
  <PresentationFormat>Экран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РАБОЧАЯ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СИСТЕМА</dc:creator>
  <cp:lastModifiedBy>Улукбек Абдырахманов</cp:lastModifiedBy>
  <cp:revision>202</cp:revision>
  <dcterms:created xsi:type="dcterms:W3CDTF">2012-01-31T08:12:37Z</dcterms:created>
  <dcterms:modified xsi:type="dcterms:W3CDTF">2021-10-18T01:28:55Z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522804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