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70" r:id="rId9"/>
    <p:sldId id="273" r:id="rId10"/>
    <p:sldId id="262" r:id="rId11"/>
    <p:sldId id="272" r:id="rId12"/>
    <p:sldId id="263"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16.01.2021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БОЛЕЗНЬ КЕЛЛЕРА</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Выполнила ординатор кафедры травматологии, ортопедии и </a:t>
            </a:r>
            <a:r>
              <a:rPr lang="ru-RU" dirty="0" smtClean="0"/>
              <a:t>нейрохирургии</a:t>
            </a:r>
            <a:endParaRPr lang="en-US" dirty="0" smtClean="0"/>
          </a:p>
          <a:p>
            <a:r>
              <a:rPr lang="ru-RU" dirty="0" err="1" smtClean="0"/>
              <a:t>Суняйкина</a:t>
            </a:r>
            <a:r>
              <a:rPr lang="ru-RU" dirty="0" smtClean="0"/>
              <a:t> К.С.</a:t>
            </a:r>
          </a:p>
          <a:p>
            <a:r>
              <a:rPr lang="ru-RU" dirty="0" smtClean="0"/>
              <a:t>1 год обучения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81904"/>
          </a:xfrm>
        </p:spPr>
        <p:txBody>
          <a:bodyPr>
            <a:normAutofit/>
          </a:bodyPr>
          <a:lstStyle/>
          <a:p>
            <a:r>
              <a:rPr lang="ru-RU" dirty="0" smtClean="0"/>
              <a:t>Симптомы болезни </a:t>
            </a:r>
            <a:r>
              <a:rPr lang="ru-RU" dirty="0" err="1" smtClean="0"/>
              <a:t>Келлера</a:t>
            </a:r>
            <a:r>
              <a:rPr lang="ru-RU" dirty="0" smtClean="0"/>
              <a:t> </a:t>
            </a:r>
            <a:r>
              <a:rPr lang="ru-RU" dirty="0" smtClean="0"/>
              <a:t>2 </a:t>
            </a:r>
            <a:r>
              <a:rPr lang="en-US" dirty="0" smtClean="0"/>
              <a:t/>
            </a:r>
            <a:br>
              <a:rPr lang="en-US"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Припухлость </a:t>
            </a:r>
            <a:r>
              <a:rPr lang="ru-RU" dirty="0" smtClean="0"/>
              <a:t>в месте поражения. Болевые ощущение при пальпации (ощупывании), усиливающиеся при ходьбе. Болевые ощущения усиливаются при ходьбе по неровной поверхности или в обуви с мягкой подошвой. </a:t>
            </a:r>
            <a:r>
              <a:rPr lang="ru-RU" dirty="0" smtClean="0"/>
              <a:t> </a:t>
            </a:r>
            <a:r>
              <a:rPr lang="ru-RU" dirty="0" smtClean="0"/>
              <a:t>Лечение болезни </a:t>
            </a:r>
            <a:r>
              <a:rPr lang="ru-RU" dirty="0" err="1" smtClean="0"/>
              <a:t>Келлера</a:t>
            </a:r>
            <a:r>
              <a:rPr lang="ru-RU" dirty="0" smtClean="0"/>
              <a:t> 2 заключается в наложении гипсового сапожка. Гипсовый сапожок обычно «одевается» сроком до 2 — 4 недель. После снятия гипсового сапожка рекомендуются минимальные нагрузки на стопы, ношение ортопедических стелек или обуви для поддержки продольных и поперечных сводов стопы. А так же — массаж мышц голени и стопы, лечебная гимнастика, физиотерапия, ножные ванны.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олезнь Келера 2"/>
          <p:cNvPicPr>
            <a:picLocks noGrp="1"/>
          </p:cNvPicPr>
          <p:nvPr>
            <p:ph idx="1"/>
          </p:nvPr>
        </p:nvPicPr>
        <p:blipFill>
          <a:blip r:embed="rId2"/>
          <a:srcRect/>
          <a:stretch>
            <a:fillRect/>
          </a:stretch>
        </p:blipFill>
        <p:spPr bwMode="auto">
          <a:xfrm>
            <a:off x="500034" y="1357298"/>
            <a:ext cx="7929617" cy="550070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428736"/>
            <a:ext cx="8329642" cy="4895864"/>
          </a:xfrm>
        </p:spPr>
        <p:txBody>
          <a:bodyPr>
            <a:normAutofit/>
          </a:bodyPr>
          <a:lstStyle/>
          <a:p>
            <a:r>
              <a:rPr lang="ru-RU" dirty="0" smtClean="0"/>
              <a:t>Профилактика </a:t>
            </a:r>
            <a:r>
              <a:rPr lang="ru-RU" dirty="0" smtClean="0"/>
              <a:t>болезни </a:t>
            </a:r>
            <a:r>
              <a:rPr lang="ru-RU" dirty="0" err="1" smtClean="0"/>
              <a:t>Келлера</a:t>
            </a:r>
            <a:r>
              <a:rPr lang="ru-RU" dirty="0" smtClean="0"/>
              <a:t> сводится к этим мероприятиям: </a:t>
            </a:r>
            <a:endParaRPr lang="en-US" dirty="0" smtClean="0"/>
          </a:p>
          <a:p>
            <a:r>
              <a:rPr lang="ru-RU" dirty="0" smtClean="0"/>
              <a:t>1</a:t>
            </a:r>
            <a:r>
              <a:rPr lang="ru-RU" dirty="0" smtClean="0"/>
              <a:t>. Ношение удобной обуви; </a:t>
            </a:r>
            <a:endParaRPr lang="en-US" dirty="0" smtClean="0"/>
          </a:p>
          <a:p>
            <a:r>
              <a:rPr lang="ru-RU" dirty="0" smtClean="0"/>
              <a:t>2</a:t>
            </a:r>
            <a:r>
              <a:rPr lang="ru-RU" dirty="0" smtClean="0"/>
              <a:t>. Уменьшение механической нагрузки на стопы</a:t>
            </a:r>
            <a:r>
              <a:rPr lang="ru-RU" dirty="0" smtClean="0"/>
              <a:t>;</a:t>
            </a:r>
            <a:endParaRPr lang="en-US" dirty="0" smtClean="0"/>
          </a:p>
          <a:p>
            <a:r>
              <a:rPr lang="ru-RU" dirty="0" smtClean="0"/>
              <a:t> </a:t>
            </a:r>
            <a:r>
              <a:rPr lang="ru-RU" dirty="0" smtClean="0"/>
              <a:t>3. Обязательное обращение к врачу при травмах стопы; </a:t>
            </a:r>
            <a:endParaRPr lang="en-US" dirty="0" smtClean="0"/>
          </a:p>
          <a:p>
            <a:r>
              <a:rPr lang="ru-RU" dirty="0" smtClean="0"/>
              <a:t>4</a:t>
            </a:r>
            <a:r>
              <a:rPr lang="ru-RU" dirty="0" smtClean="0"/>
              <a:t>. Своевременное лечение любых деформаций стопы.</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4800" dirty="0" smtClean="0"/>
              <a:t>Спасибо за внимание! </a:t>
            </a:r>
          </a:p>
          <a:p>
            <a:pPr>
              <a:buNone/>
            </a:pPr>
            <a:endParaRPr lang="ru-RU"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Болезнь </a:t>
            </a:r>
            <a:r>
              <a:rPr lang="ru-RU" dirty="0" err="1" smtClean="0"/>
              <a:t>Келлера</a:t>
            </a:r>
            <a:r>
              <a:rPr lang="ru-RU" dirty="0" smtClean="0"/>
              <a:t> — это заболевание костей стопы, которое обычно встречается в детском и юношеском возрасте. Оно представляет собой </a:t>
            </a:r>
            <a:r>
              <a:rPr lang="ru-RU" dirty="0" err="1" smtClean="0"/>
              <a:t>остеохондропатию</a:t>
            </a:r>
            <a:r>
              <a:rPr lang="ru-RU" dirty="0" smtClean="0"/>
              <a:t> — процесс поэтапного разрушения и последующего восстановления костной ткани.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При </a:t>
            </a:r>
            <a:r>
              <a:rPr lang="ru-RU" dirty="0" smtClean="0"/>
              <a:t>этом заболевании нарушается приток крови к костям стопы, из-за этого они не получают достаточно питательных веществ и кислорода. Костная ткань начинает отмирать, этот процесс называется асептическим некрозом.</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142984"/>
            <a:ext cx="8329642" cy="5181616"/>
          </a:xfrm>
        </p:spPr>
        <p:txBody>
          <a:bodyPr>
            <a:normAutofit fontScale="92500"/>
          </a:bodyPr>
          <a:lstStyle/>
          <a:p>
            <a:r>
              <a:rPr lang="ru-RU" dirty="0" smtClean="0"/>
              <a:t>Изменения в костях, которые происходят при </a:t>
            </a:r>
            <a:r>
              <a:rPr lang="ru-RU" dirty="0" err="1" smtClean="0"/>
              <a:t>остеохондропатиях</a:t>
            </a:r>
            <a:r>
              <a:rPr lang="ru-RU" dirty="0" smtClean="0"/>
              <a:t>, можно разделить на несколько стадий</a:t>
            </a:r>
            <a:r>
              <a:rPr lang="ru-RU" dirty="0" smtClean="0"/>
              <a:t>:</a:t>
            </a:r>
            <a:endParaRPr lang="en-US" dirty="0" smtClean="0"/>
          </a:p>
          <a:p>
            <a:r>
              <a:rPr lang="ru-RU" dirty="0" smtClean="0"/>
              <a:t> </a:t>
            </a:r>
            <a:r>
              <a:rPr lang="ru-RU" dirty="0" smtClean="0"/>
              <a:t>1. Стадия некроза. В этот период погибают костные балки — структурные элементы костей</a:t>
            </a:r>
            <a:r>
              <a:rPr lang="ru-RU" dirty="0" smtClean="0"/>
              <a:t>.</a:t>
            </a:r>
            <a:endParaRPr lang="en-US" dirty="0" smtClean="0"/>
          </a:p>
          <a:p>
            <a:r>
              <a:rPr lang="ru-RU" dirty="0" smtClean="0"/>
              <a:t> </a:t>
            </a:r>
            <a:r>
              <a:rPr lang="ru-RU" dirty="0" smtClean="0"/>
              <a:t>2. Стадия компрессионного перелома. На месте мертвой ткани начинают образовываться новые костные элементы, но они еще не достаточно прочные. Такие костные балки не выдерживают механической нагрузки, ломаются и вклиниваются друг в друга. </a:t>
            </a:r>
            <a:endParaRPr lang="en-US" dirty="0" smtClean="0"/>
          </a:p>
          <a:p>
            <a:r>
              <a:rPr lang="ru-RU" dirty="0" smtClean="0"/>
              <a:t>3</a:t>
            </a:r>
            <a:r>
              <a:rPr lang="ru-RU" dirty="0" smtClean="0"/>
              <a:t>. Стадия фрагментации. Остеокласты (клетки кости, разрушающие ее) рассасывают погибшие костные балки.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285860"/>
            <a:ext cx="8329642" cy="5038740"/>
          </a:xfrm>
        </p:spPr>
        <p:txBody>
          <a:bodyPr/>
          <a:lstStyle/>
          <a:p>
            <a:r>
              <a:rPr lang="ru-RU" dirty="0" smtClean="0"/>
              <a:t> </a:t>
            </a:r>
            <a:r>
              <a:rPr lang="ru-RU" dirty="0" smtClean="0"/>
              <a:t>К развитию болезни </a:t>
            </a:r>
            <a:r>
              <a:rPr lang="ru-RU" dirty="0" err="1" smtClean="0"/>
              <a:t>Келлера</a:t>
            </a:r>
            <a:r>
              <a:rPr lang="ru-RU" dirty="0" smtClean="0"/>
              <a:t> приводят следующие факторы: </a:t>
            </a:r>
            <a:endParaRPr lang="en-US" dirty="0" smtClean="0"/>
          </a:p>
          <a:p>
            <a:r>
              <a:rPr lang="ru-RU" dirty="0" smtClean="0"/>
              <a:t>1</a:t>
            </a:r>
            <a:r>
              <a:rPr lang="ru-RU" dirty="0" smtClean="0"/>
              <a:t>. Травмы стопы </a:t>
            </a:r>
            <a:endParaRPr lang="en-US" dirty="0" smtClean="0"/>
          </a:p>
          <a:p>
            <a:r>
              <a:rPr lang="ru-RU" dirty="0" smtClean="0"/>
              <a:t>2</a:t>
            </a:r>
            <a:r>
              <a:rPr lang="ru-RU" dirty="0" smtClean="0"/>
              <a:t>. Ношение тесной, неудобной или подобранной не по размеру обуви </a:t>
            </a:r>
            <a:endParaRPr lang="en-US" dirty="0" smtClean="0"/>
          </a:p>
          <a:p>
            <a:r>
              <a:rPr lang="ru-RU" dirty="0" smtClean="0"/>
              <a:t>3</a:t>
            </a:r>
            <a:r>
              <a:rPr lang="ru-RU" dirty="0" smtClean="0"/>
              <a:t>. Плоскостопие </a:t>
            </a:r>
            <a:endParaRPr lang="en-US" dirty="0" smtClean="0"/>
          </a:p>
          <a:p>
            <a:r>
              <a:rPr lang="ru-RU" dirty="0" smtClean="0"/>
              <a:t>4</a:t>
            </a:r>
            <a:r>
              <a:rPr lang="ru-RU" dirty="0" smtClean="0"/>
              <a:t>. Эндокринные заболевания </a:t>
            </a:r>
            <a:endParaRPr lang="en-US" dirty="0" smtClean="0"/>
          </a:p>
          <a:p>
            <a:r>
              <a:rPr lang="ru-RU" dirty="0" smtClean="0"/>
              <a:t>5</a:t>
            </a:r>
            <a:r>
              <a:rPr lang="ru-RU" dirty="0" smtClean="0"/>
              <a:t>. Наследственная предрасположенность</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214422"/>
            <a:ext cx="8401080" cy="5110178"/>
          </a:xfrm>
        </p:spPr>
        <p:txBody>
          <a:bodyPr>
            <a:normAutofit/>
          </a:bodyPr>
          <a:lstStyle/>
          <a:p>
            <a:pPr>
              <a:buNone/>
            </a:pPr>
            <a:r>
              <a:rPr lang="ru-RU" dirty="0" smtClean="0"/>
              <a:t>В зависимости от того, какие кости стопы поражаются, заболевание бывает двух видов. </a:t>
            </a:r>
            <a:endParaRPr lang="ru-RU" dirty="0" smtClean="0"/>
          </a:p>
          <a:p>
            <a:r>
              <a:rPr lang="ru-RU" dirty="0" smtClean="0"/>
              <a:t>Болезнь </a:t>
            </a:r>
            <a:r>
              <a:rPr lang="ru-RU" dirty="0" err="1" smtClean="0"/>
              <a:t>Келлера</a:t>
            </a:r>
            <a:r>
              <a:rPr lang="ru-RU" dirty="0" smtClean="0"/>
              <a:t> I — поражение ладьевидной кости стопы, которая находится у ее внутреннего края. </a:t>
            </a:r>
            <a:endParaRPr lang="ru-RU" dirty="0" smtClean="0"/>
          </a:p>
          <a:p>
            <a:endParaRPr lang="ru-RU" dirty="0" smtClean="0"/>
          </a:p>
          <a:p>
            <a:endParaRPr lang="ru-RU" dirty="0" smtClean="0"/>
          </a:p>
          <a:p>
            <a:r>
              <a:rPr lang="ru-RU" dirty="0" smtClean="0"/>
              <a:t>При </a:t>
            </a:r>
            <a:r>
              <a:rPr lang="ru-RU" dirty="0" smtClean="0"/>
              <a:t>болезни </a:t>
            </a:r>
            <a:r>
              <a:rPr lang="ru-RU" dirty="0" err="1" smtClean="0"/>
              <a:t>Келлера</a:t>
            </a:r>
            <a:r>
              <a:rPr lang="ru-RU" dirty="0" smtClean="0"/>
              <a:t> II патологические изменения возникают в головках II и III плюсневых костей стопы (суставными поверхностями они соединяются с фалангами пальцев).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546"/>
            <a:ext cx="8229600" cy="1285884"/>
          </a:xfrm>
        </p:spPr>
        <p:txBody>
          <a:bodyPr>
            <a:normAutofit fontScale="90000"/>
          </a:bodyPr>
          <a:lstStyle/>
          <a:p>
            <a:r>
              <a:rPr lang="ru-RU" dirty="0" smtClean="0"/>
              <a:t>Симптомы болезни </a:t>
            </a:r>
            <a:r>
              <a:rPr lang="ru-RU" dirty="0" err="1" smtClean="0"/>
              <a:t>Келлера</a:t>
            </a:r>
            <a:r>
              <a:rPr lang="ru-RU" dirty="0" smtClean="0"/>
              <a:t> 1: </a:t>
            </a:r>
            <a:r>
              <a:rPr lang="en-US" dirty="0" smtClean="0"/>
              <a:t/>
            </a:r>
            <a:br>
              <a:rPr lang="en-US" dirty="0" smtClean="0"/>
            </a:br>
            <a:endParaRPr lang="ru-RU" dirty="0"/>
          </a:p>
        </p:txBody>
      </p:sp>
      <p:sp>
        <p:nvSpPr>
          <p:cNvPr id="3" name="Содержимое 2"/>
          <p:cNvSpPr>
            <a:spLocks noGrp="1"/>
          </p:cNvSpPr>
          <p:nvPr>
            <p:ph idx="1"/>
          </p:nvPr>
        </p:nvSpPr>
        <p:spPr/>
        <p:txBody>
          <a:bodyPr>
            <a:normAutofit/>
          </a:bodyPr>
          <a:lstStyle/>
          <a:p>
            <a:r>
              <a:rPr lang="ru-RU" dirty="0" smtClean="0"/>
              <a:t>На </a:t>
            </a:r>
            <a:r>
              <a:rPr lang="ru-RU" dirty="0" smtClean="0"/>
              <a:t>верхней (тыльной) поверхности стопы появляется припухлость. При прикосновении к стопе проявляются болезненные ощущения, которые усиливаются при ходьбе. Как следствие происходит нарушение нормального режима ходьбы. Для снятия боли при ходьбе ребенок делает упор на наружный край стопы. Болезнь может длиться от нескольких месяцев до нескольких лет.</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Лечение болезни </a:t>
            </a:r>
            <a:r>
              <a:rPr lang="ru-RU" dirty="0" err="1" smtClean="0"/>
              <a:t>Келлера</a:t>
            </a:r>
            <a:r>
              <a:rPr lang="ru-RU" dirty="0" smtClean="0"/>
              <a:t> 1 </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З</a:t>
            </a:r>
            <a:r>
              <a:rPr lang="ru-RU" dirty="0" smtClean="0"/>
              <a:t>аключается </a:t>
            </a:r>
            <a:r>
              <a:rPr lang="ru-RU" dirty="0" smtClean="0"/>
              <a:t>в фиксации стопы путем нанесения гипсовой повязки с целью уменьшения нагрузки на стопу и обеспечения поддержки стопы. Фиксация стопы производится на срок до 1 месяца. Рекомендуется прием обезболивающих препаратов. После снятия гипсовой повязки пациенту нужен покой, нагрузки на стопы исключены, запрещен бег, прыжки и длительная ходьба. Рекомендуется носить или ортопедические стельки или ортопедическую обувь. А так же — массаж мышц голени и стопы, лечебная гимнастика, физиотерапия, ножные ванны</a:t>
            </a:r>
            <a:r>
              <a:rPr lang="ru-RU" dirty="0" smtClean="0"/>
              <a:t>.</a:t>
            </a:r>
            <a:endParaRPr lang="en-US" dirty="0" smtClean="0"/>
          </a:p>
          <a:p>
            <a:r>
              <a:rPr lang="ru-RU" dirty="0" smtClean="0"/>
              <a:t>Оперативное </a:t>
            </a:r>
            <a:r>
              <a:rPr lang="ru-RU" dirty="0" smtClean="0"/>
              <a:t>лечение применяется </a:t>
            </a:r>
            <a:r>
              <a:rPr lang="ru-RU" dirty="0" smtClean="0"/>
              <a:t>редко</a:t>
            </a:r>
            <a:r>
              <a:rPr lang="en-US" dirty="0" smtClean="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cf2.ppt-online.org/files2/slide/p/PpoU8GceMhV4RXZ5037wFOqYAvixktaKyunrQILdCl/slide-32.jpg"/>
          <p:cNvPicPr>
            <a:picLocks noGrp="1"/>
          </p:cNvPicPr>
          <p:nvPr>
            <p:ph idx="1"/>
          </p:nvPr>
        </p:nvPicPr>
        <p:blipFill>
          <a:blip r:embed="rId2"/>
          <a:srcRect/>
          <a:stretch>
            <a:fillRect/>
          </a:stretch>
        </p:blipFill>
        <p:spPr bwMode="auto">
          <a:xfrm>
            <a:off x="1142976" y="1357298"/>
            <a:ext cx="7000923" cy="496730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553</Words>
  <PresentationFormat>Экран (4:3)</PresentationFormat>
  <Paragraphs>34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БОЛЕЗНЬ КЕЛЛЕРА</vt:lpstr>
      <vt:lpstr>Слайд 2</vt:lpstr>
      <vt:lpstr>Слайд 3</vt:lpstr>
      <vt:lpstr>Слайд 4</vt:lpstr>
      <vt:lpstr>Слайд 5</vt:lpstr>
      <vt:lpstr>Слайд 6</vt:lpstr>
      <vt:lpstr>Симптомы болезни Келлера 1:  </vt:lpstr>
      <vt:lpstr> Лечение болезни Келлера 1 </vt:lpstr>
      <vt:lpstr>Слайд 9</vt:lpstr>
      <vt:lpstr>Симптомы болезни Келлера 2  </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БОЛЕЗНЬ КЕЛЛЕРА</dc:title>
  <dc:creator>USER</dc:creator>
  <cp:lastModifiedBy>USER</cp:lastModifiedBy>
  <cp:revision>2</cp:revision>
  <dcterms:created xsi:type="dcterms:W3CDTF">2021-01-16T08:03:22Z</dcterms:created>
  <dcterms:modified xsi:type="dcterms:W3CDTF">2021-01-16T08:22:01Z</dcterms:modified>
</cp:coreProperties>
</file>