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7"/>
  </p:notesMasterIdLst>
  <p:sldIdLst>
    <p:sldId id="256" r:id="rId2"/>
    <p:sldId id="257" r:id="rId3"/>
    <p:sldId id="324" r:id="rId4"/>
    <p:sldId id="258" r:id="rId5"/>
    <p:sldId id="288" r:id="rId6"/>
    <p:sldId id="289" r:id="rId7"/>
    <p:sldId id="290" r:id="rId8"/>
    <p:sldId id="259" r:id="rId9"/>
    <p:sldId id="340" r:id="rId10"/>
    <p:sldId id="291" r:id="rId11"/>
    <p:sldId id="292" r:id="rId12"/>
    <p:sldId id="293" r:id="rId13"/>
    <p:sldId id="294" r:id="rId14"/>
    <p:sldId id="260" r:id="rId15"/>
    <p:sldId id="261" r:id="rId16"/>
    <p:sldId id="262" r:id="rId17"/>
    <p:sldId id="295" r:id="rId18"/>
    <p:sldId id="296" r:id="rId19"/>
    <p:sldId id="263" r:id="rId20"/>
    <p:sldId id="274" r:id="rId21"/>
    <p:sldId id="341" r:id="rId22"/>
    <p:sldId id="337" r:id="rId23"/>
    <p:sldId id="275" r:id="rId24"/>
    <p:sldId id="338" r:id="rId25"/>
    <p:sldId id="297" r:id="rId26"/>
    <p:sldId id="298" r:id="rId27"/>
    <p:sldId id="299" r:id="rId28"/>
    <p:sldId id="300" r:id="rId29"/>
    <p:sldId id="276" r:id="rId30"/>
    <p:sldId id="301" r:id="rId31"/>
    <p:sldId id="277" r:id="rId32"/>
    <p:sldId id="278" r:id="rId33"/>
    <p:sldId id="279" r:id="rId34"/>
    <p:sldId id="302" r:id="rId35"/>
    <p:sldId id="303" r:id="rId36"/>
    <p:sldId id="280" r:id="rId37"/>
    <p:sldId id="339" r:id="rId38"/>
    <p:sldId id="281" r:id="rId39"/>
    <p:sldId id="264" r:id="rId40"/>
    <p:sldId id="265" r:id="rId41"/>
    <p:sldId id="304" r:id="rId42"/>
    <p:sldId id="266" r:id="rId43"/>
    <p:sldId id="305" r:id="rId44"/>
    <p:sldId id="267" r:id="rId45"/>
    <p:sldId id="331" r:id="rId46"/>
    <p:sldId id="332" r:id="rId47"/>
    <p:sldId id="307" r:id="rId48"/>
    <p:sldId id="333" r:id="rId49"/>
    <p:sldId id="308" r:id="rId50"/>
    <p:sldId id="334" r:id="rId51"/>
    <p:sldId id="309" r:id="rId52"/>
    <p:sldId id="310" r:id="rId53"/>
    <p:sldId id="311" r:id="rId54"/>
    <p:sldId id="335" r:id="rId55"/>
    <p:sldId id="312" r:id="rId56"/>
    <p:sldId id="313" r:id="rId57"/>
    <p:sldId id="336" r:id="rId58"/>
    <p:sldId id="314" r:id="rId59"/>
    <p:sldId id="315" r:id="rId60"/>
    <p:sldId id="282" r:id="rId61"/>
    <p:sldId id="283" r:id="rId62"/>
    <p:sldId id="268" r:id="rId63"/>
    <p:sldId id="316" r:id="rId64"/>
    <p:sldId id="317" r:id="rId65"/>
    <p:sldId id="284" r:id="rId66"/>
    <p:sldId id="269" r:id="rId67"/>
    <p:sldId id="285" r:id="rId68"/>
    <p:sldId id="286" r:id="rId69"/>
    <p:sldId id="270" r:id="rId70"/>
    <p:sldId id="318" r:id="rId71"/>
    <p:sldId id="319" r:id="rId72"/>
    <p:sldId id="320" r:id="rId73"/>
    <p:sldId id="321" r:id="rId74"/>
    <p:sldId id="287" r:id="rId75"/>
    <p:sldId id="328" r:id="rId76"/>
    <p:sldId id="329" r:id="rId77"/>
    <p:sldId id="322" r:id="rId78"/>
    <p:sldId id="323" r:id="rId79"/>
    <p:sldId id="271" r:id="rId80"/>
    <p:sldId id="325" r:id="rId81"/>
    <p:sldId id="326" r:id="rId82"/>
    <p:sldId id="327" r:id="rId83"/>
    <p:sldId id="272" r:id="rId84"/>
    <p:sldId id="273" r:id="rId85"/>
    <p:sldId id="330" r:id="rId8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175" autoAdjust="0"/>
  </p:normalViewPr>
  <p:slideViewPr>
    <p:cSldViewPr>
      <p:cViewPr varScale="1">
        <p:scale>
          <a:sx n="78" d="100"/>
          <a:sy n="78" d="100"/>
        </p:scale>
        <p:origin x="87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DE0585-F45E-40B6-8BCB-C5E10982C7E8}" type="datetimeFigureOut">
              <a:rPr lang="ru-RU" smtClean="0"/>
              <a:pPr/>
              <a:t>27.08.2020</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32BF2D-4E7B-4A26-8A3F-AA7FF63C6999}" type="slidenum">
              <a:rPr lang="ru-RU" smtClean="0"/>
              <a:pPr/>
              <a:t>‹#›</a:t>
            </a:fld>
            <a:endParaRPr lang="ru-RU"/>
          </a:p>
        </p:txBody>
      </p:sp>
    </p:spTree>
    <p:extLst>
      <p:ext uri="{BB962C8B-B14F-4D97-AF65-F5344CB8AC3E}">
        <p14:creationId xmlns:p14="http://schemas.microsoft.com/office/powerpoint/2010/main" val="1200715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432BF2D-4E7B-4A26-8A3F-AA7FF63C6999}" type="slidenum">
              <a:rPr lang="ru-RU" smtClean="0"/>
              <a:pPr/>
              <a:t>5</a:t>
            </a:fld>
            <a:endParaRPr lang="ru-RU"/>
          </a:p>
        </p:txBody>
      </p:sp>
    </p:spTree>
    <p:extLst>
      <p:ext uri="{BB962C8B-B14F-4D97-AF65-F5344CB8AC3E}">
        <p14:creationId xmlns:p14="http://schemas.microsoft.com/office/powerpoint/2010/main" val="966498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27.08.2020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B106E36-FD25-4E2D-B0AA-010F637433A0}" type="datetimeFigureOut">
              <a:rPr lang="ru-RU" smtClean="0"/>
              <a:pPr/>
              <a:t>27.08.2020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5B106E36-FD25-4E2D-B0AA-010F637433A0}" type="datetimeFigureOut">
              <a:rPr lang="ru-RU" smtClean="0"/>
              <a:pPr/>
              <a:t>27.08.2020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B106E36-FD25-4E2D-B0AA-010F637433A0}" type="datetimeFigureOut">
              <a:rPr lang="ru-RU" smtClean="0"/>
              <a:pPr/>
              <a:t>27.08.2020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27.08.2020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5B106E36-FD25-4E2D-B0AA-010F637433A0}" type="datetimeFigureOut">
              <a:rPr lang="ru-RU" smtClean="0"/>
              <a:pPr/>
              <a:t>27.08.2020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B106E36-FD25-4E2D-B0AA-010F637433A0}" type="datetimeFigureOut">
              <a:rPr lang="ru-RU" smtClean="0"/>
              <a:pPr/>
              <a:t>27.08.2020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5B106E36-FD25-4E2D-B0AA-010F637433A0}" type="datetimeFigureOut">
              <a:rPr lang="ru-RU" smtClean="0"/>
              <a:pPr/>
              <a:t>27.08.2020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5B106E36-FD25-4E2D-B0AA-010F637433A0}" type="datetimeFigureOut">
              <a:rPr lang="ru-RU" smtClean="0"/>
              <a:pPr/>
              <a:t>27.08.2020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5B106E36-FD25-4E2D-B0AA-010F637433A0}" type="datetimeFigureOut">
              <a:rPr lang="ru-RU" smtClean="0"/>
              <a:pPr/>
              <a:t>27.08.2020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27.08.2020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5B106E36-FD25-4E2D-B0AA-010F637433A0}" type="datetimeFigureOut">
              <a:rPr lang="ru-RU" smtClean="0"/>
              <a:pPr/>
              <a:t>27.08.2020</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725C68B6-61C2-468F-89AB-4B9F7531AA68}" type="slidenum">
              <a:rPr lang="ru-RU" smtClean="0"/>
              <a:pPr/>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51520" y="341857"/>
            <a:ext cx="8594068" cy="6525344"/>
          </a:xfrm>
        </p:spPr>
        <p:txBody>
          <a:bodyPr>
            <a:normAutofit/>
          </a:bodyPr>
          <a:lstStyle/>
          <a:p>
            <a:r>
              <a:rPr lang="ru-RU" dirty="0" smtClean="0">
                <a:solidFill>
                  <a:schemeClr val="tx1"/>
                </a:solidFill>
                <a:latin typeface="Times New Roman" pitchFamily="18" charset="0"/>
                <a:cs typeface="Times New Roman" pitchFamily="18" charset="0"/>
              </a:rPr>
              <a:t>Федеральное </a:t>
            </a:r>
            <a:r>
              <a:rPr lang="ru-RU" dirty="0">
                <a:solidFill>
                  <a:schemeClr val="tx1"/>
                </a:solidFill>
                <a:latin typeface="Times New Roman" pitchFamily="18" charset="0"/>
                <a:cs typeface="Times New Roman" pitchFamily="18" charset="0"/>
              </a:rPr>
              <a:t>Государственное бюджетное образовательное учреждение высшего образования</a:t>
            </a:r>
            <a:br>
              <a:rPr lang="ru-RU" dirty="0">
                <a:solidFill>
                  <a:schemeClr val="tx1"/>
                </a:solidFill>
                <a:latin typeface="Times New Roman" pitchFamily="18" charset="0"/>
                <a:cs typeface="Times New Roman" pitchFamily="18" charset="0"/>
              </a:rPr>
            </a:br>
            <a:r>
              <a:rPr lang="ru-RU" dirty="0">
                <a:solidFill>
                  <a:schemeClr val="tx1"/>
                </a:solidFill>
                <a:latin typeface="Times New Roman" pitchFamily="18" charset="0"/>
                <a:cs typeface="Times New Roman" pitchFamily="18" charset="0"/>
              </a:rPr>
              <a:t>«Красноярский государственный медицинский университет имени профессора В.Ф. Войно-Ясенецкого»</a:t>
            </a:r>
            <a:br>
              <a:rPr lang="ru-RU" dirty="0">
                <a:solidFill>
                  <a:schemeClr val="tx1"/>
                </a:solidFill>
                <a:latin typeface="Times New Roman" pitchFamily="18" charset="0"/>
                <a:cs typeface="Times New Roman" pitchFamily="18" charset="0"/>
              </a:rPr>
            </a:br>
            <a:r>
              <a:rPr lang="ru-RU" dirty="0">
                <a:solidFill>
                  <a:schemeClr val="tx1"/>
                </a:solidFill>
                <a:latin typeface="Times New Roman" pitchFamily="18" charset="0"/>
                <a:cs typeface="Times New Roman" pitchFamily="18" charset="0"/>
              </a:rPr>
              <a:t>Министерства здравоохранения  Российской Федерации</a:t>
            </a:r>
            <a:br>
              <a:rPr lang="ru-RU" dirty="0">
                <a:solidFill>
                  <a:schemeClr val="tx1"/>
                </a:solidFill>
                <a:latin typeface="Times New Roman" pitchFamily="18" charset="0"/>
                <a:cs typeface="Times New Roman" pitchFamily="18" charset="0"/>
              </a:rPr>
            </a:br>
            <a:r>
              <a:rPr lang="ru-RU" dirty="0">
                <a:solidFill>
                  <a:schemeClr val="tx1"/>
                </a:solidFill>
                <a:latin typeface="Times New Roman" pitchFamily="18" charset="0"/>
                <a:cs typeface="Times New Roman" pitchFamily="18" charset="0"/>
              </a:rPr>
              <a:t>Фармацевтический колледж </a:t>
            </a:r>
          </a:p>
          <a:p>
            <a:endParaRPr lang="ru-RU" dirty="0" smtClean="0">
              <a:solidFill>
                <a:schemeClr val="tx1"/>
              </a:solidFill>
              <a:latin typeface="Times New Roman" pitchFamily="18" charset="0"/>
              <a:cs typeface="Times New Roman" pitchFamily="18" charset="0"/>
            </a:endParaRPr>
          </a:p>
          <a:p>
            <a:r>
              <a:rPr lang="ru-RU" sz="3200" dirty="0" smtClean="0">
                <a:solidFill>
                  <a:schemeClr val="tx1"/>
                </a:solidFill>
                <a:latin typeface="Times New Roman" pitchFamily="18" charset="0"/>
                <a:cs typeface="Times New Roman" pitchFamily="18" charset="0"/>
              </a:rPr>
              <a:t>Лекция № 6</a:t>
            </a:r>
          </a:p>
          <a:p>
            <a:endParaRPr lang="ru-RU" dirty="0" smtClean="0">
              <a:solidFill>
                <a:schemeClr val="tx1"/>
              </a:solidFill>
              <a:latin typeface="Times New Roman" pitchFamily="18" charset="0"/>
              <a:cs typeface="Times New Roman" pitchFamily="18" charset="0"/>
            </a:endParaRPr>
          </a:p>
          <a:p>
            <a:r>
              <a:rPr lang="ru-RU" sz="3200" dirty="0" smtClean="0">
                <a:solidFill>
                  <a:schemeClr val="tx1"/>
                </a:solidFill>
                <a:latin typeface="Times New Roman" pitchFamily="18" charset="0"/>
                <a:cs typeface="Times New Roman" pitchFamily="18" charset="0"/>
              </a:rPr>
              <a:t>Тема: «Пограничные заболевания»</a:t>
            </a:r>
          </a:p>
          <a:p>
            <a:endParaRPr lang="ru-RU" sz="3600" dirty="0" smtClean="0">
              <a:solidFill>
                <a:schemeClr val="tx1"/>
              </a:solidFill>
              <a:latin typeface="Times New Roman" pitchFamily="18" charset="0"/>
              <a:cs typeface="Times New Roman" pitchFamily="18" charset="0"/>
            </a:endParaRPr>
          </a:p>
          <a:p>
            <a:endParaRPr lang="ru-RU" sz="3600" dirty="0" smtClean="0">
              <a:solidFill>
                <a:schemeClr val="tx1"/>
              </a:solidFill>
              <a:latin typeface="Times New Roman" pitchFamily="18" charset="0"/>
              <a:cs typeface="Times New Roman" pitchFamily="18" charset="0"/>
            </a:endParaRPr>
          </a:p>
          <a:p>
            <a:endParaRPr lang="ru-RU" sz="3600" dirty="0" smtClean="0">
              <a:solidFill>
                <a:schemeClr val="tx1"/>
              </a:solidFill>
              <a:latin typeface="Times New Roman" pitchFamily="18" charset="0"/>
              <a:cs typeface="Times New Roman" pitchFamily="18" charset="0"/>
            </a:endParaRPr>
          </a:p>
          <a:p>
            <a:r>
              <a:rPr lang="ru-RU" dirty="0" smtClean="0">
                <a:solidFill>
                  <a:schemeClr val="tx1"/>
                </a:solidFill>
                <a:latin typeface="Times New Roman" pitchFamily="18" charset="0"/>
                <a:cs typeface="Times New Roman" pitchFamily="18" charset="0"/>
              </a:rPr>
              <a:t> </a:t>
            </a:r>
            <a:endParaRPr lang="ru-RU" dirty="0">
              <a:solidFill>
                <a:schemeClr val="tx1"/>
              </a:solidFill>
              <a:latin typeface="Times New Roman" pitchFamily="18" charset="0"/>
              <a:cs typeface="Times New Roman" pitchFamily="18" charset="0"/>
            </a:endParaRPr>
          </a:p>
          <a:p>
            <a:endParaRPr lang="ru-RU" dirty="0" smtClean="0">
              <a:solidFill>
                <a:schemeClr val="tx1"/>
              </a:solidFill>
              <a:latin typeface="Times New Roman" pitchFamily="18" charset="0"/>
              <a:cs typeface="Times New Roman" pitchFamily="18" charset="0"/>
            </a:endParaRPr>
          </a:p>
          <a:p>
            <a:endParaRPr lang="ru-RU" dirty="0" smtClean="0">
              <a:solidFill>
                <a:schemeClr val="tx1"/>
              </a:solidFill>
              <a:latin typeface="Times New Roman" pitchFamily="18" charset="0"/>
              <a:cs typeface="Times New Roman" pitchFamily="18" charset="0"/>
            </a:endParaRPr>
          </a:p>
          <a:p>
            <a:endParaRPr lang="ru-RU" dirty="0" smtClean="0">
              <a:solidFill>
                <a:schemeClr val="tx1"/>
              </a:solidFill>
              <a:latin typeface="Times New Roman" pitchFamily="18" charset="0"/>
              <a:cs typeface="Times New Roman" pitchFamily="18" charset="0"/>
            </a:endParaRPr>
          </a:p>
          <a:p>
            <a:pPr algn="l"/>
            <a:endParaRPr lang="ru-RU"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ru-RU"/>
          </a:p>
        </p:txBody>
      </p:sp>
      <p:sp>
        <p:nvSpPr>
          <p:cNvPr id="3" name="Заголовок 2"/>
          <p:cNvSpPr>
            <a:spLocks noGrp="1"/>
          </p:cNvSpPr>
          <p:nvPr>
            <p:ph type="title"/>
          </p:nvPr>
        </p:nvSpPr>
        <p:spPr/>
        <p:txBody>
          <a:bodyPr/>
          <a:lstStyle/>
          <a:p>
            <a:endParaRPr lang="ru-RU"/>
          </a:p>
        </p:txBody>
      </p:sp>
      <p:pic>
        <p:nvPicPr>
          <p:cNvPr id="49154" name="Picture 2" descr="http://www.info-kamensk.ru/_nw/4/38214611.jpg"/>
          <p:cNvPicPr>
            <a:picLocks noChangeAspect="1" noChangeArrowheads="1"/>
          </p:cNvPicPr>
          <p:nvPr/>
        </p:nvPicPr>
        <p:blipFill>
          <a:blip r:embed="rId2"/>
          <a:srcRect/>
          <a:stretch>
            <a:fillRect/>
          </a:stretch>
        </p:blipFill>
        <p:spPr bwMode="auto">
          <a:xfrm>
            <a:off x="0" y="-1"/>
            <a:ext cx="9144000" cy="7029401"/>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ru-RU"/>
          </a:p>
        </p:txBody>
      </p:sp>
      <p:sp>
        <p:nvSpPr>
          <p:cNvPr id="3" name="Заголовок 2"/>
          <p:cNvSpPr>
            <a:spLocks noGrp="1"/>
          </p:cNvSpPr>
          <p:nvPr>
            <p:ph type="title"/>
          </p:nvPr>
        </p:nvSpPr>
        <p:spPr/>
        <p:txBody>
          <a:bodyPr/>
          <a:lstStyle/>
          <a:p>
            <a:endParaRPr lang="ru-RU"/>
          </a:p>
        </p:txBody>
      </p:sp>
      <p:pic>
        <p:nvPicPr>
          <p:cNvPr id="50178" name="Picture 2" descr="http://demony.ucoz.com/_nw/0/9419278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ru-RU"/>
          </a:p>
        </p:txBody>
      </p:sp>
      <p:sp>
        <p:nvSpPr>
          <p:cNvPr id="3" name="Заголовок 2"/>
          <p:cNvSpPr>
            <a:spLocks noGrp="1"/>
          </p:cNvSpPr>
          <p:nvPr>
            <p:ph type="title"/>
          </p:nvPr>
        </p:nvSpPr>
        <p:spPr/>
        <p:txBody>
          <a:bodyPr/>
          <a:lstStyle/>
          <a:p>
            <a:endParaRPr lang="ru-RU"/>
          </a:p>
        </p:txBody>
      </p:sp>
      <p:pic>
        <p:nvPicPr>
          <p:cNvPr id="52226" name="Picture 2" descr="http://user.vse42.ru/files/P_S1280x852q80/Wnone/ui-533bd4989c4478.74560767.jpeg"/>
          <p:cNvPicPr>
            <a:picLocks noChangeAspect="1" noChangeArrowheads="1"/>
          </p:cNvPicPr>
          <p:nvPr/>
        </p:nvPicPr>
        <p:blipFill>
          <a:blip r:embed="rId2"/>
          <a:srcRect/>
          <a:stretch>
            <a:fillRect/>
          </a:stretch>
        </p:blipFill>
        <p:spPr bwMode="auto">
          <a:xfrm>
            <a:off x="1" y="-1"/>
            <a:ext cx="9144000" cy="6858001"/>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ru-RU"/>
          </a:p>
        </p:txBody>
      </p:sp>
      <p:sp>
        <p:nvSpPr>
          <p:cNvPr id="3" name="Заголовок 2"/>
          <p:cNvSpPr>
            <a:spLocks noGrp="1"/>
          </p:cNvSpPr>
          <p:nvPr>
            <p:ph type="title"/>
          </p:nvPr>
        </p:nvSpPr>
        <p:spPr/>
        <p:txBody>
          <a:bodyPr/>
          <a:lstStyle/>
          <a:p>
            <a:endParaRPr lang="ru-RU"/>
          </a:p>
        </p:txBody>
      </p:sp>
      <p:pic>
        <p:nvPicPr>
          <p:cNvPr id="51202" name="Picture 2" descr="http://www.dofiga.net/images/news/0029341/38567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332656"/>
            <a:ext cx="8964488" cy="6525344"/>
          </a:xfrm>
        </p:spPr>
        <p:txBody>
          <a:bodyPr>
            <a:noAutofit/>
          </a:bodyPr>
          <a:lstStyle/>
          <a:p>
            <a:pPr>
              <a:buNone/>
            </a:pPr>
            <a:r>
              <a:rPr lang="ru-RU" sz="3150" b="1" i="1" dirty="0" smtClean="0">
                <a:solidFill>
                  <a:schemeClr val="tx1"/>
                </a:solidFill>
                <a:latin typeface="Times New Roman" pitchFamily="18" charset="0"/>
                <a:cs typeface="Times New Roman" pitchFamily="18" charset="0"/>
              </a:rPr>
              <a:t>Основные мероприятия по уходу за пациентами</a:t>
            </a:r>
            <a:endParaRPr lang="ru-RU" sz="3150" b="1" dirty="0" smtClean="0">
              <a:solidFill>
                <a:schemeClr val="tx1"/>
              </a:solidFill>
              <a:latin typeface="Times New Roman" pitchFamily="18" charset="0"/>
              <a:cs typeface="Times New Roman" pitchFamily="18" charset="0"/>
            </a:endParaRPr>
          </a:p>
          <a:p>
            <a:pPr>
              <a:buNone/>
            </a:pPr>
            <a:r>
              <a:rPr lang="ru-RU" sz="3200" b="1" dirty="0" smtClean="0">
                <a:solidFill>
                  <a:schemeClr val="tx1"/>
                </a:solidFill>
                <a:latin typeface="Times New Roman" pitchFamily="18" charset="0"/>
                <a:cs typeface="Times New Roman" pitchFamily="18" charset="0"/>
              </a:rPr>
              <a:t>Истерические психозы</a:t>
            </a:r>
          </a:p>
          <a:p>
            <a:pPr>
              <a:buNone/>
            </a:pPr>
            <a:r>
              <a:rPr lang="ru-RU" sz="3200" dirty="0" smtClean="0">
                <a:solidFill>
                  <a:schemeClr val="tx1"/>
                </a:solidFill>
                <a:latin typeface="Times New Roman" pitchFamily="18" charset="0"/>
                <a:cs typeface="Times New Roman" pitchFamily="18" charset="0"/>
              </a:rPr>
              <a:t>1) наблюдение </a:t>
            </a:r>
          </a:p>
          <a:p>
            <a:pPr>
              <a:buNone/>
            </a:pPr>
            <a:r>
              <a:rPr lang="ru-RU" sz="3200" b="1" dirty="0" smtClean="0">
                <a:solidFill>
                  <a:schemeClr val="tx1"/>
                </a:solidFill>
                <a:latin typeface="Times New Roman" pitchFamily="18" charset="0"/>
                <a:cs typeface="Times New Roman" pitchFamily="18" charset="0"/>
              </a:rPr>
              <a:t>Реактивные психозы </a:t>
            </a:r>
          </a:p>
          <a:p>
            <a:pPr>
              <a:buNone/>
            </a:pPr>
            <a:r>
              <a:rPr lang="ru-RU" sz="3200" dirty="0" smtClean="0">
                <a:solidFill>
                  <a:schemeClr val="tx1"/>
                </a:solidFill>
                <a:latin typeface="Times New Roman" pitchFamily="18" charset="0"/>
                <a:cs typeface="Times New Roman" pitchFamily="18" charset="0"/>
              </a:rPr>
              <a:t>1) строгий надзор</a:t>
            </a:r>
          </a:p>
          <a:p>
            <a:pPr>
              <a:buNone/>
            </a:pPr>
            <a:r>
              <a:rPr lang="ru-RU" sz="3200" dirty="0" smtClean="0">
                <a:solidFill>
                  <a:schemeClr val="tx1"/>
                </a:solidFill>
                <a:latin typeface="Times New Roman" pitchFamily="18" charset="0"/>
                <a:cs typeface="Times New Roman" pitchFamily="18" charset="0"/>
              </a:rPr>
              <a:t>2) предупреждение суицида</a:t>
            </a:r>
          </a:p>
          <a:p>
            <a:pPr>
              <a:buNone/>
            </a:pPr>
            <a:r>
              <a:rPr lang="ru-RU" sz="3200" dirty="0" smtClean="0">
                <a:solidFill>
                  <a:schemeClr val="tx1"/>
                </a:solidFill>
                <a:latin typeface="Times New Roman" pitchFamily="18" charset="0"/>
                <a:cs typeface="Times New Roman" pitchFamily="18" charset="0"/>
              </a:rPr>
              <a:t>3) сочувствие</a:t>
            </a:r>
          </a:p>
          <a:p>
            <a:pPr>
              <a:buNone/>
            </a:pPr>
            <a:r>
              <a:rPr lang="ru-RU" sz="3200" dirty="0" smtClean="0">
                <a:solidFill>
                  <a:schemeClr val="tx1"/>
                </a:solidFill>
                <a:latin typeface="Times New Roman" pitchFamily="18" charset="0"/>
                <a:cs typeface="Times New Roman" pitchFamily="18" charset="0"/>
              </a:rPr>
              <a:t>4) поощрение желания поделиться   переживаниями</a:t>
            </a:r>
          </a:p>
          <a:p>
            <a:pPr>
              <a:buNone/>
            </a:pPr>
            <a:r>
              <a:rPr lang="ru-RU" sz="3200" dirty="0" smtClean="0">
                <a:solidFill>
                  <a:schemeClr val="tx1"/>
                </a:solidFill>
                <a:latin typeface="Times New Roman" pitchFamily="18" charset="0"/>
                <a:cs typeface="Times New Roman" pitchFamily="18" charset="0"/>
              </a:rPr>
              <a:t>5) моральная поддержка</a:t>
            </a:r>
          </a:p>
          <a:p>
            <a:pPr>
              <a:buNone/>
            </a:pPr>
            <a:r>
              <a:rPr lang="ru-RU" sz="3200" dirty="0" smtClean="0">
                <a:solidFill>
                  <a:schemeClr val="tx1"/>
                </a:solidFill>
                <a:latin typeface="Times New Roman" pitchFamily="18" charset="0"/>
                <a:cs typeface="Times New Roman" pitchFamily="18" charset="0"/>
              </a:rPr>
              <a:t>6) выражение веры в скорое выздоровление.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88640"/>
            <a:ext cx="9144000" cy="6669360"/>
          </a:xfrm>
        </p:spPr>
        <p:txBody>
          <a:bodyPr>
            <a:normAutofit/>
          </a:bodyPr>
          <a:lstStyle/>
          <a:p>
            <a:pPr algn="ctr">
              <a:buNone/>
            </a:pPr>
            <a:r>
              <a:rPr lang="ru-RU" sz="3200" b="1" dirty="0" smtClean="0">
                <a:solidFill>
                  <a:schemeClr val="tx1"/>
                </a:solidFill>
                <a:latin typeface="Times New Roman" pitchFamily="18" charset="0"/>
                <a:cs typeface="Times New Roman" pitchFamily="18" charset="0"/>
              </a:rPr>
              <a:t>Неврозы</a:t>
            </a:r>
            <a:r>
              <a:rPr lang="ru-RU" sz="3200" dirty="0" smtClean="0">
                <a:solidFill>
                  <a:schemeClr val="tx1"/>
                </a:solidFill>
                <a:latin typeface="Times New Roman" pitchFamily="18" charset="0"/>
                <a:cs typeface="Times New Roman" pitchFamily="18" charset="0"/>
              </a:rPr>
              <a:t>.</a:t>
            </a:r>
          </a:p>
          <a:p>
            <a:pPr>
              <a:buNone/>
            </a:pPr>
            <a:r>
              <a:rPr lang="ru-RU" sz="3200" i="1" dirty="0" smtClean="0">
                <a:solidFill>
                  <a:schemeClr val="tx1"/>
                </a:solidFill>
                <a:latin typeface="Times New Roman" pitchFamily="18" charset="0"/>
                <a:cs typeface="Times New Roman" pitchFamily="18" charset="0"/>
              </a:rPr>
              <a:t>  </a:t>
            </a:r>
            <a:endParaRPr lang="ru-RU" sz="2000" i="1" dirty="0">
              <a:solidFill>
                <a:schemeClr val="tx1"/>
              </a:solidFill>
              <a:latin typeface="Times New Roman" pitchFamily="18" charset="0"/>
              <a:cs typeface="Times New Roman" pitchFamily="18" charset="0"/>
            </a:endParaRPr>
          </a:p>
          <a:p>
            <a:pPr>
              <a:buNone/>
            </a:pPr>
            <a:r>
              <a:rPr lang="ru-RU" sz="2800" i="1" dirty="0" smtClean="0">
                <a:solidFill>
                  <a:schemeClr val="tx1"/>
                </a:solidFill>
                <a:latin typeface="Times New Roman" pitchFamily="18" charset="0"/>
                <a:cs typeface="Times New Roman" pitchFamily="18" charset="0"/>
              </a:rPr>
              <a:t>    </a:t>
            </a:r>
            <a:r>
              <a:rPr lang="ru-RU" sz="2800" b="1" i="1" dirty="0" smtClean="0">
                <a:solidFill>
                  <a:schemeClr val="tx1"/>
                </a:solidFill>
                <a:latin typeface="Times New Roman" pitchFamily="18" charset="0"/>
                <a:cs typeface="Times New Roman" pitchFamily="18" charset="0"/>
              </a:rPr>
              <a:t>Неврозы </a:t>
            </a:r>
            <a:r>
              <a:rPr lang="ru-RU" sz="2800" i="1" dirty="0">
                <a:solidFill>
                  <a:schemeClr val="tx1"/>
                </a:solidFill>
                <a:latin typeface="Times New Roman" pitchFamily="18" charset="0"/>
                <a:cs typeface="Times New Roman" pitchFamily="18" charset="0"/>
              </a:rPr>
              <a:t>‒</a:t>
            </a:r>
            <a:r>
              <a:rPr lang="ru-RU" sz="2800" dirty="0" smtClean="0">
                <a:solidFill>
                  <a:schemeClr val="tx1"/>
                </a:solidFill>
                <a:latin typeface="Times New Roman" pitchFamily="18" charset="0"/>
                <a:cs typeface="Times New Roman" pitchFamily="18" charset="0"/>
              </a:rPr>
              <a:t> мягкие непсихотические расстройства, вызванные длительной ситуацией тяжелого внутриличностного  конфликта. Эти расстройства носят функциональный характер, сопровождаются   нарушениями в соматической</a:t>
            </a:r>
          </a:p>
          <a:p>
            <a:pPr>
              <a:buNone/>
            </a:pPr>
            <a:r>
              <a:rPr lang="ru-RU" sz="2800" dirty="0">
                <a:solidFill>
                  <a:schemeClr val="tx1"/>
                </a:solidFill>
                <a:latin typeface="Times New Roman" pitchFamily="18" charset="0"/>
                <a:cs typeface="Times New Roman" pitchFamily="18" charset="0"/>
              </a:rPr>
              <a:t> </a:t>
            </a:r>
            <a:r>
              <a:rPr lang="ru-RU" sz="2800" dirty="0" smtClean="0">
                <a:solidFill>
                  <a:schemeClr val="tx1"/>
                </a:solidFill>
                <a:latin typeface="Times New Roman" pitchFamily="18" charset="0"/>
                <a:cs typeface="Times New Roman" pitchFamily="18" charset="0"/>
              </a:rPr>
              <a:t>  сфере.</a:t>
            </a:r>
          </a:p>
          <a:p>
            <a:pPr>
              <a:buNone/>
            </a:pPr>
            <a:r>
              <a:rPr lang="ru-RU" sz="2000" dirty="0" smtClean="0">
                <a:latin typeface="Times New Roman" pitchFamily="18" charset="0"/>
                <a:cs typeface="Times New Roman" pitchFamily="18" charset="0"/>
              </a:rPr>
              <a:t>    </a:t>
            </a:r>
            <a:endParaRPr lang="ru-RU" sz="2000" dirty="0">
              <a:latin typeface="Times New Roman" pitchFamily="18" charset="0"/>
              <a:cs typeface="Times New Roman"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2040" y="3068960"/>
            <a:ext cx="4220407" cy="362084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332656"/>
            <a:ext cx="8892480" cy="6525344"/>
          </a:xfrm>
        </p:spPr>
        <p:txBody>
          <a:bodyPr>
            <a:normAutofit/>
          </a:bodyPr>
          <a:lstStyle/>
          <a:p>
            <a:pPr>
              <a:buNone/>
            </a:pPr>
            <a:r>
              <a:rPr lang="ru-RU" sz="2800" dirty="0">
                <a:solidFill>
                  <a:schemeClr val="tx1"/>
                </a:solidFill>
                <a:latin typeface="Times New Roman" pitchFamily="18" charset="0"/>
                <a:cs typeface="Times New Roman" pitchFamily="18" charset="0"/>
              </a:rPr>
              <a:t>В</a:t>
            </a:r>
            <a:r>
              <a:rPr lang="ru-RU" sz="2800" dirty="0" smtClean="0">
                <a:solidFill>
                  <a:schemeClr val="tx1"/>
                </a:solidFill>
                <a:latin typeface="Times New Roman" pitchFamily="18" charset="0"/>
                <a:cs typeface="Times New Roman" pitchFamily="18" charset="0"/>
              </a:rPr>
              <a:t>ыделят три варианта невроза: </a:t>
            </a:r>
          </a:p>
          <a:p>
            <a:pPr>
              <a:buNone/>
            </a:pPr>
            <a:r>
              <a:rPr lang="ru-RU" sz="2800" b="1" dirty="0" smtClean="0">
                <a:solidFill>
                  <a:schemeClr val="tx1"/>
                </a:solidFill>
                <a:latin typeface="Times New Roman" pitchFamily="18" charset="0"/>
                <a:cs typeface="Times New Roman" pitchFamily="18" charset="0"/>
              </a:rPr>
              <a:t>1) неврастению</a:t>
            </a:r>
          </a:p>
          <a:p>
            <a:pPr>
              <a:buNone/>
            </a:pPr>
            <a:r>
              <a:rPr lang="ru-RU" sz="2800" b="1" dirty="0" smtClean="0">
                <a:solidFill>
                  <a:schemeClr val="tx1"/>
                </a:solidFill>
                <a:latin typeface="Times New Roman" pitchFamily="18" charset="0"/>
                <a:cs typeface="Times New Roman" pitchFamily="18" charset="0"/>
              </a:rPr>
              <a:t>2) невроз навязчивых состояний </a:t>
            </a:r>
          </a:p>
          <a:p>
            <a:pPr>
              <a:buNone/>
            </a:pPr>
            <a:r>
              <a:rPr lang="ru-RU" sz="2800" b="1" dirty="0" smtClean="0">
                <a:solidFill>
                  <a:schemeClr val="tx1"/>
                </a:solidFill>
                <a:latin typeface="Times New Roman" pitchFamily="18" charset="0"/>
                <a:cs typeface="Times New Roman" pitchFamily="18" charset="0"/>
              </a:rPr>
              <a:t>3) истерический невроз</a:t>
            </a:r>
            <a:endParaRPr lang="ru-RU" sz="2800" dirty="0" smtClean="0">
              <a:solidFill>
                <a:schemeClr val="tx1"/>
              </a:solidFill>
              <a:latin typeface="Times New Roman" pitchFamily="18" charset="0"/>
              <a:cs typeface="Times New Roman" pitchFamily="18" charset="0"/>
            </a:endParaRPr>
          </a:p>
          <a:p>
            <a:pPr>
              <a:buNone/>
            </a:pPr>
            <a:r>
              <a:rPr lang="ru-RU" sz="2800" dirty="0" smtClean="0">
                <a:solidFill>
                  <a:schemeClr val="tx1"/>
                </a:solidFill>
                <a:latin typeface="Times New Roman" pitchFamily="18" charset="0"/>
                <a:cs typeface="Times New Roman" pitchFamily="18" charset="0"/>
              </a:rPr>
              <a:t>Неврастения (астенический невроз, невроз истощения) ‒</a:t>
            </a:r>
          </a:p>
          <a:p>
            <a:pPr>
              <a:buNone/>
            </a:pPr>
            <a:r>
              <a:rPr lang="ru-RU" sz="2800" dirty="0" smtClean="0">
                <a:solidFill>
                  <a:schemeClr val="tx1"/>
                </a:solidFill>
                <a:latin typeface="Times New Roman" pitchFamily="18" charset="0"/>
                <a:cs typeface="Times New Roman" pitchFamily="18" charset="0"/>
              </a:rPr>
              <a:t>повышенная утомляемость в сочетании с повышенной раздражительностью, гиперестезией;</a:t>
            </a:r>
          </a:p>
          <a:p>
            <a:pPr>
              <a:buNone/>
            </a:pPr>
            <a:r>
              <a:rPr lang="ru-RU" sz="2800" dirty="0" smtClean="0">
                <a:solidFill>
                  <a:schemeClr val="tx1"/>
                </a:solidFill>
                <a:latin typeface="Times New Roman" pitchFamily="18" charset="0"/>
                <a:cs typeface="Times New Roman" pitchFamily="18" charset="0"/>
              </a:rPr>
              <a:t>Вегетативные проявления:</a:t>
            </a:r>
          </a:p>
          <a:p>
            <a:pPr>
              <a:buNone/>
            </a:pPr>
            <a:r>
              <a:rPr lang="ru-RU" sz="2800" dirty="0" smtClean="0">
                <a:solidFill>
                  <a:schemeClr val="tx1"/>
                </a:solidFill>
                <a:latin typeface="Times New Roman" pitchFamily="18" charset="0"/>
                <a:cs typeface="Times New Roman" pitchFamily="18" charset="0"/>
              </a:rPr>
              <a:t>- гипергидроз, тахикардия, повышение АД, дермографизм, головная боль.</a:t>
            </a:r>
          </a:p>
          <a:p>
            <a:pPr>
              <a:buNone/>
            </a:pPr>
            <a:r>
              <a:rPr lang="ru-RU" sz="2800" dirty="0" smtClean="0">
                <a:solidFill>
                  <a:schemeClr val="tx1"/>
                </a:solidFill>
                <a:latin typeface="Times New Roman" pitchFamily="18" charset="0"/>
                <a:cs typeface="Times New Roman" pitchFamily="18" charset="0"/>
              </a:rPr>
              <a:t>Расстройства сна</a:t>
            </a:r>
          </a:p>
          <a:p>
            <a:pPr>
              <a:buNone/>
            </a:pPr>
            <a:r>
              <a:rPr lang="ru-RU" sz="2800" dirty="0" smtClean="0">
                <a:solidFill>
                  <a:schemeClr val="tx1"/>
                </a:solidFill>
                <a:latin typeface="Times New Roman" pitchFamily="18" charset="0"/>
                <a:cs typeface="Times New Roman" pitchFamily="18" charset="0"/>
              </a:rPr>
              <a:t>- нарушение засыпания, сон с пробуждениями ночью, после ночного сна нет бодрости.</a:t>
            </a:r>
          </a:p>
          <a:p>
            <a:pPr>
              <a:buNone/>
            </a:pPr>
            <a:endParaRPr lang="ru-RU" sz="20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ru-RU"/>
          </a:p>
        </p:txBody>
      </p:sp>
      <p:sp>
        <p:nvSpPr>
          <p:cNvPr id="3" name="Заголовок 2"/>
          <p:cNvSpPr>
            <a:spLocks noGrp="1"/>
          </p:cNvSpPr>
          <p:nvPr>
            <p:ph type="title"/>
          </p:nvPr>
        </p:nvSpPr>
        <p:spPr/>
        <p:txBody>
          <a:bodyPr/>
          <a:lstStyle/>
          <a:p>
            <a:endParaRPr lang="ru-RU"/>
          </a:p>
        </p:txBody>
      </p:sp>
      <p:pic>
        <p:nvPicPr>
          <p:cNvPr id="53250" name="Picture 2" descr="https://storage.surfingbird.ru/s/15/7/9/17/r2_ncGhBDD1B_orig_e180ebd7.jpg"/>
          <p:cNvPicPr>
            <a:picLocks noChangeAspect="1" noChangeArrowheads="1"/>
          </p:cNvPicPr>
          <p:nvPr/>
        </p:nvPicPr>
        <p:blipFill>
          <a:blip r:embed="rId2"/>
          <a:srcRect/>
          <a:stretch>
            <a:fillRect/>
          </a:stretch>
        </p:blipFill>
        <p:spPr bwMode="auto">
          <a:xfrm>
            <a:off x="0" y="0"/>
            <a:ext cx="9143999" cy="70294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ru-RU"/>
          </a:p>
        </p:txBody>
      </p:sp>
      <p:sp>
        <p:nvSpPr>
          <p:cNvPr id="3" name="Заголовок 2"/>
          <p:cNvSpPr>
            <a:spLocks noGrp="1"/>
          </p:cNvSpPr>
          <p:nvPr>
            <p:ph type="title"/>
          </p:nvPr>
        </p:nvSpPr>
        <p:spPr/>
        <p:txBody>
          <a:bodyPr/>
          <a:lstStyle/>
          <a:p>
            <a:endParaRPr lang="ru-RU"/>
          </a:p>
        </p:txBody>
      </p:sp>
      <p:pic>
        <p:nvPicPr>
          <p:cNvPr id="54274" name="Picture 2" descr="http://image1.masterfile.com/getImage/623-02788950em-Stressed-business-woman-using-telephone-in-office.jpg"/>
          <p:cNvPicPr>
            <a:picLocks noChangeAspect="1" noChangeArrowheads="1"/>
          </p:cNvPicPr>
          <p:nvPr/>
        </p:nvPicPr>
        <p:blipFill>
          <a:blip r:embed="rId2"/>
          <a:srcRect/>
          <a:stretch>
            <a:fillRect/>
          </a:stretch>
        </p:blipFill>
        <p:spPr bwMode="auto">
          <a:xfrm>
            <a:off x="0" y="-1"/>
            <a:ext cx="9144000" cy="6858001"/>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332656"/>
            <a:ext cx="8784976" cy="6525344"/>
          </a:xfrm>
        </p:spPr>
        <p:txBody>
          <a:bodyPr>
            <a:normAutofit/>
          </a:bodyPr>
          <a:lstStyle/>
          <a:p>
            <a:pPr algn="ctr">
              <a:buNone/>
            </a:pPr>
            <a:r>
              <a:rPr lang="ru-RU" sz="3200" b="1" dirty="0" smtClean="0">
                <a:solidFill>
                  <a:schemeClr val="tx1"/>
                </a:solidFill>
                <a:latin typeface="Times New Roman" pitchFamily="18" charset="0"/>
                <a:cs typeface="Times New Roman" pitchFamily="18" charset="0"/>
              </a:rPr>
              <a:t>     Основные принципы</a:t>
            </a:r>
            <a:r>
              <a:rPr lang="ru-RU" sz="3200" dirty="0" smtClean="0">
                <a:solidFill>
                  <a:schemeClr val="tx1"/>
                </a:solidFill>
                <a:latin typeface="Times New Roman" pitchFamily="18" charset="0"/>
                <a:cs typeface="Times New Roman" pitchFamily="18" charset="0"/>
              </a:rPr>
              <a:t> </a:t>
            </a:r>
            <a:r>
              <a:rPr lang="ru-RU" sz="3200" b="1" dirty="0" smtClean="0">
                <a:solidFill>
                  <a:schemeClr val="tx1"/>
                </a:solidFill>
                <a:latin typeface="Times New Roman" pitchFamily="18" charset="0"/>
                <a:cs typeface="Times New Roman" pitchFamily="18" charset="0"/>
              </a:rPr>
              <a:t>лечения</a:t>
            </a:r>
            <a:r>
              <a:rPr lang="ru-RU" sz="3200" dirty="0" smtClean="0">
                <a:solidFill>
                  <a:schemeClr val="tx1"/>
                </a:solidFill>
                <a:latin typeface="Times New Roman" pitchFamily="18" charset="0"/>
                <a:cs typeface="Times New Roman" pitchFamily="18" charset="0"/>
              </a:rPr>
              <a:t> ‒</a:t>
            </a:r>
          </a:p>
          <a:p>
            <a:pPr algn="just">
              <a:buNone/>
            </a:pPr>
            <a:r>
              <a:rPr lang="ru-RU" sz="3200" b="1" dirty="0" smtClean="0">
                <a:solidFill>
                  <a:schemeClr val="tx1"/>
                </a:solidFill>
                <a:latin typeface="Times New Roman" pitchFamily="18" charset="0"/>
                <a:cs typeface="Times New Roman" pitchFamily="18" charset="0"/>
              </a:rPr>
              <a:t> поощрять поиск решения проблемы, не допускать пассивности пациента и потери надежды на выздоровление</a:t>
            </a:r>
          </a:p>
          <a:p>
            <a:pPr>
              <a:buNone/>
            </a:pPr>
            <a:r>
              <a:rPr lang="ru-RU" dirty="0" smtClean="0">
                <a:solidFill>
                  <a:schemeClr val="tx1"/>
                </a:solidFill>
                <a:latin typeface="Times New Roman" pitchFamily="18" charset="0"/>
                <a:cs typeface="Times New Roman" pitchFamily="18" charset="0"/>
              </a:rPr>
              <a:t>     </a:t>
            </a:r>
            <a:r>
              <a:rPr lang="ru-RU" sz="3200" dirty="0" smtClean="0">
                <a:solidFill>
                  <a:schemeClr val="tx1"/>
                </a:solidFill>
                <a:latin typeface="Times New Roman" pitchFamily="18" charset="0"/>
                <a:cs typeface="Times New Roman" pitchFamily="18" charset="0"/>
              </a:rPr>
              <a:t>Пациенты сами могут позаботиться о бытовых проблемах и личной гигиене. Желательно обеспечить им режим занятости, поскольку безделье только усугубляет самочувствие. Большое количество процедур (ЛФК, физиотерапия и т.д.) отвлекают от неприятных мыслей и нацеливают на выздоровление.</a:t>
            </a:r>
          </a:p>
          <a:p>
            <a:pPr>
              <a:buNone/>
            </a:pPr>
            <a:endParaRPr lang="ru-RU"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260648"/>
            <a:ext cx="8892480" cy="6597352"/>
          </a:xfrm>
        </p:spPr>
        <p:txBody>
          <a:bodyPr>
            <a:normAutofit lnSpcReduction="10000"/>
          </a:bodyPr>
          <a:lstStyle/>
          <a:p>
            <a:pPr algn="ctr">
              <a:buNone/>
            </a:pPr>
            <a:endParaRPr lang="ru-RU" b="1" dirty="0" smtClean="0">
              <a:solidFill>
                <a:schemeClr val="tx1"/>
              </a:solidFill>
              <a:latin typeface="Times New Roman" pitchFamily="18" charset="0"/>
              <a:cs typeface="Times New Roman" pitchFamily="18" charset="0"/>
            </a:endParaRPr>
          </a:p>
          <a:p>
            <a:pPr algn="ctr">
              <a:buNone/>
            </a:pPr>
            <a:r>
              <a:rPr lang="ru-RU" sz="3600" b="1" dirty="0" smtClean="0">
                <a:solidFill>
                  <a:schemeClr val="tx1"/>
                </a:solidFill>
                <a:latin typeface="Times New Roman" pitchFamily="18" charset="0"/>
                <a:cs typeface="Times New Roman" pitchFamily="18" charset="0"/>
              </a:rPr>
              <a:t>План лекции</a:t>
            </a:r>
            <a:r>
              <a:rPr lang="ru-RU" sz="3600" dirty="0" smtClean="0">
                <a:solidFill>
                  <a:schemeClr val="tx1"/>
                </a:solidFill>
                <a:latin typeface="Times New Roman" pitchFamily="18" charset="0"/>
                <a:cs typeface="Times New Roman" pitchFamily="18" charset="0"/>
              </a:rPr>
              <a:t>:</a:t>
            </a:r>
          </a:p>
          <a:p>
            <a:pPr>
              <a:buNone/>
            </a:pPr>
            <a:endParaRPr lang="ru-RU" sz="2000" dirty="0" smtClean="0">
              <a:solidFill>
                <a:schemeClr val="tx1"/>
              </a:solidFill>
              <a:latin typeface="Times New Roman" pitchFamily="18" charset="0"/>
              <a:cs typeface="Times New Roman" pitchFamily="18" charset="0"/>
            </a:endParaRPr>
          </a:p>
          <a:p>
            <a:pPr>
              <a:buNone/>
            </a:pPr>
            <a:endParaRPr lang="ru-RU" sz="2000" dirty="0">
              <a:solidFill>
                <a:schemeClr val="tx1"/>
              </a:solidFill>
              <a:latin typeface="Times New Roman" pitchFamily="18" charset="0"/>
              <a:cs typeface="Times New Roman" pitchFamily="18" charset="0"/>
            </a:endParaRPr>
          </a:p>
          <a:p>
            <a:pPr>
              <a:buNone/>
            </a:pPr>
            <a:endParaRPr lang="ru-RU" sz="2000" dirty="0" smtClean="0">
              <a:solidFill>
                <a:schemeClr val="tx1"/>
              </a:solidFill>
              <a:latin typeface="Times New Roman" pitchFamily="18" charset="0"/>
              <a:cs typeface="Times New Roman" pitchFamily="18" charset="0"/>
            </a:endParaRPr>
          </a:p>
          <a:p>
            <a:pPr>
              <a:buNone/>
            </a:pPr>
            <a:r>
              <a:rPr lang="ru-RU" dirty="0" smtClean="0">
                <a:solidFill>
                  <a:schemeClr val="tx1"/>
                </a:solidFill>
                <a:latin typeface="Times New Roman" pitchFamily="18" charset="0"/>
                <a:cs typeface="Times New Roman" pitchFamily="18" charset="0"/>
              </a:rPr>
              <a:t>1.Определение понятия «Пограничные заболевания».</a:t>
            </a:r>
          </a:p>
          <a:p>
            <a:pPr>
              <a:buNone/>
            </a:pPr>
            <a:r>
              <a:rPr lang="ru-RU" dirty="0" smtClean="0">
                <a:solidFill>
                  <a:schemeClr val="tx1"/>
                </a:solidFill>
                <a:latin typeface="Times New Roman" pitchFamily="18" charset="0"/>
                <a:cs typeface="Times New Roman" pitchFamily="18" charset="0"/>
              </a:rPr>
              <a:t>2.Критерии диагностики неврозов. Наиболее важные проявления неврозов: неврастения, невроз навязчивых состояний, истерический невроз.</a:t>
            </a:r>
          </a:p>
          <a:p>
            <a:pPr>
              <a:buNone/>
            </a:pPr>
            <a:r>
              <a:rPr lang="ru-RU" dirty="0" smtClean="0">
                <a:solidFill>
                  <a:schemeClr val="tx1"/>
                </a:solidFill>
                <a:latin typeface="Times New Roman" pitchFamily="18" charset="0"/>
                <a:cs typeface="Times New Roman" pitchFamily="18" charset="0"/>
              </a:rPr>
              <a:t>3.Реабилитация, роль семьи, профессиональной деятельности в восстановлении здоровья при неврозах.</a:t>
            </a:r>
          </a:p>
          <a:p>
            <a:pPr>
              <a:buNone/>
            </a:pPr>
            <a:r>
              <a:rPr lang="ru-RU" dirty="0" smtClean="0">
                <a:solidFill>
                  <a:schemeClr val="tx1"/>
                </a:solidFill>
                <a:latin typeface="Times New Roman" pitchFamily="18" charset="0"/>
                <a:cs typeface="Times New Roman" pitchFamily="18" charset="0"/>
              </a:rPr>
              <a:t>4.Реактивные психозы. Тактика ведения, предотвращение суицидов и социально-опасных поступков.</a:t>
            </a:r>
          </a:p>
          <a:p>
            <a:pPr>
              <a:buNone/>
            </a:pPr>
            <a:r>
              <a:rPr lang="ru-RU" dirty="0" smtClean="0">
                <a:solidFill>
                  <a:schemeClr val="tx1"/>
                </a:solidFill>
                <a:latin typeface="Times New Roman" pitchFamily="18" charset="0"/>
                <a:cs typeface="Times New Roman" pitchFamily="18" charset="0"/>
              </a:rPr>
              <a:t>5.Отличия психопатий от изменения личности вследствие прогредиентных психических заболеваний.</a:t>
            </a:r>
          </a:p>
          <a:p>
            <a:pPr>
              <a:buNone/>
            </a:pPr>
            <a:r>
              <a:rPr lang="ru-RU" dirty="0" smtClean="0">
                <a:solidFill>
                  <a:schemeClr val="tx1"/>
                </a:solidFill>
                <a:latin typeface="Times New Roman" pitchFamily="18" charset="0"/>
                <a:cs typeface="Times New Roman" pitchFamily="18" charset="0"/>
              </a:rPr>
              <a:t> </a:t>
            </a:r>
          </a:p>
          <a:p>
            <a:pPr>
              <a:buNone/>
            </a:pPr>
            <a:endParaRPr lang="ru-RU"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23528" y="1772816"/>
            <a:ext cx="8534751" cy="5085184"/>
          </a:xfrm>
        </p:spPr>
        <p:txBody>
          <a:bodyPr>
            <a:noAutofit/>
          </a:bodyPr>
          <a:lstStyle/>
          <a:p>
            <a:pPr marL="0" indent="0">
              <a:buNone/>
            </a:pPr>
            <a:r>
              <a:rPr lang="ru-RU" sz="2800" dirty="0" smtClean="0">
                <a:solidFill>
                  <a:schemeClr val="tx1"/>
                </a:solidFill>
                <a:latin typeface="Times New Roman" pitchFamily="18" charset="0"/>
                <a:cs typeface="Times New Roman" pitchFamily="18" charset="0"/>
              </a:rPr>
              <a:t>подразумевает ряд невротических состояний, при которых у пациентов возникают навязчивые мысли, действия, страхи, воспоминания, воспринимаемые как болезненные, чуждые, неприятные, однако пациенты не могут избавиться от них. </a:t>
            </a:r>
          </a:p>
          <a:p>
            <a:pPr marL="0" indent="0">
              <a:buNone/>
            </a:pPr>
            <a:r>
              <a:rPr lang="ru-RU" sz="2800" dirty="0" smtClean="0">
                <a:solidFill>
                  <a:schemeClr val="tx1"/>
                </a:solidFill>
                <a:latin typeface="Times New Roman" pitchFamily="18" charset="0"/>
                <a:cs typeface="Times New Roman" pitchFamily="18" charset="0"/>
              </a:rPr>
              <a:t>К ним относят: </a:t>
            </a:r>
            <a:r>
              <a:rPr lang="ru-RU" sz="2800" b="1" dirty="0" smtClean="0">
                <a:solidFill>
                  <a:schemeClr val="tx1"/>
                </a:solidFill>
                <a:latin typeface="Times New Roman" pitchFamily="18" charset="0"/>
                <a:cs typeface="Times New Roman" pitchFamily="18" charset="0"/>
              </a:rPr>
              <a:t>навязчивые страхи (фобии), навязчивые мысли (обсессии), навязчивые действия (ритуалы, компульсии</a:t>
            </a:r>
            <a:r>
              <a:rPr lang="ru-RU" sz="2800" dirty="0" smtClean="0">
                <a:solidFill>
                  <a:schemeClr val="tx1"/>
                </a:solidFill>
                <a:latin typeface="Times New Roman" pitchFamily="18" charset="0"/>
                <a:cs typeface="Times New Roman" pitchFamily="18" charset="0"/>
              </a:rPr>
              <a:t>), панические расстройства.</a:t>
            </a:r>
          </a:p>
        </p:txBody>
      </p:sp>
      <p:sp>
        <p:nvSpPr>
          <p:cNvPr id="3" name="Заголовок 2"/>
          <p:cNvSpPr>
            <a:spLocks noGrp="1"/>
          </p:cNvSpPr>
          <p:nvPr>
            <p:ph type="title"/>
          </p:nvPr>
        </p:nvSpPr>
        <p:spPr>
          <a:xfrm>
            <a:off x="457200" y="692696"/>
            <a:ext cx="8229600" cy="936104"/>
          </a:xfrm>
        </p:spPr>
        <p:txBody>
          <a:bodyPr>
            <a:noAutofit/>
          </a:bodyPr>
          <a:lstStyle/>
          <a:p>
            <a:r>
              <a:rPr lang="ru-RU" sz="2800" b="1" i="1" dirty="0" smtClean="0">
                <a:solidFill>
                  <a:schemeClr val="tx1"/>
                </a:solidFill>
                <a:latin typeface="Times New Roman" pitchFamily="18" charset="0"/>
                <a:cs typeface="Times New Roman" pitchFamily="18" charset="0"/>
              </a:rPr>
              <a:t>Невроз навязчивых состояний </a:t>
            </a:r>
            <a:r>
              <a:rPr lang="ru-RU" sz="2800" dirty="0" smtClean="0">
                <a:solidFill>
                  <a:schemeClr val="tx1"/>
                </a:solidFill>
                <a:latin typeface="Times New Roman" pitchFamily="18" charset="0"/>
                <a:cs typeface="Times New Roman" pitchFamily="18" charset="0"/>
              </a:rPr>
              <a:t>(обсессивно-фобический невроз)</a:t>
            </a:r>
            <a:endParaRPr lang="ru-RU" sz="28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85720" y="1916832"/>
            <a:ext cx="8572559" cy="4941168"/>
          </a:xfrm>
        </p:spPr>
        <p:txBody>
          <a:bodyPr>
            <a:noAutofit/>
          </a:bodyPr>
          <a:lstStyle/>
          <a:p>
            <a:r>
              <a:rPr lang="ru-RU" sz="2800" dirty="0" smtClean="0">
                <a:solidFill>
                  <a:schemeClr val="tx1"/>
                </a:solidFill>
                <a:latin typeface="Times New Roman" pitchFamily="18" charset="0"/>
                <a:cs typeface="Times New Roman" pitchFamily="18" charset="0"/>
              </a:rPr>
              <a:t>Самый частый симптом невроза навязчивостей – </a:t>
            </a:r>
            <a:r>
              <a:rPr lang="ru-RU" sz="2800" b="1" dirty="0" smtClean="0">
                <a:solidFill>
                  <a:schemeClr val="tx1"/>
                </a:solidFill>
                <a:latin typeface="Times New Roman" pitchFamily="18" charset="0"/>
                <a:cs typeface="Times New Roman" pitchFamily="18" charset="0"/>
              </a:rPr>
              <a:t>это страхи (фобии): </a:t>
            </a:r>
            <a:r>
              <a:rPr lang="ru-RU" sz="2800" dirty="0" smtClean="0">
                <a:solidFill>
                  <a:schemeClr val="tx1"/>
                </a:solidFill>
                <a:latin typeface="Times New Roman" pitchFamily="18" charset="0"/>
                <a:cs typeface="Times New Roman" pitchFamily="18" charset="0"/>
              </a:rPr>
              <a:t>нозофобия ‒ страх заболеть тяжелыми соматическими и инфекционными болезнями; страх  нахождения в замкнутом пространстве, транспорте, метро, лифте ‒ </a:t>
            </a:r>
            <a:r>
              <a:rPr lang="ru-RU" sz="2800" b="1" dirty="0" smtClean="0">
                <a:solidFill>
                  <a:schemeClr val="tx1"/>
                </a:solidFill>
                <a:latin typeface="Times New Roman" pitchFamily="18" charset="0"/>
                <a:cs typeface="Times New Roman" pitchFamily="18" charset="0"/>
              </a:rPr>
              <a:t>клаустрофобия</a:t>
            </a:r>
            <a:r>
              <a:rPr lang="ru-RU" sz="2800" dirty="0" smtClean="0">
                <a:solidFill>
                  <a:schemeClr val="tx1"/>
                </a:solidFill>
                <a:latin typeface="Times New Roman" pitchFamily="18" charset="0"/>
                <a:cs typeface="Times New Roman" pitchFamily="18" charset="0"/>
              </a:rPr>
              <a:t>; выход на улицу, в людное место </a:t>
            </a:r>
            <a:r>
              <a:rPr lang="ru-RU" sz="2800" dirty="0">
                <a:solidFill>
                  <a:schemeClr val="tx1"/>
                </a:solidFill>
                <a:latin typeface="Times New Roman" pitchFamily="18" charset="0"/>
                <a:cs typeface="Times New Roman" pitchFamily="18" charset="0"/>
              </a:rPr>
              <a:t>‒ </a:t>
            </a:r>
            <a:r>
              <a:rPr lang="ru-RU" sz="2800" b="1" dirty="0" smtClean="0">
                <a:solidFill>
                  <a:schemeClr val="tx1"/>
                </a:solidFill>
                <a:latin typeface="Times New Roman" pitchFamily="18" charset="0"/>
                <a:cs typeface="Times New Roman" pitchFamily="18" charset="0"/>
              </a:rPr>
              <a:t>агорафобия</a:t>
            </a:r>
            <a:r>
              <a:rPr lang="ru-RU" sz="2800" dirty="0" smtClean="0">
                <a:solidFill>
                  <a:schemeClr val="tx1"/>
                </a:solidFill>
                <a:latin typeface="Times New Roman" pitchFamily="18" charset="0"/>
                <a:cs typeface="Times New Roman" pitchFamily="18" charset="0"/>
              </a:rPr>
              <a:t>. У некоторых страх появляется, когда они представляют себе ситуацию. Страдающие фобиями стараются всячески избежать ситуации, которая вызывает страх. Не выходят на улицу, не пользуются транспортом, тщательно моют руки.</a:t>
            </a:r>
          </a:p>
        </p:txBody>
      </p:sp>
      <p:sp>
        <p:nvSpPr>
          <p:cNvPr id="3" name="Заголовок 2"/>
          <p:cNvSpPr>
            <a:spLocks noGrp="1"/>
          </p:cNvSpPr>
          <p:nvPr>
            <p:ph type="title"/>
          </p:nvPr>
        </p:nvSpPr>
        <p:spPr>
          <a:xfrm>
            <a:off x="457200" y="338328"/>
            <a:ext cx="8229600" cy="1218464"/>
          </a:xfrm>
        </p:spPr>
        <p:txBody>
          <a:bodyPr>
            <a:normAutofit/>
          </a:bodyPr>
          <a:lstStyle/>
          <a:p>
            <a:r>
              <a:rPr lang="ru-RU" sz="2800" b="1" i="1" dirty="0" smtClean="0">
                <a:solidFill>
                  <a:schemeClr val="tx1"/>
                </a:solidFill>
                <a:latin typeface="Times New Roman" pitchFamily="18" charset="0"/>
                <a:cs typeface="Times New Roman" pitchFamily="18" charset="0"/>
              </a:rPr>
              <a:t>Невроз навязчивых состояний </a:t>
            </a:r>
            <a:r>
              <a:rPr lang="ru-RU" sz="2800" dirty="0" smtClean="0">
                <a:solidFill>
                  <a:schemeClr val="tx1"/>
                </a:solidFill>
                <a:latin typeface="Times New Roman" pitchFamily="18" charset="0"/>
                <a:cs typeface="Times New Roman" pitchFamily="18" charset="0"/>
              </a:rPr>
              <a:t>(обсессивно-фобический невроз)</a:t>
            </a:r>
            <a:endParaRPr lang="ru-RU" sz="28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457356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0" y="1628800"/>
            <a:ext cx="9144000" cy="5229200"/>
          </a:xfrm>
        </p:spPr>
        <p:txBody>
          <a:bodyPr>
            <a:noAutofit/>
          </a:bodyPr>
          <a:lstStyle/>
          <a:p>
            <a:r>
              <a:rPr lang="ru-RU" sz="2800" dirty="0" smtClean="0">
                <a:solidFill>
                  <a:schemeClr val="tx1"/>
                </a:solidFill>
                <a:latin typeface="Times New Roman" pitchFamily="18" charset="0"/>
                <a:cs typeface="Times New Roman" pitchFamily="18" charset="0"/>
              </a:rPr>
              <a:t>У некоторых на первом плане </a:t>
            </a:r>
            <a:r>
              <a:rPr lang="ru-RU" sz="2800" b="1" dirty="0" smtClean="0">
                <a:solidFill>
                  <a:schemeClr val="tx1"/>
                </a:solidFill>
                <a:latin typeface="Times New Roman" pitchFamily="18" charset="0"/>
                <a:cs typeface="Times New Roman" pitchFamily="18" charset="0"/>
              </a:rPr>
              <a:t>навязчивые мысли (обсессии). </a:t>
            </a:r>
            <a:r>
              <a:rPr lang="ru-RU" sz="2800" dirty="0" smtClean="0">
                <a:solidFill>
                  <a:schemeClr val="tx1"/>
                </a:solidFill>
                <a:latin typeface="Times New Roman" pitchFamily="18" charset="0"/>
                <a:cs typeface="Times New Roman" pitchFamily="18" charset="0"/>
              </a:rPr>
              <a:t>Пациенты не могут избавиться от них </a:t>
            </a:r>
            <a:r>
              <a:rPr lang="ru-RU" sz="2800" dirty="0">
                <a:solidFill>
                  <a:schemeClr val="tx1"/>
                </a:solidFill>
                <a:latin typeface="Times New Roman" pitchFamily="18" charset="0"/>
                <a:cs typeface="Times New Roman" pitchFamily="18" charset="0"/>
              </a:rPr>
              <a:t>‒ </a:t>
            </a:r>
            <a:r>
              <a:rPr lang="ru-RU" sz="2800" dirty="0" smtClean="0">
                <a:solidFill>
                  <a:schemeClr val="tx1"/>
                </a:solidFill>
                <a:latin typeface="Times New Roman" pitchFamily="18" charset="0"/>
                <a:cs typeface="Times New Roman" pitchFamily="18" charset="0"/>
              </a:rPr>
              <a:t>бессмысленно пересчитывают окна, проезжающие машины, повторяют литературные отрывки ‒ «мысленная жвачка». Пациенты понимают болезненный характер этих явлений, жалуются, что подобный избыток мыслей мешает им выполнять служебные обязанности.</a:t>
            </a:r>
            <a:endParaRPr lang="ru-RU" sz="2800" dirty="0">
              <a:solidFill>
                <a:schemeClr val="tx1"/>
              </a:solidFill>
              <a:latin typeface="Times New Roman" pitchFamily="18" charset="0"/>
              <a:cs typeface="Times New Roman" pitchFamily="18" charset="0"/>
            </a:endParaRPr>
          </a:p>
        </p:txBody>
      </p:sp>
      <p:sp>
        <p:nvSpPr>
          <p:cNvPr id="3" name="Заголовок 2"/>
          <p:cNvSpPr>
            <a:spLocks noGrp="1"/>
          </p:cNvSpPr>
          <p:nvPr>
            <p:ph type="title"/>
          </p:nvPr>
        </p:nvSpPr>
        <p:spPr>
          <a:xfrm>
            <a:off x="0" y="0"/>
            <a:ext cx="9144000" cy="1412776"/>
          </a:xfrm>
        </p:spPr>
        <p:txBody>
          <a:bodyPr>
            <a:noAutofit/>
          </a:bodyPr>
          <a:lstStyle/>
          <a:p>
            <a:r>
              <a:rPr lang="ru-RU" sz="2800" b="1" i="1" dirty="0" smtClean="0">
                <a:solidFill>
                  <a:schemeClr val="tx1"/>
                </a:solidFill>
                <a:latin typeface="Times New Roman" pitchFamily="18" charset="0"/>
                <a:cs typeface="Times New Roman" pitchFamily="18" charset="0"/>
              </a:rPr>
              <a:t>Невроз навязчивых состояний </a:t>
            </a:r>
            <a:r>
              <a:rPr lang="ru-RU" sz="2800" dirty="0" smtClean="0">
                <a:solidFill>
                  <a:schemeClr val="tx1"/>
                </a:solidFill>
                <a:latin typeface="Times New Roman" pitchFamily="18" charset="0"/>
                <a:cs typeface="Times New Roman" pitchFamily="18" charset="0"/>
              </a:rPr>
              <a:t>(обсессивно-фобический невроз)</a:t>
            </a:r>
            <a:endParaRPr lang="ru-RU" sz="28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8614566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51520" y="2348880"/>
            <a:ext cx="8606759" cy="2448272"/>
          </a:xfrm>
        </p:spPr>
        <p:txBody>
          <a:bodyPr>
            <a:noAutofit/>
          </a:bodyPr>
          <a:lstStyle/>
          <a:p>
            <a:pPr algn="just"/>
            <a:r>
              <a:rPr lang="ru-RU" sz="2400" b="1" dirty="0" smtClean="0">
                <a:solidFill>
                  <a:schemeClr val="tx1"/>
                </a:solidFill>
                <a:latin typeface="Times New Roman" pitchFamily="18" charset="0"/>
                <a:cs typeface="Times New Roman" pitchFamily="18" charset="0"/>
              </a:rPr>
              <a:t>Навязчивые действия (компульсии), </a:t>
            </a:r>
            <a:r>
              <a:rPr lang="ru-RU" sz="2400" dirty="0" smtClean="0">
                <a:solidFill>
                  <a:schemeClr val="tx1"/>
                </a:solidFill>
                <a:latin typeface="Times New Roman" pitchFamily="18" charset="0"/>
                <a:cs typeface="Times New Roman" pitchFamily="18" charset="0"/>
              </a:rPr>
              <a:t>например: мытье рук, возвращение домой, чтобы проверить закрыта ли дверь, выключены ли приборы (утюг, плита, телевизор и т.д.). Часто они приобретают символический характер и совершаются, как некое магическое действие – ритуал, чтобы уменьшить тревогу. У детей нередко проявляются тиками (молниеносными непроизвольными сокращениями мышц, чаще всего лица и конечностей – моргание, поднимание бровей, подергивание щеки и др.).</a:t>
            </a:r>
            <a:br>
              <a:rPr lang="ru-RU" sz="2400" dirty="0" smtClean="0">
                <a:solidFill>
                  <a:schemeClr val="tx1"/>
                </a:solidFill>
                <a:latin typeface="Times New Roman" pitchFamily="18" charset="0"/>
                <a:cs typeface="Times New Roman" pitchFamily="18" charset="0"/>
              </a:rPr>
            </a:br>
            <a:r>
              <a:rPr lang="ru-RU" sz="2400" dirty="0" smtClean="0">
                <a:solidFill>
                  <a:schemeClr val="tx1"/>
                </a:solidFill>
                <a:latin typeface="Times New Roman" pitchFamily="18" charset="0"/>
                <a:cs typeface="Times New Roman" pitchFamily="18" charset="0"/>
              </a:rPr>
              <a:t>В последние годы много внимания уделяют паническим расстройствам – повторным приступам интенсивного страха, обычно длительностью менее часа. </a:t>
            </a:r>
            <a:br>
              <a:rPr lang="ru-RU" sz="2400" dirty="0" smtClean="0">
                <a:solidFill>
                  <a:schemeClr val="tx1"/>
                </a:solidFill>
                <a:latin typeface="Times New Roman" pitchFamily="18" charset="0"/>
                <a:cs typeface="Times New Roman" pitchFamily="18" charset="0"/>
              </a:rPr>
            </a:br>
            <a:r>
              <a:rPr lang="ru-RU" sz="2400" dirty="0" smtClean="0">
                <a:solidFill>
                  <a:schemeClr val="tx1"/>
                </a:solidFill>
                <a:latin typeface="Times New Roman" pitchFamily="18" charset="0"/>
                <a:cs typeface="Times New Roman" pitchFamily="18" charset="0"/>
              </a:rPr>
              <a:t>Прежде, в подобных случаях ставили диагноз «симпатоадреналовый криз» или «диэнцефальный синдром».</a:t>
            </a:r>
            <a:r>
              <a:rPr lang="ru-RU" sz="2050" dirty="0" smtClean="0">
                <a:solidFill>
                  <a:schemeClr val="tx1"/>
                </a:solidFill>
                <a:latin typeface="Times New Roman" pitchFamily="18" charset="0"/>
                <a:cs typeface="Times New Roman" pitchFamily="18" charset="0"/>
              </a:rPr>
              <a:t> </a:t>
            </a:r>
            <a:r>
              <a:rPr lang="ru-RU" sz="2100" b="1" dirty="0" smtClean="0">
                <a:solidFill>
                  <a:schemeClr val="tx1"/>
                </a:solidFill>
                <a:latin typeface="Times New Roman" pitchFamily="18" charset="0"/>
                <a:cs typeface="Times New Roman" pitchFamily="18" charset="0"/>
              </a:rPr>
              <a:t/>
            </a:r>
            <a:br>
              <a:rPr lang="ru-RU" sz="2100" b="1" dirty="0" smtClean="0">
                <a:solidFill>
                  <a:schemeClr val="tx1"/>
                </a:solidFill>
                <a:latin typeface="Times New Roman" pitchFamily="18" charset="0"/>
                <a:cs typeface="Times New Roman" pitchFamily="18" charset="0"/>
              </a:rPr>
            </a:br>
            <a:endParaRPr lang="ru-RU" sz="21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51520" y="2348880"/>
            <a:ext cx="8606759" cy="3240360"/>
          </a:xfrm>
        </p:spPr>
        <p:txBody>
          <a:bodyPr>
            <a:noAutofit/>
          </a:bodyPr>
          <a:lstStyle/>
          <a:p>
            <a:pPr algn="l"/>
            <a:r>
              <a:rPr lang="ru-RU" sz="2600" dirty="0" smtClean="0">
                <a:solidFill>
                  <a:schemeClr val="tx1"/>
                </a:solidFill>
                <a:latin typeface="Times New Roman" pitchFamily="18" charset="0"/>
                <a:cs typeface="Times New Roman" pitchFamily="18" charset="0"/>
              </a:rPr>
              <a:t>В настоящее время выяснилось, что в большинстве случаев приступы связаны с хроническим стрессом, у многих пациентов одновременно наблюдается склонность к тревожным опасениям, фобиям.</a:t>
            </a:r>
            <a:br>
              <a:rPr lang="ru-RU" sz="2600" dirty="0" smtClean="0">
                <a:solidFill>
                  <a:schemeClr val="tx1"/>
                </a:solidFill>
                <a:latin typeface="Times New Roman" pitchFamily="18" charset="0"/>
                <a:cs typeface="Times New Roman" pitchFamily="18" charset="0"/>
              </a:rPr>
            </a:br>
            <a:r>
              <a:rPr lang="ru-RU" sz="2600" dirty="0" smtClean="0">
                <a:solidFill>
                  <a:schemeClr val="tx1"/>
                </a:solidFill>
                <a:latin typeface="Times New Roman" pitchFamily="18" charset="0"/>
                <a:cs typeface="Times New Roman" pitchFamily="18" charset="0"/>
              </a:rPr>
              <a:t>Внутриличностный конфликт состоит в невозможности выбора между долгом и желаниями. </a:t>
            </a:r>
            <a:br>
              <a:rPr lang="ru-RU" sz="2600" dirty="0" smtClean="0">
                <a:solidFill>
                  <a:schemeClr val="tx1"/>
                </a:solidFill>
                <a:latin typeface="Times New Roman" pitchFamily="18" charset="0"/>
                <a:cs typeface="Times New Roman" pitchFamily="18" charset="0"/>
              </a:rPr>
            </a:br>
            <a:r>
              <a:rPr lang="ru-RU" sz="2600" dirty="0" smtClean="0">
                <a:solidFill>
                  <a:schemeClr val="tx1"/>
                </a:solidFill>
                <a:latin typeface="Times New Roman" pitchFamily="18" charset="0"/>
                <a:cs typeface="Times New Roman" pitchFamily="18" charset="0"/>
              </a:rPr>
              <a:t>Течение невроза навязчивости нередко бывает длительным и  увеличивается круг ситуаций, вызывающих страхи и навязчивости. </a:t>
            </a:r>
            <a:br>
              <a:rPr lang="ru-RU" sz="2600" dirty="0" smtClean="0">
                <a:solidFill>
                  <a:schemeClr val="tx1"/>
                </a:solidFill>
                <a:latin typeface="Times New Roman" pitchFamily="18" charset="0"/>
                <a:cs typeface="Times New Roman" pitchFamily="18" charset="0"/>
              </a:rPr>
            </a:br>
            <a:r>
              <a:rPr lang="ru-RU" sz="2600" dirty="0" smtClean="0">
                <a:solidFill>
                  <a:schemeClr val="tx1"/>
                </a:solidFill>
                <a:latin typeface="Times New Roman" pitchFamily="18" charset="0"/>
                <a:cs typeface="Times New Roman" pitchFamily="18" charset="0"/>
              </a:rPr>
              <a:t>Чаще, чем другие неврозы, протекает хронически, приводит к формированию невротического развития личности. </a:t>
            </a:r>
            <a:r>
              <a:rPr lang="ru-RU" sz="2100" b="1" dirty="0" smtClean="0">
                <a:solidFill>
                  <a:schemeClr val="tx1"/>
                </a:solidFill>
                <a:latin typeface="Times New Roman" pitchFamily="18" charset="0"/>
                <a:cs typeface="Times New Roman" pitchFamily="18" charset="0"/>
              </a:rPr>
              <a:t/>
            </a:r>
            <a:br>
              <a:rPr lang="ru-RU" sz="2100" b="1" dirty="0" smtClean="0">
                <a:solidFill>
                  <a:schemeClr val="tx1"/>
                </a:solidFill>
                <a:latin typeface="Times New Roman" pitchFamily="18" charset="0"/>
                <a:cs typeface="Times New Roman" pitchFamily="18" charset="0"/>
              </a:rPr>
            </a:br>
            <a:endParaRPr lang="ru-RU" sz="21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3423583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ru-RU"/>
          </a:p>
        </p:txBody>
      </p:sp>
      <p:sp>
        <p:nvSpPr>
          <p:cNvPr id="3" name="Заголовок 2"/>
          <p:cNvSpPr>
            <a:spLocks noGrp="1"/>
          </p:cNvSpPr>
          <p:nvPr>
            <p:ph type="title"/>
          </p:nvPr>
        </p:nvSpPr>
        <p:spPr/>
        <p:txBody>
          <a:bodyPr/>
          <a:lstStyle/>
          <a:p>
            <a:endParaRPr lang="ru-RU"/>
          </a:p>
        </p:txBody>
      </p:sp>
      <p:pic>
        <p:nvPicPr>
          <p:cNvPr id="57346" name="Picture 2" descr="http://crosti.ru/patterns/00/00/d7/9d4f37a53c/picture.jpg"/>
          <p:cNvPicPr>
            <a:picLocks noChangeAspect="1" noChangeArrowheads="1"/>
          </p:cNvPicPr>
          <p:nvPr/>
        </p:nvPicPr>
        <p:blipFill>
          <a:blip r:embed="rId2"/>
          <a:srcRect/>
          <a:stretch>
            <a:fillRect/>
          </a:stretch>
        </p:blipFill>
        <p:spPr bwMode="auto">
          <a:xfrm>
            <a:off x="0" y="-1"/>
            <a:ext cx="9144000" cy="6858001"/>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ru-RU"/>
          </a:p>
        </p:txBody>
      </p:sp>
      <p:sp>
        <p:nvSpPr>
          <p:cNvPr id="3" name="Заголовок 2"/>
          <p:cNvSpPr>
            <a:spLocks noGrp="1"/>
          </p:cNvSpPr>
          <p:nvPr>
            <p:ph type="title"/>
          </p:nvPr>
        </p:nvSpPr>
        <p:spPr/>
        <p:txBody>
          <a:bodyPr/>
          <a:lstStyle/>
          <a:p>
            <a:endParaRPr lang="ru-RU" dirty="0"/>
          </a:p>
        </p:txBody>
      </p:sp>
      <p:pic>
        <p:nvPicPr>
          <p:cNvPr id="56322" name="Picture 2" descr="http://tx.english-ch.com/teacher/yuri/phobia.jpg"/>
          <p:cNvPicPr>
            <a:picLocks noChangeAspect="1" noChangeArrowheads="1"/>
          </p:cNvPicPr>
          <p:nvPr/>
        </p:nvPicPr>
        <p:blipFill>
          <a:blip r:embed="rId2"/>
          <a:srcRect/>
          <a:stretch>
            <a:fillRect/>
          </a:stretch>
        </p:blipFill>
        <p:spPr bwMode="auto">
          <a:xfrm>
            <a:off x="0" y="-243409"/>
            <a:ext cx="9251504" cy="7101409"/>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ru-RU"/>
          </a:p>
        </p:txBody>
      </p:sp>
      <p:sp>
        <p:nvSpPr>
          <p:cNvPr id="3" name="Заголовок 2"/>
          <p:cNvSpPr>
            <a:spLocks noGrp="1"/>
          </p:cNvSpPr>
          <p:nvPr>
            <p:ph type="title"/>
          </p:nvPr>
        </p:nvSpPr>
        <p:spPr/>
        <p:txBody>
          <a:bodyPr/>
          <a:lstStyle/>
          <a:p>
            <a:endParaRPr lang="ru-RU"/>
          </a:p>
        </p:txBody>
      </p:sp>
      <p:pic>
        <p:nvPicPr>
          <p:cNvPr id="55298" name="Picture 2" descr="http://cs621921.vk.me/v621921246/766f/7TK8sq62FUg.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ru-RU"/>
          </a:p>
        </p:txBody>
      </p:sp>
      <p:sp>
        <p:nvSpPr>
          <p:cNvPr id="3" name="Заголовок 2"/>
          <p:cNvSpPr>
            <a:spLocks noGrp="1"/>
          </p:cNvSpPr>
          <p:nvPr>
            <p:ph type="title"/>
          </p:nvPr>
        </p:nvSpPr>
        <p:spPr/>
        <p:txBody>
          <a:bodyPr/>
          <a:lstStyle/>
          <a:p>
            <a:endParaRPr lang="ru-RU"/>
          </a:p>
        </p:txBody>
      </p:sp>
      <p:pic>
        <p:nvPicPr>
          <p:cNvPr id="58370" name="Picture 2" descr="http://img2.gorod.lv/images/news_item/pic/197052/big/frica-de-zbor.jpg"/>
          <p:cNvPicPr>
            <a:picLocks noChangeAspect="1" noChangeArrowheads="1"/>
          </p:cNvPicPr>
          <p:nvPr/>
        </p:nvPicPr>
        <p:blipFill>
          <a:blip r:embed="rId2"/>
          <a:srcRect/>
          <a:stretch>
            <a:fillRect/>
          </a:stretch>
        </p:blipFill>
        <p:spPr bwMode="auto">
          <a:xfrm>
            <a:off x="0" y="-1"/>
            <a:ext cx="9144000" cy="7101409"/>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95536" y="1124744"/>
            <a:ext cx="8319867" cy="5001419"/>
          </a:xfrm>
        </p:spPr>
        <p:txBody>
          <a:bodyPr>
            <a:normAutofit/>
          </a:bodyPr>
          <a:lstStyle/>
          <a:p>
            <a:pPr marL="0" indent="0" algn="just">
              <a:buNone/>
            </a:pPr>
            <a:r>
              <a:rPr lang="ru-RU" sz="3200" b="1" i="1" dirty="0" smtClean="0">
                <a:solidFill>
                  <a:schemeClr val="tx1"/>
                </a:solidFill>
                <a:latin typeface="Times New Roman" pitchFamily="18" charset="0"/>
                <a:cs typeface="Times New Roman" pitchFamily="18" charset="0"/>
              </a:rPr>
              <a:t>           Истерический невроз </a:t>
            </a:r>
            <a:r>
              <a:rPr lang="ru-RU" sz="3200" dirty="0" smtClean="0">
                <a:solidFill>
                  <a:schemeClr val="tx1"/>
                </a:solidFill>
                <a:latin typeface="Times New Roman" pitchFamily="18" charset="0"/>
                <a:cs typeface="Times New Roman" pitchFamily="18" charset="0"/>
              </a:rPr>
              <a:t>(диссоциативное расстройство, конверсионное расстройство) представляет собой группу психогенных функциональных расстройств с разнообразными нарушениями в соматической, неврологической и психической сферах, возникающими по механизму самовнушения, для которых характерна внешняя привлекательность, эффектность, демонстративность.</a:t>
            </a:r>
          </a:p>
          <a:p>
            <a:pPr algn="just"/>
            <a:endParaRPr lang="ru-RU"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872067" y="1857364"/>
            <a:ext cx="7408333" cy="4523964"/>
          </a:xfrm>
        </p:spPr>
        <p:txBody>
          <a:bodyPr>
            <a:normAutofit/>
          </a:bodyPr>
          <a:lstStyle/>
          <a:p>
            <a:pPr algn="just"/>
            <a:r>
              <a:rPr lang="ru-RU" b="1" dirty="0" smtClean="0">
                <a:solidFill>
                  <a:schemeClr val="tx1"/>
                </a:solidFill>
                <a:latin typeface="Times New Roman" pitchFamily="18" charset="0"/>
                <a:cs typeface="Times New Roman" pitchFamily="18" charset="0"/>
              </a:rPr>
              <a:t>1.РЕАКТИВНЫЕ СОСТОЯНИЯ</a:t>
            </a:r>
          </a:p>
          <a:p>
            <a:pPr algn="just"/>
            <a:r>
              <a:rPr lang="ru-RU" b="1" dirty="0" smtClean="0">
                <a:solidFill>
                  <a:schemeClr val="tx1"/>
                </a:solidFill>
                <a:latin typeface="Times New Roman" pitchFamily="18" charset="0"/>
                <a:cs typeface="Times New Roman" pitchFamily="18" charset="0"/>
              </a:rPr>
              <a:t>2.НЕВРОЗЫ</a:t>
            </a:r>
          </a:p>
          <a:p>
            <a:r>
              <a:rPr lang="ru-RU" b="1" dirty="0" smtClean="0">
                <a:solidFill>
                  <a:schemeClr val="tx1"/>
                </a:solidFill>
                <a:latin typeface="Times New Roman" pitchFamily="18" charset="0"/>
                <a:cs typeface="Times New Roman" pitchFamily="18" charset="0"/>
              </a:rPr>
              <a:t>3.РАССТРОЙСТВА ЛИЧНОСТИ (</a:t>
            </a:r>
            <a:r>
              <a:rPr lang="ru-RU" b="1" dirty="0">
                <a:solidFill>
                  <a:schemeClr val="tx1"/>
                </a:solidFill>
                <a:latin typeface="Times New Roman" pitchFamily="18" charset="0"/>
                <a:cs typeface="Times New Roman" pitchFamily="18" charset="0"/>
              </a:rPr>
              <a:t>ПСИХОПАТИИ)</a:t>
            </a:r>
          </a:p>
          <a:p>
            <a:pPr algn="just"/>
            <a:r>
              <a:rPr lang="ru-RU" sz="2800" dirty="0" smtClean="0">
                <a:solidFill>
                  <a:schemeClr val="tx1"/>
                </a:solidFill>
                <a:latin typeface="Times New Roman" pitchFamily="18" charset="0"/>
                <a:cs typeface="Times New Roman" pitchFamily="18" charset="0"/>
              </a:rPr>
              <a:t>При пограничных состояниях отсутствуют: психотическая симптоматика, прогредиентно нарастающее слабоумие и личностные изменения, свойственные эндогенным психическим заболеваниям (шизофрения, эпилепсия).</a:t>
            </a:r>
            <a:endParaRPr lang="ru-RU" sz="2800" b="1" dirty="0">
              <a:solidFill>
                <a:schemeClr val="tx1"/>
              </a:solidFill>
              <a:latin typeface="Times New Roman" pitchFamily="18" charset="0"/>
              <a:cs typeface="Times New Roman" pitchFamily="18" charset="0"/>
            </a:endParaRPr>
          </a:p>
        </p:txBody>
      </p:sp>
      <p:sp>
        <p:nvSpPr>
          <p:cNvPr id="3" name="Заголовок 2"/>
          <p:cNvSpPr>
            <a:spLocks noGrp="1"/>
          </p:cNvSpPr>
          <p:nvPr>
            <p:ph type="title"/>
          </p:nvPr>
        </p:nvSpPr>
        <p:spPr/>
        <p:txBody>
          <a:bodyPr>
            <a:normAutofit/>
          </a:bodyPr>
          <a:lstStyle/>
          <a:p>
            <a:r>
              <a:rPr lang="ru-RU" b="1" dirty="0" smtClean="0">
                <a:solidFill>
                  <a:schemeClr val="tx1"/>
                </a:solidFill>
                <a:latin typeface="Times New Roman" pitchFamily="18" charset="0"/>
                <a:cs typeface="Times New Roman" pitchFamily="18" charset="0"/>
              </a:rPr>
              <a:t>Пограничные заболевания</a:t>
            </a:r>
            <a:endParaRPr lang="ru-RU"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ru-RU"/>
          </a:p>
        </p:txBody>
      </p:sp>
      <p:sp>
        <p:nvSpPr>
          <p:cNvPr id="3" name="Заголовок 2"/>
          <p:cNvSpPr>
            <a:spLocks noGrp="1"/>
          </p:cNvSpPr>
          <p:nvPr>
            <p:ph type="title"/>
          </p:nvPr>
        </p:nvSpPr>
        <p:spPr/>
        <p:txBody>
          <a:bodyPr/>
          <a:lstStyle/>
          <a:p>
            <a:endParaRPr lang="ru-RU"/>
          </a:p>
        </p:txBody>
      </p:sp>
      <p:pic>
        <p:nvPicPr>
          <p:cNvPr id="59394" name="Picture 2" descr="http://unilas.com/m/capture_page/37/37a0c86472e4e646627bda3eb8b9ab43.jpg"/>
          <p:cNvPicPr>
            <a:picLocks noChangeAspect="1" noChangeArrowheads="1"/>
          </p:cNvPicPr>
          <p:nvPr/>
        </p:nvPicPr>
        <p:blipFill>
          <a:blip r:embed="rId2" cstate="print"/>
          <a:srcRect/>
          <a:stretch>
            <a:fillRect/>
          </a:stretch>
        </p:blipFill>
        <p:spPr bwMode="auto">
          <a:xfrm>
            <a:off x="0" y="-1"/>
            <a:ext cx="9144001" cy="6858001"/>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85720" y="1000108"/>
            <a:ext cx="8643997" cy="5126055"/>
          </a:xfrm>
        </p:spPr>
        <p:txBody>
          <a:bodyPr>
            <a:normAutofit lnSpcReduction="10000"/>
          </a:bodyPr>
          <a:lstStyle/>
          <a:p>
            <a:pPr algn="just"/>
            <a:r>
              <a:rPr lang="ru-RU" sz="2800" dirty="0" smtClean="0">
                <a:solidFill>
                  <a:schemeClr val="tx1"/>
                </a:solidFill>
                <a:latin typeface="Times New Roman" pitchFamily="18" charset="0"/>
                <a:cs typeface="Times New Roman" pitchFamily="18" charset="0"/>
              </a:rPr>
              <a:t>Истерический невроз может проявляться: </a:t>
            </a:r>
            <a:r>
              <a:rPr lang="ru-RU" sz="2800" b="1" i="1" dirty="0" smtClean="0">
                <a:solidFill>
                  <a:schemeClr val="tx1"/>
                </a:solidFill>
                <a:latin typeface="Times New Roman" pitchFamily="18" charset="0"/>
                <a:cs typeface="Times New Roman" pitchFamily="18" charset="0"/>
              </a:rPr>
              <a:t>неврологическими расстройствами </a:t>
            </a:r>
            <a:r>
              <a:rPr lang="ru-RU" sz="2800" dirty="0" smtClean="0">
                <a:solidFill>
                  <a:schemeClr val="tx1"/>
                </a:solidFill>
                <a:latin typeface="Times New Roman" pitchFamily="18" charset="0"/>
                <a:cs typeface="Times New Roman" pitchFamily="18" charset="0"/>
              </a:rPr>
              <a:t>(парезы, параличи, нарушения походки и координации движений, нарушение кожной чувствительности, слепота, глухота, немота, потеря голоса и т.д.); </a:t>
            </a:r>
            <a:r>
              <a:rPr lang="ru-RU" sz="2800" b="1" dirty="0" smtClean="0">
                <a:solidFill>
                  <a:schemeClr val="tx1"/>
                </a:solidFill>
                <a:latin typeface="Times New Roman" pitchFamily="18" charset="0"/>
                <a:cs typeface="Times New Roman" pitchFamily="18" charset="0"/>
              </a:rPr>
              <a:t>соматическими нарушениями </a:t>
            </a:r>
            <a:r>
              <a:rPr lang="ru-RU" sz="2800" dirty="0" smtClean="0">
                <a:solidFill>
                  <a:schemeClr val="tx1"/>
                </a:solidFill>
                <a:latin typeface="Times New Roman" pitchFamily="18" charset="0"/>
                <a:cs typeface="Times New Roman" pitchFamily="18" charset="0"/>
              </a:rPr>
              <a:t>(боль, расстройство глотания, чувство нехватки воздуха, рвота, запор, понос, расстройство  мочеиспускания, ложная беременность); </a:t>
            </a:r>
            <a:r>
              <a:rPr lang="ru-RU" sz="2800" b="1" dirty="0" smtClean="0">
                <a:solidFill>
                  <a:schemeClr val="tx1"/>
                </a:solidFill>
                <a:latin typeface="Times New Roman" pitchFamily="18" charset="0"/>
                <a:cs typeface="Times New Roman" pitchFamily="18" charset="0"/>
              </a:rPr>
              <a:t>психическими расстройствами </a:t>
            </a:r>
            <a:r>
              <a:rPr lang="ru-RU" sz="2800" dirty="0" smtClean="0">
                <a:solidFill>
                  <a:schemeClr val="tx1"/>
                </a:solidFill>
                <a:latin typeface="Times New Roman" pitchFamily="18" charset="0"/>
                <a:cs typeface="Times New Roman" pitchFamily="18" charset="0"/>
              </a:rPr>
              <a:t>(возбуждение, лабильность эмоций (неустойчивость настроения), рыдание, эпизоды галлюцинаций и нарушения сознания, амнезия).</a:t>
            </a:r>
          </a:p>
          <a:p>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28596" y="980728"/>
            <a:ext cx="8358245" cy="5328592"/>
          </a:xfrm>
        </p:spPr>
        <p:txBody>
          <a:bodyPr>
            <a:normAutofit fontScale="92500" lnSpcReduction="20000"/>
          </a:bodyPr>
          <a:lstStyle/>
          <a:p>
            <a:pPr algn="just"/>
            <a:r>
              <a:rPr lang="ru-RU" sz="3000" b="1" i="1" dirty="0" smtClean="0">
                <a:solidFill>
                  <a:schemeClr val="tx1"/>
                </a:solidFill>
                <a:latin typeface="Times New Roman" pitchFamily="18" charset="0"/>
                <a:cs typeface="Times New Roman" pitchFamily="18" charset="0"/>
              </a:rPr>
              <a:t>Соматовегетативные нарушения</a:t>
            </a:r>
            <a:r>
              <a:rPr lang="ru-RU" sz="3000" b="1" dirty="0" smtClean="0">
                <a:solidFill>
                  <a:schemeClr val="tx1"/>
                </a:solidFill>
                <a:latin typeface="Times New Roman" pitchFamily="18" charset="0"/>
                <a:cs typeface="Times New Roman" pitchFamily="18" charset="0"/>
              </a:rPr>
              <a:t> </a:t>
            </a:r>
            <a:r>
              <a:rPr lang="ru-RU" sz="3000" dirty="0" smtClean="0">
                <a:solidFill>
                  <a:schemeClr val="tx1"/>
                </a:solidFill>
                <a:latin typeface="Times New Roman" pitchFamily="18" charset="0"/>
                <a:cs typeface="Times New Roman" pitchFamily="18" charset="0"/>
              </a:rPr>
              <a:t>могут относиться к любой из систем организма.        </a:t>
            </a:r>
            <a:r>
              <a:rPr lang="ru-RU" sz="3000" u="sng" dirty="0" smtClean="0">
                <a:solidFill>
                  <a:schemeClr val="tx1"/>
                </a:solidFill>
                <a:latin typeface="Times New Roman" pitchFamily="18" charset="0"/>
                <a:cs typeface="Times New Roman" pitchFamily="18" charset="0"/>
              </a:rPr>
              <a:t>Желудочно-кишечные</a:t>
            </a:r>
            <a:r>
              <a:rPr lang="ru-RU" sz="3000" dirty="0" smtClean="0">
                <a:solidFill>
                  <a:schemeClr val="tx1"/>
                </a:solidFill>
                <a:latin typeface="Times New Roman" pitchFamily="18" charset="0"/>
                <a:cs typeface="Times New Roman" pitchFamily="18" charset="0"/>
              </a:rPr>
              <a:t> расстройства: нарушения глотания, чувство комка в горле, тошнота, рвота, отсутствие аппетита (анорексия), запор, понос. </a:t>
            </a:r>
            <a:r>
              <a:rPr lang="ru-RU" sz="3000" u="sng" dirty="0" smtClean="0">
                <a:solidFill>
                  <a:schemeClr val="tx1"/>
                </a:solidFill>
                <a:latin typeface="Times New Roman" pitchFamily="18" charset="0"/>
                <a:cs typeface="Times New Roman" pitchFamily="18" charset="0"/>
              </a:rPr>
              <a:t>Нарушения со стороны сердца и легких</a:t>
            </a:r>
            <a:r>
              <a:rPr lang="ru-RU" sz="3000" dirty="0" smtClean="0">
                <a:solidFill>
                  <a:schemeClr val="tx1"/>
                </a:solidFill>
                <a:latin typeface="Times New Roman" pitchFamily="18" charset="0"/>
                <a:cs typeface="Times New Roman" pitchFamily="18" charset="0"/>
              </a:rPr>
              <a:t>: одышка, боль в области сердца, сердцебиение, аритмия. </a:t>
            </a:r>
            <a:r>
              <a:rPr lang="ru-RU" sz="3000" u="sng" dirty="0" smtClean="0">
                <a:solidFill>
                  <a:schemeClr val="tx1"/>
                </a:solidFill>
                <a:latin typeface="Times New Roman" pitchFamily="18" charset="0"/>
                <a:cs typeface="Times New Roman" pitchFamily="18" charset="0"/>
              </a:rPr>
              <a:t>Урогенитальная система</a:t>
            </a:r>
            <a:r>
              <a:rPr lang="ru-RU" sz="3000" dirty="0" smtClean="0">
                <a:solidFill>
                  <a:schemeClr val="tx1"/>
                </a:solidFill>
                <a:latin typeface="Times New Roman" pitchFamily="18" charset="0"/>
                <a:cs typeface="Times New Roman" pitchFamily="18" charset="0"/>
              </a:rPr>
              <a:t>: рези при мочеиспускании, чувство переполненности мочевого пузыря, </a:t>
            </a:r>
            <a:r>
              <a:rPr lang="ru-RU" sz="3000" u="sng" dirty="0" smtClean="0">
                <a:solidFill>
                  <a:schemeClr val="tx1"/>
                </a:solidFill>
                <a:latin typeface="Times New Roman" pitchFamily="18" charset="0"/>
                <a:cs typeface="Times New Roman" pitchFamily="18" charset="0"/>
              </a:rPr>
              <a:t>сексуальные расстройства</a:t>
            </a:r>
            <a:r>
              <a:rPr lang="ru-RU" sz="3000" dirty="0" smtClean="0">
                <a:solidFill>
                  <a:schemeClr val="tx1"/>
                </a:solidFill>
                <a:latin typeface="Times New Roman" pitchFamily="18" charset="0"/>
                <a:cs typeface="Times New Roman" pitchFamily="18" charset="0"/>
              </a:rPr>
              <a:t> (вагинизм), мнимая беременность, кровотечения. Нередко появляется яркая, необычная боль в различных частях тела (чувство сдавления головы обручем, внезапная боль в спине, ломота в суставах).</a:t>
            </a:r>
          </a:p>
          <a:p>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28596" y="857232"/>
            <a:ext cx="8391876" cy="5596104"/>
          </a:xfrm>
        </p:spPr>
        <p:txBody>
          <a:bodyPr>
            <a:normAutofit fontScale="92500" lnSpcReduction="20000"/>
          </a:bodyPr>
          <a:lstStyle/>
          <a:p>
            <a:pPr algn="just"/>
            <a:r>
              <a:rPr lang="ru-RU" sz="3000" b="1" i="1" dirty="0" smtClean="0">
                <a:solidFill>
                  <a:schemeClr val="tx1"/>
                </a:solidFill>
                <a:latin typeface="Times New Roman" pitchFamily="18" charset="0"/>
                <a:cs typeface="Times New Roman" pitchFamily="18" charset="0"/>
              </a:rPr>
              <a:t>Психические расстройства</a:t>
            </a:r>
            <a:r>
              <a:rPr lang="ru-RU" sz="3000" b="1" dirty="0" smtClean="0">
                <a:solidFill>
                  <a:schemeClr val="tx1"/>
                </a:solidFill>
                <a:latin typeface="Times New Roman" pitchFamily="18" charset="0"/>
                <a:cs typeface="Times New Roman" pitchFamily="18" charset="0"/>
              </a:rPr>
              <a:t> </a:t>
            </a:r>
            <a:r>
              <a:rPr lang="ru-RU" sz="3000" dirty="0" smtClean="0">
                <a:solidFill>
                  <a:schemeClr val="tx1"/>
                </a:solidFill>
                <a:latin typeface="Times New Roman" pitchFamily="18" charset="0"/>
                <a:cs typeface="Times New Roman" pitchFamily="18" charset="0"/>
              </a:rPr>
              <a:t>проявляются психогенной амнезией, истерическими иллюзиями, галлюцинациями, эмоциональной лабильностью, криком, причитаниями.</a:t>
            </a:r>
          </a:p>
          <a:p>
            <a:pPr algn="just"/>
            <a:r>
              <a:rPr lang="ru-RU" sz="3000" dirty="0" smtClean="0">
                <a:solidFill>
                  <a:schemeClr val="tx1"/>
                </a:solidFill>
                <a:latin typeface="Times New Roman" pitchFamily="18" charset="0"/>
                <a:cs typeface="Times New Roman" pitchFamily="18" charset="0"/>
              </a:rPr>
              <a:t>При всем разнообразии проявлений можно выделить общее свойство ‒ </a:t>
            </a:r>
            <a:r>
              <a:rPr lang="ru-RU" sz="3000" b="1" u="sng" dirty="0" smtClean="0">
                <a:solidFill>
                  <a:schemeClr val="tx1"/>
                </a:solidFill>
                <a:latin typeface="Times New Roman" pitchFamily="18" charset="0"/>
                <a:cs typeface="Times New Roman" pitchFamily="18" charset="0"/>
              </a:rPr>
              <a:t>демонстративность</a:t>
            </a:r>
            <a:r>
              <a:rPr lang="ru-RU" sz="3000" dirty="0" smtClean="0">
                <a:solidFill>
                  <a:schemeClr val="tx1"/>
                </a:solidFill>
                <a:latin typeface="Times New Roman" pitchFamily="18" charset="0"/>
                <a:cs typeface="Times New Roman" pitchFamily="18" charset="0"/>
              </a:rPr>
              <a:t>. Проявление болезни усиливается, если  обращают внимание и исчезают, когда нет зрителей.</a:t>
            </a:r>
          </a:p>
          <a:p>
            <a:pPr algn="just"/>
            <a:r>
              <a:rPr lang="ru-RU" sz="3000" dirty="0" smtClean="0">
                <a:solidFill>
                  <a:schemeClr val="tx1"/>
                </a:solidFill>
                <a:latin typeface="Times New Roman" pitchFamily="18" charset="0"/>
                <a:cs typeface="Times New Roman" pitchFamily="18" charset="0"/>
              </a:rPr>
              <a:t>Отчетливая связь с психотравмирующей ситуацией и демонстративный характер нередко вызывают ощущение условной «желательности», психологической «выгодности» симптомов. </a:t>
            </a:r>
            <a:r>
              <a:rPr lang="ru-RU" sz="3000" u="sng" dirty="0" smtClean="0">
                <a:solidFill>
                  <a:schemeClr val="tx1"/>
                </a:solidFill>
                <a:latin typeface="Times New Roman" pitchFamily="18" charset="0"/>
                <a:cs typeface="Times New Roman" pitchFamily="18" charset="0"/>
              </a:rPr>
              <a:t>Внутриличностный конфликт</a:t>
            </a:r>
            <a:r>
              <a:rPr lang="ru-RU" sz="3000" dirty="0" smtClean="0">
                <a:solidFill>
                  <a:schemeClr val="tx1"/>
                </a:solidFill>
                <a:latin typeface="Times New Roman" pitchFamily="18" charset="0"/>
                <a:cs typeface="Times New Roman" pitchFamily="18" charset="0"/>
              </a:rPr>
              <a:t> при этом состоит в том, что пациент хочет постоянно находиться под опекой, но при этом не желает терять свободы. </a:t>
            </a:r>
          </a:p>
          <a:p>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ru-RU"/>
          </a:p>
        </p:txBody>
      </p:sp>
      <p:sp>
        <p:nvSpPr>
          <p:cNvPr id="3" name="Заголовок 2"/>
          <p:cNvSpPr>
            <a:spLocks noGrp="1"/>
          </p:cNvSpPr>
          <p:nvPr>
            <p:ph type="title"/>
          </p:nvPr>
        </p:nvSpPr>
        <p:spPr/>
        <p:txBody>
          <a:bodyPr/>
          <a:lstStyle/>
          <a:p>
            <a:endParaRPr lang="ru-RU"/>
          </a:p>
        </p:txBody>
      </p:sp>
      <p:pic>
        <p:nvPicPr>
          <p:cNvPr id="60418" name="Picture 2" descr="http://www.artsfon.com/pic/201503/1440x900/artsfon.com-65240.jpg"/>
          <p:cNvPicPr>
            <a:picLocks noChangeAspect="1" noChangeArrowheads="1"/>
          </p:cNvPicPr>
          <p:nvPr/>
        </p:nvPicPr>
        <p:blipFill>
          <a:blip r:embed="rId2"/>
          <a:srcRect/>
          <a:stretch>
            <a:fillRect/>
          </a:stretch>
        </p:blipFill>
        <p:spPr bwMode="auto">
          <a:xfrm>
            <a:off x="0" y="-1"/>
            <a:ext cx="9144000" cy="7101409"/>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ru-RU"/>
          </a:p>
        </p:txBody>
      </p:sp>
      <p:sp>
        <p:nvSpPr>
          <p:cNvPr id="3" name="Заголовок 2"/>
          <p:cNvSpPr>
            <a:spLocks noGrp="1"/>
          </p:cNvSpPr>
          <p:nvPr>
            <p:ph type="title"/>
          </p:nvPr>
        </p:nvSpPr>
        <p:spPr/>
        <p:txBody>
          <a:bodyPr/>
          <a:lstStyle/>
          <a:p>
            <a:endParaRPr lang="ru-RU"/>
          </a:p>
        </p:txBody>
      </p:sp>
      <p:pic>
        <p:nvPicPr>
          <p:cNvPr id="61442" name="Picture 2" descr="http://img-fotki.yandex.ru/get/9225/177598071.66/0_c3719_13f35be_XL.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85720" y="260648"/>
            <a:ext cx="8643997" cy="6408712"/>
          </a:xfrm>
        </p:spPr>
        <p:txBody>
          <a:bodyPr>
            <a:noAutofit/>
          </a:bodyPr>
          <a:lstStyle/>
          <a:p>
            <a:pPr algn="just"/>
            <a:r>
              <a:rPr lang="ru-RU" b="1" i="1" dirty="0" smtClean="0">
                <a:solidFill>
                  <a:schemeClr val="tx1"/>
                </a:solidFill>
                <a:latin typeface="Times New Roman" pitchFamily="18" charset="0"/>
                <a:cs typeface="Times New Roman" pitchFamily="18" charset="0"/>
              </a:rPr>
              <a:t>Основной метод лечения </a:t>
            </a:r>
            <a:r>
              <a:rPr lang="ru-RU" dirty="0" smtClean="0">
                <a:solidFill>
                  <a:schemeClr val="tx1"/>
                </a:solidFill>
                <a:latin typeface="Times New Roman" pitchFamily="18" charset="0"/>
                <a:cs typeface="Times New Roman" pitchFamily="18" charset="0"/>
              </a:rPr>
              <a:t>– правильно организованная психотерапия. Подход психотерапевта зависит не столько от формы расстройства, сколько от типа личности. Демонстративным личностям подойдут методы внушения (гипноз, внушение в состоянии бодрствования, плацебо терапия), лечение занятостью, физиотерапия. </a:t>
            </a:r>
          </a:p>
          <a:p>
            <a:pPr algn="just"/>
            <a:r>
              <a:rPr lang="ru-RU" b="1" dirty="0" smtClean="0">
                <a:solidFill>
                  <a:schemeClr val="tx1"/>
                </a:solidFill>
                <a:latin typeface="Times New Roman" pitchFamily="18" charset="0"/>
                <a:cs typeface="Times New Roman" pitchFamily="18" charset="0"/>
              </a:rPr>
              <a:t>Лекарственное лечение </a:t>
            </a:r>
            <a:r>
              <a:rPr lang="ru-RU" dirty="0" smtClean="0">
                <a:solidFill>
                  <a:schemeClr val="tx1"/>
                </a:solidFill>
                <a:latin typeface="Times New Roman" pitchFamily="18" charset="0"/>
                <a:cs typeface="Times New Roman" pitchFamily="18" charset="0"/>
              </a:rPr>
              <a:t>может быть направлено на преодоление острого кризиса или на коррекцию личностных особенностей. В случае острого кризиса (паника) чаще всего используют бензодиазепиновые транквилизаторы в виде однократной инъекции или краткого курса (несколько дней). Использовать транквилизаторы длительно не рекомендуется во избежание формирования зависимости. Для постоянного применения подходят безопасные антидепрессанты (агомелатин, пирлидон, пипофезин), они не только улучшают настроение, но и эффективны при навязчивостях и приступах паники. </a:t>
            </a:r>
            <a:endParaRPr lang="ru-RU"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85720" y="260648"/>
            <a:ext cx="8643997" cy="6408712"/>
          </a:xfrm>
        </p:spPr>
        <p:txBody>
          <a:bodyPr>
            <a:noAutofit/>
          </a:bodyPr>
          <a:lstStyle/>
          <a:p>
            <a:pPr algn="just"/>
            <a:r>
              <a:rPr lang="ru-RU" sz="2800" dirty="0" smtClean="0">
                <a:solidFill>
                  <a:schemeClr val="tx1"/>
                </a:solidFill>
                <a:latin typeface="Times New Roman" pitchFamily="18" charset="0"/>
                <a:cs typeface="Times New Roman" pitchFamily="18" charset="0"/>
              </a:rPr>
              <a:t>Стойкий страх, навязчивые мысли,  «мысленная жвачка» считаются показанием к регулярному приему безопасных нейролептиков (сульпирид, хлопротиксен, кветиапин) в небольших дозах. Лечение нейролептиками и антидепрессантами может быть длительным, при наличии черт психопатии его продолжают и после выздоровления для профилактики срывов.</a:t>
            </a:r>
          </a:p>
          <a:p>
            <a:pPr algn="just"/>
            <a:r>
              <a:rPr lang="ru-RU" sz="2800" dirty="0" smtClean="0">
                <a:solidFill>
                  <a:schemeClr val="tx1"/>
                </a:solidFill>
                <a:latin typeface="Times New Roman" pitchFamily="18" charset="0"/>
                <a:cs typeface="Times New Roman" pitchFamily="18" charset="0"/>
              </a:rPr>
              <a:t>Пациенты с неврозами не нуждаются в специальном лечении. Излишняя забота в этом случае вредна, она поддерживает детское стремление спрятаться от ситуации. Не следует терпеливо выслушивать причитания, важнее призвать к поиску выхода из проблем. </a:t>
            </a:r>
            <a:endParaRPr lang="ru-RU" sz="28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9205994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28596" y="1142984"/>
            <a:ext cx="8286807" cy="4983179"/>
          </a:xfrm>
        </p:spPr>
        <p:txBody>
          <a:bodyPr/>
          <a:lstStyle/>
          <a:p>
            <a:pPr algn="just"/>
            <a:r>
              <a:rPr lang="ru-RU" sz="3200" b="1" dirty="0" smtClean="0">
                <a:solidFill>
                  <a:schemeClr val="tx1"/>
                </a:solidFill>
                <a:latin typeface="Times New Roman" pitchFamily="18" charset="0"/>
                <a:cs typeface="Times New Roman" pitchFamily="18" charset="0"/>
              </a:rPr>
              <a:t>Основные принципы ухода</a:t>
            </a:r>
            <a:r>
              <a:rPr lang="ru-RU" sz="3200" dirty="0" smtClean="0">
                <a:solidFill>
                  <a:schemeClr val="tx1"/>
                </a:solidFill>
                <a:latin typeface="Times New Roman" pitchFamily="18" charset="0"/>
                <a:cs typeface="Times New Roman" pitchFamily="18" charset="0"/>
              </a:rPr>
              <a:t>: демонстрация медицинским персоналом спокойствия и уверенности в себе, отношение к пациенту, как ко взрослому человеку, который может и должен совместно с медицинскими работниками найти решение проблемы, поощрять поиск решения проблемы, не допускать пассивности пациента и потери надежды на выздоровления.</a:t>
            </a:r>
          </a:p>
          <a:p>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260648"/>
            <a:ext cx="8964488" cy="6597352"/>
          </a:xfrm>
        </p:spPr>
        <p:txBody>
          <a:bodyPr>
            <a:normAutofit/>
          </a:bodyPr>
          <a:lstStyle/>
          <a:p>
            <a:pPr algn="ctr">
              <a:buNone/>
            </a:pPr>
            <a:r>
              <a:rPr lang="ru-RU" sz="2800" b="1" dirty="0" smtClean="0">
                <a:solidFill>
                  <a:schemeClr val="tx1"/>
                </a:solidFill>
                <a:latin typeface="Times New Roman" pitchFamily="18" charset="0"/>
                <a:cs typeface="Times New Roman" pitchFamily="18" charset="0"/>
              </a:rPr>
              <a:t>Расстройства личности (психопатии)</a:t>
            </a:r>
            <a:endParaRPr lang="ru-RU" sz="2800" dirty="0" smtClean="0">
              <a:solidFill>
                <a:schemeClr val="tx1"/>
              </a:solidFill>
              <a:latin typeface="Times New Roman" pitchFamily="18" charset="0"/>
              <a:cs typeface="Times New Roman" pitchFamily="18" charset="0"/>
            </a:endParaRPr>
          </a:p>
          <a:p>
            <a:pPr>
              <a:buNone/>
            </a:pPr>
            <a:r>
              <a:rPr lang="ru-RU" sz="2800" dirty="0" smtClean="0">
                <a:solidFill>
                  <a:schemeClr val="tx1"/>
                </a:solidFill>
                <a:latin typeface="Times New Roman" pitchFamily="18" charset="0"/>
                <a:cs typeface="Times New Roman" pitchFamily="18" charset="0"/>
              </a:rPr>
              <a:t>    Психопатии – стойкое, развивающееся в детстве и стабильное на протяжении жизни расстройство личности, проявляющееся нарушениями поведения, отсутствием критики и социальной дезадаптацией (развод, смена мест работы, асоциальные поступки).</a:t>
            </a:r>
          </a:p>
          <a:p>
            <a:pPr>
              <a:buNone/>
            </a:pPr>
            <a:r>
              <a:rPr lang="ru-RU" sz="2800" dirty="0" smtClean="0">
                <a:solidFill>
                  <a:schemeClr val="tx1"/>
                </a:solidFill>
                <a:latin typeface="Times New Roman" pitchFamily="18" charset="0"/>
                <a:cs typeface="Times New Roman" pitchFamily="18" charset="0"/>
              </a:rPr>
              <a:t>    </a:t>
            </a:r>
            <a:r>
              <a:rPr lang="ru-RU" sz="2800" b="1" i="1" dirty="0" smtClean="0">
                <a:solidFill>
                  <a:schemeClr val="tx1"/>
                </a:solidFill>
                <a:latin typeface="Times New Roman" pitchFamily="18" charset="0"/>
                <a:cs typeface="Times New Roman" pitchFamily="18" charset="0"/>
              </a:rPr>
              <a:t>Основные проявления – это расстройства поведения, воли и влечений, асоциальные поступки.</a:t>
            </a:r>
          </a:p>
          <a:p>
            <a:pPr>
              <a:buNone/>
            </a:pPr>
            <a:endParaRPr lang="ru-RU" dirty="0"/>
          </a:p>
        </p:txBody>
      </p:sp>
      <p:pic>
        <p:nvPicPr>
          <p:cNvPr id="4" name="Рисунок 3" descr="fear.jpg"/>
          <p:cNvPicPr>
            <a:picLocks noChangeAspect="1"/>
          </p:cNvPicPr>
          <p:nvPr/>
        </p:nvPicPr>
        <p:blipFill>
          <a:blip r:embed="rId2"/>
          <a:stretch>
            <a:fillRect/>
          </a:stretch>
        </p:blipFill>
        <p:spPr>
          <a:xfrm>
            <a:off x="2267744" y="4077072"/>
            <a:ext cx="4680519" cy="2780928"/>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332656"/>
            <a:ext cx="8892480" cy="6525344"/>
          </a:xfrm>
        </p:spPr>
        <p:txBody>
          <a:bodyPr>
            <a:noAutofit/>
          </a:bodyPr>
          <a:lstStyle/>
          <a:p>
            <a:pPr>
              <a:buNone/>
            </a:pPr>
            <a:r>
              <a:rPr lang="ru-RU" i="1" dirty="0" smtClean="0">
                <a:solidFill>
                  <a:schemeClr val="tx1"/>
                </a:solidFill>
                <a:latin typeface="Times New Roman" pitchFamily="18" charset="0"/>
                <a:cs typeface="Times New Roman" pitchFamily="18" charset="0"/>
              </a:rPr>
              <a:t>     </a:t>
            </a:r>
            <a:r>
              <a:rPr lang="ru-RU" b="1" i="1" dirty="0" smtClean="0">
                <a:solidFill>
                  <a:schemeClr val="tx1"/>
                </a:solidFill>
                <a:latin typeface="Times New Roman" pitchFamily="18" charset="0"/>
                <a:cs typeface="Times New Roman" pitchFamily="18" charset="0"/>
              </a:rPr>
              <a:t>Аффективно-шоковая реакция </a:t>
            </a:r>
            <a:r>
              <a:rPr lang="ru-RU" dirty="0" smtClean="0">
                <a:solidFill>
                  <a:schemeClr val="tx1"/>
                </a:solidFill>
                <a:latin typeface="Times New Roman" pitchFamily="18" charset="0"/>
                <a:cs typeface="Times New Roman" pitchFamily="18" charset="0"/>
              </a:rPr>
              <a:t>(острая реакция на стресс)</a:t>
            </a:r>
          </a:p>
          <a:p>
            <a:pPr>
              <a:buNone/>
            </a:pPr>
            <a:r>
              <a:rPr lang="ru-RU" dirty="0" smtClean="0">
                <a:solidFill>
                  <a:schemeClr val="tx1"/>
                </a:solidFill>
                <a:latin typeface="Times New Roman" pitchFamily="18" charset="0"/>
                <a:cs typeface="Times New Roman" pitchFamily="18" charset="0"/>
              </a:rPr>
              <a:t>     Развивается в результате сильной психотравмы, связанной с угрозой для жизни (при катастрофах). Проявляется либо реактивным ступором ‒ неспособностью принимать решения в угрожающих, для жизни ситуациях. Либо реактивным возбуждением ‒ хаотичными движениями, криком,  паникой. </a:t>
            </a:r>
            <a:r>
              <a:rPr lang="ru-RU" b="1" dirty="0" smtClean="0">
                <a:solidFill>
                  <a:schemeClr val="tx1"/>
                </a:solidFill>
                <a:latin typeface="Times New Roman" pitchFamily="18" charset="0"/>
                <a:cs typeface="Times New Roman" pitchFamily="18" charset="0"/>
              </a:rPr>
              <a:t>Проявляется помрачнением сознания</a:t>
            </a:r>
            <a:r>
              <a:rPr lang="ru-RU" dirty="0" smtClean="0">
                <a:solidFill>
                  <a:schemeClr val="tx1"/>
                </a:solidFill>
                <a:latin typeface="Times New Roman" pitchFamily="18" charset="0"/>
                <a:cs typeface="Times New Roman" pitchFamily="18" charset="0"/>
              </a:rPr>
              <a:t> и частичной амнезией. Эти психозы кратковременны. Специального лечения не требуют.</a:t>
            </a:r>
          </a:p>
          <a:p>
            <a:pPr>
              <a:buNone/>
            </a:pPr>
            <a:r>
              <a:rPr lang="ru-RU" b="1" i="1" dirty="0" smtClean="0">
                <a:solidFill>
                  <a:schemeClr val="tx1"/>
                </a:solidFill>
                <a:latin typeface="Times New Roman" pitchFamily="18" charset="0"/>
                <a:cs typeface="Times New Roman" pitchFamily="18" charset="0"/>
              </a:rPr>
              <a:t>     Посттравматическое стрессовое расстройство </a:t>
            </a:r>
            <a:r>
              <a:rPr lang="ru-RU" b="1" dirty="0">
                <a:solidFill>
                  <a:schemeClr val="tx1"/>
                </a:solidFill>
                <a:latin typeface="Times New Roman" pitchFamily="18" charset="0"/>
                <a:cs typeface="Times New Roman" pitchFamily="18" charset="0"/>
              </a:rPr>
              <a:t>‒</a:t>
            </a:r>
            <a:r>
              <a:rPr lang="ru-RU" dirty="0" smtClean="0">
                <a:solidFill>
                  <a:schemeClr val="tx1"/>
                </a:solidFill>
                <a:latin typeface="Times New Roman" pitchFamily="18" charset="0"/>
                <a:cs typeface="Times New Roman" pitchFamily="18" charset="0"/>
              </a:rPr>
              <a:t> посттравматический невроз. Последствие тяжелых трагических  событий (гибель семьи, разрушение жилья, жестокое насилие). Пациентов беспокоят навязчивые воспоминания о перенесенном стрессе, расстройства сна (кошмары), замкнутость, чувство внутреннего оцепенения, </a:t>
            </a:r>
            <a:r>
              <a:rPr lang="ru-RU" dirty="0">
                <a:solidFill>
                  <a:schemeClr val="tx1"/>
                </a:solidFill>
                <a:latin typeface="Times New Roman" pitchFamily="18" charset="0"/>
                <a:cs typeface="Times New Roman" pitchFamily="18" charset="0"/>
              </a:rPr>
              <a:t>ангедония (снижение или утрата способности получать удовольствие, сопровождающееся потерей активности в его </a:t>
            </a:r>
            <a:r>
              <a:rPr lang="ru-RU" dirty="0" smtClean="0">
                <a:solidFill>
                  <a:schemeClr val="tx1"/>
                </a:solidFill>
                <a:latin typeface="Times New Roman" pitchFamily="18" charset="0"/>
                <a:cs typeface="Times New Roman" pitchFamily="18" charset="0"/>
              </a:rPr>
              <a:t>достижении).</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528" y="332656"/>
            <a:ext cx="8820472" cy="6525344"/>
          </a:xfrm>
        </p:spPr>
        <p:txBody>
          <a:bodyPr>
            <a:normAutofit/>
          </a:bodyPr>
          <a:lstStyle/>
          <a:p>
            <a:pPr algn="ctr">
              <a:buNone/>
            </a:pPr>
            <a:endParaRPr lang="ru-RU" sz="2400" b="1" dirty="0" smtClean="0">
              <a:solidFill>
                <a:schemeClr val="tx1"/>
              </a:solidFill>
              <a:latin typeface="Times New Roman" pitchFamily="18" charset="0"/>
              <a:cs typeface="Times New Roman" pitchFamily="18" charset="0"/>
            </a:endParaRPr>
          </a:p>
          <a:p>
            <a:pPr algn="ctr">
              <a:buNone/>
            </a:pPr>
            <a:r>
              <a:rPr lang="ru-RU" sz="3200" b="1" dirty="0" smtClean="0">
                <a:solidFill>
                  <a:schemeClr val="tx1"/>
                </a:solidFill>
                <a:latin typeface="Times New Roman" pitchFamily="18" charset="0"/>
                <a:cs typeface="Times New Roman" pitchFamily="18" charset="0"/>
              </a:rPr>
              <a:t>Клинические варианты психопатий</a:t>
            </a:r>
            <a:endParaRPr lang="ru-RU" sz="3200" dirty="0" smtClean="0">
              <a:solidFill>
                <a:schemeClr val="tx1"/>
              </a:solidFill>
              <a:latin typeface="Times New Roman" pitchFamily="18" charset="0"/>
              <a:cs typeface="Times New Roman" pitchFamily="18" charset="0"/>
            </a:endParaRPr>
          </a:p>
          <a:p>
            <a:pPr>
              <a:buNone/>
            </a:pPr>
            <a:r>
              <a:rPr lang="ru-RU" sz="2400" i="1" dirty="0" smtClean="0">
                <a:solidFill>
                  <a:schemeClr val="tx1"/>
                </a:solidFill>
                <a:latin typeface="Times New Roman" pitchFamily="18" charset="0"/>
                <a:cs typeface="Times New Roman" pitchFamily="18" charset="0"/>
              </a:rPr>
              <a:t>   </a:t>
            </a:r>
          </a:p>
          <a:p>
            <a:pPr algn="just">
              <a:buNone/>
            </a:pPr>
            <a:r>
              <a:rPr lang="ru-RU" i="1" dirty="0">
                <a:solidFill>
                  <a:schemeClr val="tx1"/>
                </a:solidFill>
                <a:latin typeface="Times New Roman" pitchFamily="18" charset="0"/>
                <a:cs typeface="Times New Roman" pitchFamily="18" charset="0"/>
              </a:rPr>
              <a:t>	</a:t>
            </a:r>
            <a:r>
              <a:rPr lang="ru-RU" sz="2400" b="1" i="1" dirty="0" smtClean="0">
                <a:solidFill>
                  <a:schemeClr val="tx1"/>
                </a:solidFill>
                <a:latin typeface="Times New Roman" pitchFamily="18" charset="0"/>
                <a:cs typeface="Times New Roman" pitchFamily="18" charset="0"/>
              </a:rPr>
              <a:t>Параноидная психопатия </a:t>
            </a:r>
            <a:r>
              <a:rPr lang="ru-RU" sz="2400" dirty="0" smtClean="0">
                <a:solidFill>
                  <a:schemeClr val="tx1"/>
                </a:solidFill>
                <a:latin typeface="Times New Roman" pitchFamily="18" charset="0"/>
                <a:cs typeface="Times New Roman" pitchFamily="18" charset="0"/>
              </a:rPr>
              <a:t>(параноидное расстройство личности) проявляется подозрительностью, недоверчивостью, упрямством, неуместной настойчивостью,</a:t>
            </a:r>
          </a:p>
          <a:p>
            <a:pPr algn="just">
              <a:buNone/>
            </a:pPr>
            <a:r>
              <a:rPr lang="ru-RU" sz="2400" dirty="0" smtClean="0">
                <a:solidFill>
                  <a:schemeClr val="tx1"/>
                </a:solidFill>
                <a:latin typeface="Times New Roman" pitchFamily="18" charset="0"/>
                <a:cs typeface="Times New Roman" pitchFamily="18" charset="0"/>
              </a:rPr>
              <a:t>    эмоциональной ригидностью (жесткостью, неподатливостью, негибкостью), </a:t>
            </a:r>
          </a:p>
          <a:p>
            <a:pPr algn="just">
              <a:buNone/>
            </a:pPr>
            <a:r>
              <a:rPr lang="ru-RU" sz="2400" dirty="0" smtClean="0">
                <a:solidFill>
                  <a:schemeClr val="tx1"/>
                </a:solidFill>
                <a:latin typeface="Times New Roman" pitchFamily="18" charset="0"/>
                <a:cs typeface="Times New Roman" pitchFamily="18" charset="0"/>
              </a:rPr>
              <a:t>    злопамятностью.</a:t>
            </a:r>
            <a:endParaRPr lang="ru-RU" dirty="0">
              <a:solidFill>
                <a:schemeClr val="tx1"/>
              </a:solidFill>
            </a:endParaRPr>
          </a:p>
        </p:txBody>
      </p:sp>
      <p:pic>
        <p:nvPicPr>
          <p:cNvPr id="4" name="Рисунок 3" descr="blog-0671734001347770219.jpg"/>
          <p:cNvPicPr>
            <a:picLocks noChangeAspect="1"/>
          </p:cNvPicPr>
          <p:nvPr/>
        </p:nvPicPr>
        <p:blipFill>
          <a:blip r:embed="rId2"/>
          <a:stretch>
            <a:fillRect/>
          </a:stretch>
        </p:blipFill>
        <p:spPr>
          <a:xfrm>
            <a:off x="4211960" y="3573016"/>
            <a:ext cx="4932040" cy="3284984"/>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ru-RU"/>
          </a:p>
        </p:txBody>
      </p:sp>
      <p:sp>
        <p:nvSpPr>
          <p:cNvPr id="3" name="Заголовок 2"/>
          <p:cNvSpPr>
            <a:spLocks noGrp="1"/>
          </p:cNvSpPr>
          <p:nvPr>
            <p:ph type="title"/>
          </p:nvPr>
        </p:nvSpPr>
        <p:spPr/>
        <p:txBody>
          <a:bodyPr/>
          <a:lstStyle/>
          <a:p>
            <a:endParaRPr lang="ru-RU"/>
          </a:p>
        </p:txBody>
      </p:sp>
      <p:pic>
        <p:nvPicPr>
          <p:cNvPr id="62466" name="Picture 2" descr="http://www.2do2go.ru/uploads/full/b5c931693c87d43989e9c4b627b8dd74_w960_h2048.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188640"/>
            <a:ext cx="8964488" cy="6669360"/>
          </a:xfrm>
        </p:spPr>
        <p:txBody>
          <a:bodyPr>
            <a:normAutofit/>
          </a:bodyPr>
          <a:lstStyle/>
          <a:p>
            <a:pPr>
              <a:buNone/>
            </a:pPr>
            <a:endParaRPr lang="ru-RU" sz="2000" i="1" dirty="0" smtClean="0">
              <a:latin typeface="Times New Roman" pitchFamily="18" charset="0"/>
              <a:cs typeface="Times New Roman" pitchFamily="18" charset="0"/>
            </a:endParaRPr>
          </a:p>
          <a:p>
            <a:pPr>
              <a:buNone/>
            </a:pPr>
            <a:r>
              <a:rPr lang="ru-RU" sz="2000" i="1" dirty="0" smtClean="0">
                <a:latin typeface="Times New Roman" pitchFamily="18" charset="0"/>
                <a:cs typeface="Times New Roman" pitchFamily="18" charset="0"/>
              </a:rPr>
              <a:t>    </a:t>
            </a:r>
          </a:p>
          <a:p>
            <a:pPr>
              <a:buNone/>
            </a:pPr>
            <a:endParaRPr lang="ru-RU" sz="2000" i="1" dirty="0" smtClean="0">
              <a:latin typeface="Times New Roman" pitchFamily="18" charset="0"/>
              <a:cs typeface="Times New Roman" pitchFamily="18" charset="0"/>
            </a:endParaRPr>
          </a:p>
          <a:p>
            <a:pPr>
              <a:buNone/>
            </a:pPr>
            <a:r>
              <a:rPr lang="ru-RU" sz="2800" i="1" dirty="0">
                <a:latin typeface="Times New Roman" pitchFamily="18" charset="0"/>
                <a:cs typeface="Times New Roman" pitchFamily="18" charset="0"/>
              </a:rPr>
              <a:t> </a:t>
            </a:r>
            <a:r>
              <a:rPr lang="ru-RU" sz="2800" i="1" dirty="0" smtClean="0">
                <a:latin typeface="Times New Roman" pitchFamily="18" charset="0"/>
                <a:cs typeface="Times New Roman" pitchFamily="18" charset="0"/>
              </a:rPr>
              <a:t>   </a:t>
            </a:r>
            <a:r>
              <a:rPr lang="ru-RU" sz="2800" b="1" i="1" dirty="0" smtClean="0">
                <a:solidFill>
                  <a:schemeClr val="tx1"/>
                </a:solidFill>
                <a:latin typeface="Times New Roman" pitchFamily="18" charset="0"/>
                <a:cs typeface="Times New Roman" pitchFamily="18" charset="0"/>
              </a:rPr>
              <a:t>Шизоидная психопатия </a:t>
            </a:r>
            <a:r>
              <a:rPr lang="ru-RU" sz="2800" dirty="0" smtClean="0">
                <a:solidFill>
                  <a:schemeClr val="tx1"/>
                </a:solidFill>
                <a:latin typeface="Times New Roman" pitchFamily="18" charset="0"/>
                <a:cs typeface="Times New Roman" pitchFamily="18" charset="0"/>
              </a:rPr>
              <a:t>(шизоидное расстройство личности) проявляется в первую очередь чрезвычайной замкнутостью, погруженностью в себя, независимостью взглядов, парадоксальностью суждений, отсутствием прочных связей с семьёй и коллегами, склонностью фантазировать</a:t>
            </a:r>
            <a:r>
              <a:rPr lang="ru-RU" sz="2000" dirty="0" smtClean="0">
                <a:solidFill>
                  <a:schemeClr val="tx1"/>
                </a:solidFill>
                <a:latin typeface="Times New Roman" pitchFamily="18" charset="0"/>
                <a:cs typeface="Times New Roman" pitchFamily="18" charset="0"/>
              </a:rPr>
              <a:t>. </a:t>
            </a:r>
            <a:endParaRPr lang="ru-RU" sz="2000" dirty="0">
              <a:latin typeface="Times New Roman" pitchFamily="18" charset="0"/>
              <a:cs typeface="Times New Roman"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1800" y="3975543"/>
            <a:ext cx="5976664" cy="265504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ru-RU"/>
          </a:p>
        </p:txBody>
      </p:sp>
      <p:sp>
        <p:nvSpPr>
          <p:cNvPr id="3" name="Заголовок 2"/>
          <p:cNvSpPr>
            <a:spLocks noGrp="1"/>
          </p:cNvSpPr>
          <p:nvPr>
            <p:ph type="title"/>
          </p:nvPr>
        </p:nvSpPr>
        <p:spPr/>
        <p:txBody>
          <a:bodyPr/>
          <a:lstStyle/>
          <a:p>
            <a:endParaRPr lang="ru-RU"/>
          </a:p>
        </p:txBody>
      </p:sp>
      <p:pic>
        <p:nvPicPr>
          <p:cNvPr id="63490" name="Picture 2" descr="http://2.bp.blogspot.com/-rqrMTnXjAH0/UNkU5TdjqxI/AAAAAAAAeMQ/gInZZrHQL1Y/s1600/2012-12-24_185147.p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0"/>
            <a:ext cx="8712968" cy="6858000"/>
          </a:xfrm>
        </p:spPr>
        <p:txBody>
          <a:bodyPr>
            <a:normAutofit/>
          </a:bodyPr>
          <a:lstStyle/>
          <a:p>
            <a:pPr>
              <a:buNone/>
            </a:pPr>
            <a:r>
              <a:rPr lang="ru-RU" sz="2000" b="1" i="1" dirty="0" smtClean="0">
                <a:latin typeface="Times New Roman" pitchFamily="18" charset="0"/>
                <a:cs typeface="Times New Roman" pitchFamily="18" charset="0"/>
              </a:rPr>
              <a:t>     </a:t>
            </a:r>
            <a:endParaRPr lang="ru-RU" sz="2000" b="1" i="1" dirty="0">
              <a:solidFill>
                <a:schemeClr val="tx1"/>
              </a:solidFill>
              <a:latin typeface="Times New Roman" pitchFamily="18" charset="0"/>
              <a:cs typeface="Times New Roman" pitchFamily="18" charset="0"/>
            </a:endParaRPr>
          </a:p>
          <a:p>
            <a:pPr>
              <a:buNone/>
            </a:pPr>
            <a:r>
              <a:rPr lang="ru-RU" sz="3200" b="1" i="1" dirty="0" smtClean="0">
                <a:solidFill>
                  <a:schemeClr val="tx1"/>
                </a:solidFill>
                <a:latin typeface="Times New Roman" pitchFamily="18" charset="0"/>
                <a:cs typeface="Times New Roman" pitchFamily="18" charset="0"/>
              </a:rPr>
              <a:t>    Неустойчивая психопатия </a:t>
            </a:r>
            <a:r>
              <a:rPr lang="ru-RU" dirty="0" smtClean="0">
                <a:solidFill>
                  <a:schemeClr val="tx1"/>
                </a:solidFill>
                <a:latin typeface="Times New Roman" pitchFamily="18" charset="0"/>
                <a:cs typeface="Times New Roman" pitchFamily="18" charset="0"/>
              </a:rPr>
              <a:t>(диссоциативное расстройство личности, </a:t>
            </a:r>
            <a:r>
              <a:rPr lang="ru-RU" b="1" dirty="0" smtClean="0">
                <a:solidFill>
                  <a:schemeClr val="tx1"/>
                </a:solidFill>
                <a:latin typeface="Times New Roman" pitchFamily="18" charset="0"/>
                <a:cs typeface="Times New Roman" pitchFamily="18" charset="0"/>
              </a:rPr>
              <a:t>асоциальная психопатия, антисоциальная личность</a:t>
            </a:r>
            <a:r>
              <a:rPr lang="en-US" b="1" dirty="0" smtClean="0">
                <a:solidFill>
                  <a:schemeClr val="tx1"/>
                </a:solidFill>
                <a:latin typeface="Times New Roman" pitchFamily="18" charset="0"/>
                <a:cs typeface="Times New Roman" pitchFamily="18" charset="0"/>
              </a:rPr>
              <a:t>:</a:t>
            </a:r>
            <a:r>
              <a:rPr lang="ru-RU" b="1" dirty="0" smtClean="0">
                <a:solidFill>
                  <a:schemeClr val="tx1"/>
                </a:solidFill>
                <a:latin typeface="Times New Roman" pitchFamily="18" charset="0"/>
                <a:cs typeface="Times New Roman" pitchFamily="18" charset="0"/>
              </a:rPr>
              <a:t> врождённое отсутствие совести</a:t>
            </a:r>
            <a:r>
              <a:rPr lang="ru-RU" dirty="0" smtClean="0">
                <a:solidFill>
                  <a:schemeClr val="tx1"/>
                </a:solidFill>
                <a:latin typeface="Times New Roman" pitchFamily="18" charset="0"/>
                <a:cs typeface="Times New Roman" pitchFamily="18" charset="0"/>
              </a:rPr>
              <a:t>) проявляется слабостью воли. Такие пациенты лишены усидчивости и терпения. Любое их желание должно быть удовлетворено, если им отказывают, добиваются желаемого обманом. Они не способны к планомерной деятельности для достижения цели, их привлекают легкие и доступные способы. </a:t>
            </a:r>
            <a:r>
              <a:rPr lang="ru-RU" dirty="0">
                <a:solidFill>
                  <a:schemeClr val="tx1"/>
                </a:solidFill>
                <a:latin typeface="Times New Roman" pitchFamily="18" charset="0"/>
                <a:cs typeface="Times New Roman" pitchFamily="18" charset="0"/>
              </a:rPr>
              <a:t>З</a:t>
            </a:r>
            <a:r>
              <a:rPr lang="ru-RU" dirty="0" smtClean="0">
                <a:solidFill>
                  <a:schemeClr val="tx1"/>
                </a:solidFill>
                <a:latin typeface="Times New Roman" pitchFamily="18" charset="0"/>
                <a:cs typeface="Times New Roman" pitchFamily="18" charset="0"/>
              </a:rPr>
              <a:t>лоупотребляют алкоголем и наркотиками. </a:t>
            </a:r>
            <a:endParaRPr lang="ru-RU" dirty="0">
              <a:latin typeface="Times New Roman" pitchFamily="18" charset="0"/>
              <a:cs typeface="Times New Roman" pitchFamily="18" charset="0"/>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7" y="4149080"/>
            <a:ext cx="3960440"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5977" y="4149080"/>
            <a:ext cx="4320479" cy="2449437"/>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0"/>
            <a:ext cx="8712968" cy="6858000"/>
          </a:xfrm>
        </p:spPr>
        <p:txBody>
          <a:bodyPr>
            <a:normAutofit/>
          </a:bodyPr>
          <a:lstStyle/>
          <a:p>
            <a:pPr>
              <a:buNone/>
            </a:pPr>
            <a:r>
              <a:rPr lang="ru-RU" sz="2000" b="1" i="1" dirty="0" smtClean="0">
                <a:latin typeface="Times New Roman" pitchFamily="18" charset="0"/>
                <a:cs typeface="Times New Roman" pitchFamily="18" charset="0"/>
              </a:rPr>
              <a:t>     </a:t>
            </a:r>
            <a:endParaRPr lang="ru-RU" sz="2000" b="1" i="1" dirty="0">
              <a:solidFill>
                <a:schemeClr val="tx1"/>
              </a:solidFill>
              <a:latin typeface="Times New Roman" pitchFamily="18" charset="0"/>
              <a:cs typeface="Times New Roman" pitchFamily="18" charset="0"/>
            </a:endParaRPr>
          </a:p>
          <a:p>
            <a:pPr>
              <a:buNone/>
            </a:pPr>
            <a:r>
              <a:rPr lang="ru-RU" sz="3200" b="1" i="1" dirty="0" smtClean="0">
                <a:solidFill>
                  <a:schemeClr val="tx1"/>
                </a:solidFill>
                <a:latin typeface="Times New Roman" pitchFamily="18" charset="0"/>
                <a:cs typeface="Times New Roman" pitchFamily="18" charset="0"/>
              </a:rPr>
              <a:t>    </a:t>
            </a:r>
          </a:p>
          <a:p>
            <a:pPr>
              <a:buNone/>
            </a:pPr>
            <a:endParaRPr lang="ru-RU" sz="3200" b="1" i="1" dirty="0">
              <a:solidFill>
                <a:schemeClr val="tx1"/>
              </a:solidFill>
              <a:latin typeface="Times New Roman" pitchFamily="18" charset="0"/>
              <a:cs typeface="Times New Roman" pitchFamily="18" charset="0"/>
            </a:endParaRPr>
          </a:p>
          <a:p>
            <a:pPr algn="ctr">
              <a:buNone/>
            </a:pPr>
            <a:endParaRPr lang="ru-RU" sz="3200" b="1" i="1" dirty="0" smtClean="0">
              <a:solidFill>
                <a:schemeClr val="tx1"/>
              </a:solidFill>
              <a:latin typeface="Times New Roman" pitchFamily="18" charset="0"/>
              <a:cs typeface="Times New Roman" pitchFamily="18" charset="0"/>
            </a:endParaRPr>
          </a:p>
          <a:p>
            <a:pPr algn="ctr">
              <a:buNone/>
            </a:pPr>
            <a:r>
              <a:rPr lang="ru-RU" sz="3200" b="1" i="1" dirty="0" smtClean="0">
                <a:solidFill>
                  <a:schemeClr val="tx1"/>
                </a:solidFill>
                <a:latin typeface="Times New Roman" pitchFamily="18" charset="0"/>
                <a:cs typeface="Times New Roman" pitchFamily="18" charset="0"/>
              </a:rPr>
              <a:t>К АСОЦИАЛЬНЫМ ПСИХОПАТАМ (врождённое отсутствие совести) ОТНОСЯТСЯ:</a:t>
            </a:r>
          </a:p>
          <a:p>
            <a:pPr algn="ctr">
              <a:buNone/>
            </a:pPr>
            <a:endParaRPr lang="ru-RU" sz="3200" b="1" i="1" dirty="0" smtClean="0">
              <a:solidFill>
                <a:schemeClr val="tx1"/>
              </a:solidFill>
              <a:latin typeface="Times New Roman" pitchFamily="18" charset="0"/>
              <a:cs typeface="Times New Roman" pitchFamily="18" charset="0"/>
            </a:endParaRPr>
          </a:p>
          <a:p>
            <a:pPr algn="ctr">
              <a:buNone/>
            </a:pPr>
            <a:r>
              <a:rPr lang="ru-RU" sz="3200" b="1" i="1" dirty="0" smtClean="0">
                <a:solidFill>
                  <a:schemeClr val="tx1"/>
                </a:solidFill>
                <a:latin typeface="Times New Roman" pitchFamily="18" charset="0"/>
                <a:cs typeface="Times New Roman" pitchFamily="18" charset="0"/>
              </a:rPr>
              <a:t>РАБОТНИКИ СЕКСУАЛЬНОГО ТРУДА</a:t>
            </a:r>
          </a:p>
          <a:p>
            <a:pPr>
              <a:buNone/>
            </a:pP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286704144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872067" y="1844824"/>
            <a:ext cx="7408333" cy="4281339"/>
          </a:xfrm>
        </p:spPr>
        <p:txBody>
          <a:bodyPr>
            <a:normAutofit/>
          </a:bodyPr>
          <a:lstStyle/>
          <a:p>
            <a:pPr algn="ctr"/>
            <a:endParaRPr lang="ru-RU" sz="2800" dirty="0" smtClean="0">
              <a:latin typeface="Times New Roman" panose="02020603050405020304" pitchFamily="18" charset="0"/>
              <a:cs typeface="Times New Roman" panose="02020603050405020304" pitchFamily="18" charset="0"/>
            </a:endParaRPr>
          </a:p>
          <a:p>
            <a:pPr algn="ctr"/>
            <a:endParaRPr lang="ru-RU" sz="2800" dirty="0">
              <a:latin typeface="Times New Roman" panose="02020603050405020304" pitchFamily="18" charset="0"/>
              <a:cs typeface="Times New Roman" panose="02020603050405020304" pitchFamily="18" charset="0"/>
            </a:endParaRPr>
          </a:p>
          <a:p>
            <a:pPr algn="ctr"/>
            <a:endParaRPr lang="ru-RU" sz="2800" dirty="0" smtClean="0">
              <a:latin typeface="Times New Roman" panose="02020603050405020304" pitchFamily="18" charset="0"/>
              <a:cs typeface="Times New Roman" panose="02020603050405020304" pitchFamily="18" charset="0"/>
            </a:endParaRPr>
          </a:p>
          <a:p>
            <a:pPr marL="0" indent="0" algn="ctr">
              <a:buNone/>
            </a:pPr>
            <a:r>
              <a:rPr lang="ru-RU" sz="3200" b="1" dirty="0" smtClean="0">
                <a:solidFill>
                  <a:schemeClr val="tx1"/>
                </a:solidFill>
                <a:latin typeface="Times New Roman" panose="02020603050405020304" pitchFamily="18" charset="0"/>
                <a:cs typeface="Times New Roman" panose="02020603050405020304" pitchFamily="18" charset="0"/>
              </a:rPr>
              <a:t>ПЕДОФИЛЫ</a:t>
            </a:r>
          </a:p>
          <a:p>
            <a:pPr algn="ct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595872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ru-RU"/>
          </a:p>
        </p:txBody>
      </p:sp>
      <p:sp>
        <p:nvSpPr>
          <p:cNvPr id="3" name="Заголовок 2"/>
          <p:cNvSpPr>
            <a:spLocks noGrp="1"/>
          </p:cNvSpPr>
          <p:nvPr>
            <p:ph type="title"/>
          </p:nvPr>
        </p:nvSpPr>
        <p:spPr/>
        <p:txBody>
          <a:bodyPr/>
          <a:lstStyle/>
          <a:p>
            <a:endParaRPr lang="ru-RU"/>
          </a:p>
        </p:txBody>
      </p:sp>
      <p:pic>
        <p:nvPicPr>
          <p:cNvPr id="67586" name="Picture 2" descr="http://cs630020.vk.me/v630020833/3e60/qHnNNlIA4GM.jpg"/>
          <p:cNvPicPr>
            <a:picLocks noChangeAspect="1" noChangeArrowheads="1"/>
          </p:cNvPicPr>
          <p:nvPr/>
        </p:nvPicPr>
        <p:blipFill>
          <a:blip r:embed="rId2"/>
          <a:srcRect/>
          <a:stretch>
            <a:fillRect/>
          </a:stretch>
        </p:blipFill>
        <p:spPr bwMode="auto">
          <a:xfrm>
            <a:off x="0" y="-1"/>
            <a:ext cx="9144000" cy="6858001"/>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67544" y="1772816"/>
            <a:ext cx="8280919" cy="4353347"/>
          </a:xfrm>
        </p:spPr>
        <p:txBody>
          <a:bodyPr>
            <a:normAutofit lnSpcReduction="10000"/>
          </a:bodyPr>
          <a:lstStyle/>
          <a:p>
            <a:pPr marL="0" indent="0" algn="just">
              <a:buNone/>
            </a:pPr>
            <a:r>
              <a:rPr lang="ru-RU" sz="3200" b="1" dirty="0" smtClean="0">
                <a:solidFill>
                  <a:schemeClr val="tx1"/>
                </a:solidFill>
                <a:latin typeface="Times New Roman" panose="02020603050405020304" pitchFamily="18" charset="0"/>
                <a:cs typeface="Times New Roman" panose="02020603050405020304" pitchFamily="18" charset="0"/>
              </a:rPr>
              <a:t>ИНЦЕСТОФИЛЫ (от лат</a:t>
            </a:r>
            <a:r>
              <a:rPr lang="ru-RU" sz="3200" b="1" dirty="0">
                <a:solidFill>
                  <a:schemeClr val="tx1"/>
                </a:solidFill>
                <a:latin typeface="Times New Roman" panose="02020603050405020304" pitchFamily="18" charset="0"/>
                <a:cs typeface="Times New Roman" panose="02020603050405020304" pitchFamily="18" charset="0"/>
              </a:rPr>
              <a:t>. incestus ‒ </a:t>
            </a:r>
            <a:r>
              <a:rPr lang="ru-RU" sz="3200" b="1" dirty="0" smtClean="0">
                <a:solidFill>
                  <a:schemeClr val="tx1"/>
                </a:solidFill>
                <a:latin typeface="Times New Roman" panose="02020603050405020304" pitchFamily="18" charset="0"/>
                <a:cs typeface="Times New Roman" panose="02020603050405020304" pitchFamily="18" charset="0"/>
              </a:rPr>
              <a:t>преступный</a:t>
            </a:r>
            <a:r>
              <a:rPr lang="ru-RU" sz="3200" b="1" dirty="0">
                <a:solidFill>
                  <a:schemeClr val="tx1"/>
                </a:solidFill>
                <a:latin typeface="Times New Roman" panose="02020603050405020304" pitchFamily="18" charset="0"/>
                <a:cs typeface="Times New Roman" panose="02020603050405020304" pitchFamily="18" charset="0"/>
              </a:rPr>
              <a:t>, </a:t>
            </a:r>
            <a:r>
              <a:rPr lang="ru-RU" sz="3200" b="1" dirty="0" smtClean="0">
                <a:solidFill>
                  <a:schemeClr val="tx1"/>
                </a:solidFill>
                <a:latin typeface="Times New Roman" panose="02020603050405020304" pitchFamily="18" charset="0"/>
                <a:cs typeface="Times New Roman" panose="02020603050405020304" pitchFamily="18" charset="0"/>
              </a:rPr>
              <a:t>греховный), </a:t>
            </a:r>
            <a:r>
              <a:rPr lang="ru-RU" sz="3200" b="1" dirty="0">
                <a:solidFill>
                  <a:schemeClr val="tx1"/>
                </a:solidFill>
                <a:latin typeface="Times New Roman" panose="02020603050405020304" pitchFamily="18" charset="0"/>
                <a:cs typeface="Times New Roman" panose="02020603050405020304" pitchFamily="18" charset="0"/>
              </a:rPr>
              <a:t>кровосмешение ‒ половая связь между близкими кровными родственниками (родителями и детьми, братьями и </a:t>
            </a:r>
            <a:r>
              <a:rPr lang="ru-RU" sz="3200" b="1" dirty="0" smtClean="0">
                <a:solidFill>
                  <a:schemeClr val="tx1"/>
                </a:solidFill>
                <a:latin typeface="Times New Roman" panose="02020603050405020304" pitchFamily="18" charset="0"/>
                <a:cs typeface="Times New Roman" panose="02020603050405020304" pitchFamily="18" charset="0"/>
              </a:rPr>
              <a:t>сёстрами и т.д.). </a:t>
            </a:r>
          </a:p>
          <a:p>
            <a:pPr marL="0" indent="0" algn="just">
              <a:buNone/>
            </a:pPr>
            <a:r>
              <a:rPr lang="ru-RU" sz="3200" b="1" dirty="0" smtClean="0">
                <a:solidFill>
                  <a:schemeClr val="tx1"/>
                </a:solidFill>
                <a:latin typeface="Times New Roman" panose="02020603050405020304" pitchFamily="18" charset="0"/>
                <a:cs typeface="Times New Roman" panose="02020603050405020304" pitchFamily="18" charset="0"/>
              </a:rPr>
              <a:t>Большинство </a:t>
            </a:r>
            <a:r>
              <a:rPr lang="ru-RU" sz="3200" b="1" dirty="0">
                <a:solidFill>
                  <a:schemeClr val="tx1"/>
                </a:solidFill>
                <a:latin typeface="Times New Roman" panose="02020603050405020304" pitchFamily="18" charset="0"/>
                <a:cs typeface="Times New Roman" panose="02020603050405020304" pitchFamily="18" charset="0"/>
              </a:rPr>
              <a:t>случаев инцеста (до </a:t>
            </a:r>
            <a:r>
              <a:rPr lang="ru-RU" sz="3200" b="1" dirty="0" smtClean="0">
                <a:solidFill>
                  <a:schemeClr val="tx1"/>
                </a:solidFill>
                <a:latin typeface="Times New Roman" panose="02020603050405020304" pitchFamily="18" charset="0"/>
                <a:cs typeface="Times New Roman" panose="02020603050405020304" pitchFamily="18" charset="0"/>
              </a:rPr>
              <a:t>15%) </a:t>
            </a:r>
            <a:r>
              <a:rPr lang="ru-RU" sz="3200" b="1" dirty="0">
                <a:solidFill>
                  <a:schemeClr val="tx1"/>
                </a:solidFill>
                <a:latin typeface="Times New Roman" panose="02020603050405020304" pitchFamily="18" charset="0"/>
                <a:cs typeface="Times New Roman" panose="02020603050405020304" pitchFamily="18" charset="0"/>
              </a:rPr>
              <a:t>происходит между </a:t>
            </a:r>
            <a:r>
              <a:rPr lang="ru-RU" sz="3200" b="1" dirty="0" smtClean="0">
                <a:solidFill>
                  <a:schemeClr val="tx1"/>
                </a:solidFill>
                <a:latin typeface="Times New Roman" panose="02020603050405020304" pitchFamily="18" charset="0"/>
                <a:cs typeface="Times New Roman" panose="02020603050405020304" pitchFamily="18" charset="0"/>
              </a:rPr>
              <a:t>сиблингами.  </a:t>
            </a:r>
          </a:p>
          <a:p>
            <a:pPr marL="0" indent="0" algn="just">
              <a:buNone/>
            </a:pPr>
            <a:r>
              <a:rPr lang="ru-RU" sz="3200" b="1" dirty="0" smtClean="0">
                <a:solidFill>
                  <a:schemeClr val="tx1"/>
                </a:solidFill>
                <a:latin typeface="Times New Roman" panose="02020603050405020304" pitchFamily="18" charset="0"/>
                <a:cs typeface="Times New Roman" panose="02020603050405020304" pitchFamily="18" charset="0"/>
              </a:rPr>
              <a:t>Сиблинги </a:t>
            </a:r>
            <a:r>
              <a:rPr lang="ru-RU" sz="3200" b="1" dirty="0">
                <a:solidFill>
                  <a:schemeClr val="tx1"/>
                </a:solidFill>
                <a:latin typeface="Times New Roman" panose="02020603050405020304" pitchFamily="18" charset="0"/>
                <a:cs typeface="Times New Roman" panose="02020603050405020304" pitchFamily="18" charset="0"/>
              </a:rPr>
              <a:t>или </a:t>
            </a:r>
            <a:r>
              <a:rPr lang="ru-RU" sz="3200" b="1" dirty="0" smtClean="0">
                <a:solidFill>
                  <a:schemeClr val="tx1"/>
                </a:solidFill>
                <a:latin typeface="Times New Roman" panose="02020603050405020304" pitchFamily="18" charset="0"/>
                <a:cs typeface="Times New Roman" panose="02020603050405020304" pitchFamily="18" charset="0"/>
              </a:rPr>
              <a:t>сибсы ‒ родные братья и сестры.</a:t>
            </a:r>
            <a:endParaRPr lang="ru-RU" sz="32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597673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ru-RU"/>
          </a:p>
        </p:txBody>
      </p:sp>
      <p:sp>
        <p:nvSpPr>
          <p:cNvPr id="3" name="Заголовок 2"/>
          <p:cNvSpPr>
            <a:spLocks noGrp="1"/>
          </p:cNvSpPr>
          <p:nvPr>
            <p:ph type="title"/>
          </p:nvPr>
        </p:nvSpPr>
        <p:spPr/>
        <p:txBody>
          <a:bodyPr/>
          <a:lstStyle/>
          <a:p>
            <a:endParaRPr lang="ru-RU"/>
          </a:p>
        </p:txBody>
      </p:sp>
      <p:pic>
        <p:nvPicPr>
          <p:cNvPr id="66562" name="Picture 2" descr="http://i48.tinypic.com/149qjvn.png"/>
          <p:cNvPicPr>
            <a:picLocks noChangeAspect="1" noChangeArrowheads="1"/>
          </p:cNvPicPr>
          <p:nvPr/>
        </p:nvPicPr>
        <p:blipFill>
          <a:blip r:embed="rId2"/>
          <a:srcRect/>
          <a:stretch>
            <a:fillRect/>
          </a:stretch>
        </p:blipFill>
        <p:spPr bwMode="auto">
          <a:xfrm>
            <a:off x="0" y="-1"/>
            <a:ext cx="9144000" cy="6858001"/>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ru-RU"/>
          </a:p>
        </p:txBody>
      </p:sp>
      <p:sp>
        <p:nvSpPr>
          <p:cNvPr id="3" name="Заголовок 2"/>
          <p:cNvSpPr>
            <a:spLocks noGrp="1"/>
          </p:cNvSpPr>
          <p:nvPr>
            <p:ph type="title"/>
          </p:nvPr>
        </p:nvSpPr>
        <p:spPr/>
        <p:txBody>
          <a:bodyPr/>
          <a:lstStyle/>
          <a:p>
            <a:endParaRPr lang="ru-RU"/>
          </a:p>
        </p:txBody>
      </p:sp>
      <p:pic>
        <p:nvPicPr>
          <p:cNvPr id="1026" name="Picture 2" descr="http://informus.ru/wp-content/uploads/2015/12/4412.jpg"/>
          <p:cNvPicPr>
            <a:picLocks noChangeAspect="1" noChangeArrowheads="1"/>
          </p:cNvPicPr>
          <p:nvPr/>
        </p:nvPicPr>
        <p:blipFill>
          <a:blip r:embed="rId3"/>
          <a:srcRect/>
          <a:stretch>
            <a:fillRect/>
          </a:stretch>
        </p:blipFill>
        <p:spPr bwMode="auto">
          <a:xfrm>
            <a:off x="0" y="0"/>
            <a:ext cx="9144000" cy="7101408"/>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a:bodyPr>
          <a:lstStyle/>
          <a:p>
            <a:pPr marL="0" indent="0" algn="ctr">
              <a:buNone/>
            </a:pPr>
            <a:endParaRPr lang="ru-RU" sz="3200" dirty="0" smtClean="0">
              <a:latin typeface="Times New Roman" panose="02020603050405020304" pitchFamily="18" charset="0"/>
              <a:cs typeface="Times New Roman" panose="02020603050405020304" pitchFamily="18" charset="0"/>
            </a:endParaRPr>
          </a:p>
          <a:p>
            <a:pPr marL="0" indent="0" algn="ctr">
              <a:buNone/>
            </a:pPr>
            <a:r>
              <a:rPr lang="ru-RU" sz="3200" b="1" dirty="0" smtClean="0">
                <a:solidFill>
                  <a:schemeClr val="tx1"/>
                </a:solidFill>
                <a:latin typeface="Times New Roman" panose="02020603050405020304" pitchFamily="18" charset="0"/>
                <a:cs typeface="Times New Roman" panose="02020603050405020304" pitchFamily="18" charset="0"/>
              </a:rPr>
              <a:t>МАТЬ, ОСТАВИВШАЯ РЕБЕНКА В РОДИЛЬНОМ ДОМЕ</a:t>
            </a:r>
            <a:endParaRPr lang="ru-RU" sz="32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168371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ru-RU"/>
          </a:p>
        </p:txBody>
      </p:sp>
      <p:sp>
        <p:nvSpPr>
          <p:cNvPr id="3" name="Заголовок 2"/>
          <p:cNvSpPr>
            <a:spLocks noGrp="1"/>
          </p:cNvSpPr>
          <p:nvPr>
            <p:ph type="title"/>
          </p:nvPr>
        </p:nvSpPr>
        <p:spPr/>
        <p:txBody>
          <a:bodyPr/>
          <a:lstStyle/>
          <a:p>
            <a:endParaRPr lang="ru-RU"/>
          </a:p>
        </p:txBody>
      </p:sp>
      <p:pic>
        <p:nvPicPr>
          <p:cNvPr id="65538" name="Picture 2" descr="http://cs312622.vk.me/v312622961/3f19/P3uuJmuRkUM.jpg"/>
          <p:cNvPicPr>
            <a:picLocks noChangeAspect="1" noChangeArrowheads="1"/>
          </p:cNvPicPr>
          <p:nvPr/>
        </p:nvPicPr>
        <p:blipFill>
          <a:blip r:embed="rId2"/>
          <a:srcRect/>
          <a:stretch>
            <a:fillRect/>
          </a:stretch>
        </p:blipFill>
        <p:spPr bwMode="auto">
          <a:xfrm>
            <a:off x="0" y="-1"/>
            <a:ext cx="9144000" cy="7029401"/>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ru-RU"/>
          </a:p>
        </p:txBody>
      </p:sp>
      <p:sp>
        <p:nvSpPr>
          <p:cNvPr id="3" name="Заголовок 2"/>
          <p:cNvSpPr>
            <a:spLocks noGrp="1"/>
          </p:cNvSpPr>
          <p:nvPr>
            <p:ph type="title"/>
          </p:nvPr>
        </p:nvSpPr>
        <p:spPr/>
        <p:txBody>
          <a:bodyPr/>
          <a:lstStyle/>
          <a:p>
            <a:endParaRPr lang="ru-RU"/>
          </a:p>
        </p:txBody>
      </p:sp>
      <p:pic>
        <p:nvPicPr>
          <p:cNvPr id="69634" name="Picture 2" descr="http://bomz.org/i/demotivators/862605-2010.07.15-07.59.27-069.jpg"/>
          <p:cNvPicPr>
            <a:picLocks noChangeAspect="1" noChangeArrowheads="1"/>
          </p:cNvPicPr>
          <p:nvPr/>
        </p:nvPicPr>
        <p:blipFill>
          <a:blip r:embed="rId2"/>
          <a:srcRect/>
          <a:stretch>
            <a:fillRect/>
          </a:stretch>
        </p:blipFill>
        <p:spPr bwMode="auto">
          <a:xfrm>
            <a:off x="0" y="-1"/>
            <a:ext cx="9144000" cy="6858001"/>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ru-RU"/>
          </a:p>
        </p:txBody>
      </p:sp>
      <p:sp>
        <p:nvSpPr>
          <p:cNvPr id="3" name="Заголовок 2"/>
          <p:cNvSpPr>
            <a:spLocks noGrp="1"/>
          </p:cNvSpPr>
          <p:nvPr>
            <p:ph type="title"/>
          </p:nvPr>
        </p:nvSpPr>
        <p:spPr/>
        <p:txBody>
          <a:bodyPr/>
          <a:lstStyle/>
          <a:p>
            <a:endParaRPr lang="ru-RU"/>
          </a:p>
        </p:txBody>
      </p:sp>
      <p:pic>
        <p:nvPicPr>
          <p:cNvPr id="68610" name="Picture 2" descr="https://www.ridus.ru/_ah/img/zv8Y6I3t0-2bQIAzl9IX-w"/>
          <p:cNvPicPr>
            <a:picLocks noChangeAspect="1" noChangeArrowheads="1"/>
          </p:cNvPicPr>
          <p:nvPr/>
        </p:nvPicPr>
        <p:blipFill>
          <a:blip r:embed="rId2"/>
          <a:srcRect/>
          <a:stretch>
            <a:fillRect/>
          </a:stretch>
        </p:blipFill>
        <p:spPr bwMode="auto">
          <a:xfrm>
            <a:off x="0" y="-1"/>
            <a:ext cx="9144000" cy="6858001"/>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a:bodyPr>
          <a:lstStyle/>
          <a:p>
            <a:pPr marL="0" indent="0" algn="ctr">
              <a:buNone/>
            </a:pPr>
            <a:endParaRPr lang="ru-RU" sz="3200" dirty="0" smtClean="0">
              <a:latin typeface="Times New Roman" panose="02020603050405020304" pitchFamily="18" charset="0"/>
              <a:cs typeface="Times New Roman" panose="02020603050405020304" pitchFamily="18" charset="0"/>
            </a:endParaRPr>
          </a:p>
          <a:p>
            <a:pPr marL="0" indent="0" algn="ctr">
              <a:buNone/>
            </a:pPr>
            <a:r>
              <a:rPr lang="ru-RU" sz="3200" b="1" dirty="0" smtClean="0">
                <a:solidFill>
                  <a:schemeClr val="tx1"/>
                </a:solidFill>
                <a:latin typeface="Times New Roman" panose="02020603050405020304" pitchFamily="18" charset="0"/>
                <a:cs typeface="Times New Roman" panose="02020603050405020304" pitchFamily="18" charset="0"/>
              </a:rPr>
              <a:t>ХРОНИЧЕСКИЕ РЕЦИДИВИСТЫ</a:t>
            </a:r>
            <a:endParaRPr lang="ru-RU" sz="32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817096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ru-RU"/>
          </a:p>
        </p:txBody>
      </p:sp>
      <p:sp>
        <p:nvSpPr>
          <p:cNvPr id="3" name="Заголовок 2"/>
          <p:cNvSpPr>
            <a:spLocks noGrp="1"/>
          </p:cNvSpPr>
          <p:nvPr>
            <p:ph type="title"/>
          </p:nvPr>
        </p:nvSpPr>
        <p:spPr/>
        <p:txBody>
          <a:bodyPr/>
          <a:lstStyle/>
          <a:p>
            <a:endParaRPr lang="ru-RU"/>
          </a:p>
        </p:txBody>
      </p:sp>
      <p:pic>
        <p:nvPicPr>
          <p:cNvPr id="72706" name="Picture 2" descr="http://lol54.ru/uploads/posts/2008-01/1201545122_zek_07.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ru-RU"/>
          </a:p>
        </p:txBody>
      </p:sp>
      <p:sp>
        <p:nvSpPr>
          <p:cNvPr id="3" name="Заголовок 2"/>
          <p:cNvSpPr>
            <a:spLocks noGrp="1"/>
          </p:cNvSpPr>
          <p:nvPr>
            <p:ph type="title"/>
          </p:nvPr>
        </p:nvSpPr>
        <p:spPr/>
        <p:txBody>
          <a:bodyPr/>
          <a:lstStyle/>
          <a:p>
            <a:endParaRPr lang="ru-RU"/>
          </a:p>
        </p:txBody>
      </p:sp>
      <p:pic>
        <p:nvPicPr>
          <p:cNvPr id="71682" name="Picture 2" descr="http://www.proza.ru/pics/2010/02/16/25.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a:bodyPr>
          <a:lstStyle/>
          <a:p>
            <a:pPr marL="0" indent="0" algn="ctr">
              <a:buNone/>
            </a:pPr>
            <a:endParaRPr lang="ru-RU" sz="3200" dirty="0" smtClean="0">
              <a:latin typeface="Times New Roman" panose="02020603050405020304" pitchFamily="18" charset="0"/>
              <a:cs typeface="Times New Roman" panose="02020603050405020304" pitchFamily="18" charset="0"/>
            </a:endParaRPr>
          </a:p>
          <a:p>
            <a:pPr marL="0" indent="0" algn="ctr">
              <a:buNone/>
            </a:pPr>
            <a:r>
              <a:rPr lang="ru-RU" sz="3200" b="1" dirty="0" smtClean="0">
                <a:solidFill>
                  <a:schemeClr val="tx1"/>
                </a:solidFill>
                <a:latin typeface="Times New Roman" panose="02020603050405020304" pitchFamily="18" charset="0"/>
                <a:cs typeface="Times New Roman" panose="02020603050405020304" pitchFamily="18" charset="0"/>
              </a:rPr>
              <a:t>АЛКОГОЛИКИ В 4-М ПОКОЛЕНИИ</a:t>
            </a:r>
            <a:endParaRPr lang="ru-RU" sz="32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441623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ru-RU"/>
          </a:p>
        </p:txBody>
      </p:sp>
      <p:sp>
        <p:nvSpPr>
          <p:cNvPr id="3" name="Заголовок 2"/>
          <p:cNvSpPr>
            <a:spLocks noGrp="1"/>
          </p:cNvSpPr>
          <p:nvPr>
            <p:ph type="title"/>
          </p:nvPr>
        </p:nvSpPr>
        <p:spPr/>
        <p:txBody>
          <a:bodyPr/>
          <a:lstStyle/>
          <a:p>
            <a:endParaRPr lang="ru-RU"/>
          </a:p>
        </p:txBody>
      </p:sp>
      <p:pic>
        <p:nvPicPr>
          <p:cNvPr id="74754" name="Picture 2" descr="https://02varvara.files.wordpress.com/2012/10/00-party-for-everybody-in-russia-17-10-12.jpg"/>
          <p:cNvPicPr>
            <a:picLocks noChangeAspect="1" noChangeArrowheads="1"/>
          </p:cNvPicPr>
          <p:nvPr/>
        </p:nvPicPr>
        <p:blipFill>
          <a:blip r:embed="rId2"/>
          <a:srcRect/>
          <a:stretch>
            <a:fillRect/>
          </a:stretch>
        </p:blipFill>
        <p:spPr bwMode="auto">
          <a:xfrm>
            <a:off x="0" y="0"/>
            <a:ext cx="9134348" cy="6857999"/>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ru-RU"/>
          </a:p>
        </p:txBody>
      </p:sp>
      <p:sp>
        <p:nvSpPr>
          <p:cNvPr id="3" name="Заголовок 2"/>
          <p:cNvSpPr>
            <a:spLocks noGrp="1"/>
          </p:cNvSpPr>
          <p:nvPr>
            <p:ph type="title"/>
          </p:nvPr>
        </p:nvSpPr>
        <p:spPr/>
        <p:txBody>
          <a:bodyPr/>
          <a:lstStyle/>
          <a:p>
            <a:endParaRPr lang="ru-RU"/>
          </a:p>
        </p:txBody>
      </p:sp>
      <p:pic>
        <p:nvPicPr>
          <p:cNvPr id="73730" name="Picture 2" descr="http://hoohma.com/uploads/posts/2012-03/1330943722_pokolenie_energetikov_12.jpg"/>
          <p:cNvPicPr>
            <a:picLocks noChangeAspect="1" noChangeArrowheads="1"/>
          </p:cNvPicPr>
          <p:nvPr/>
        </p:nvPicPr>
        <p:blipFill>
          <a:blip r:embed="rId2"/>
          <a:srcRect/>
          <a:stretch>
            <a:fillRect/>
          </a:stretch>
        </p:blipFill>
        <p:spPr bwMode="auto">
          <a:xfrm>
            <a:off x="0" y="-1"/>
            <a:ext cx="9144000" cy="6858001"/>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ru-RU"/>
          </a:p>
        </p:txBody>
      </p:sp>
      <p:sp>
        <p:nvSpPr>
          <p:cNvPr id="3" name="Заголовок 2"/>
          <p:cNvSpPr>
            <a:spLocks noGrp="1"/>
          </p:cNvSpPr>
          <p:nvPr>
            <p:ph type="title"/>
          </p:nvPr>
        </p:nvSpPr>
        <p:spPr/>
        <p:txBody>
          <a:bodyPr/>
          <a:lstStyle/>
          <a:p>
            <a:endParaRPr lang="ru-RU"/>
          </a:p>
        </p:txBody>
      </p:sp>
      <p:pic>
        <p:nvPicPr>
          <p:cNvPr id="47106" name="Picture 2" descr="http://www.photoshopcreative.co.uk/users/2585/thm1024/watervscityii_12IQUXOYI.jpg"/>
          <p:cNvPicPr>
            <a:picLocks noChangeAspect="1" noChangeArrowheads="1"/>
          </p:cNvPicPr>
          <p:nvPr/>
        </p:nvPicPr>
        <p:blipFill>
          <a:blip r:embed="rId2"/>
          <a:srcRect/>
          <a:stretch>
            <a:fillRect/>
          </a:stretch>
        </p:blipFill>
        <p:spPr bwMode="auto">
          <a:xfrm>
            <a:off x="0" y="-1"/>
            <a:ext cx="9144000" cy="7029401"/>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28596" y="785794"/>
            <a:ext cx="8358245" cy="5340369"/>
          </a:xfrm>
        </p:spPr>
        <p:txBody>
          <a:bodyPr>
            <a:normAutofit fontScale="92500"/>
          </a:bodyPr>
          <a:lstStyle/>
          <a:p>
            <a:pPr algn="just"/>
            <a:r>
              <a:rPr lang="ru-RU" sz="2800" b="1" dirty="0" smtClean="0">
                <a:solidFill>
                  <a:schemeClr val="tx1"/>
                </a:solidFill>
                <a:latin typeface="Times New Roman" pitchFamily="18" charset="0"/>
                <a:cs typeface="Times New Roman" pitchFamily="18" charset="0"/>
              </a:rPr>
              <a:t>Асоциальные психопаты к родным относятся потребительски</a:t>
            </a:r>
            <a:r>
              <a:rPr lang="ru-RU" sz="2800" dirty="0" smtClean="0">
                <a:solidFill>
                  <a:schemeClr val="tx1"/>
                </a:solidFill>
                <a:latin typeface="Times New Roman" pitchFamily="18" charset="0"/>
                <a:cs typeface="Times New Roman" pitchFamily="18" charset="0"/>
              </a:rPr>
              <a:t>, клянчат деньги, если им отказывают, берут без разрешения, уходят из дома без предупреждения на несколько дней. Неустойчивые психопаты безответственны, </a:t>
            </a:r>
            <a:r>
              <a:rPr lang="ru-RU" sz="2800" b="1" dirty="0" smtClean="0">
                <a:solidFill>
                  <a:schemeClr val="tx1"/>
                </a:solidFill>
                <a:latin typeface="Times New Roman" pitchFamily="18" charset="0"/>
                <a:cs typeface="Times New Roman" pitchFamily="18" charset="0"/>
              </a:rPr>
              <a:t>никогда не испытывают стыда и вины. </a:t>
            </a:r>
            <a:r>
              <a:rPr lang="ru-RU" sz="2800" dirty="0" smtClean="0">
                <a:solidFill>
                  <a:schemeClr val="tx1"/>
                </a:solidFill>
                <a:latin typeface="Times New Roman" pitchFamily="18" charset="0"/>
                <a:cs typeface="Times New Roman" pitchFamily="18" charset="0"/>
              </a:rPr>
              <a:t>Изобличённые в проступках, они всячески пытаются избежать наказания: примитивно лгут, отказываются от содеянного, молят о пощаде, выдают сообщников, заявляют, что больше не будут так поступать. Получив поощрение, нарушают обещание. </a:t>
            </a:r>
          </a:p>
          <a:p>
            <a:pPr algn="just"/>
            <a:r>
              <a:rPr lang="ru-RU" sz="2800" dirty="0" smtClean="0">
                <a:solidFill>
                  <a:schemeClr val="tx1"/>
                </a:solidFill>
                <a:latin typeface="Times New Roman" pitchFamily="18" charset="0"/>
                <a:cs typeface="Times New Roman" pitchFamily="18" charset="0"/>
              </a:rPr>
              <a:t>К психиатрам поступают для лечения наркомании и алкоголизма, либо судебной экспертизы по поводу преступления.</a:t>
            </a:r>
          </a:p>
          <a:p>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28596" y="714356"/>
            <a:ext cx="8358245" cy="5411807"/>
          </a:xfrm>
        </p:spPr>
        <p:txBody>
          <a:bodyPr/>
          <a:lstStyle/>
          <a:p>
            <a:pPr algn="just"/>
            <a:r>
              <a:rPr lang="ru-RU" sz="3000" b="1" i="1" dirty="0" smtClean="0">
                <a:solidFill>
                  <a:schemeClr val="tx1"/>
                </a:solidFill>
                <a:latin typeface="Times New Roman" pitchFamily="18" charset="0"/>
                <a:cs typeface="Times New Roman" pitchFamily="18" charset="0"/>
              </a:rPr>
              <a:t>В медицинской практике</a:t>
            </a:r>
            <a:r>
              <a:rPr lang="ru-RU" sz="3000" b="1" dirty="0" smtClean="0">
                <a:solidFill>
                  <a:schemeClr val="tx1"/>
                </a:solidFill>
                <a:latin typeface="Times New Roman" pitchFamily="18" charset="0"/>
                <a:cs typeface="Times New Roman" pitchFamily="18" charset="0"/>
              </a:rPr>
              <a:t> такие пациенты отличаются необязательностью и ненадежностью, они часто обманывают, не соблюдают режим, приносят в отделение спиртное, злоупотребляют успокаивающими средствами, пытаются уйти, если их ограничивают в желаниях. Их поведение резко контрастирует с внешним спокойствием, демонстративным послушанием и согласием с требованиями. </a:t>
            </a:r>
          </a:p>
          <a:p>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71400"/>
            <a:ext cx="9144000" cy="7029400"/>
          </a:xfrm>
        </p:spPr>
        <p:txBody>
          <a:bodyPr>
            <a:noAutofit/>
          </a:bodyPr>
          <a:lstStyle/>
          <a:p>
            <a:pPr>
              <a:buNone/>
            </a:pPr>
            <a:r>
              <a:rPr lang="ru-RU" sz="2000" i="1" dirty="0" smtClean="0">
                <a:solidFill>
                  <a:schemeClr val="tx1"/>
                </a:solidFill>
                <a:latin typeface="Times New Roman" pitchFamily="18" charset="0"/>
                <a:cs typeface="Times New Roman" pitchFamily="18" charset="0"/>
              </a:rPr>
              <a:t>     </a:t>
            </a:r>
          </a:p>
          <a:p>
            <a:pPr>
              <a:buNone/>
            </a:pPr>
            <a:endParaRPr lang="ru-RU" sz="2000" b="1" i="1" dirty="0">
              <a:solidFill>
                <a:schemeClr val="tx1"/>
              </a:solidFill>
              <a:latin typeface="Times New Roman" pitchFamily="18" charset="0"/>
              <a:cs typeface="Times New Roman" pitchFamily="18" charset="0"/>
            </a:endParaRPr>
          </a:p>
          <a:p>
            <a:pPr>
              <a:buNone/>
            </a:pPr>
            <a:endParaRPr lang="ru-RU" sz="2000" b="1" i="1" dirty="0" smtClean="0">
              <a:solidFill>
                <a:schemeClr val="tx1"/>
              </a:solidFill>
              <a:latin typeface="Times New Roman" pitchFamily="18" charset="0"/>
              <a:cs typeface="Times New Roman" pitchFamily="18" charset="0"/>
            </a:endParaRPr>
          </a:p>
          <a:p>
            <a:pPr>
              <a:buNone/>
            </a:pPr>
            <a:r>
              <a:rPr lang="ru-RU" sz="3200" b="1" i="1" dirty="0" smtClean="0">
                <a:solidFill>
                  <a:schemeClr val="tx1"/>
                </a:solidFill>
                <a:latin typeface="Times New Roman" pitchFamily="18" charset="0"/>
                <a:cs typeface="Times New Roman" pitchFamily="18" charset="0"/>
              </a:rPr>
              <a:t>    Эксплозивная психопатия </a:t>
            </a:r>
            <a:r>
              <a:rPr lang="ru-RU" dirty="0" smtClean="0">
                <a:solidFill>
                  <a:schemeClr val="tx1"/>
                </a:solidFill>
                <a:latin typeface="Times New Roman" pitchFamily="18" charset="0"/>
                <a:cs typeface="Times New Roman" pitchFamily="18" charset="0"/>
              </a:rPr>
              <a:t>(возбудимая психопатия, </a:t>
            </a:r>
            <a:r>
              <a:rPr lang="ru-RU" b="1" dirty="0" smtClean="0">
                <a:solidFill>
                  <a:schemeClr val="tx1"/>
                </a:solidFill>
                <a:latin typeface="Times New Roman" pitchFamily="18" charset="0"/>
                <a:cs typeface="Times New Roman" pitchFamily="18" charset="0"/>
              </a:rPr>
              <a:t>эпилептоидная психопатия</a:t>
            </a:r>
            <a:r>
              <a:rPr lang="ru-RU" dirty="0" smtClean="0">
                <a:solidFill>
                  <a:schemeClr val="tx1"/>
                </a:solidFill>
                <a:latin typeface="Times New Roman" pitchFamily="18" charset="0"/>
                <a:cs typeface="Times New Roman" pitchFamily="18" charset="0"/>
              </a:rPr>
              <a:t>, импульсивный тип, эмоционально неустойчивое расстройство личности) проявляется крайней вспыльчивостью и нетерпимостью.   При малейшем противоречии они воинственны, агрессивны  (дисфоричны), обрушивают на обидчика потоки брани, бросаются с кулаками, не рассчитав силы, наносят серьезные травмы</a:t>
            </a:r>
            <a:r>
              <a:rPr lang="ru-RU" sz="2000" dirty="0" smtClean="0">
                <a:solidFill>
                  <a:schemeClr val="tx1"/>
                </a:solidFill>
                <a:latin typeface="Times New Roman" pitchFamily="18" charset="0"/>
                <a:cs typeface="Times New Roman" pitchFamily="18" charset="0"/>
              </a:rPr>
              <a:t>. </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7744" y="3861048"/>
            <a:ext cx="6552727" cy="273630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ru-RU"/>
          </a:p>
        </p:txBody>
      </p:sp>
      <p:sp>
        <p:nvSpPr>
          <p:cNvPr id="3" name="Заголовок 2"/>
          <p:cNvSpPr>
            <a:spLocks noGrp="1"/>
          </p:cNvSpPr>
          <p:nvPr>
            <p:ph type="title"/>
          </p:nvPr>
        </p:nvSpPr>
        <p:spPr/>
        <p:txBody>
          <a:bodyPr/>
          <a:lstStyle/>
          <a:p>
            <a:endParaRPr lang="ru-RU"/>
          </a:p>
        </p:txBody>
      </p:sp>
      <p:pic>
        <p:nvPicPr>
          <p:cNvPr id="75778" name="Picture 2" descr="http://www.ustinova.pro/wp-content/uploads/2015/11/54cef079b753f3fcc7b9f9a79de2eec0.jpg"/>
          <p:cNvPicPr>
            <a:picLocks noChangeAspect="1" noChangeArrowheads="1"/>
          </p:cNvPicPr>
          <p:nvPr/>
        </p:nvPicPr>
        <p:blipFill>
          <a:blip r:embed="rId2"/>
          <a:srcRect/>
          <a:stretch>
            <a:fillRect/>
          </a:stretch>
        </p:blipFill>
        <p:spPr bwMode="auto">
          <a:xfrm>
            <a:off x="0" y="0"/>
            <a:ext cx="9144000" cy="6857999"/>
          </a:xfrm>
          <a:prstGeom prst="rect">
            <a:avLst/>
          </a:prstGeom>
          <a:noFill/>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ru-RU"/>
          </a:p>
        </p:txBody>
      </p:sp>
      <p:sp>
        <p:nvSpPr>
          <p:cNvPr id="3" name="Заголовок 2"/>
          <p:cNvSpPr>
            <a:spLocks noGrp="1"/>
          </p:cNvSpPr>
          <p:nvPr>
            <p:ph type="title"/>
          </p:nvPr>
        </p:nvSpPr>
        <p:spPr/>
        <p:txBody>
          <a:bodyPr/>
          <a:lstStyle/>
          <a:p>
            <a:endParaRPr lang="ru-RU"/>
          </a:p>
        </p:txBody>
      </p:sp>
      <p:pic>
        <p:nvPicPr>
          <p:cNvPr id="76802" name="Picture 2" descr="http://www.syahida.com/wp-content/uploads/2015/02/cerai3.jpg"/>
          <p:cNvPicPr>
            <a:picLocks noChangeAspect="1" noChangeArrowheads="1"/>
          </p:cNvPicPr>
          <p:nvPr/>
        </p:nvPicPr>
        <p:blipFill>
          <a:blip r:embed="rId2"/>
          <a:srcRect/>
          <a:stretch>
            <a:fillRect/>
          </a:stretch>
        </p:blipFill>
        <p:spPr bwMode="auto">
          <a:xfrm>
            <a:off x="63500" y="0"/>
            <a:ext cx="9080500" cy="6857999"/>
          </a:xfrm>
          <a:prstGeom prst="rect">
            <a:avLst/>
          </a:prstGeom>
          <a:noFill/>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872067" y="1285860"/>
            <a:ext cx="7408333" cy="5023460"/>
          </a:xfrm>
        </p:spPr>
        <p:txBody>
          <a:bodyPr>
            <a:normAutofit fontScale="92500" lnSpcReduction="20000"/>
          </a:bodyPr>
          <a:lstStyle/>
          <a:p>
            <a:pPr algn="just"/>
            <a:r>
              <a:rPr lang="ru-RU" sz="2800" b="1" i="1" dirty="0" smtClean="0">
                <a:solidFill>
                  <a:schemeClr val="tx1"/>
                </a:solidFill>
                <a:latin typeface="Times New Roman" pitchFamily="18" charset="0"/>
                <a:cs typeface="Times New Roman" pitchFamily="18" charset="0"/>
              </a:rPr>
              <a:t>Истерическая психопатия</a:t>
            </a:r>
            <a:r>
              <a:rPr lang="ru-RU" sz="2800" dirty="0" smtClean="0">
                <a:solidFill>
                  <a:schemeClr val="tx1"/>
                </a:solidFill>
                <a:latin typeface="Times New Roman" pitchFamily="18" charset="0"/>
                <a:cs typeface="Times New Roman" pitchFamily="18" charset="0"/>
              </a:rPr>
              <a:t> выражается в демонстративном, рассчитанном на эффект, поведении. Желание постоянно быть в центре внимания определяет яркость проявления эмоций, цветистость выражений, гиперболизированность (избыток, чрезмерность) жестов. Самозабвенная ложь (псевдология), самооговоры, демонстративные суициды ‒ это способы привлечения внимания. Эгоцентризм является главной чертой истерических психопатов. Нередки соматические и неврологические расстройства, развивающиеся по механизму самовнушения и конверсии, то есть замещения внутренней тревоги в яркие демонстративные формы поведения. </a:t>
            </a:r>
          </a:p>
          <a:p>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332656"/>
            <a:ext cx="8892480" cy="6525344"/>
          </a:xfrm>
        </p:spPr>
        <p:txBody>
          <a:bodyPr>
            <a:normAutofit/>
          </a:bodyPr>
          <a:lstStyle/>
          <a:p>
            <a:pPr>
              <a:buNone/>
            </a:pPr>
            <a:r>
              <a:rPr lang="ru-RU" sz="3200" b="1" i="1" dirty="0" smtClean="0">
                <a:solidFill>
                  <a:schemeClr val="tx1"/>
                </a:solidFill>
                <a:latin typeface="Times New Roman" pitchFamily="18" charset="0"/>
                <a:cs typeface="Times New Roman" pitchFamily="18" charset="0"/>
              </a:rPr>
              <a:t>     Помощь пациентам </a:t>
            </a:r>
            <a:endParaRPr lang="ru-RU" b="1" dirty="0" smtClean="0">
              <a:solidFill>
                <a:schemeClr val="tx1"/>
              </a:solidFill>
              <a:latin typeface="Times New Roman" pitchFamily="18" charset="0"/>
              <a:cs typeface="Times New Roman" pitchFamily="18" charset="0"/>
            </a:endParaRPr>
          </a:p>
          <a:p>
            <a:pPr>
              <a:buNone/>
            </a:pPr>
            <a:r>
              <a:rPr lang="ru-RU" dirty="0" smtClean="0">
                <a:solidFill>
                  <a:schemeClr val="tx1"/>
                </a:solidFill>
                <a:latin typeface="Times New Roman" pitchFamily="18" charset="0"/>
                <a:cs typeface="Times New Roman" pitchFamily="18" charset="0"/>
              </a:rPr>
              <a:t>     </a:t>
            </a:r>
            <a:r>
              <a:rPr lang="ru-RU" sz="3600" dirty="0" smtClean="0">
                <a:solidFill>
                  <a:schemeClr val="tx1"/>
                </a:solidFill>
                <a:latin typeface="Times New Roman" pitchFamily="18" charset="0"/>
                <a:cs typeface="Times New Roman" pitchFamily="18" charset="0"/>
              </a:rPr>
              <a:t>Стойкость симптоматики не позволяет рассчитывать на успех при лечении расстройств личности. На практике обычно назначают лечение по поводу болезней, являющихся декомпенсацией психопатии: алкоголизма, наркомании, неврозов, реактивных психозов. </a:t>
            </a:r>
          </a:p>
          <a:p>
            <a:pPr>
              <a:buNone/>
            </a:pPr>
            <a:r>
              <a:rPr lang="ru-RU" sz="3600" dirty="0" smtClean="0">
                <a:solidFill>
                  <a:schemeClr val="tx1"/>
                </a:solidFill>
                <a:latin typeface="Times New Roman" pitchFamily="18" charset="0"/>
                <a:cs typeface="Times New Roman" pitchFamily="18" charset="0"/>
              </a:rPr>
              <a:t>	Важное место в коррекции патологических черт личности занимает психотерапия. </a:t>
            </a:r>
            <a:endParaRPr lang="ru-RU" sz="3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872067" y="1988840"/>
            <a:ext cx="7408333" cy="4137323"/>
          </a:xfrm>
        </p:spPr>
        <p:txBody>
          <a:bodyPr/>
          <a:lstStyle/>
          <a:p>
            <a:pPr algn="just"/>
            <a:r>
              <a:rPr lang="ru-RU" sz="3600" b="1" i="1" dirty="0" smtClean="0">
                <a:solidFill>
                  <a:schemeClr val="tx1"/>
                </a:solidFill>
                <a:latin typeface="Times New Roman" pitchFamily="18" charset="0"/>
                <a:cs typeface="Times New Roman" pitchFamily="18" charset="0"/>
              </a:rPr>
              <a:t>Транквилизаторы, барбитураты, психостимуляторы, лицам с расстройствами личности назначать не рекомендуется из-за опасности развития зависимости!</a:t>
            </a:r>
            <a:endParaRPr lang="ru-RU" sz="3600" b="1" dirty="0" smtClean="0">
              <a:solidFill>
                <a:schemeClr val="tx1"/>
              </a:solidFill>
              <a:latin typeface="Times New Roman" pitchFamily="18" charset="0"/>
              <a:cs typeface="Times New Roman" pitchFamily="18" charset="0"/>
            </a:endParaRPr>
          </a:p>
          <a:p>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872067" y="1700808"/>
            <a:ext cx="7814733" cy="4896544"/>
          </a:xfrm>
        </p:spPr>
        <p:txBody>
          <a:bodyPr>
            <a:normAutofit fontScale="77500" lnSpcReduction="20000"/>
          </a:bodyPr>
          <a:lstStyle/>
          <a:p>
            <a:r>
              <a:rPr lang="ru-RU" sz="3400" dirty="0" smtClean="0">
                <a:solidFill>
                  <a:schemeClr val="tx1"/>
                </a:solidFill>
                <a:latin typeface="Times New Roman" pitchFamily="18" charset="0"/>
                <a:cs typeface="Times New Roman" pitchFamily="18" charset="0"/>
              </a:rPr>
              <a:t>- демонстративные суицидальные попытки;</a:t>
            </a:r>
          </a:p>
          <a:p>
            <a:r>
              <a:rPr lang="ru-RU" sz="3400" dirty="0" smtClean="0">
                <a:solidFill>
                  <a:schemeClr val="tx1"/>
                </a:solidFill>
                <a:latin typeface="Times New Roman" pitchFamily="18" charset="0"/>
                <a:cs typeface="Times New Roman" pitchFamily="18" charset="0"/>
              </a:rPr>
              <a:t>- злоупотребление алкоголем, чаем и     лекарственными    средствами;</a:t>
            </a:r>
          </a:p>
          <a:p>
            <a:r>
              <a:rPr lang="ru-RU" sz="3400" dirty="0" smtClean="0">
                <a:solidFill>
                  <a:schemeClr val="tx1"/>
                </a:solidFill>
                <a:latin typeface="Times New Roman" pitchFamily="18" charset="0"/>
                <a:cs typeface="Times New Roman" pitchFamily="18" charset="0"/>
              </a:rPr>
              <a:t>- побеги;</a:t>
            </a:r>
          </a:p>
          <a:p>
            <a:r>
              <a:rPr lang="ru-RU" sz="3400" dirty="0" smtClean="0">
                <a:solidFill>
                  <a:schemeClr val="tx1"/>
                </a:solidFill>
                <a:latin typeface="Times New Roman" pitchFamily="18" charset="0"/>
                <a:cs typeface="Times New Roman" pitchFamily="18" charset="0"/>
              </a:rPr>
              <a:t>- ссоры, драки и насилие над беспомощными пациентами;</a:t>
            </a:r>
          </a:p>
          <a:p>
            <a:r>
              <a:rPr lang="ru-RU" sz="3400" dirty="0" smtClean="0">
                <a:solidFill>
                  <a:schemeClr val="tx1"/>
                </a:solidFill>
                <a:latin typeface="Times New Roman" pitchFamily="18" charset="0"/>
                <a:cs typeface="Times New Roman" pitchFamily="18" charset="0"/>
              </a:rPr>
              <a:t>- ипохондричность (страх заболеть одним или несколькими соматическими болезнями); </a:t>
            </a:r>
          </a:p>
          <a:p>
            <a:r>
              <a:rPr lang="ru-RU" sz="3400" dirty="0" smtClean="0">
                <a:solidFill>
                  <a:schemeClr val="tx1"/>
                </a:solidFill>
                <a:latin typeface="Times New Roman" pitchFamily="18" charset="0"/>
                <a:cs typeface="Times New Roman" pitchFamily="18" charset="0"/>
              </a:rPr>
              <a:t>- манипулирование; </a:t>
            </a:r>
          </a:p>
          <a:p>
            <a:r>
              <a:rPr lang="ru-RU" sz="3400" dirty="0" smtClean="0">
                <a:solidFill>
                  <a:schemeClr val="tx1"/>
                </a:solidFill>
                <a:latin typeface="Times New Roman" pitchFamily="18" charset="0"/>
                <a:cs typeface="Times New Roman" pitchFamily="18" charset="0"/>
              </a:rPr>
              <a:t>- госпитализм в психиатрии (ухудшение психического  состояния в связи с длительным пребыванием в стационаре: явление социальной дезадаптации). </a:t>
            </a:r>
          </a:p>
          <a:p>
            <a:endParaRPr lang="ru-RU" dirty="0">
              <a:latin typeface="Times New Roman" pitchFamily="18" charset="0"/>
              <a:cs typeface="Times New Roman" pitchFamily="18" charset="0"/>
            </a:endParaRPr>
          </a:p>
        </p:txBody>
      </p:sp>
      <p:sp>
        <p:nvSpPr>
          <p:cNvPr id="3" name="Заголовок 2"/>
          <p:cNvSpPr>
            <a:spLocks noGrp="1"/>
          </p:cNvSpPr>
          <p:nvPr>
            <p:ph type="title"/>
          </p:nvPr>
        </p:nvSpPr>
        <p:spPr/>
        <p:txBody>
          <a:bodyPr/>
          <a:lstStyle/>
          <a:p>
            <a:r>
              <a:rPr lang="ru-RU" b="1" i="1" dirty="0" smtClean="0">
                <a:solidFill>
                  <a:schemeClr val="tx1"/>
                </a:solidFill>
                <a:latin typeface="Times New Roman" pitchFamily="18" charset="0"/>
                <a:cs typeface="Times New Roman" pitchFamily="18" charset="0"/>
              </a:rPr>
              <a:t>Проблемы ухода и надзора</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404664"/>
            <a:ext cx="8892480" cy="6453336"/>
          </a:xfrm>
        </p:spPr>
        <p:txBody>
          <a:bodyPr>
            <a:normAutofit/>
          </a:bodyPr>
          <a:lstStyle/>
          <a:p>
            <a:pPr>
              <a:buNone/>
            </a:pPr>
            <a:r>
              <a:rPr lang="ru-RU" sz="3200" i="1" dirty="0" smtClean="0">
                <a:solidFill>
                  <a:schemeClr val="tx1"/>
                </a:solidFill>
                <a:latin typeface="Times New Roman" pitchFamily="18" charset="0"/>
                <a:cs typeface="Times New Roman" pitchFamily="18" charset="0"/>
              </a:rPr>
              <a:t>    </a:t>
            </a:r>
            <a:r>
              <a:rPr lang="ru-RU" sz="3200" b="1" i="1" dirty="0" smtClean="0">
                <a:solidFill>
                  <a:schemeClr val="tx1"/>
                </a:solidFill>
                <a:latin typeface="Times New Roman" pitchFamily="18" charset="0"/>
                <a:cs typeface="Times New Roman" pitchFamily="18" charset="0"/>
              </a:rPr>
              <a:t>Проблемы ухода и надзора</a:t>
            </a:r>
            <a:endParaRPr lang="ru-RU" b="1" dirty="0" smtClean="0">
              <a:solidFill>
                <a:schemeClr val="tx1"/>
              </a:solidFill>
              <a:latin typeface="Times New Roman" pitchFamily="18" charset="0"/>
              <a:cs typeface="Times New Roman" pitchFamily="18" charset="0"/>
            </a:endParaRPr>
          </a:p>
          <a:p>
            <a:pPr>
              <a:buNone/>
            </a:pPr>
            <a:r>
              <a:rPr lang="ru-RU" dirty="0" smtClean="0">
                <a:solidFill>
                  <a:schemeClr val="tx1"/>
                </a:solidFill>
                <a:latin typeface="Times New Roman" pitchFamily="18" charset="0"/>
                <a:cs typeface="Times New Roman" pitchFamily="18" charset="0"/>
              </a:rPr>
              <a:t>	</a:t>
            </a:r>
            <a:r>
              <a:rPr lang="ru-RU" sz="2800" dirty="0" smtClean="0">
                <a:solidFill>
                  <a:schemeClr val="tx1"/>
                </a:solidFill>
                <a:latin typeface="Times New Roman" pitchFamily="18" charset="0"/>
                <a:cs typeface="Times New Roman" pitchFamily="18" charset="0"/>
              </a:rPr>
              <a:t>Серьёзной проблемой могут быть </a:t>
            </a:r>
            <a:r>
              <a:rPr lang="ru-RU" sz="2800" b="1" dirty="0" smtClean="0">
                <a:solidFill>
                  <a:schemeClr val="tx1"/>
                </a:solidFill>
                <a:latin typeface="Times New Roman" pitchFamily="18" charset="0"/>
                <a:cs typeface="Times New Roman" pitchFamily="18" charset="0"/>
              </a:rPr>
              <a:t>демонстративные</a:t>
            </a:r>
            <a:r>
              <a:rPr lang="ru-RU" sz="2800" dirty="0" smtClean="0">
                <a:solidFill>
                  <a:schemeClr val="tx1"/>
                </a:solidFill>
                <a:latin typeface="Times New Roman" pitchFamily="18" charset="0"/>
                <a:cs typeface="Times New Roman" pitchFamily="18" charset="0"/>
              </a:rPr>
              <a:t> </a:t>
            </a:r>
            <a:r>
              <a:rPr lang="ru-RU" sz="2800" b="1" dirty="0" smtClean="0">
                <a:solidFill>
                  <a:schemeClr val="tx1"/>
                </a:solidFill>
                <a:latin typeface="Times New Roman" pitchFamily="18" charset="0"/>
                <a:cs typeface="Times New Roman" pitchFamily="18" charset="0"/>
              </a:rPr>
              <a:t>суицидальные попытки</a:t>
            </a:r>
            <a:r>
              <a:rPr lang="ru-RU" sz="2800" dirty="0" smtClean="0">
                <a:solidFill>
                  <a:schemeClr val="tx1"/>
                </a:solidFill>
                <a:latin typeface="Times New Roman" pitchFamily="18" charset="0"/>
                <a:cs typeface="Times New Roman" pitchFamily="18" charset="0"/>
              </a:rPr>
              <a:t>. </a:t>
            </a:r>
          </a:p>
          <a:p>
            <a:pPr>
              <a:buNone/>
            </a:pPr>
            <a:r>
              <a:rPr lang="ru-RU" sz="2800" dirty="0">
                <a:solidFill>
                  <a:schemeClr val="tx1"/>
                </a:solidFill>
                <a:latin typeface="Times New Roman" pitchFamily="18" charset="0"/>
                <a:cs typeface="Times New Roman" pitchFamily="18" charset="0"/>
              </a:rPr>
              <a:t> </a:t>
            </a:r>
            <a:r>
              <a:rPr lang="ru-RU" sz="2800" dirty="0" smtClean="0">
                <a:solidFill>
                  <a:schemeClr val="tx1"/>
                </a:solidFill>
                <a:latin typeface="Times New Roman" pitchFamily="18" charset="0"/>
                <a:cs typeface="Times New Roman" pitchFamily="18" charset="0"/>
              </a:rPr>
              <a:t>  В большинстве случаев пациенты не имеют цели уйти из  жизни, поэтому используют наименее опасный способ (порезы на предплечье, прием небольших доз безопасных лекарств), часто они лишь угрожают самоубийством. Но медицинские работники не должны быть равнодушны, поскольку пациенты не могут просчитать последствий своих поступков</a:t>
            </a:r>
            <a:r>
              <a:rPr lang="ru-RU" dirty="0" smtClean="0">
                <a:solidFill>
                  <a:schemeClr val="tx1"/>
                </a:solidFill>
                <a:latin typeface="Times New Roman" pitchFamily="18" charset="0"/>
                <a:cs typeface="Times New Roman" pitchFamily="18" charset="0"/>
              </a:rPr>
              <a:t>.</a:t>
            </a:r>
          </a:p>
          <a:p>
            <a:pPr>
              <a:buNone/>
            </a:pPr>
            <a:endParaRPr lang="ru-RU" dirty="0">
              <a:solidFill>
                <a:schemeClr val="tx1"/>
              </a:solidFill>
              <a:latin typeface="Times New Roman" pitchFamily="18" charset="0"/>
              <a:cs typeface="Times New Roman" pitchFamily="18"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9067" y="4661889"/>
            <a:ext cx="2334933" cy="202749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ru-RU"/>
          </a:p>
        </p:txBody>
      </p:sp>
      <p:sp>
        <p:nvSpPr>
          <p:cNvPr id="3" name="Заголовок 2"/>
          <p:cNvSpPr>
            <a:spLocks noGrp="1"/>
          </p:cNvSpPr>
          <p:nvPr>
            <p:ph type="title"/>
          </p:nvPr>
        </p:nvSpPr>
        <p:spPr/>
        <p:txBody>
          <a:bodyPr/>
          <a:lstStyle/>
          <a:p>
            <a:endParaRPr lang="ru-RU"/>
          </a:p>
        </p:txBody>
      </p:sp>
      <p:pic>
        <p:nvPicPr>
          <p:cNvPr id="48130" name="Picture 2" descr="http://i.huffpost.com/gen/1129308/thumbs/o-BANGLADESH-TRAGEDY-facebook.jpg"/>
          <p:cNvPicPr>
            <a:picLocks noChangeAspect="1" noChangeArrowheads="1"/>
          </p:cNvPicPr>
          <p:nvPr/>
        </p:nvPicPr>
        <p:blipFill>
          <a:blip r:embed="rId2"/>
          <a:srcRect/>
          <a:stretch>
            <a:fillRect/>
          </a:stretch>
        </p:blipFill>
        <p:spPr bwMode="auto">
          <a:xfrm>
            <a:off x="0" y="-1"/>
            <a:ext cx="9144000" cy="6858001"/>
          </a:xfrm>
          <a:prstGeom prst="rect">
            <a:avLst/>
          </a:prstGeom>
          <a:noFill/>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ru-RU"/>
          </a:p>
        </p:txBody>
      </p:sp>
      <p:sp>
        <p:nvSpPr>
          <p:cNvPr id="3" name="Заголовок 2"/>
          <p:cNvSpPr>
            <a:spLocks noGrp="1"/>
          </p:cNvSpPr>
          <p:nvPr>
            <p:ph type="title"/>
          </p:nvPr>
        </p:nvSpPr>
        <p:spPr/>
        <p:txBody>
          <a:bodyPr/>
          <a:lstStyle/>
          <a:p>
            <a:endParaRPr lang="ru-RU"/>
          </a:p>
        </p:txBody>
      </p:sp>
      <p:pic>
        <p:nvPicPr>
          <p:cNvPr id="77826" name="Picture 2" descr="http://static5.depositphotos.com/1032932/425/i/950/depositphotos_4255631-Suicide.jpg"/>
          <p:cNvPicPr>
            <a:picLocks noChangeAspect="1" noChangeArrowheads="1"/>
          </p:cNvPicPr>
          <p:nvPr/>
        </p:nvPicPr>
        <p:blipFill>
          <a:blip r:embed="rId2"/>
          <a:srcRect/>
          <a:stretch>
            <a:fillRect/>
          </a:stretch>
        </p:blipFill>
        <p:spPr bwMode="auto">
          <a:xfrm>
            <a:off x="0" y="-1"/>
            <a:ext cx="9144000" cy="6858001"/>
          </a:xfrm>
          <a:prstGeom prst="rect">
            <a:avLst/>
          </a:prstGeom>
          <a:noFill/>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ru-RU"/>
          </a:p>
        </p:txBody>
      </p:sp>
      <p:sp>
        <p:nvSpPr>
          <p:cNvPr id="3" name="Заголовок 2"/>
          <p:cNvSpPr>
            <a:spLocks noGrp="1"/>
          </p:cNvSpPr>
          <p:nvPr>
            <p:ph type="title"/>
          </p:nvPr>
        </p:nvSpPr>
        <p:spPr/>
        <p:txBody>
          <a:bodyPr/>
          <a:lstStyle/>
          <a:p>
            <a:endParaRPr lang="ru-RU"/>
          </a:p>
        </p:txBody>
      </p:sp>
      <p:pic>
        <p:nvPicPr>
          <p:cNvPr id="78850" name="Picture 2" descr="http://superwebportal.com/wp-content/uploads/2013/07/attempt-sucide.jpg"/>
          <p:cNvPicPr>
            <a:picLocks noChangeAspect="1" noChangeArrowheads="1"/>
          </p:cNvPicPr>
          <p:nvPr/>
        </p:nvPicPr>
        <p:blipFill>
          <a:blip r:embed="rId2"/>
          <a:srcRect/>
          <a:stretch>
            <a:fillRect/>
          </a:stretch>
        </p:blipFill>
        <p:spPr bwMode="auto">
          <a:xfrm>
            <a:off x="1" y="0"/>
            <a:ext cx="9144000" cy="6858000"/>
          </a:xfrm>
          <a:prstGeom prst="rect">
            <a:avLst/>
          </a:prstGeom>
          <a:noFill/>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ru-RU"/>
          </a:p>
        </p:txBody>
      </p:sp>
      <p:sp>
        <p:nvSpPr>
          <p:cNvPr id="3" name="Заголовок 2"/>
          <p:cNvSpPr>
            <a:spLocks noGrp="1"/>
          </p:cNvSpPr>
          <p:nvPr>
            <p:ph type="title"/>
          </p:nvPr>
        </p:nvSpPr>
        <p:spPr/>
        <p:txBody>
          <a:bodyPr/>
          <a:lstStyle/>
          <a:p>
            <a:endParaRPr lang="ru-RU"/>
          </a:p>
        </p:txBody>
      </p:sp>
      <p:pic>
        <p:nvPicPr>
          <p:cNvPr id="80898" name="Picture 2" descr="http://40.media.tumblr.com/tumblr_lsywq0Qfdq1qhbcuyo1_500.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ru-RU"/>
          </a:p>
        </p:txBody>
      </p:sp>
      <p:sp>
        <p:nvSpPr>
          <p:cNvPr id="3" name="Заголовок 2"/>
          <p:cNvSpPr>
            <a:spLocks noGrp="1"/>
          </p:cNvSpPr>
          <p:nvPr>
            <p:ph type="title"/>
          </p:nvPr>
        </p:nvSpPr>
        <p:spPr/>
        <p:txBody>
          <a:bodyPr/>
          <a:lstStyle/>
          <a:p>
            <a:endParaRPr lang="ru-RU"/>
          </a:p>
        </p:txBody>
      </p:sp>
      <p:pic>
        <p:nvPicPr>
          <p:cNvPr id="79874" name="Picture 2" descr="http://mediasubs.ru/group/uploads/be/bez-buhla-antialkogolnaya-gruppa/image2/TEtOTk1Ny.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872067" y="980728"/>
            <a:ext cx="7408333" cy="5877271"/>
          </a:xfrm>
        </p:spPr>
        <p:txBody>
          <a:bodyPr>
            <a:normAutofit fontScale="40000" lnSpcReduction="20000"/>
          </a:bodyPr>
          <a:lstStyle/>
          <a:p>
            <a:pPr algn="just"/>
            <a:r>
              <a:rPr lang="ru-RU" sz="6300" dirty="0" smtClean="0">
                <a:solidFill>
                  <a:schemeClr val="tx1"/>
                </a:solidFill>
                <a:latin typeface="Times New Roman" pitchFamily="18" charset="0"/>
                <a:cs typeface="Times New Roman" pitchFamily="18" charset="0"/>
              </a:rPr>
              <a:t>Пациенты</a:t>
            </a:r>
            <a:r>
              <a:rPr lang="ru-RU" sz="6300" dirty="0">
                <a:solidFill>
                  <a:schemeClr val="tx1"/>
                </a:solidFill>
                <a:latin typeface="Times New Roman" pitchFamily="18" charset="0"/>
                <a:cs typeface="Times New Roman" pitchFamily="18" charset="0"/>
              </a:rPr>
              <a:t> </a:t>
            </a:r>
            <a:r>
              <a:rPr lang="ru-RU" sz="6300" dirty="0" smtClean="0">
                <a:solidFill>
                  <a:schemeClr val="tx1"/>
                </a:solidFill>
                <a:latin typeface="Times New Roman" pitchFamily="18" charset="0"/>
                <a:cs typeface="Times New Roman" pitchFamily="18" charset="0"/>
              </a:rPr>
              <a:t>не только злоупотребляют алкоголем и лекарственными средствами</a:t>
            </a:r>
            <a:r>
              <a:rPr lang="ru-RU" sz="6300" smtClean="0">
                <a:solidFill>
                  <a:schemeClr val="tx1"/>
                </a:solidFill>
                <a:latin typeface="Times New Roman" pitchFamily="18" charset="0"/>
                <a:cs typeface="Times New Roman" pitchFamily="18" charset="0"/>
              </a:rPr>
              <a:t>, но и </a:t>
            </a:r>
            <a:r>
              <a:rPr lang="ru-RU" sz="6300" dirty="0" smtClean="0">
                <a:solidFill>
                  <a:schemeClr val="tx1"/>
                </a:solidFill>
                <a:latin typeface="Times New Roman" pitchFamily="18" charset="0"/>
                <a:cs typeface="Times New Roman" pitchFamily="18" charset="0"/>
              </a:rPr>
              <a:t>приобщают к этому других пациентов. Если их не выпускают на прогулку, они поручают покупку спиртного пациентам, которых отпускают, они отнимают продукты, деньги и сигареты обманом, затевая азартные игры. Любые азартные игры запрещаются!</a:t>
            </a:r>
          </a:p>
          <a:p>
            <a:pPr algn="just"/>
            <a:r>
              <a:rPr lang="ru-RU" sz="6300" dirty="0" smtClean="0">
                <a:solidFill>
                  <a:schemeClr val="tx1"/>
                </a:solidFill>
                <a:latin typeface="Times New Roman" pitchFamily="18" charset="0"/>
                <a:cs typeface="Times New Roman" pitchFamily="18" charset="0"/>
              </a:rPr>
              <a:t>Нередко наблюдаются и другие виды насилия (сексуальное) и агрессии со стороны пациентов с психопатией. </a:t>
            </a:r>
          </a:p>
          <a:p>
            <a:pPr algn="just"/>
            <a:r>
              <a:rPr lang="ru-RU" sz="6300" b="1" dirty="0" smtClean="0">
                <a:solidFill>
                  <a:schemeClr val="tx1"/>
                </a:solidFill>
                <a:latin typeface="Times New Roman" pitchFamily="18" charset="0"/>
                <a:cs typeface="Times New Roman" pitchFamily="18" charset="0"/>
              </a:rPr>
              <a:t>Им нельзя поручать наблюдение за беспомощными пациентами, особенно следить за пациентами с задержкой психического развития, страдающих инфантилизмом, боязливостью, психической ранимостью, т.к. последние часто становятся предметом насмешек, сексуального насилия, оскорбления</a:t>
            </a:r>
            <a:r>
              <a:rPr lang="ru-RU" sz="6300" dirty="0" smtClean="0">
                <a:solidFill>
                  <a:schemeClr val="tx1"/>
                </a:solidFill>
                <a:latin typeface="Times New Roman" pitchFamily="18" charset="0"/>
                <a:cs typeface="Times New Roman" pitchFamily="18" charset="0"/>
              </a:rPr>
              <a:t>.</a:t>
            </a:r>
          </a:p>
          <a:p>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ru-RU"/>
          </a:p>
        </p:txBody>
      </p:sp>
      <p:sp>
        <p:nvSpPr>
          <p:cNvPr id="3" name="Заголовок 2"/>
          <p:cNvSpPr>
            <a:spLocks noGrp="1"/>
          </p:cNvSpPr>
          <p:nvPr>
            <p:ph type="title"/>
          </p:nvPr>
        </p:nvSpPr>
        <p:spPr/>
        <p:txBody>
          <a:bodyPr/>
          <a:lstStyle/>
          <a:p>
            <a:endParaRPr lang="ru-RU"/>
          </a:p>
        </p:txBody>
      </p:sp>
      <p:pic>
        <p:nvPicPr>
          <p:cNvPr id="88066" name="Picture 2" descr="http://s00.yaplakal.com/pics/pics_original/1/9/3/6117391.jpg"/>
          <p:cNvPicPr>
            <a:picLocks noChangeAspect="1" noChangeArrowheads="1"/>
          </p:cNvPicPr>
          <p:nvPr/>
        </p:nvPicPr>
        <p:blipFill>
          <a:blip r:embed="rId2"/>
          <a:srcRect/>
          <a:stretch>
            <a:fillRect/>
          </a:stretch>
        </p:blipFill>
        <p:spPr bwMode="auto">
          <a:xfrm>
            <a:off x="0" y="0"/>
            <a:ext cx="9144000" cy="6857999"/>
          </a:xfrm>
          <a:prstGeom prst="rect">
            <a:avLst/>
          </a:prstGeom>
          <a:noFill/>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ru-RU"/>
          </a:p>
        </p:txBody>
      </p:sp>
      <p:sp>
        <p:nvSpPr>
          <p:cNvPr id="3" name="Заголовок 2"/>
          <p:cNvSpPr>
            <a:spLocks noGrp="1"/>
          </p:cNvSpPr>
          <p:nvPr>
            <p:ph type="title"/>
          </p:nvPr>
        </p:nvSpPr>
        <p:spPr/>
        <p:txBody>
          <a:bodyPr/>
          <a:lstStyle/>
          <a:p>
            <a:endParaRPr lang="ru-RU"/>
          </a:p>
        </p:txBody>
      </p:sp>
      <p:pic>
        <p:nvPicPr>
          <p:cNvPr id="89090" name="Picture 2" descr="http://vidomosti-ua.com/photo/original-1440578066.jpg"/>
          <p:cNvPicPr>
            <a:picLocks noChangeAspect="1" noChangeArrowheads="1"/>
          </p:cNvPicPr>
          <p:nvPr/>
        </p:nvPicPr>
        <p:blipFill>
          <a:blip r:embed="rId2"/>
          <a:srcRect/>
          <a:stretch>
            <a:fillRect/>
          </a:stretch>
        </p:blipFill>
        <p:spPr bwMode="auto">
          <a:xfrm>
            <a:off x="0" y="-1"/>
            <a:ext cx="9144001" cy="6858001"/>
          </a:xfrm>
          <a:prstGeom prst="rect">
            <a:avLst/>
          </a:prstGeom>
          <a:noFill/>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ru-RU"/>
          </a:p>
        </p:txBody>
      </p:sp>
      <p:sp>
        <p:nvSpPr>
          <p:cNvPr id="3" name="Заголовок 2"/>
          <p:cNvSpPr>
            <a:spLocks noGrp="1"/>
          </p:cNvSpPr>
          <p:nvPr>
            <p:ph type="title"/>
          </p:nvPr>
        </p:nvSpPr>
        <p:spPr/>
        <p:txBody>
          <a:bodyPr/>
          <a:lstStyle/>
          <a:p>
            <a:endParaRPr lang="ru-RU"/>
          </a:p>
        </p:txBody>
      </p:sp>
      <p:pic>
        <p:nvPicPr>
          <p:cNvPr id="82946" name="Picture 2" descr="http://s3.passion.ru/sites/passion.ru/files/content/images/s_article/48531/bodyimages/0803psy_7.jpg"/>
          <p:cNvPicPr>
            <a:picLocks noChangeAspect="1" noChangeArrowheads="1"/>
          </p:cNvPicPr>
          <p:nvPr/>
        </p:nvPicPr>
        <p:blipFill>
          <a:blip r:embed="rId2"/>
          <a:srcRect/>
          <a:stretch>
            <a:fillRect/>
          </a:stretch>
        </p:blipFill>
        <p:spPr bwMode="auto">
          <a:xfrm>
            <a:off x="0" y="-1"/>
            <a:ext cx="9144000" cy="6858001"/>
          </a:xfrm>
          <a:prstGeom prst="rect">
            <a:avLst/>
          </a:prstGeom>
          <a:noFill/>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ru-RU"/>
          </a:p>
        </p:txBody>
      </p:sp>
      <p:sp>
        <p:nvSpPr>
          <p:cNvPr id="3" name="Заголовок 2"/>
          <p:cNvSpPr>
            <a:spLocks noGrp="1"/>
          </p:cNvSpPr>
          <p:nvPr>
            <p:ph type="title"/>
          </p:nvPr>
        </p:nvSpPr>
        <p:spPr/>
        <p:txBody>
          <a:bodyPr/>
          <a:lstStyle/>
          <a:p>
            <a:endParaRPr lang="ru-RU"/>
          </a:p>
        </p:txBody>
      </p:sp>
      <p:pic>
        <p:nvPicPr>
          <p:cNvPr id="81922" name="Picture 2" descr="http://iz.com.ua/uploads/posts/2015-05/1431955838_nas.jpg"/>
          <p:cNvPicPr>
            <a:picLocks noChangeAspect="1" noChangeArrowheads="1"/>
          </p:cNvPicPr>
          <p:nvPr/>
        </p:nvPicPr>
        <p:blipFill>
          <a:blip r:embed="rId2"/>
          <a:srcRect/>
          <a:stretch>
            <a:fillRect/>
          </a:stretch>
        </p:blipFill>
        <p:spPr bwMode="auto">
          <a:xfrm>
            <a:off x="63500" y="-136526"/>
            <a:ext cx="9080500" cy="6994525"/>
          </a:xfrm>
          <a:prstGeom prst="rect">
            <a:avLst/>
          </a:prstGeom>
          <a:noFill/>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idx="1"/>
          </p:nvPr>
        </p:nvSpPr>
        <p:spPr>
          <a:xfrm>
            <a:off x="0" y="0"/>
            <a:ext cx="9144000" cy="6858000"/>
          </a:xfrm>
        </p:spPr>
        <p:txBody>
          <a:bodyPr>
            <a:normAutofit/>
          </a:bodyPr>
          <a:lstStyle/>
          <a:p>
            <a:pPr>
              <a:buNone/>
            </a:pPr>
            <a:r>
              <a:rPr lang="ru-RU" dirty="0" smtClean="0">
                <a:latin typeface="Times New Roman" pitchFamily="18" charset="0"/>
                <a:cs typeface="Times New Roman" pitchFamily="18" charset="0"/>
              </a:rPr>
              <a:t>    </a:t>
            </a:r>
          </a:p>
          <a:p>
            <a:pPr>
              <a:buNone/>
            </a:pPr>
            <a:endParaRPr lang="ru-RU" dirty="0">
              <a:latin typeface="Times New Roman" pitchFamily="18" charset="0"/>
              <a:cs typeface="Times New Roman" pitchFamily="18" charset="0"/>
            </a:endParaRPr>
          </a:p>
          <a:p>
            <a:pPr>
              <a:buNone/>
            </a:pPr>
            <a:endParaRPr lang="ru-RU" dirty="0" smtClean="0">
              <a:latin typeface="Times New Roman" pitchFamily="18" charset="0"/>
              <a:cs typeface="Times New Roman" pitchFamily="18" charset="0"/>
            </a:endParaRPr>
          </a:p>
          <a:p>
            <a:pPr>
              <a:buNone/>
            </a:pPr>
            <a:endParaRPr lang="ru-RU" dirty="0" smtClean="0">
              <a:solidFill>
                <a:schemeClr val="tx1"/>
              </a:solidFill>
              <a:latin typeface="Times New Roman" pitchFamily="18" charset="0"/>
              <a:cs typeface="Times New Roman" pitchFamily="18" charset="0"/>
            </a:endParaRPr>
          </a:p>
          <a:p>
            <a:pPr>
              <a:buNone/>
            </a:pPr>
            <a:r>
              <a:rPr lang="ru-RU" dirty="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   </a:t>
            </a:r>
            <a:r>
              <a:rPr lang="ru-RU" sz="3200" b="1" dirty="0" smtClean="0">
                <a:solidFill>
                  <a:schemeClr val="tx1"/>
                </a:solidFill>
                <a:latin typeface="Times New Roman" pitchFamily="18" charset="0"/>
                <a:cs typeface="Times New Roman" pitchFamily="18" charset="0"/>
              </a:rPr>
              <a:t>Закон не позволяет удерживать пациентов с психопатиями в стационаре против их воли. Часто стационар - единственное место, где пациент испытывает равновесие и временно адаптирован.  </a:t>
            </a:r>
            <a:r>
              <a:rPr lang="ru-RU" sz="3200" b="1" dirty="0">
                <a:solidFill>
                  <a:schemeClr val="tx1"/>
                </a:solidFill>
                <a:latin typeface="Times New Roman" pitchFamily="18" charset="0"/>
                <a:cs typeface="Times New Roman" pitchFamily="18" charset="0"/>
              </a:rPr>
              <a:t>В</a:t>
            </a:r>
            <a:r>
              <a:rPr lang="ru-RU" sz="3200" b="1" dirty="0" smtClean="0">
                <a:solidFill>
                  <a:schemeClr val="tx1"/>
                </a:solidFill>
                <a:latin typeface="Times New Roman" pitchFamily="18" charset="0"/>
                <a:cs typeface="Times New Roman" pitchFamily="18" charset="0"/>
              </a:rPr>
              <a:t> стационар обращаются люди после тюремного заключения, либо возвращаются после побега. Многие пациенты пытаются манипулировать медицинскими работниками, вызывая чувство жалости. </a:t>
            </a:r>
            <a:endParaRPr lang="ru-RU" sz="32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p:spPr>
        <p:txBody>
          <a:bodyPr>
            <a:noAutofit/>
          </a:bodyPr>
          <a:lstStyle/>
          <a:p>
            <a:pPr>
              <a:buNone/>
            </a:pPr>
            <a:r>
              <a:rPr lang="ru-RU" sz="2000" i="1" dirty="0" smtClean="0">
                <a:latin typeface="Times New Roman" pitchFamily="18" charset="0"/>
                <a:cs typeface="Times New Roman" pitchFamily="18" charset="0"/>
              </a:rPr>
              <a:t>     </a:t>
            </a:r>
            <a:r>
              <a:rPr lang="ru-RU" sz="2000" b="1" i="1" dirty="0" smtClean="0">
                <a:solidFill>
                  <a:schemeClr val="tx1"/>
                </a:solidFill>
                <a:latin typeface="Times New Roman" pitchFamily="18" charset="0"/>
                <a:cs typeface="Times New Roman" pitchFamily="18" charset="0"/>
              </a:rPr>
              <a:t>	</a:t>
            </a:r>
          </a:p>
          <a:p>
            <a:pPr>
              <a:buNone/>
            </a:pPr>
            <a:r>
              <a:rPr lang="ru-RU" sz="2800" b="1" i="1" dirty="0" smtClean="0">
                <a:solidFill>
                  <a:schemeClr val="tx1"/>
                </a:solidFill>
                <a:latin typeface="Times New Roman" pitchFamily="18" charset="0"/>
                <a:cs typeface="Times New Roman" pitchFamily="18" charset="0"/>
              </a:rPr>
              <a:t>    Истерические психозы</a:t>
            </a:r>
            <a:endParaRPr lang="ru-RU" sz="2800" b="1" dirty="0" smtClean="0">
              <a:solidFill>
                <a:schemeClr val="tx1"/>
              </a:solidFill>
              <a:latin typeface="Times New Roman" pitchFamily="18" charset="0"/>
              <a:cs typeface="Times New Roman" pitchFamily="18" charset="0"/>
            </a:endParaRPr>
          </a:p>
          <a:p>
            <a:pPr>
              <a:buNone/>
            </a:pPr>
            <a:r>
              <a:rPr lang="ru-RU" sz="2800" dirty="0" smtClean="0">
                <a:solidFill>
                  <a:schemeClr val="tx1"/>
                </a:solidFill>
                <a:latin typeface="Times New Roman" pitchFamily="18" charset="0"/>
                <a:cs typeface="Times New Roman" pitchFamily="18" charset="0"/>
              </a:rPr>
              <a:t>          Возникают в ситуациях существенной угрозы социальному статусу (судебное разбирательство, тюремное заключение, мобилизация в армию, внезапный разрыв с партнером). </a:t>
            </a:r>
          </a:p>
          <a:p>
            <a:pPr>
              <a:buNone/>
            </a:pPr>
            <a:r>
              <a:rPr lang="ru-RU" sz="2800" dirty="0">
                <a:solidFill>
                  <a:schemeClr val="tx1"/>
                </a:solidFill>
                <a:latin typeface="Times New Roman" pitchFamily="18" charset="0"/>
                <a:cs typeface="Times New Roman" pitchFamily="18" charset="0"/>
              </a:rPr>
              <a:t> </a:t>
            </a:r>
            <a:r>
              <a:rPr lang="ru-RU" sz="2800" dirty="0" smtClean="0">
                <a:solidFill>
                  <a:schemeClr val="tx1"/>
                </a:solidFill>
                <a:latin typeface="Times New Roman" pitchFamily="18" charset="0"/>
                <a:cs typeface="Times New Roman" pitchFamily="18" charset="0"/>
              </a:rPr>
              <a:t>         Истерические психозы сопровождаются регрессом, т. е. поведение взрослого регрессирует до поведения ребенка (пациент просится на ручки, играет в игрушки) – пуэрилизм; до животного (они кусаются, лакают, ходят на четвереньках) – «синдром одичания»; псевдодеменция ‒ мнимая утрата простейших знаний и умений: пациенты демонстрируют, что не могут одеться, самостоятельно есть, не знают, сколько пальцев на руках и т.д. </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ru-RU"/>
          </a:p>
        </p:txBody>
      </p:sp>
      <p:sp>
        <p:nvSpPr>
          <p:cNvPr id="3" name="Заголовок 2"/>
          <p:cNvSpPr>
            <a:spLocks noGrp="1"/>
          </p:cNvSpPr>
          <p:nvPr>
            <p:ph type="title"/>
          </p:nvPr>
        </p:nvSpPr>
        <p:spPr/>
        <p:txBody>
          <a:bodyPr/>
          <a:lstStyle/>
          <a:p>
            <a:endParaRPr lang="ru-RU"/>
          </a:p>
        </p:txBody>
      </p:sp>
      <p:pic>
        <p:nvPicPr>
          <p:cNvPr id="83970" name="Picture 2" descr="http://media.indiatimes.in/media/content/2014/May/image010_1401247879_540x540.jpg"/>
          <p:cNvPicPr>
            <a:picLocks noChangeAspect="1" noChangeArrowheads="1"/>
          </p:cNvPicPr>
          <p:nvPr/>
        </p:nvPicPr>
        <p:blipFill>
          <a:blip r:embed="rId2"/>
          <a:srcRect/>
          <a:stretch>
            <a:fillRect/>
          </a:stretch>
        </p:blipFill>
        <p:spPr bwMode="auto">
          <a:xfrm>
            <a:off x="0" y="-1"/>
            <a:ext cx="9144000" cy="6858001"/>
          </a:xfrm>
          <a:prstGeom prst="rect">
            <a:avLst/>
          </a:prstGeom>
          <a:noFill/>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ru-RU"/>
          </a:p>
        </p:txBody>
      </p:sp>
      <p:sp>
        <p:nvSpPr>
          <p:cNvPr id="3" name="Заголовок 2"/>
          <p:cNvSpPr>
            <a:spLocks noGrp="1"/>
          </p:cNvSpPr>
          <p:nvPr>
            <p:ph type="title"/>
          </p:nvPr>
        </p:nvSpPr>
        <p:spPr/>
        <p:txBody>
          <a:bodyPr/>
          <a:lstStyle/>
          <a:p>
            <a:endParaRPr lang="ru-RU"/>
          </a:p>
        </p:txBody>
      </p:sp>
      <p:pic>
        <p:nvPicPr>
          <p:cNvPr id="86018" name="Picture 2" descr="http://1.fwcdn.pl/ph/36/48/433648/179015.1.jpg"/>
          <p:cNvPicPr>
            <a:picLocks noChangeAspect="1" noChangeArrowheads="1"/>
          </p:cNvPicPr>
          <p:nvPr/>
        </p:nvPicPr>
        <p:blipFill>
          <a:blip r:embed="rId2"/>
          <a:srcRect/>
          <a:stretch>
            <a:fillRect/>
          </a:stretch>
        </p:blipFill>
        <p:spPr bwMode="auto">
          <a:xfrm>
            <a:off x="63500" y="-1"/>
            <a:ext cx="9080500" cy="6858001"/>
          </a:xfrm>
          <a:prstGeom prst="rect">
            <a:avLst/>
          </a:prstGeom>
          <a:noFill/>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ru-RU"/>
          </a:p>
        </p:txBody>
      </p:sp>
      <p:sp>
        <p:nvSpPr>
          <p:cNvPr id="3" name="Заголовок 2"/>
          <p:cNvSpPr>
            <a:spLocks noGrp="1"/>
          </p:cNvSpPr>
          <p:nvPr>
            <p:ph type="title"/>
          </p:nvPr>
        </p:nvSpPr>
        <p:spPr/>
        <p:txBody>
          <a:bodyPr/>
          <a:lstStyle/>
          <a:p>
            <a:endParaRPr lang="ru-RU"/>
          </a:p>
        </p:txBody>
      </p:sp>
      <p:pic>
        <p:nvPicPr>
          <p:cNvPr id="87042" name="Picture 2" descr="https://im1-tub-ru.yandex.net/i?id=098e5cd27c9c60275725f88dc4501ec2&amp;n=33&amp;h=215&amp;w=323"/>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3568" y="1340768"/>
            <a:ext cx="7408333" cy="3450696"/>
          </a:xfrm>
        </p:spPr>
        <p:txBody>
          <a:bodyPr>
            <a:noAutofit/>
          </a:bodyPr>
          <a:lstStyle/>
          <a:p>
            <a:pPr algn="ctr">
              <a:buNone/>
            </a:pPr>
            <a:r>
              <a:rPr lang="ru-RU" sz="1600" b="1" cap="all" dirty="0">
                <a:solidFill>
                  <a:schemeClr val="tx1"/>
                </a:solidFill>
                <a:effectLst>
                  <a:reflection blurRad="12700" stA="48000" endA="300" endPos="55000" dir="5400000" sy="-90000" algn="bl" rotWithShape="0"/>
                </a:effectLst>
                <a:latin typeface="Times New Roman" pitchFamily="18" charset="0"/>
                <a:cs typeface="Times New Roman" pitchFamily="18" charset="0"/>
              </a:rPr>
              <a:t>Основная:</a:t>
            </a:r>
          </a:p>
          <a:p>
            <a:pPr marL="0" indent="355600" algn="just">
              <a:buNone/>
            </a:pPr>
            <a:r>
              <a:rPr lang="ru-RU" sz="1800" b="1" dirty="0">
                <a:solidFill>
                  <a:schemeClr val="tx1"/>
                </a:solidFill>
                <a:latin typeface="Times New Roman" pitchFamily="18" charset="0"/>
                <a:cs typeface="Times New Roman" pitchFamily="18" charset="0"/>
              </a:rPr>
              <a:t>1. Бортникова С.М. Зубахина Т.В. Сестринское дело в невропатологии и психиатрии с курсом наркологии: Учебник. – 9-е издание, стереотипное. – Ростов-на – Дону: Феникс, 2012.- </a:t>
            </a:r>
            <a:r>
              <a:rPr lang="ru-RU" sz="1800" b="1" dirty="0" smtClean="0">
                <a:solidFill>
                  <a:schemeClr val="tx1"/>
                </a:solidFill>
                <a:latin typeface="Times New Roman" pitchFamily="18" charset="0"/>
                <a:cs typeface="Times New Roman" pitchFamily="18" charset="0"/>
              </a:rPr>
              <a:t> </a:t>
            </a:r>
            <a:r>
              <a:rPr lang="ru-RU" sz="1800" b="1" dirty="0">
                <a:solidFill>
                  <a:schemeClr val="tx1"/>
                </a:solidFill>
                <a:latin typeface="Times New Roman" pitchFamily="18" charset="0"/>
                <a:cs typeface="Times New Roman" pitchFamily="18" charset="0"/>
              </a:rPr>
              <a:t>(</a:t>
            </a:r>
            <a:r>
              <a:rPr lang="ru-RU" sz="1800" b="1" dirty="0" smtClean="0">
                <a:solidFill>
                  <a:schemeClr val="tx1"/>
                </a:solidFill>
                <a:latin typeface="Times New Roman" pitchFamily="18" charset="0"/>
                <a:cs typeface="Times New Roman" pitchFamily="18" charset="0"/>
              </a:rPr>
              <a:t>Медицина</a:t>
            </a:r>
            <a:r>
              <a:rPr lang="ru-RU" sz="1800" b="1" dirty="0">
                <a:solidFill>
                  <a:schemeClr val="tx1"/>
                </a:solidFill>
                <a:latin typeface="Times New Roman" pitchFamily="18" charset="0"/>
                <a:cs typeface="Times New Roman" pitchFamily="18" charset="0"/>
              </a:rPr>
              <a:t>).</a:t>
            </a:r>
          </a:p>
          <a:p>
            <a:pPr marL="0" indent="355600" algn="just">
              <a:buNone/>
            </a:pPr>
            <a:r>
              <a:rPr lang="ru-RU" sz="1800" b="1" dirty="0">
                <a:solidFill>
                  <a:schemeClr val="tx1"/>
                </a:solidFill>
                <a:latin typeface="Times New Roman" pitchFamily="18" charset="0"/>
                <a:cs typeface="Times New Roman" pitchFamily="18" charset="0"/>
              </a:rPr>
              <a:t>2. Иванец Н.Н., Тюльпин Ю.Г., Кинкулькина М.А. Наркология: учебное пособие – М.: ГЭОТАР- Медиа, 2011.</a:t>
            </a:r>
          </a:p>
          <a:p>
            <a:pPr marL="0" indent="355600" algn="just">
              <a:buNone/>
            </a:pPr>
            <a:r>
              <a:rPr lang="ru-RU" sz="1800" b="1" dirty="0">
                <a:solidFill>
                  <a:schemeClr val="tx1"/>
                </a:solidFill>
                <a:latin typeface="Times New Roman" pitchFamily="18" charset="0"/>
                <a:cs typeface="Times New Roman" pitchFamily="18" charset="0"/>
              </a:rPr>
              <a:t>3. Тюльпин Ю.Г. Психические болезни с курсом наркологии: Учебник.-  М.: ГЭОТАР- Медиа, 2012.</a:t>
            </a:r>
          </a:p>
          <a:p>
            <a:pPr marL="0" indent="355600" algn="just">
              <a:buNone/>
            </a:pPr>
            <a:r>
              <a:rPr lang="ru-RU" sz="1800" b="1" dirty="0">
                <a:solidFill>
                  <a:schemeClr val="tx1"/>
                </a:solidFill>
                <a:latin typeface="Times New Roman" pitchFamily="18" charset="0"/>
                <a:cs typeface="Times New Roman" pitchFamily="18" charset="0"/>
              </a:rPr>
              <a:t>4. Чернов В.Н. Сестринское дело в психиатрии с курсом наркологии: Учебник. – 2-е изд., дополненное и переработанное М.: ФГОУ </a:t>
            </a:r>
            <a:r>
              <a:rPr lang="ru-RU" sz="1800" b="1" dirty="0" smtClean="0">
                <a:solidFill>
                  <a:schemeClr val="tx1"/>
                </a:solidFill>
                <a:latin typeface="Times New Roman" pitchFamily="18" charset="0"/>
                <a:cs typeface="Times New Roman" pitchFamily="18" charset="0"/>
              </a:rPr>
              <a:t> «ВУНМЦ  Росздрава», </a:t>
            </a:r>
            <a:r>
              <a:rPr lang="ru-RU" sz="1800" b="1" dirty="0">
                <a:solidFill>
                  <a:schemeClr val="tx1"/>
                </a:solidFill>
                <a:latin typeface="Times New Roman" pitchFamily="18" charset="0"/>
                <a:cs typeface="Times New Roman" pitchFamily="18" charset="0"/>
              </a:rPr>
              <a:t>2008. </a:t>
            </a:r>
          </a:p>
          <a:p>
            <a:pPr algn="ctr">
              <a:buNone/>
            </a:pPr>
            <a:r>
              <a:rPr lang="ru-RU" sz="1800" b="1" cap="all" dirty="0">
                <a:solidFill>
                  <a:schemeClr val="tx1"/>
                </a:solidFill>
                <a:effectLst>
                  <a:reflection blurRad="12700" stA="48000" endA="300" endPos="55000" dir="5400000" sy="-90000" algn="bl" rotWithShape="0"/>
                </a:effectLst>
                <a:latin typeface="Times New Roman" pitchFamily="18" charset="0"/>
                <a:cs typeface="Times New Roman" pitchFamily="18" charset="0"/>
              </a:rPr>
              <a:t>Дополнительная:</a:t>
            </a:r>
          </a:p>
          <a:p>
            <a:pPr marL="0" indent="355600" algn="just">
              <a:buNone/>
            </a:pPr>
            <a:r>
              <a:rPr lang="ru-RU" sz="1800" b="1" dirty="0">
                <a:solidFill>
                  <a:schemeClr val="tx1"/>
                </a:solidFill>
                <a:latin typeface="Times New Roman" pitchFamily="18" charset="0"/>
                <a:cs typeface="Times New Roman" pitchFamily="18" charset="0"/>
              </a:rPr>
              <a:t>1. Справочник для медицинской сестры психиатрической службы: методические рекомендации: Общерос. обществ.орг. мед. сестер «Ассоц. мед. сестер </a:t>
            </a:r>
            <a:r>
              <a:rPr lang="ru-RU" sz="1800" b="1" dirty="0" smtClean="0">
                <a:solidFill>
                  <a:schemeClr val="tx1"/>
                </a:solidFill>
                <a:latin typeface="Times New Roman" pitchFamily="18" charset="0"/>
                <a:cs typeface="Times New Roman" pitchFamily="18" charset="0"/>
              </a:rPr>
              <a:t>России»; </a:t>
            </a:r>
            <a:r>
              <a:rPr lang="ru-RU" sz="1800" b="1" dirty="0">
                <a:solidFill>
                  <a:schemeClr val="tx1"/>
                </a:solidFill>
                <a:latin typeface="Times New Roman" pitchFamily="18" charset="0"/>
                <a:cs typeface="Times New Roman" pitchFamily="18" charset="0"/>
              </a:rPr>
              <a:t>[сост.; Саркисова В.А. и др.]. Санкт – Петербург: ООО «Береста»; 2010.</a:t>
            </a:r>
          </a:p>
          <a:p>
            <a:endParaRPr lang="ru-RU" sz="1600" dirty="0"/>
          </a:p>
        </p:txBody>
      </p:sp>
      <p:sp>
        <p:nvSpPr>
          <p:cNvPr id="2" name="Заголовок 1"/>
          <p:cNvSpPr>
            <a:spLocks noGrp="1"/>
          </p:cNvSpPr>
          <p:nvPr>
            <p:ph type="title"/>
          </p:nvPr>
        </p:nvSpPr>
        <p:spPr/>
        <p:txBody>
          <a:bodyPr/>
          <a:lstStyle/>
          <a:p>
            <a:r>
              <a:rPr lang="ru-RU" dirty="0" smtClean="0">
                <a:solidFill>
                  <a:schemeClr val="tx1"/>
                </a:solidFill>
                <a:latin typeface="Times New Roman" pitchFamily="18" charset="0"/>
                <a:cs typeface="Times New Roman" pitchFamily="18" charset="0"/>
              </a:rPr>
              <a:t>литература</a:t>
            </a:r>
            <a:endParaRPr lang="ru-RU"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67242142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1" y="2675467"/>
            <a:ext cx="9144000" cy="3993894"/>
          </a:xfrm>
        </p:spPr>
        <p:txBody>
          <a:bodyPr/>
          <a:lstStyle/>
          <a:p>
            <a:endParaRPr lang="ru-RU"/>
          </a:p>
        </p:txBody>
      </p:sp>
      <p:sp>
        <p:nvSpPr>
          <p:cNvPr id="3" name="Заголовок 2"/>
          <p:cNvSpPr>
            <a:spLocks noGrp="1"/>
          </p:cNvSpPr>
          <p:nvPr>
            <p:ph type="title"/>
          </p:nvPr>
        </p:nvSpPr>
        <p:spPr/>
        <p:txBody>
          <a:bodyPr/>
          <a:lstStyle/>
          <a:p>
            <a:endParaRPr lang="ru-RU"/>
          </a:p>
        </p:txBody>
      </p:sp>
      <p:pic>
        <p:nvPicPr>
          <p:cNvPr id="1026" name="Picture 2" descr="http://rpp.nashaucheba.ru/pars_docs/refs/115/114812/img10.jpg"/>
          <p:cNvPicPr>
            <a:picLocks noChangeAspect="1" noChangeArrowheads="1"/>
          </p:cNvPicPr>
          <p:nvPr/>
        </p:nvPicPr>
        <p:blipFill>
          <a:blip r:embed="rId2"/>
          <a:srcRect/>
          <a:stretch>
            <a:fillRect/>
          </a:stretch>
        </p:blipFill>
        <p:spPr bwMode="auto">
          <a:xfrm>
            <a:off x="-1" y="-1"/>
            <a:ext cx="9144001" cy="6857999"/>
          </a:xfrm>
          <a:prstGeom prst="rect">
            <a:avLst/>
          </a:prstGeom>
          <a:noFill/>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872067" y="2675467"/>
            <a:ext cx="7343271" cy="3450696"/>
          </a:xfrm>
        </p:spPr>
        <p:txBody>
          <a:bodyPr/>
          <a:lstStyle/>
          <a:p>
            <a:endParaRPr lang="ru-RU"/>
          </a:p>
        </p:txBody>
      </p:sp>
      <p:sp>
        <p:nvSpPr>
          <p:cNvPr id="3" name="Заголовок 2"/>
          <p:cNvSpPr>
            <a:spLocks noGrp="1"/>
          </p:cNvSpPr>
          <p:nvPr>
            <p:ph type="title"/>
          </p:nvPr>
        </p:nvSpPr>
        <p:spPr/>
        <p:txBody>
          <a:bodyPr/>
          <a:lstStyle/>
          <a:p>
            <a:endParaRPr lang="ru-RU"/>
          </a:p>
        </p:txBody>
      </p:sp>
      <p:pic>
        <p:nvPicPr>
          <p:cNvPr id="16386" name="Picture 2" descr="http://iccup.com/upload/images/news/editor/111/666/4_1.jpg"/>
          <p:cNvPicPr>
            <a:picLocks noChangeAspect="1" noChangeArrowheads="1"/>
          </p:cNvPicPr>
          <p:nvPr/>
        </p:nvPicPr>
        <p:blipFill>
          <a:blip r:embed="rId2"/>
          <a:srcRect/>
          <a:stretch>
            <a:fillRect/>
          </a:stretch>
        </p:blipFill>
        <p:spPr bwMode="auto">
          <a:xfrm>
            <a:off x="0" y="-1"/>
            <a:ext cx="9144000" cy="6858001"/>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p:spPr>
        <p:txBody>
          <a:bodyPr>
            <a:noAutofit/>
          </a:bodyPr>
          <a:lstStyle/>
          <a:p>
            <a:pPr>
              <a:buNone/>
            </a:pPr>
            <a:r>
              <a:rPr lang="ru-RU" sz="2000" i="1" dirty="0" smtClean="0">
                <a:latin typeface="Times New Roman" pitchFamily="18" charset="0"/>
                <a:cs typeface="Times New Roman" pitchFamily="18" charset="0"/>
              </a:rPr>
              <a:t>     </a:t>
            </a:r>
            <a:r>
              <a:rPr lang="ru-RU" sz="2000" b="1" i="1" dirty="0" smtClean="0">
                <a:solidFill>
                  <a:schemeClr val="tx1"/>
                </a:solidFill>
                <a:latin typeface="Times New Roman" pitchFamily="18" charset="0"/>
                <a:cs typeface="Times New Roman" pitchFamily="18" charset="0"/>
              </a:rPr>
              <a:t>	</a:t>
            </a:r>
          </a:p>
          <a:p>
            <a:pPr>
              <a:buNone/>
            </a:pPr>
            <a:r>
              <a:rPr lang="ru-RU" sz="2800" b="1" i="1" dirty="0" smtClean="0">
                <a:solidFill>
                  <a:schemeClr val="tx1"/>
                </a:solidFill>
                <a:latin typeface="Times New Roman" pitchFamily="18" charset="0"/>
                <a:cs typeface="Times New Roman" pitchFamily="18" charset="0"/>
              </a:rPr>
              <a:t>      </a:t>
            </a:r>
            <a:r>
              <a:rPr lang="ru-RU" sz="3200" b="1" i="1" dirty="0" smtClean="0">
                <a:solidFill>
                  <a:schemeClr val="tx1"/>
                </a:solidFill>
                <a:latin typeface="Times New Roman" pitchFamily="18" charset="0"/>
                <a:cs typeface="Times New Roman" pitchFamily="18" charset="0"/>
              </a:rPr>
              <a:t>Реактивная депрессия</a:t>
            </a:r>
          </a:p>
          <a:p>
            <a:pPr>
              <a:buNone/>
            </a:pPr>
            <a:r>
              <a:rPr lang="ru-RU" sz="2800" dirty="0" smtClean="0">
                <a:solidFill>
                  <a:schemeClr val="tx1"/>
                </a:solidFill>
                <a:latin typeface="Times New Roman" pitchFamily="18" charset="0"/>
                <a:cs typeface="Times New Roman" pitchFamily="18" charset="0"/>
              </a:rPr>
              <a:t>    </a:t>
            </a:r>
            <a:r>
              <a:rPr lang="ru-RU" sz="3200" dirty="0" smtClean="0">
                <a:solidFill>
                  <a:schemeClr val="tx1"/>
                </a:solidFill>
                <a:latin typeface="Times New Roman" pitchFamily="18" charset="0"/>
                <a:cs typeface="Times New Roman" pitchFamily="18" charset="0"/>
              </a:rPr>
              <a:t>Характерны подавленность, чувство тоски и беспомощности, невозможность получать удовольствия от жизни, нежелание жить. </a:t>
            </a:r>
          </a:p>
          <a:p>
            <a:pPr>
              <a:buNone/>
            </a:pPr>
            <a:r>
              <a:rPr lang="ru-RU" sz="3200" dirty="0">
                <a:solidFill>
                  <a:schemeClr val="tx1"/>
                </a:solidFill>
                <a:latin typeface="Times New Roman" pitchFamily="18" charset="0"/>
                <a:cs typeface="Times New Roman" pitchFamily="18" charset="0"/>
              </a:rPr>
              <a:t> </a:t>
            </a:r>
            <a:r>
              <a:rPr lang="ru-RU" sz="3200" dirty="0" smtClean="0">
                <a:solidFill>
                  <a:schemeClr val="tx1"/>
                </a:solidFill>
                <a:latin typeface="Times New Roman" pitchFamily="18" charset="0"/>
                <a:cs typeface="Times New Roman" pitchFamily="18" charset="0"/>
              </a:rPr>
              <a:t>  В отличие от эндогенной депрессии все переживания </a:t>
            </a:r>
            <a:r>
              <a:rPr lang="ru-RU" sz="3200" smtClean="0">
                <a:solidFill>
                  <a:schemeClr val="tx1"/>
                </a:solidFill>
                <a:latin typeface="Times New Roman" pitchFamily="18" charset="0"/>
                <a:cs typeface="Times New Roman" pitchFamily="18" charset="0"/>
              </a:rPr>
              <a:t>тесно связаны </a:t>
            </a:r>
            <a:r>
              <a:rPr lang="ru-RU" sz="3200" dirty="0" smtClean="0">
                <a:solidFill>
                  <a:schemeClr val="tx1"/>
                </a:solidFill>
                <a:latin typeface="Times New Roman" pitchFamily="18" charset="0"/>
                <a:cs typeface="Times New Roman" pitchFamily="18" charset="0"/>
              </a:rPr>
              <a:t>с психотравмирующим событием. </a:t>
            </a:r>
          </a:p>
          <a:p>
            <a:pPr>
              <a:buNone/>
            </a:pPr>
            <a:r>
              <a:rPr lang="ru-RU" sz="3200" dirty="0">
                <a:solidFill>
                  <a:schemeClr val="tx1"/>
                </a:solidFill>
                <a:latin typeface="Times New Roman" pitchFamily="18" charset="0"/>
                <a:cs typeface="Times New Roman" pitchFamily="18" charset="0"/>
              </a:rPr>
              <a:t> </a:t>
            </a:r>
            <a:r>
              <a:rPr lang="ru-RU" sz="3200" dirty="0" smtClean="0">
                <a:solidFill>
                  <a:schemeClr val="tx1"/>
                </a:solidFill>
                <a:latin typeface="Times New Roman" pitchFamily="18" charset="0"/>
                <a:cs typeface="Times New Roman" pitchFamily="18" charset="0"/>
              </a:rPr>
              <a:t>  Типичная причина ‒ ситуация эмоциональной утраты (смерть близкого, развод, увольнение и т.д.).</a:t>
            </a:r>
          </a:p>
        </p:txBody>
      </p:sp>
    </p:spTree>
    <p:extLst>
      <p:ext uri="{BB962C8B-B14F-4D97-AF65-F5344CB8AC3E}">
        <p14:creationId xmlns:p14="http://schemas.microsoft.com/office/powerpoint/2010/main" val="336420496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Waveform</Template>
  <TotalTime>658</TotalTime>
  <Words>2279</Words>
  <Application>Microsoft Office PowerPoint</Application>
  <PresentationFormat>Экран (4:3)</PresentationFormat>
  <Paragraphs>162</Paragraphs>
  <Slides>85</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85</vt:i4>
      </vt:variant>
    </vt:vector>
  </HeadingPairs>
  <TitlesOfParts>
    <vt:vector size="90" baseType="lpstr">
      <vt:lpstr>Calibri</vt:lpstr>
      <vt:lpstr>Candara</vt:lpstr>
      <vt:lpstr>Symbol</vt:lpstr>
      <vt:lpstr>Times New Roman</vt:lpstr>
      <vt:lpstr>Волна</vt:lpstr>
      <vt:lpstr>Презентация PowerPoint</vt:lpstr>
      <vt:lpstr>Презентация PowerPoint</vt:lpstr>
      <vt:lpstr>Пограничные заболевания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Невроз навязчивых состояний (обсессивно-фобический невроз)</vt:lpstr>
      <vt:lpstr>Невроз навязчивых состояний (обсессивно-фобический невроз)</vt:lpstr>
      <vt:lpstr>Невроз навязчивых состояний (обсессивно-фобический невроз)</vt:lpstr>
      <vt:lpstr>Навязчивые действия (компульсии), например: мытье рук, возвращение домой, чтобы проверить закрыта ли дверь, выключены ли приборы (утюг, плита, телевизор и т.д.). Часто они приобретают символический характер и совершаются, как некое магическое действие – ритуал, чтобы уменьшить тревогу. У детей нередко проявляются тиками (молниеносными непроизвольными сокращениями мышц, чаще всего лица и конечностей – моргание, поднимание бровей, подергивание щеки и др.). В последние годы много внимания уделяют паническим расстройствам – повторным приступам интенсивного страха, обычно длительностью менее часа.  Прежде, в подобных случаях ставили диагноз «симпатоадреналовый криз» или «диэнцефальный синдром».  </vt:lpstr>
      <vt:lpstr>В настоящее время выяснилось, что в большинстве случаев приступы связаны с хроническим стрессом, у многих пациентов одновременно наблюдается склонность к тревожным опасениям, фобиям. Внутриличностный конфликт состоит в невозможности выбора между долгом и желаниями.  Течение невроза навязчивости нередко бывает длительным и  увеличивается круг ситуаций, вызывающих страхи и навязчивости.  Чаще, чем другие неврозы, протекает хронически, приводит к формированию невротического развития личности.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Проблемы ухода и надзора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литература</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Бирюсина Владимировна</dc:creator>
  <cp:lastModifiedBy>Бирюсина</cp:lastModifiedBy>
  <cp:revision>100</cp:revision>
  <dcterms:created xsi:type="dcterms:W3CDTF">2013-11-13T05:24:54Z</dcterms:created>
  <dcterms:modified xsi:type="dcterms:W3CDTF">2020-08-27T15:24:40Z</dcterms:modified>
</cp:coreProperties>
</file>