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3"/>
    <p:sldMasterId id="2147483666" r:id="rId4"/>
  </p:sldMasterIdLst>
  <p:notesMasterIdLst>
    <p:notesMasterId r:id="rId51"/>
  </p:notesMasterIdLst>
  <p:handoutMasterIdLst>
    <p:handoutMasterId r:id="rId52"/>
  </p:handoutMasterIdLst>
  <p:sldIdLst>
    <p:sldId id="282" r:id="rId5"/>
    <p:sldId id="513" r:id="rId6"/>
    <p:sldId id="514" r:id="rId7"/>
    <p:sldId id="628" r:id="rId8"/>
    <p:sldId id="630" r:id="rId9"/>
    <p:sldId id="631" r:id="rId10"/>
    <p:sldId id="632" r:id="rId11"/>
    <p:sldId id="629" r:id="rId12"/>
    <p:sldId id="633" r:id="rId13"/>
    <p:sldId id="634" r:id="rId14"/>
    <p:sldId id="635" r:id="rId15"/>
    <p:sldId id="636" r:id="rId16"/>
    <p:sldId id="637" r:id="rId17"/>
    <p:sldId id="639" r:id="rId18"/>
    <p:sldId id="638" r:id="rId19"/>
    <p:sldId id="672" r:id="rId20"/>
    <p:sldId id="640" r:id="rId21"/>
    <p:sldId id="677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51" r:id="rId33"/>
    <p:sldId id="652" r:id="rId34"/>
    <p:sldId id="678" r:id="rId35"/>
    <p:sldId id="654" r:id="rId36"/>
    <p:sldId id="655" r:id="rId37"/>
    <p:sldId id="673" r:id="rId38"/>
    <p:sldId id="658" r:id="rId39"/>
    <p:sldId id="657" r:id="rId40"/>
    <p:sldId id="659" r:id="rId41"/>
    <p:sldId id="660" r:id="rId42"/>
    <p:sldId id="661" r:id="rId43"/>
    <p:sldId id="674" r:id="rId44"/>
    <p:sldId id="675" r:id="rId45"/>
    <p:sldId id="676" r:id="rId46"/>
    <p:sldId id="664" r:id="rId47"/>
    <p:sldId id="665" r:id="rId48"/>
    <p:sldId id="669" r:id="rId49"/>
    <p:sldId id="307" r:id="rId50"/>
  </p:sldIdLst>
  <p:sldSz cx="12192000" cy="6858000"/>
  <p:notesSz cx="6858000" cy="9144000"/>
  <p:custDataLst>
    <p:tags r:id="rId5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F20"/>
    <a:srgbClr val="511F1E"/>
    <a:srgbClr val="511E1F"/>
    <a:srgbClr val="E8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1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5C064-84A7-4F33-A3C5-616A674BA786}" type="datetime1">
              <a:rPr lang="ru-RU" smtClean="0"/>
              <a:pPr rtl="0"/>
              <a:t>06.11.2019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300C-53C0-476E-919C-7CE08E363BA7}" type="datetime1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0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C74BC10-05FC-430D-94DB-8D300B70C9FA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3602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pPr rtl="0"/>
              <a:t>46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569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1A98941-B98E-4593-B4F6-130187F030F9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665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7A4996F-83BD-433D-B055-D5AAF82012A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01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210BC43-6C7F-413E-A792-5D8C63188EF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3550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961B074-881C-4771-8D15-5BC52C0E881E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6FBC5BB-E863-4EA3-A250-13842B604F8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6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BFD2B2B-E06F-4FCA-8CB1-BB0A7F64DB01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B12E65-168F-4EFF-9B72-2AC4E020168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2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D9F916F-80B8-498F-9A0A-0B88E486F2F4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814" y="8684509"/>
            <a:ext cx="2973186" cy="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6B2EDF-EDCC-42D2-A3E9-950AF3A8E801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685800"/>
            <a:ext cx="5622925" cy="3163888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1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D0DF863-C36C-4B43-BBEE-F968D07C823F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233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59293D1-E811-4BBD-9191-B3FFCB852600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580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rgbClr val="E8E8E9"/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rgbClr val="511E1F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pic>
        <p:nvPicPr>
          <p:cNvPr id="2050" name="Picture 2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-фотография 1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39" y="3436333"/>
            <a:ext cx="9166161" cy="269401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29" name="Picture 5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9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52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13" name="Text Box 1613"/>
          <p:cNvSpPr txBox="1">
            <a:spLocks noChangeArrowheads="1"/>
          </p:cNvSpPr>
          <p:nvPr/>
        </p:nvSpPr>
        <p:spPr bwMode="gray">
          <a:xfrm>
            <a:off x="101600" y="6477001"/>
            <a:ext cx="21441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000" smtClean="0">
                <a:solidFill>
                  <a:srgbClr val="F8F8F8"/>
                </a:solidFill>
              </a:rPr>
              <a:t>www.themegallery.com</a:t>
            </a:r>
            <a:endParaRPr lang="en-US" altLang="ru-RU" sz="1000" dirty="0">
              <a:solidFill>
                <a:srgbClr val="F8F8F8"/>
              </a:solidFill>
            </a:endParaRPr>
          </a:p>
        </p:txBody>
      </p:sp>
      <p:sp>
        <p:nvSpPr>
          <p:cNvPr id="436812" name="Text Box 1612"/>
          <p:cNvSpPr txBox="1">
            <a:spLocks noChangeArrowheads="1"/>
          </p:cNvSpPr>
          <p:nvPr/>
        </p:nvSpPr>
        <p:spPr bwMode="gray">
          <a:xfrm>
            <a:off x="368300" y="6007100"/>
            <a:ext cx="155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10604501" y="4763"/>
            <a:ext cx="182033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069417" y="1314451"/>
            <a:ext cx="68072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5080000" y="2762250"/>
            <a:ext cx="6868584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dirty="0" smtClean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737100" y="6534150"/>
            <a:ext cx="3860800" cy="2349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9201151" y="6526214"/>
            <a:ext cx="28448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15317" y="6527800"/>
            <a:ext cx="497416" cy="234950"/>
          </a:xfrm>
        </p:spPr>
        <p:txBody>
          <a:bodyPr/>
          <a:lstStyle>
            <a:lvl1pPr>
              <a:defRPr/>
            </a:lvl1pPr>
          </a:lstStyle>
          <a:p>
            <a:fld id="{2E8813CA-43D6-474F-8A16-EB335131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3" grpId="0" animBg="1"/>
      <p:bldP spid="436843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39" y="3436333"/>
            <a:ext cx="9166161" cy="269401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29" name="Picture 5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n>
                <a:solidFill>
                  <a:srgbClr val="511F20"/>
                </a:solidFill>
              </a:ln>
              <a:latin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19B51A1E-902D-48AF-9020-955120F39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78" r:id="rId15"/>
    <p:sldLayoutId id="2147483679" r:id="rId16"/>
    <p:sldLayoutId id="2147483680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stec.ru/normotvorcheskaya/akty/53-prikazy/702-prikaz-fstek-rossii-ot-11-fevralya-2013-g-n-17" TargetMode="Externa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10" y="4399243"/>
            <a:ext cx="8869889" cy="1674470"/>
          </a:xfrm>
        </p:spPr>
        <p:txBody>
          <a:bodyPr rtlCol="0"/>
          <a:lstStyle/>
          <a:p>
            <a:pPr marL="85725" indent="0"/>
            <a:r>
              <a:rPr lang="ru-RU" sz="3200" dirty="0"/>
              <a:t>Обеспечение информационной безопасности медицинского учреждения</a:t>
            </a:r>
            <a:r>
              <a:rPr lang="ru-RU" sz="3200" b="0" dirty="0"/>
              <a:t> </a:t>
            </a:r>
            <a:endParaRPr lang="en-US" sz="3200" b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0283" y="385483"/>
            <a:ext cx="86240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+mj-lt"/>
              </a:rPr>
              <a:t>КРАСНОЯРСКИЙ ГОСУДАРСТВЕННЫЙ МЕДИЦИНСКИЙ УНИВЕРСИТЕТ ИМ. В.Ф. ВОЙНО-ЯСЕНЕЦКОГО</a:t>
            </a:r>
            <a:endParaRPr lang="ru-RU" sz="13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627" y="842683"/>
            <a:ext cx="491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</a:rPr>
              <a:t>КАФЕДРА МЕДИЦИНСКОЙ КИБЕРНЕТИКИ И ИНФОРМАТИКИ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95943" y="202293"/>
            <a:ext cx="9633857" cy="9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Технические средства защиты информации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8298" y="1350736"/>
            <a:ext cx="9511502" cy="4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Для защиты периметра информационной системы создаются: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системы охранной и пожарной сигнализации;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системы цифрового видео наблюдения;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системы контроля и управления доступом (СКУД).</a:t>
            </a:r>
          </a:p>
          <a:p>
            <a:pPr algn="just"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endParaRPr lang="ru-RU" altLang="ru-RU" sz="2200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550"/>
              </a:spcBef>
              <a:buClrTx/>
              <a:buSzPct val="75000"/>
              <a:buFontTx/>
              <a:buNone/>
            </a:pPr>
            <a:r>
              <a:rPr lang="ru-RU" altLang="ru-RU" sz="2200" dirty="0" smtClean="0">
                <a:solidFill>
                  <a:srgbClr val="000000"/>
                </a:solidFill>
              </a:rPr>
              <a:t>Защита </a:t>
            </a:r>
            <a:r>
              <a:rPr lang="ru-RU" altLang="ru-RU" sz="2200" dirty="0">
                <a:solidFill>
                  <a:srgbClr val="000000"/>
                </a:solidFill>
              </a:rPr>
              <a:t>информации от ее утечки техническими каналами связи обеспечивается следующими средствами и мероприятиями: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использованием экранированного кабеля и прокладка проводов и кабелей в экранированных конструкциях;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установкой на линиях связи высокочастотных фильтров;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построение экранированных помещений («капсул»);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использование экранированного оборудования;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установка активных систем зашумления;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создание контролируемых зон.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3193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57624" y="135622"/>
            <a:ext cx="9759261" cy="105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Аппаратные средства защиты информации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8343" y="1317170"/>
            <a:ext cx="9437914" cy="469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Специальные регистры для хранения реквизитов защиты: паролей, идентифицирующих кодов, грифов или уровней секретности;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Устройства измерения индивидуальных характеристик человека (голоса, отпечатков) с целью его идентификации;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Схемы прерывания передачи информации в линии связи с целью периодической проверки адреса выдачи данных.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Устройства для шифрования информации (криптографические методы).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200" dirty="0">
                <a:solidFill>
                  <a:srgbClr val="000000"/>
                </a:solidFill>
              </a:rPr>
              <a:t>Системы бесперебойного питания: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Источники бесперебойного питания;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Резервирование нагрузки;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Генераторы напряжения.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9707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99713" y="97971"/>
            <a:ext cx="10143744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Программные средства защиты информации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713" y="1529896"/>
            <a:ext cx="9777984" cy="444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</a:rPr>
              <a:t>Средства защиты от несанкционированного доступа (НСД):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Средства авторизации;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Мандатное управление доступом;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Избирательное управление доступом;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Управление доступом на основе ролей;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 err="1">
                <a:solidFill>
                  <a:srgbClr val="000000"/>
                </a:solidFill>
              </a:rPr>
              <a:t>Журналирование</a:t>
            </a:r>
            <a:r>
              <a:rPr lang="ru-RU" altLang="ru-RU" dirty="0">
                <a:solidFill>
                  <a:srgbClr val="000000"/>
                </a:solidFill>
              </a:rPr>
              <a:t> (так же называется Аудит).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</a:rPr>
              <a:t>Системы анализа и моделирования информационных потоков (CASE-системы).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</a:rPr>
              <a:t>Системы мониторинга сетей: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Системы обнаружения и предотвращения вторжений (IDS/IPS).</a:t>
            </a:r>
          </a:p>
          <a:p>
            <a:pPr lvl="1" algn="just" eaLnBrk="1" hangingPunct="1">
              <a:lnSpc>
                <a:spcPct val="80000"/>
              </a:lnSpc>
              <a:spcBef>
                <a:spcPts val="45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dirty="0">
                <a:solidFill>
                  <a:srgbClr val="000000"/>
                </a:solidFill>
              </a:rPr>
              <a:t>Системы предотвращения утечек конфиденциальной информации (DLP-системы).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</a:rPr>
              <a:t>Анализаторы протоколов.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500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</a:rPr>
              <a:t>Антивирусные средства.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6281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27146" y="87086"/>
            <a:ext cx="98877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Программные средства защиты информации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6887" y="1470478"/>
            <a:ext cx="9561141" cy="459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ru-RU" altLang="ru-RU" sz="2200" dirty="0">
                <a:solidFill>
                  <a:srgbClr val="000000"/>
                </a:solidFill>
              </a:rPr>
              <a:t>Межсетевые экраны.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ru-RU" altLang="ru-RU" sz="2200" dirty="0">
                <a:solidFill>
                  <a:srgbClr val="000000"/>
                </a:solidFill>
              </a:rPr>
              <a:t>Криптографические средства: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Шифрование;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Цифровая подпись.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ru-RU" altLang="ru-RU" sz="2200" dirty="0">
                <a:solidFill>
                  <a:srgbClr val="000000"/>
                </a:solidFill>
              </a:rPr>
              <a:t>Системы резервного копирования.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ru-RU" altLang="ru-RU" sz="2200" dirty="0">
                <a:solidFill>
                  <a:srgbClr val="000000"/>
                </a:solidFill>
              </a:rPr>
              <a:t>Системы аутентификации: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Пароль;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Ключ доступа (физический или электронный);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Сертификат;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Биометрия.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007D"/>
              </a:buClr>
              <a:buSzPct val="75000"/>
              <a:buFont typeface="Wingdings" pitchFamily="2" charset="2"/>
              <a:buChar char=""/>
            </a:pPr>
            <a:r>
              <a:rPr lang="ru-RU" altLang="ru-RU" sz="2200" dirty="0">
                <a:solidFill>
                  <a:srgbClr val="000000"/>
                </a:solidFill>
              </a:rPr>
              <a:t>Инструментальные средства анализа систем защиты:</a:t>
            </a:r>
          </a:p>
          <a:p>
            <a:pPr lvl="1" eaLnBrk="1" hangingPunct="1">
              <a:lnSpc>
                <a:spcPct val="8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</a:pPr>
            <a:r>
              <a:rPr lang="ru-RU" altLang="ru-RU" sz="2000" dirty="0">
                <a:solidFill>
                  <a:srgbClr val="000000"/>
                </a:solidFill>
              </a:rPr>
              <a:t>Мониторинговый программный продукт.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75000"/>
              <a:buFontTx/>
              <a:buNone/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6556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ЭЦП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электронно-цифровая подпис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6101" r="7385" b="11406"/>
          <a:stretch/>
        </p:blipFill>
        <p:spPr bwMode="auto">
          <a:xfrm>
            <a:off x="352261" y="977227"/>
            <a:ext cx="7132320" cy="57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Защита баз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349" y="1240972"/>
            <a:ext cx="9470137" cy="4408714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Идентификация и проверка подлинности пользователей.</a:t>
            </a: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Arial" charset="0"/>
              </a:rPr>
              <a:t>Управление доступом (произвольное и принудительное).</a:t>
            </a: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Arial" charset="0"/>
              </a:rPr>
              <a:t>Поддержание целостности данных в СУБД.</a:t>
            </a: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Arial" charset="0"/>
              </a:rPr>
              <a:t>Средства поддержания высокой готовности.</a:t>
            </a: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Arial" charset="0"/>
              </a:rPr>
              <a:t>Защита коммуникаций между сервером и клиентами</a:t>
            </a: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endParaRPr lang="ru-RU" b="0" dirty="0">
              <a:solidFill>
                <a:schemeClr val="tx1"/>
              </a:solidFill>
            </a:endParaRPr>
          </a:p>
          <a:p>
            <a:pPr marL="514350" indent="-514350" algn="just" fontAlgn="auto">
              <a:spcAft>
                <a:spcPts val="0"/>
              </a:spcAft>
              <a:buAutoNum type="arabicPeriod"/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Заполнить таблицу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71531"/>
              </p:ext>
            </p:extLst>
          </p:nvPr>
        </p:nvGraphicFramePr>
        <p:xfrm>
          <a:off x="223157" y="1098324"/>
          <a:ext cx="9541329" cy="5338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744"/>
                <a:gridCol w="4777585"/>
              </a:tblGrid>
              <a:tr h="457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Виды угроз</a:t>
                      </a:r>
                      <a:endParaRPr lang="ru-RU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Метод (способ) защиты информации</a:t>
                      </a:r>
                      <a:endParaRPr lang="ru-RU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5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От сбоев оборудования (сбоев в работе программного обеспечения,  компьютерного оборудования)</a:t>
                      </a:r>
                      <a:endParaRPr lang="ru-RU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1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От случайной потери информации</a:t>
                      </a:r>
                      <a:endParaRPr lang="ru-RU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От преднамеренного искажения</a:t>
                      </a:r>
                      <a:endParaRPr lang="ru-RU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9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От несанкционированного доступа</a:t>
                      </a:r>
                      <a:endParaRPr lang="ru-RU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2084" marR="32084" marT="32084" marB="320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1064" y="152400"/>
            <a:ext cx="9633422" cy="947057"/>
          </a:xfrm>
        </p:spPr>
        <p:txBody>
          <a:bodyPr>
            <a:normAutofit/>
          </a:bodyPr>
          <a:lstStyle/>
          <a:p>
            <a:r>
              <a:rPr lang="ru-RU" altLang="ru-RU" sz="2600" b="1" dirty="0" smtClean="0"/>
              <a:t>Виды информации ограниченного доступа в соответствии с Российским законодательством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01386" y="1140958"/>
            <a:ext cx="10042071" cy="736827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/>
              <a:t>Виды тайны: коммерческая, банковская, служебная, врачебная, тайна усыновления…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 smtClean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31694"/>
              </p:ext>
            </p:extLst>
          </p:nvPr>
        </p:nvGraphicFramePr>
        <p:xfrm>
          <a:off x="239485" y="1806285"/>
          <a:ext cx="9780325" cy="4176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408"/>
                <a:gridCol w="7210917"/>
              </a:tblGrid>
              <a:tr h="571296">
                <a:tc>
                  <a:txBody>
                    <a:bodyPr/>
                    <a:lstStyle/>
                    <a:p>
                      <a:r>
                        <a:rPr lang="ru-RU" sz="1600" kern="1200" baseline="0" dirty="0" smtClean="0"/>
                        <a:t>Государственная тайна</a:t>
                      </a:r>
                      <a:endParaRPr lang="ru-RU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baseline="0" dirty="0" smtClean="0"/>
                        <a:t>ФЗ 5485-1 «О государственной тайне», Указ Президента РФ от 30.11.1995 № 1203 «Об утверждении перечня сведений, отнесенных к государственной тайне»</a:t>
                      </a:r>
                      <a:endParaRPr lang="ru-RU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9" marR="121919" marT="45715" marB="45715"/>
                </a:tc>
              </a:tr>
              <a:tr h="22549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Конфиденциальная информация</a:t>
                      </a:r>
                      <a:endParaRPr lang="ru-RU" sz="16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Указ Президента РФ от 06.03.1997 № 188 «Об утверждении перечня</a:t>
                      </a:r>
                      <a:r>
                        <a:rPr lang="ru-RU" sz="1600" kern="1200" baseline="0" dirty="0" smtClean="0"/>
                        <a:t> сведений конфиденциального характера» и др.  нормативно-правовые акты.</a:t>
                      </a:r>
                    </a:p>
                    <a:p>
                      <a:r>
                        <a:rPr lang="ru-RU" sz="1600" kern="1200" dirty="0" smtClean="0"/>
                        <a:t>В зависимости от нормативного акта может включать в себя государственную тайну, противопоставляться ей, быть самостоятельным видом тайны (наряду, например, с банковской или коммерческой тайной), а также вообще не считаться охраняемой законом</a:t>
                      </a:r>
                      <a:endParaRPr lang="ru-RU" sz="1600" dirty="0"/>
                    </a:p>
                  </a:txBody>
                  <a:tcPr marL="121919" marR="121919" marT="45715" marB="45715"/>
                </a:tc>
              </a:tr>
              <a:tr h="10988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Персональные</a:t>
                      </a:r>
                      <a:r>
                        <a:rPr lang="ru-RU" sz="1600" baseline="0" dirty="0" smtClean="0"/>
                        <a:t> данные</a:t>
                      </a:r>
                      <a:endParaRPr lang="ru-RU" sz="1600" b="1" dirty="0"/>
                    </a:p>
                  </a:txBody>
                  <a:tcPr marL="121919" marR="121919" marT="45715" marB="45715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Указ Президента РФ от 06.03.1997 № 188 «Об утверждении перечня</a:t>
                      </a:r>
                      <a:r>
                        <a:rPr lang="ru-RU" sz="1600" kern="1200" baseline="0" dirty="0" smtClean="0"/>
                        <a:t> сведений конфиденциального характера»</a:t>
                      </a:r>
                    </a:p>
                    <a:p>
                      <a:r>
                        <a:rPr lang="ru-RU" sz="1600" kern="1200" dirty="0" smtClean="0"/>
                        <a:t>152-ФЗ «О персональных данных»</a:t>
                      </a:r>
                      <a:endParaRPr lang="ru-RU" sz="1600" dirty="0"/>
                    </a:p>
                  </a:txBody>
                  <a:tcPr marL="121919" marR="121919" marT="45715" marB="45715"/>
                </a:tc>
              </a:tr>
            </a:tbl>
          </a:graphicData>
        </a:graphic>
      </p:graphicFrame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9252" r="35157" b="22506"/>
          <a:stretch/>
        </p:blipFill>
        <p:spPr bwMode="auto">
          <a:xfrm>
            <a:off x="421920" y="368672"/>
            <a:ext cx="4616068" cy="58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201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4607" y="163286"/>
            <a:ext cx="9644307" cy="968828"/>
          </a:xfrm>
        </p:spPr>
        <p:txBody>
          <a:bodyPr>
            <a:normAutofit/>
          </a:bodyPr>
          <a:lstStyle/>
          <a:p>
            <a:r>
              <a:rPr lang="ru-RU" altLang="ru-RU" sz="2600" b="1" dirty="0" smtClean="0"/>
              <a:t>Нормативные правовые акты, устанавливающие требования по защите персональных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273" y="1164773"/>
            <a:ext cx="9671956" cy="488768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b="1" dirty="0" smtClean="0"/>
              <a:t>Конституция Российской Федерации (ст. 23, 24)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1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100" b="1" dirty="0" smtClean="0"/>
              <a:t>Федеральные законы</a:t>
            </a:r>
            <a:endParaRPr lang="ru-RU" sz="3100" dirty="0" smtClean="0"/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/>
              <a:t>Федеральный закон от 19.12.2005 № 160-ФЗ «О ратификации Конвенции Совета Европы о защите физических лиц при автоматизированной обработке персональных данных»</a:t>
            </a:r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/>
              <a:t>Федеральный закон от 27.07.2006 № 149-ФЗ «Об информации, информационных технологиях и о защите информации»</a:t>
            </a:r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/>
              <a:t>Федеральный закон Российской Федерации от 27.07.2006 № 152-ФЗ «О персональных данных»</a:t>
            </a:r>
          </a:p>
          <a:p>
            <a:pPr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 smtClean="0"/>
              <a:t>Трудовой кодекс Российской Федерации от 30.12.2001 № 197-ФЗ (Глава 14 «Защита персональных данных работника»)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92300" y="965900"/>
            <a:ext cx="9198116" cy="46792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обучающийся должен </a:t>
            </a:r>
            <a:r>
              <a:rPr lang="ru-RU" sz="2000" dirty="0"/>
              <a:t>знать </a:t>
            </a:r>
          </a:p>
          <a:p>
            <a:pPr algn="just"/>
            <a:r>
              <a:rPr lang="ru-RU" sz="1400" dirty="0"/>
              <a:t>Способы использования ЭВМ в здравоохранении</a:t>
            </a:r>
          </a:p>
          <a:p>
            <a:pPr algn="just"/>
            <a:r>
              <a:rPr lang="ru-RU" sz="1400" dirty="0"/>
              <a:t>Методики сбора, хранения, поиска, преобразования информации в медицинских и биологических системах; использование ЭВМ в здравоохранении</a:t>
            </a:r>
          </a:p>
          <a:p>
            <a:pPr algn="just"/>
            <a:r>
              <a:rPr lang="ru-RU" sz="1400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</a:t>
            </a:r>
          </a:p>
          <a:p>
            <a:pPr algn="just"/>
            <a:r>
              <a:rPr lang="ru-RU" sz="1400" dirty="0"/>
              <a:t>Основные характеристики процессов сбора, передачи, поиска, обработки и накопления </a:t>
            </a:r>
            <a:r>
              <a:rPr lang="ru-RU" sz="1400" dirty="0" smtClean="0"/>
              <a:t>информации</a:t>
            </a:r>
            <a:endParaRPr lang="en-US" sz="1400" dirty="0" smtClean="0"/>
          </a:p>
          <a:p>
            <a:pPr marL="0" indent="0">
              <a:buNone/>
            </a:pPr>
            <a:r>
              <a:rPr lang="ru-RU" sz="1400" dirty="0" smtClean="0"/>
              <a:t>обучающийся </a:t>
            </a:r>
            <a:r>
              <a:rPr lang="ru-RU" sz="1400" dirty="0"/>
              <a:t>должен </a:t>
            </a:r>
            <a:r>
              <a:rPr lang="ru-RU" sz="2000" dirty="0"/>
              <a:t>уметь</a:t>
            </a:r>
          </a:p>
          <a:p>
            <a:pPr algn="just"/>
            <a:r>
              <a:rPr lang="ru-RU" sz="1400" dirty="0"/>
              <a:t>Использовать ЭВМ в здравоохранении</a:t>
            </a:r>
          </a:p>
          <a:p>
            <a:pPr algn="just"/>
            <a:r>
              <a:rPr lang="ru-RU" sz="1400" dirty="0"/>
              <a:t>Использовать методы защиты медицинских данных</a:t>
            </a:r>
          </a:p>
          <a:p>
            <a:pPr algn="just"/>
            <a:r>
              <a:rPr lang="ru-RU" sz="1400" dirty="0"/>
              <a:t>Применять технические и программные средства в </a:t>
            </a:r>
            <a:r>
              <a:rPr lang="ru-RU" sz="1400" dirty="0" smtClean="0"/>
              <a:t>здравоохранении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обучающийся </a:t>
            </a:r>
            <a:r>
              <a:rPr lang="ru-RU" sz="1400" dirty="0"/>
              <a:t>должен </a:t>
            </a:r>
            <a:r>
              <a:rPr lang="ru-RU" sz="2000" dirty="0" smtClean="0"/>
              <a:t>владеть</a:t>
            </a:r>
            <a:endParaRPr lang="ru-RU" sz="2000" dirty="0"/>
          </a:p>
          <a:p>
            <a:pPr algn="just"/>
            <a:r>
              <a:rPr lang="ru-RU" sz="1400" dirty="0"/>
              <a:t>Навыками работы с ЭВМ</a:t>
            </a:r>
          </a:p>
          <a:p>
            <a:pPr algn="just"/>
            <a:r>
              <a:rPr lang="ru-RU" sz="1400" dirty="0"/>
              <a:t>Навыками информационной безопасности медицинских данных</a:t>
            </a:r>
          </a:p>
          <a:p>
            <a:pPr algn="just"/>
            <a:r>
              <a:rPr lang="ru-RU" sz="1400" dirty="0"/>
              <a:t>Методами, способами и средствами получения необходимой информации, анализа информационных ресурсов и информационных платформ.</a:t>
            </a:r>
          </a:p>
          <a:p>
            <a:pPr algn="just"/>
            <a:r>
              <a:rPr lang="ru-RU" sz="1400" dirty="0"/>
              <a:t>Программными средствами для автоматизации медицинских </a:t>
            </a:r>
            <a:r>
              <a:rPr lang="ru-RU" sz="1400" dirty="0" smtClean="0"/>
              <a:t>задач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060F-B6D0-4A54-B2DB-8F2FFF751DF8}" type="slidenum">
              <a:rPr lang="en-US" altLang="ru-RU" smtClean="0"/>
              <a:pPr/>
              <a:t>2</a:t>
            </a:fld>
            <a:endParaRPr lang="en-US" altLang="ru-RU" dirty="0"/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3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163286"/>
            <a:ext cx="9644742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677" y="1189156"/>
            <a:ext cx="9819133" cy="452596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3. Основные понятия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1) </a:t>
            </a:r>
            <a:r>
              <a:rPr lang="ru-RU" sz="2000" b="1" dirty="0" smtClean="0"/>
              <a:t>Персональные </a:t>
            </a:r>
            <a:r>
              <a:rPr lang="ru-RU" sz="2000" b="1" dirty="0"/>
              <a:t>данные </a:t>
            </a:r>
            <a:r>
              <a:rPr lang="ru-RU" sz="2000" dirty="0"/>
              <a:t>- любая информация, относящаяся к прямо или косвенно определенному или определяемому физическому лицу (субъекту персональных данных</a:t>
            </a:r>
            <a:r>
              <a:rPr lang="ru-RU" sz="2000" dirty="0" smtClean="0"/>
              <a:t>)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2) </a:t>
            </a:r>
            <a:r>
              <a:rPr lang="ru-RU" sz="2000" b="1" dirty="0" smtClean="0"/>
              <a:t>Оператор</a:t>
            </a:r>
            <a:r>
              <a:rPr lang="ru-RU" sz="2000" dirty="0" smtClean="0"/>
              <a:t> </a:t>
            </a:r>
            <a:r>
              <a:rPr lang="ru-RU" sz="2000" dirty="0"/>
              <a:t>- государственный орган, муниципальный орган, юридическое или физическое лицо, самостоятельно или совместно с другими лицами организующие и (или) осуществляющие обработку персональных данных, а также определяющие цели обработки персональных данных, состав персональных данных, подлежащих обработке, действия (операции), совершаемые с персональными </a:t>
            </a:r>
            <a:r>
              <a:rPr lang="ru-RU" sz="2000" dirty="0" smtClean="0"/>
              <a:t>данными</a:t>
            </a: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07" y="195943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84" y="1284515"/>
            <a:ext cx="9402646" cy="4778828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3. Основные понятия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3) </a:t>
            </a:r>
            <a:r>
              <a:rPr lang="ru-RU" sz="2000" b="1" dirty="0" smtClean="0"/>
              <a:t>Обработка </a:t>
            </a:r>
            <a:r>
              <a:rPr lang="ru-RU" sz="2000" b="1" dirty="0"/>
              <a:t>персональных данных </a:t>
            </a:r>
            <a:r>
              <a:rPr lang="ru-RU" sz="2000" dirty="0"/>
              <a:t>- </a:t>
            </a:r>
            <a:r>
              <a:rPr lang="ru-RU" sz="2000" b="1" dirty="0">
                <a:solidFill>
                  <a:srgbClr val="FF0000"/>
                </a:solidFill>
              </a:rPr>
              <a:t>любое действие </a:t>
            </a:r>
            <a:r>
              <a:rPr lang="ru-RU" sz="2000" dirty="0"/>
              <a:t>(операция) или совокупность действий (операций), совершаемых с использованием средств автоматизации или без использования таких средств с персональными данными, включая сбор, запись, систематизацию, накопление, хранение, уточнение (обновление, изменение), извлечение, использование, передачу (распространение, предоставление, доступ), обезличивание, блокирование, удаление, уничтожение персональных </a:t>
            </a:r>
            <a:r>
              <a:rPr lang="ru-RU" sz="2000" dirty="0" smtClean="0"/>
              <a:t>данных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4) </a:t>
            </a:r>
            <a:r>
              <a:rPr lang="ru-RU" sz="2000" b="1" dirty="0" smtClean="0"/>
              <a:t>Автоматизированная </a:t>
            </a:r>
            <a:r>
              <a:rPr lang="ru-RU" sz="2000" b="1" dirty="0"/>
              <a:t>обработка персональных данных </a:t>
            </a:r>
            <a:r>
              <a:rPr lang="ru-RU" sz="2000" dirty="0"/>
              <a:t>- обработка персональных данных с помощью средств вычислительной </a:t>
            </a:r>
            <a:r>
              <a:rPr lang="ru-RU" sz="2000" dirty="0" smtClean="0"/>
              <a:t>техники</a:t>
            </a: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121" y="217714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90430" y="1136378"/>
            <a:ext cx="9343427" cy="527530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Статья 3. Основные понятия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5) </a:t>
            </a:r>
            <a:r>
              <a:rPr lang="ru-RU" altLang="ru-RU" sz="1800" b="1" dirty="0" smtClean="0"/>
              <a:t>распространение персональных данных </a:t>
            </a:r>
            <a:r>
              <a:rPr lang="ru-RU" altLang="ru-RU" sz="1800" dirty="0" smtClean="0"/>
              <a:t>- действия, направленные на раскрытие персональных данных неопределенному кругу лиц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6) </a:t>
            </a:r>
            <a:r>
              <a:rPr lang="ru-RU" altLang="ru-RU" sz="1800" b="1" dirty="0" smtClean="0"/>
              <a:t>предоставление персональных данных </a:t>
            </a:r>
            <a:r>
              <a:rPr lang="ru-RU" altLang="ru-RU" sz="1800" dirty="0" smtClean="0"/>
              <a:t>- действия, направленные на раскрытие персональных данных определенному лицу или определенному кругу лиц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7) </a:t>
            </a:r>
            <a:r>
              <a:rPr lang="ru-RU" altLang="ru-RU" sz="1800" b="1" dirty="0" smtClean="0"/>
              <a:t>блокирование персональных данных </a:t>
            </a:r>
            <a:r>
              <a:rPr lang="ru-RU" altLang="ru-RU" sz="1800" dirty="0" smtClean="0"/>
              <a:t>- временное прекращение обработки персональных данных (за исключением случаев, если обработка необходима для уточнения персональных данных)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8) </a:t>
            </a:r>
            <a:r>
              <a:rPr lang="ru-RU" altLang="ru-RU" sz="1800" b="1" dirty="0" smtClean="0"/>
              <a:t>уничтожение персональных данных </a:t>
            </a:r>
            <a:r>
              <a:rPr lang="ru-RU" altLang="ru-RU" sz="1800" dirty="0" smtClean="0"/>
              <a:t>- действия, в результате которых становится невозможным восстановить содержание персональных данных в информационной системе персональных данных и (или) в результате которых уничтожаются материальные носители персональных данных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9) </a:t>
            </a:r>
            <a:r>
              <a:rPr lang="ru-RU" altLang="ru-RU" sz="1800" b="1" dirty="0" smtClean="0"/>
              <a:t>обезличивание персональных данных </a:t>
            </a:r>
            <a:r>
              <a:rPr lang="ru-RU" altLang="ru-RU" sz="1800" dirty="0" smtClean="0"/>
              <a:t>- действия, в результате которых становится невозможным без использования дополнительной информации определить принадлежность персональных данных конкретному субъекту персональных данных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79" y="163285"/>
            <a:ext cx="9600764" cy="1153886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696" y="1338944"/>
            <a:ext cx="9595104" cy="4757056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3. Основные понятия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10) </a:t>
            </a:r>
            <a:r>
              <a:rPr lang="ru-RU" sz="2000" b="1" dirty="0"/>
              <a:t>информационная система персональных данных </a:t>
            </a:r>
            <a:r>
              <a:rPr lang="ru-RU" sz="2000" dirty="0"/>
              <a:t>- совокупность содержащихся в базах данных персональных данных и обеспечивающих их обработку информационных технологий и технических </a:t>
            </a:r>
            <a:r>
              <a:rPr lang="ru-RU" sz="2000" dirty="0" smtClean="0"/>
              <a:t>средств</a:t>
            </a:r>
            <a:endParaRPr lang="en-US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11) </a:t>
            </a:r>
            <a:r>
              <a:rPr lang="ru-RU" sz="2000" b="1" dirty="0"/>
              <a:t>трансграничная передача персональных данных </a:t>
            </a:r>
            <a:r>
              <a:rPr lang="ru-RU" sz="2000" dirty="0"/>
              <a:t>- передача персональных данных на территорию иностранного государства органу власти иностранного государства, иностранному физическому лицу или иностранному юридическому лицу.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35" y="217714"/>
            <a:ext cx="9481022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98555" y="1123054"/>
            <a:ext cx="9489732" cy="477700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b="1" dirty="0" smtClean="0"/>
              <a:t>Статья 6. Условия обработки персональных данных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800" dirty="0" smtClean="0"/>
              <a:t> </a:t>
            </a:r>
          </a:p>
          <a:p>
            <a:pPr marL="0" indent="0" algn="just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FF0066"/>
                </a:solidFill>
              </a:rPr>
              <a:t>Обработка персональных данных допускается в следующих случаях:</a:t>
            </a:r>
          </a:p>
          <a:p>
            <a:pPr marL="0" indent="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800" dirty="0" smtClean="0"/>
              <a:t>1) обработка персональных данных осуществляется с согласия субъекта персональных данных </a:t>
            </a:r>
            <a:r>
              <a:rPr lang="ru-RU" altLang="ru-RU" sz="1600" dirty="0" smtClean="0"/>
              <a:t>на</a:t>
            </a:r>
            <a:r>
              <a:rPr lang="ru-RU" altLang="ru-RU" sz="1800" dirty="0" smtClean="0"/>
              <a:t> обработку его персональных данных</a:t>
            </a:r>
          </a:p>
          <a:p>
            <a:pPr marL="0" indent="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800" dirty="0" smtClean="0"/>
              <a:t>2) обработка персональных данных необходима для достижения целей, предусмотренных международным договором Российской Федерации или законом, для осуществления и выполнения возложенных законодательством Российской Федерации на оператора функций, полномочий и обязанностей</a:t>
            </a:r>
          </a:p>
          <a:p>
            <a:pPr marL="0" indent="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1800" dirty="0" smtClean="0"/>
              <a:t>5) обработка персональных данных необходима для исполнения договора, стороной которого либо выгодоприобретателем или поручителем по которому является субъект персональных данных, а также для заключения договора по инициативе субъекта персональных данных или договора, по которому субъект персональных данных будет являться выгодоприобретателем или поручителем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64" y="185057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90865" y="1087937"/>
            <a:ext cx="9528049" cy="4942749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Статья 6. Условия обработки персональных данных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 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FF0066"/>
                </a:solidFill>
              </a:rPr>
              <a:t>Обработка персональных данных допускается в следующих случаях: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000" dirty="0" smtClean="0"/>
              <a:t>6) обработка персональных данных необходима для защиты жизни, здоровья или иных жизненно важных интересов субъекта персональных данных, если получение согласия субъекта персональных данных невозможно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000" dirty="0" smtClean="0"/>
              <a:t>7) обработка персональных данных необходима для осуществления прав и законных интересов оператора или третьих лиц либо для достижения общественно значимых целей при условии, что при этом не нарушаются права и свободы субъекта персональных данных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2000" dirty="0" smtClean="0"/>
              <a:t>11) осуществляется обработка персональных данных, подлежащих опубликованию или обязательному раскрытию в соответствии с федеральным законом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000" dirty="0" smtClean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50" y="174171"/>
            <a:ext cx="9578993" cy="1023257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058" y="1072244"/>
            <a:ext cx="9650186" cy="5029198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/>
              <a:t>Статья 7. Конфиденциальность персональных данных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Операторы и иные лица, получившие доступ к персональным данным, обязаны не раскрывать третьим лицам и не распространять персональные данные без согласия субъекта персональных данных, если иное не предусмотрено федеральным законом.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/>
              <a:t>Статья 9. Согласие субъекта персональных данных на обработку его персональных </a:t>
            </a:r>
            <a:r>
              <a:rPr lang="ru-RU" sz="2000" b="1" dirty="0" smtClean="0"/>
              <a:t>данных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Субъект </a:t>
            </a:r>
            <a:r>
              <a:rPr lang="ru-RU" sz="2000" dirty="0"/>
              <a:t>персональных данных принимает решение о предоставлении его персональных данных и дает согласие на их обработку свободно, своей волей и в своем интересе. </a:t>
            </a: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(+ определяются требования к письменной форме согласия)</a:t>
            </a: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150" y="185057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739" y="1066801"/>
            <a:ext cx="9554175" cy="501831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/>
              <a:t>Статья </a:t>
            </a:r>
            <a:r>
              <a:rPr lang="ru-RU" sz="2000" b="1" dirty="0" smtClean="0"/>
              <a:t>14</a:t>
            </a:r>
            <a:r>
              <a:rPr lang="ru-RU" sz="2000" b="1" dirty="0"/>
              <a:t>. Право субъекта персональных данных на доступ к его персональным данным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1. Субъект </a:t>
            </a:r>
            <a:r>
              <a:rPr lang="ru-RU" sz="2000" dirty="0"/>
              <a:t>персональных данных имеет право на получение сведений, указанных в части 7 настоящей </a:t>
            </a:r>
            <a:r>
              <a:rPr lang="ru-RU" sz="2000" dirty="0" smtClean="0"/>
              <a:t>статьи</a:t>
            </a:r>
            <a:r>
              <a:rPr lang="en-US" sz="2000" dirty="0" smtClean="0"/>
              <a:t>..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Субъект </a:t>
            </a:r>
            <a:r>
              <a:rPr lang="ru-RU" sz="2000" dirty="0"/>
              <a:t>персональных данных вправе требовать от оператора уточнения его персональных данных, их блокирования или уничтожения в случае, если персональные данные являются неполными, устаревшими, неточными, незаконно полученными или не являются необходимыми для заявленной цели обработки, а также принимать предусмотренные законом меры по защите своих прав.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07" y="206828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16992" y="1077687"/>
            <a:ext cx="9262438" cy="501831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Статья 18.1. Меры, направленные на обеспечение выполнения оператором обязанностей, предусмотренных настоящим Федеральным законом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1. Оператор обязан принимать меры, необходимые и достаточные для обеспечения выполнения обязанностей, предусмотренных настоящим Федеральным законом и принятыми в соответствии с ним нормативными правовыми актами. Оператор самостоятельно определяет состав и перечень мер, необходимых и достаточных для обеспечения выполнения обязанностей, предусмотренных настоящим Федеральным законом</a:t>
            </a:r>
            <a:r>
              <a:rPr lang="en-US" altLang="ru-RU" sz="2000" dirty="0" smtClean="0"/>
              <a:t>..</a:t>
            </a:r>
            <a:r>
              <a:rPr lang="ru-RU" altLang="ru-RU" sz="2000" dirty="0" smtClean="0"/>
              <a:t>.</a:t>
            </a:r>
            <a:endParaRPr lang="en-US" altLang="ru-R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ru-R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К таким мерам могут, в частности, относиться: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78" y="228599"/>
            <a:ext cx="9317736" cy="1099457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74904" y="1153887"/>
            <a:ext cx="9346040" cy="484414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Статья 18.1. Меры, направленные на обеспечение выполнения оператором обязанностей, предусмотренных настоящим Федеральным законом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ru-RU" sz="2000" dirty="0" smtClean="0"/>
              <a:t>1</a:t>
            </a:r>
            <a:r>
              <a:rPr lang="ru-RU" altLang="ru-RU" sz="2000" dirty="0" smtClean="0"/>
              <a:t>) назначение оператором, являющимся юридическим лицом, ответственного за организацию обработки персональных данных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2) издание оператором, являющимся юридическим лицом, документов, определяющих политику оператора в отношении обработки персональных данных, локальных актов по вопросам обработки персональных данных</a:t>
            </a:r>
            <a:r>
              <a:rPr lang="en-US" altLang="ru-RU" sz="2000" dirty="0" smtClean="0"/>
              <a:t>…</a:t>
            </a:r>
            <a:endParaRPr lang="ru-RU" altLang="ru-R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000" dirty="0" smtClean="0"/>
              <a:t>3) применение правовых, организационных и технических мер по обеспечению безопасности персональных данных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57" y="344914"/>
            <a:ext cx="9198116" cy="432000"/>
          </a:xfrm>
        </p:spPr>
        <p:txBody>
          <a:bodyPr/>
          <a:lstStyle/>
          <a:p>
            <a:r>
              <a:rPr lang="ru-RU" dirty="0" smtClean="0"/>
              <a:t>ХРОНОКАРТА ЗАНЯТИЯ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00050" y="1079891"/>
          <a:ext cx="9258300" cy="5240661"/>
        </p:xfrm>
        <a:graphic>
          <a:graphicData uri="http://schemas.openxmlformats.org/drawingml/2006/table">
            <a:tbl>
              <a:tblPr/>
              <a:tblGrid>
                <a:gridCol w="555127"/>
                <a:gridCol w="3189851"/>
                <a:gridCol w="1673687"/>
                <a:gridCol w="3839635"/>
              </a:tblGrid>
              <a:tr h="20628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/п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Этапы практического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Продолжительность (мин.)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Содержание этапа и оснащенность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Организация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2.00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Проверка посещаемости и внешнего вида обучающихся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6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Формулировка темы и целей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3.00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Озвучивание преподавателем темы и ее актуальности, целей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4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Контроль исходного уровня знаний и умений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10.00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Тестирование, индивидуальный устный или письменный опрос, фронтальный опрос.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Раскрытие учебно-целевых вопросов по теме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0.00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Изложение основных положений темы.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Самостоятельная работа обучающихся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</a:rPr>
                        <a:t>84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.00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Выполнение практического задания по теме занятия.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Итоговый контроль знаний (письменно или устно)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.00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Тесты по теме, ситуационные задачи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24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Задание на дом (на следующее занятие)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.00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Учебно-методические разработки следующего занятия и методические разработки для внеаудиторной работы по теме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05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</a:rPr>
                        <a:t>135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7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" y="272141"/>
            <a:ext cx="9535451" cy="1001487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49937" y="1094669"/>
            <a:ext cx="9481892" cy="505576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600" b="1" dirty="0" smtClean="0"/>
              <a:t>Статья 18.1. Меры, направленные на обеспечение выполнения оператором обязанностей, предусмотренных настоящим Федеральным законом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600" dirty="0" smtClean="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600" dirty="0" smtClean="0"/>
              <a:t>4) осуществление внутреннего контроля и (или) аудита соответствия обработки персональных данных настоящему Федеральному закону и принятым в соответствии с ним нормативным правовым актам, требованиям к защите персональных данных, политике оператора в отношении обработки персональных данных, локальным актам оператора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1600" dirty="0" smtClean="0"/>
              <a:t>6) ознакомление работников оператора, непосредственно осуществляющих обработку персональных данных, с положениями законодательства Российской Федерации о персональных данных, в том числе требованиями к защите персональных данных, документами, определяющими политику оператора в отношении обработки персональных данных, локальными актами по вопросам обработки персональных данных, и (или) обучение указанных работников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" y="185057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248" y="1010630"/>
            <a:ext cx="9589009" cy="505271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19. Меры по обеспечению безопасности персональных данных при их обработке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Обеспечение безопасности персональных данных достигается, в частности: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2</a:t>
            </a:r>
            <a:r>
              <a:rPr lang="ru-RU" sz="2000" dirty="0"/>
              <a:t>) применением организационных и технических мер по обеспечению безопасности персональных данных при их обработке в информационных системах персональных </a:t>
            </a:r>
            <a:r>
              <a:rPr lang="ru-RU" sz="2000" dirty="0" smtClean="0"/>
              <a:t>данных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3</a:t>
            </a:r>
            <a:r>
              <a:rPr lang="ru-RU" sz="2000" dirty="0"/>
              <a:t>) применением прошедших в установленном порядке процедуру оценки соответствия средств защиты </a:t>
            </a:r>
            <a:r>
              <a:rPr lang="ru-RU" sz="2000" dirty="0" smtClean="0"/>
              <a:t>информации</a:t>
            </a: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4) оценкой эффективности принимаемых мер по обеспечению безопасности персональных данных до ввода в эксплуатацию информационной системы персональных </a:t>
            </a:r>
            <a:r>
              <a:rPr lang="ru-RU" sz="2000" dirty="0" smtClean="0"/>
              <a:t>данных</a:t>
            </a: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7" y="174172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117" y="1153887"/>
            <a:ext cx="9517598" cy="475705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19. Меры по обеспечению безопасности персональных данных при их обработке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Обеспечение безопасности персональных данных достигается, в частности: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5) учетом машинных носителей персональных </a:t>
            </a:r>
            <a:r>
              <a:rPr lang="ru-RU" sz="2000" dirty="0" smtClean="0"/>
              <a:t>данных</a:t>
            </a:r>
            <a:endParaRPr lang="ru-RU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6) обнаружением фактов несанкционированного доступа к персональным данным и принятием </a:t>
            </a:r>
            <a:r>
              <a:rPr lang="ru-RU" sz="2000" dirty="0" smtClean="0"/>
              <a:t>мер</a:t>
            </a:r>
            <a:endParaRPr lang="ru-RU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7) восстановлением персональных данных, модифицированных или уничтоженных вследствие несанкционированного доступа к </a:t>
            </a:r>
            <a:r>
              <a:rPr lang="ru-RU" sz="2000" dirty="0" smtClean="0"/>
              <a:t>ним</a:t>
            </a: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7" y="195943"/>
            <a:ext cx="10871200" cy="99060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ysClr val="windowText" lastClr="000000"/>
                </a:solidFill>
              </a:rPr>
              <a:t>Федеральный закон Российской Федерации от 27.07.2006 № 152-ФЗ «О персональных данных»</a:t>
            </a:r>
            <a:br>
              <a:rPr lang="ru-RU" sz="2600" b="1" dirty="0">
                <a:solidFill>
                  <a:sysClr val="windowText" lastClr="000000"/>
                </a:solidFill>
              </a:rPr>
            </a:b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228" y="1043723"/>
            <a:ext cx="9719202" cy="498696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/>
              <a:t>Статья 19. Меры по обеспечению безопасности персональных данных при их обработке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Обеспечение безопасности персональных данных достигается, в частности: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/>
              <a:t>8</a:t>
            </a:r>
            <a:r>
              <a:rPr lang="ru-RU" sz="2000" dirty="0"/>
              <a:t>) установлением правил доступа к персональным данным, обрабатываемым в информационной системе персональных данных, а также обеспечением регистрации и учета всех действий, совершаемых с персональными данными в информационной системе персональных </a:t>
            </a:r>
            <a:r>
              <a:rPr lang="ru-RU" sz="2000" dirty="0" smtClean="0"/>
              <a:t>данных</a:t>
            </a:r>
            <a:endParaRPr lang="ru-RU" sz="2000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/>
              <a:t>9) контролем за принимаемыми мерами по обеспечению безопасности персональных данных и уровня защищенности информационных систем персональных </a:t>
            </a:r>
            <a:r>
              <a:rPr lang="ru-RU" sz="2000" dirty="0" smtClean="0"/>
              <a:t>данных</a:t>
            </a:r>
            <a:endParaRPr lang="ru-RU" sz="2000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3" y="185058"/>
            <a:ext cx="10871200" cy="99060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0807" y="1175657"/>
            <a:ext cx="9448364" cy="4887685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 детской городской </a:t>
            </a:r>
            <a:r>
              <a:rPr lang="ru-RU" dirty="0" smtClean="0"/>
              <a:t>поликлинике использовались </a:t>
            </a:r>
            <a:r>
              <a:rPr lang="ru-RU" dirty="0"/>
              <a:t>журналы </a:t>
            </a:r>
            <a:r>
              <a:rPr lang="ru-RU" dirty="0" err="1"/>
              <a:t>самозаписи</a:t>
            </a:r>
            <a:r>
              <a:rPr lang="ru-RU" dirty="0"/>
              <a:t> пациентов на прием к врачу. </a:t>
            </a:r>
            <a:r>
              <a:rPr lang="ru-RU" dirty="0" smtClean="0"/>
              <a:t>В регистратуре </a:t>
            </a:r>
            <a:r>
              <a:rPr lang="ru-RU" dirty="0"/>
              <a:t>стоит стол, на котором в хаотичном порядке лежат </a:t>
            </a:r>
            <a:r>
              <a:rPr lang="ru-RU" dirty="0" smtClean="0"/>
              <a:t>папки </a:t>
            </a:r>
            <a:r>
              <a:rPr lang="ru-RU" dirty="0" err="1" smtClean="0"/>
              <a:t>самозаписи</a:t>
            </a:r>
            <a:r>
              <a:rPr lang="ru-RU" dirty="0" smtClean="0"/>
              <a:t> </a:t>
            </a:r>
            <a:r>
              <a:rPr lang="ru-RU" dirty="0"/>
              <a:t>к врачам, в зависимости от участка, куда родители должны </a:t>
            </a:r>
            <a:r>
              <a:rPr lang="ru-RU" dirty="0" smtClean="0"/>
              <a:t>вписать ФИО </a:t>
            </a:r>
            <a:r>
              <a:rPr lang="ru-RU" dirty="0"/>
              <a:t>ребенка, год рождения, полный возраст, место проживания для того</a:t>
            </a:r>
            <a:r>
              <a:rPr lang="ru-RU" dirty="0" smtClean="0"/>
              <a:t>, чтобы </a:t>
            </a:r>
            <a:r>
              <a:rPr lang="ru-RU" dirty="0"/>
              <a:t>попасть на прием к своему специалисту в определенное время. </a:t>
            </a:r>
            <a:r>
              <a:rPr lang="ru-RU" dirty="0" smtClean="0"/>
              <a:t>Происходит ли в данной ситуации нарушения закона о персональных данных? Как организовать работу, чтобы не происходило нарушение закона о персональных данных?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Больной М. проживает в сельской местности и наблюдается в центральной районной больнице. После перенесенного ожога у больного М. сохранились язвы и гранулирующие раны на груди, правом плече, верхней трети спины. Показано оперативное лечение. Подобные операции проводятся в нескольких центральных клиниках. Для решения вопроса об оперативном лечении заведующий отделением принимает решение о проведении дистанционной (телемедицинской) консультации. Необходимо ли в этом случае письменное согласие пациента на передачу информации</a:t>
            </a:r>
            <a:r>
              <a:rPr lang="ru-RU" dirty="0" smtClean="0"/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Пациент Д. предъявил претензии медицинской организации, указав, что после проведенного лечения по поводу устранения деформаций челюстно-лицевой области в информационной системе медицинской организации остались его фотографии. Письменного согласия на хранение фотографии пациент не давал</a:t>
            </a:r>
            <a:r>
              <a:rPr lang="ru-RU"/>
              <a:t>. </a:t>
            </a:r>
            <a:r>
              <a:rPr lang="ru-RU" smtClean="0"/>
              <a:t>Обоснована </a:t>
            </a:r>
            <a:r>
              <a:rPr lang="ru-RU" dirty="0"/>
              <a:t>ли жалоба пациента? Каким образом можно исправить ситуацию?</a:t>
            </a:r>
            <a:r>
              <a:rPr lang="ru-RU" dirty="0" smtClean="0"/>
              <a:t>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228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89852" y="584041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39185" y="174158"/>
            <a:ext cx="952530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081088" indent="-1081088"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Требования приказа ФСТЭК России от 11.02.2013 г. № 17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9186" y="836613"/>
            <a:ext cx="9710358" cy="51884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49238" indent="-249238" algn="just">
              <a:spcAft>
                <a:spcPts val="18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Назначается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структурное подразделение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должностное лицо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(работник), ответственные за защиту информации.</a:t>
            </a:r>
          </a:p>
          <a:p>
            <a:pPr marL="214313" indent="-214313" algn="just">
              <a:spcAft>
                <a:spcPts val="18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Применяются СЗИ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прошедшие оценку соответствия в </a:t>
            </a:r>
            <a:r>
              <a:rPr lang="ru-RU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форме обязательной сертификации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соответствие требованиям по безопасности информации (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статья 5 184-ФЗ «О техническом регулировании»).</a:t>
            </a:r>
          </a:p>
          <a:p>
            <a:pPr marL="214313" indent="-214313" algn="just">
              <a:spcAft>
                <a:spcPts val="18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Заказчиком, </a:t>
            </a:r>
            <a:r>
              <a:rPr lang="ru-RU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необходимости,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привлекаются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организации, имеющие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лицензию на деятельность по ТЗКИ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99-ФЗ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лицензировании отдельных видов деятельности», постановление Правительства РФ 3 февраля 2012 г.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 79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 лицензировании деятельности по технической защите конфиденциальной информации»).</a:t>
            </a:r>
          </a:p>
          <a:p>
            <a:pPr marL="214313" indent="-214313"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Принимаются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организационные и технические меры защиты информации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направленны на обеспечение: </a:t>
            </a:r>
          </a:p>
          <a:p>
            <a:pPr marL="542925" indent="-28575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конфиденциальности -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исключение неправомерного копирования, предоставления или распространения информации; </a:t>
            </a:r>
          </a:p>
          <a:p>
            <a:pPr marL="542925" indent="-28575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целостности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исключение неправомерного уничтожения или модифицирования информации;</a:t>
            </a:r>
          </a:p>
          <a:p>
            <a:pPr marL="542925" indent="-28575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доступности информации – 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исключение неправомерного блокирования информации</a:t>
            </a:r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1800" y="1141413"/>
            <a:ext cx="4320117" cy="68762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. Общие положения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800" y="2170114"/>
            <a:ext cx="4320117" cy="7714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II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. Требования к организации защиты информации, содержащейся в ИС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1800" y="3236915"/>
            <a:ext cx="4320117" cy="7333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III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.  Требования к мерам защиты</a:t>
            </a:r>
            <a:b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информации в ИС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800" y="4256088"/>
            <a:ext cx="4320117" cy="74403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Приложение 1.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Определение класса защищенности ИС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1800" y="5335588"/>
            <a:ext cx="4320117" cy="76080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Приложение 2.</a:t>
            </a: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Состав мер защиты информации </a:t>
            </a: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для классов защищенности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7934" y="857250"/>
            <a:ext cx="5875866" cy="52391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marL="180975" indent="-180975"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Устанавливает требования к обеспечению защиты информации: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утечки по техническим каналам;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НСД  к информации;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специальных воздействий на такую информацию и носители информации.</a:t>
            </a:r>
          </a:p>
          <a:p>
            <a:pPr>
              <a:spcAft>
                <a:spcPts val="300"/>
              </a:spcAft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Требования предназначены для: 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обладателей  информации;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заказчиков, заключивших  государственный контракт на создание ИС;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операторов ИС</a:t>
            </a:r>
          </a:p>
          <a:p>
            <a:pPr>
              <a:spcAft>
                <a:spcPts val="300"/>
              </a:spcAft>
              <a:defRPr/>
            </a:pPr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Требования являются обязательными: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обработке информации в ГИС, а также в МИС, если иное не установлено законодательством РФ о местном самоуправлении.</a:t>
            </a:r>
          </a:p>
          <a:p>
            <a:pPr marL="177800" indent="-177800">
              <a:spcAft>
                <a:spcPts val="300"/>
              </a:spcAft>
              <a:defRPr/>
            </a:pPr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30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Объекты защиты в ИС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информация, содержащаяся в информационной системе;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технические средства;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программное обеспечения;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информационные технологии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средства защиты информации</a:t>
            </a:r>
          </a:p>
          <a:p>
            <a:pPr algn="just"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Ø"/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923367" y="925514"/>
            <a:ext cx="383117" cy="499631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>
              <a:spcAft>
                <a:spcPts val="0"/>
              </a:spcAft>
              <a:tabLst>
                <a:tab pos="271463" algn="l"/>
              </a:tabLst>
              <a:defRPr/>
            </a:pPr>
            <a:endParaRPr lang="ru-RU" sz="1400" b="1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0697" y="233028"/>
            <a:ext cx="988845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081088" indent="-1081088"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Приказ ФСТЭК России от 11.02.2013 г. № 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748618" y="1100138"/>
            <a:ext cx="560916" cy="79216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851525" y="1619780"/>
            <a:ext cx="463550" cy="1278467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952318" y="2690813"/>
            <a:ext cx="512233" cy="79216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3769785" y="2673351"/>
            <a:ext cx="563033" cy="792163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952318" y="1100138"/>
            <a:ext cx="512233" cy="79216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9725555" y="1677989"/>
            <a:ext cx="511175" cy="116204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2551" y="3772128"/>
            <a:ext cx="9215967" cy="121126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Аттестация ГИС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организационные и технические мероприятия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подтверждающие соответствие системы защиты информации информационной системы настоящим Требованиям </a:t>
            </a: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(ГОСТ РО 0043-003-2012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«Защита информации. Аттестация объектов информатизации. Общие положения»)</a:t>
            </a:r>
            <a:endParaRPr lang="ru-RU" sz="14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3738" y="5472113"/>
            <a:ext cx="9188451" cy="88741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 marL="180975" indent="-180975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altLang="ru-RU" sz="1400" dirty="0"/>
              <a:t>протоколы аттестационных испытаний;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altLang="ru-RU" sz="1400" dirty="0"/>
              <a:t>заключение о соответствии информационной системы требованиям о ЗИ;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altLang="ru-RU" sz="1400" b="1" u="sng" dirty="0"/>
              <a:t>Аттестат соответствия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9334500" y="3552826"/>
            <a:ext cx="1405467" cy="231775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spcAft>
                <a:spcPts val="0"/>
              </a:spcAft>
              <a:defRPr/>
            </a:pPr>
            <a:endParaRPr lang="ru-RU" sz="1400" b="1" u="sng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910667" y="5160964"/>
            <a:ext cx="4413251" cy="231775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Результаты: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08575" y="278358"/>
            <a:ext cx="1043139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081088" indent="-1081088"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Мероприятия по разработке системы защиты информации в ГИС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57718" y="1096963"/>
            <a:ext cx="3263900" cy="792162"/>
            <a:chOff x="268200" y="1097668"/>
            <a:chExt cx="2448271" cy="79208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68200" y="1097668"/>
              <a:ext cx="2448271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/>
                <a:t>Формирование требований </a:t>
              </a:r>
            </a:p>
            <a:p>
              <a:pPr algn="ctr"/>
              <a:r>
                <a:rPr lang="ru-RU" altLang="ru-RU" sz="1600" b="1"/>
                <a:t>к системе ЗИ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2531" y="1481127"/>
              <a:ext cx="234713" cy="369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464051" y="1100138"/>
            <a:ext cx="3263900" cy="792162"/>
            <a:chOff x="3347864" y="1100489"/>
            <a:chExt cx="2448272" cy="79208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7864" y="1100489"/>
              <a:ext cx="2448272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 dirty="0"/>
                <a:t>Разработка</a:t>
              </a:r>
            </a:p>
            <a:p>
              <a:pPr algn="ctr"/>
              <a:r>
                <a:rPr lang="ru-RU" altLang="ru-RU" sz="1600" dirty="0"/>
                <a:t>   (совершенствование)</a:t>
              </a:r>
              <a:r>
                <a:rPr lang="ru-RU" altLang="ru-RU" sz="1600" b="1" dirty="0"/>
                <a:t>  </a:t>
              </a:r>
            </a:p>
            <a:p>
              <a:pPr algn="ctr"/>
              <a:r>
                <a:rPr lang="ru-RU" altLang="ru-RU" sz="1600" b="1" dirty="0"/>
                <a:t>системы ЗИ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47864" y="1296478"/>
              <a:ext cx="335697" cy="369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2 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8591551" y="1100138"/>
            <a:ext cx="3246967" cy="792162"/>
            <a:chOff x="6444208" y="1100489"/>
            <a:chExt cx="2434172" cy="79208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444208" y="1100489"/>
              <a:ext cx="2434172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/>
                <a:t>Внедрение</a:t>
              </a:r>
            </a:p>
            <a:p>
              <a:pPr algn="ctr"/>
              <a:r>
                <a:rPr lang="ru-RU" altLang="ru-RU" sz="1600" b="1"/>
                <a:t>системы ЗИ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87461" y="1296478"/>
              <a:ext cx="282647" cy="369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3 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8610600" y="2686051"/>
            <a:ext cx="3227917" cy="792163"/>
            <a:chOff x="6457185" y="2686199"/>
            <a:chExt cx="2421195" cy="79208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457185" y="2686199"/>
              <a:ext cx="2421195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/>
                <a:t>Аттестация ГИС, </a:t>
              </a:r>
            </a:p>
            <a:p>
              <a:pPr algn="ctr"/>
              <a:r>
                <a:rPr lang="ru-RU" altLang="ru-RU" sz="1600" b="1"/>
                <a:t>ввод в действие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521369" y="2886680"/>
              <a:ext cx="282800" cy="3692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4 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557185" y="2686051"/>
            <a:ext cx="3170767" cy="792163"/>
            <a:chOff x="3417286" y="2686198"/>
            <a:chExt cx="2378850" cy="79208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17286" y="2686198"/>
              <a:ext cx="2378850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 dirty="0"/>
                <a:t>Обеспечение ЗИ </a:t>
              </a:r>
              <a:br>
                <a:rPr lang="ru-RU" altLang="ru-RU" sz="1600" b="1" dirty="0"/>
              </a:br>
              <a:r>
                <a:rPr lang="ru-RU" altLang="ru-RU" sz="1600" b="1" dirty="0"/>
                <a:t>в ходе</a:t>
              </a:r>
            </a:p>
            <a:p>
              <a:pPr algn="ctr"/>
              <a:r>
                <a:rPr lang="ru-RU" altLang="ru-RU" sz="1600" b="1" dirty="0"/>
                <a:t> эксплуатации ГИС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74788" y="2869442"/>
              <a:ext cx="282862" cy="3692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5 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95817" y="2686051"/>
            <a:ext cx="3189816" cy="814180"/>
            <a:chOff x="296170" y="2686197"/>
            <a:chExt cx="2392333" cy="81410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6170" y="2686197"/>
              <a:ext cx="2392333" cy="792087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ru-RU" altLang="ru-RU" sz="1600" b="1" dirty="0"/>
                <a:t>Обеспечение ЗИ </a:t>
              </a:r>
            </a:p>
            <a:p>
              <a:pPr algn="ctr"/>
              <a:r>
                <a:rPr lang="ru-RU" altLang="ru-RU" sz="1600" b="1" dirty="0"/>
                <a:t>при выводе из эксплуатации ГИС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31918" y="3131002"/>
              <a:ext cx="282766" cy="3692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6 </a:t>
              </a: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4217" y="1441451"/>
            <a:ext cx="4840816" cy="8858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Уровень значимости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52218" y="1447801"/>
            <a:ext cx="4904316" cy="8858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Масштаб </a:t>
            </a:r>
            <a:b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информационной системы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431801" y="2506663"/>
            <a:ext cx="11233151" cy="508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 защищенности ГИС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56517" y="3141664"/>
            <a:ext cx="5323416" cy="6048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К1 – первый  класс защищенности ИС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73451" y="3959225"/>
            <a:ext cx="5325533" cy="6032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273050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К2 – второй  класс защищенности ИС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00967" y="4768850"/>
            <a:ext cx="5325533" cy="6048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225425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К3 – третий  класс защищенности ИС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94217" y="348289"/>
            <a:ext cx="1036810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Классификация ГИС (приложение 1 к приказу ФСТЭК России № 17)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746501" y="1020082"/>
            <a:ext cx="7437967" cy="584835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marL="2133600" indent="-1789113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Степень ущерба ≡ 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нарушение свойств  безопасности                        	информации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marL="1790700" indent="271463"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конфиденциальность</a:t>
            </a:r>
          </a:p>
          <a:p>
            <a:pPr marL="1790700" indent="271463"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целостность</a:t>
            </a:r>
          </a:p>
          <a:p>
            <a:pPr marL="1790700" indent="271463">
              <a:buFont typeface="Arial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доступность</a:t>
            </a:r>
          </a:p>
        </p:txBody>
      </p:sp>
      <p:grpSp>
        <p:nvGrpSpPr>
          <p:cNvPr id="27650" name="Group 14"/>
          <p:cNvGrpSpPr>
            <a:grpSpLocks/>
          </p:cNvGrpSpPr>
          <p:nvPr/>
        </p:nvGrpSpPr>
        <p:grpSpPr bwMode="auto">
          <a:xfrm>
            <a:off x="397933" y="1196976"/>
            <a:ext cx="11440584" cy="4773613"/>
            <a:chOff x="188" y="1146"/>
            <a:chExt cx="5405" cy="3007"/>
          </a:xfrm>
        </p:grpSpPr>
        <p:pic>
          <p:nvPicPr>
            <p:cNvPr id="14" name="Picture 13" descr="ИТСНК" hidden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3" y="1146"/>
              <a:ext cx="2660" cy="3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Зотино" hidden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" y="1146"/>
              <a:ext cx="2745" cy="30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Полилиния 19"/>
          <p:cNvSpPr/>
          <p:nvPr/>
        </p:nvSpPr>
        <p:spPr>
          <a:xfrm>
            <a:off x="2453217" y="2571750"/>
            <a:ext cx="8981016" cy="839788"/>
          </a:xfrm>
          <a:custGeom>
            <a:avLst/>
            <a:gdLst>
              <a:gd name="connsiteX0" fmla="*/ 169474 w 1016824"/>
              <a:gd name="connsiteY0" fmla="*/ 0 h 6660035"/>
              <a:gd name="connsiteX1" fmla="*/ 847350 w 1016824"/>
              <a:gd name="connsiteY1" fmla="*/ 0 h 6660035"/>
              <a:gd name="connsiteX2" fmla="*/ 1016824 w 1016824"/>
              <a:gd name="connsiteY2" fmla="*/ 169474 h 6660035"/>
              <a:gd name="connsiteX3" fmla="*/ 1016824 w 1016824"/>
              <a:gd name="connsiteY3" fmla="*/ 6660035 h 6660035"/>
              <a:gd name="connsiteX4" fmla="*/ 1016824 w 1016824"/>
              <a:gd name="connsiteY4" fmla="*/ 6660035 h 6660035"/>
              <a:gd name="connsiteX5" fmla="*/ 0 w 1016824"/>
              <a:gd name="connsiteY5" fmla="*/ 6660035 h 6660035"/>
              <a:gd name="connsiteX6" fmla="*/ 0 w 1016824"/>
              <a:gd name="connsiteY6" fmla="*/ 6660035 h 6660035"/>
              <a:gd name="connsiteX7" fmla="*/ 0 w 1016824"/>
              <a:gd name="connsiteY7" fmla="*/ 169474 h 6660035"/>
              <a:gd name="connsiteX8" fmla="*/ 169474 w 1016824"/>
              <a:gd name="connsiteY8" fmla="*/ 0 h 666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824" h="6660035">
                <a:moveTo>
                  <a:pt x="1016824" y="1110030"/>
                </a:moveTo>
                <a:lnTo>
                  <a:pt x="1016824" y="5550005"/>
                </a:lnTo>
                <a:cubicBezTo>
                  <a:pt x="1016824" y="6163057"/>
                  <a:pt x="1005240" y="6660032"/>
                  <a:pt x="990949" y="6660032"/>
                </a:cubicBezTo>
                <a:lnTo>
                  <a:pt x="0" y="6660032"/>
                </a:lnTo>
                <a:lnTo>
                  <a:pt x="0" y="6660032"/>
                </a:lnTo>
                <a:lnTo>
                  <a:pt x="0" y="3"/>
                </a:lnTo>
                <a:lnTo>
                  <a:pt x="0" y="3"/>
                </a:lnTo>
                <a:lnTo>
                  <a:pt x="990949" y="3"/>
                </a:lnTo>
                <a:cubicBezTo>
                  <a:pt x="1005240" y="3"/>
                  <a:pt x="1016824" y="496978"/>
                  <a:pt x="1016824" y="111003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0961" tIns="80117" rIns="110597" bIns="80118" spcCol="1270" anchor="ctr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хотя бы для одного из свойств безопасности информации определена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высокая степень ущерба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874185" y="2500313"/>
            <a:ext cx="1720849" cy="950912"/>
          </a:xfrm>
          <a:custGeom>
            <a:avLst/>
            <a:gdLst>
              <a:gd name="connsiteX0" fmla="*/ 0 w 1240528"/>
              <a:gd name="connsiteY0" fmla="*/ 191808 h 1150824"/>
              <a:gd name="connsiteX1" fmla="*/ 191808 w 1240528"/>
              <a:gd name="connsiteY1" fmla="*/ 0 h 1150824"/>
              <a:gd name="connsiteX2" fmla="*/ 1048720 w 1240528"/>
              <a:gd name="connsiteY2" fmla="*/ 0 h 1150824"/>
              <a:gd name="connsiteX3" fmla="*/ 1240528 w 1240528"/>
              <a:gd name="connsiteY3" fmla="*/ 191808 h 1150824"/>
              <a:gd name="connsiteX4" fmla="*/ 1240528 w 1240528"/>
              <a:gd name="connsiteY4" fmla="*/ 959016 h 1150824"/>
              <a:gd name="connsiteX5" fmla="*/ 1048720 w 1240528"/>
              <a:gd name="connsiteY5" fmla="*/ 1150824 h 1150824"/>
              <a:gd name="connsiteX6" fmla="*/ 191808 w 1240528"/>
              <a:gd name="connsiteY6" fmla="*/ 1150824 h 1150824"/>
              <a:gd name="connsiteX7" fmla="*/ 0 w 1240528"/>
              <a:gd name="connsiteY7" fmla="*/ 959016 h 1150824"/>
              <a:gd name="connsiteX8" fmla="*/ 0 w 1240528"/>
              <a:gd name="connsiteY8" fmla="*/ 191808 h 11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50824">
                <a:moveTo>
                  <a:pt x="0" y="191808"/>
                </a:moveTo>
                <a:cubicBezTo>
                  <a:pt x="0" y="85875"/>
                  <a:pt x="85875" y="0"/>
                  <a:pt x="191808" y="0"/>
                </a:cubicBezTo>
                <a:lnTo>
                  <a:pt x="1048720" y="0"/>
                </a:lnTo>
                <a:cubicBezTo>
                  <a:pt x="1154653" y="0"/>
                  <a:pt x="1240528" y="85875"/>
                  <a:pt x="1240528" y="191808"/>
                </a:cubicBezTo>
                <a:lnTo>
                  <a:pt x="1240528" y="959016"/>
                </a:lnTo>
                <a:cubicBezTo>
                  <a:pt x="1240528" y="1064949"/>
                  <a:pt x="1154653" y="1150824"/>
                  <a:pt x="1048720" y="1150824"/>
                </a:cubicBezTo>
                <a:lnTo>
                  <a:pt x="191808" y="1150824"/>
                </a:lnTo>
                <a:cubicBezTo>
                  <a:pt x="85875" y="1150824"/>
                  <a:pt x="0" y="1064949"/>
                  <a:pt x="0" y="959016"/>
                </a:cubicBezTo>
                <a:lnTo>
                  <a:pt x="0" y="191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519" tIns="82849" rIns="109519" bIns="8284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ВЫСОКИЙ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455334" y="3659189"/>
            <a:ext cx="8978900" cy="784225"/>
          </a:xfrm>
          <a:custGeom>
            <a:avLst/>
            <a:gdLst>
              <a:gd name="connsiteX0" fmla="*/ 158169 w 948995"/>
              <a:gd name="connsiteY0" fmla="*/ 0 h 6658364"/>
              <a:gd name="connsiteX1" fmla="*/ 790826 w 948995"/>
              <a:gd name="connsiteY1" fmla="*/ 0 h 6658364"/>
              <a:gd name="connsiteX2" fmla="*/ 948995 w 948995"/>
              <a:gd name="connsiteY2" fmla="*/ 158169 h 6658364"/>
              <a:gd name="connsiteX3" fmla="*/ 948995 w 948995"/>
              <a:gd name="connsiteY3" fmla="*/ 6658364 h 6658364"/>
              <a:gd name="connsiteX4" fmla="*/ 948995 w 948995"/>
              <a:gd name="connsiteY4" fmla="*/ 6658364 h 6658364"/>
              <a:gd name="connsiteX5" fmla="*/ 0 w 948995"/>
              <a:gd name="connsiteY5" fmla="*/ 6658364 h 6658364"/>
              <a:gd name="connsiteX6" fmla="*/ 0 w 948995"/>
              <a:gd name="connsiteY6" fmla="*/ 6658364 h 6658364"/>
              <a:gd name="connsiteX7" fmla="*/ 0 w 948995"/>
              <a:gd name="connsiteY7" fmla="*/ 158169 h 6658364"/>
              <a:gd name="connsiteX8" fmla="*/ 158169 w 948995"/>
              <a:gd name="connsiteY8" fmla="*/ 0 h 66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995" h="6658364">
                <a:moveTo>
                  <a:pt x="948995" y="1109752"/>
                </a:moveTo>
                <a:lnTo>
                  <a:pt x="948995" y="5548612"/>
                </a:lnTo>
                <a:cubicBezTo>
                  <a:pt x="948995" y="6161507"/>
                  <a:pt x="938902" y="6658360"/>
                  <a:pt x="926452" y="6658360"/>
                </a:cubicBezTo>
                <a:lnTo>
                  <a:pt x="0" y="6658360"/>
                </a:lnTo>
                <a:lnTo>
                  <a:pt x="0" y="6658360"/>
                </a:lnTo>
                <a:lnTo>
                  <a:pt x="0" y="4"/>
                </a:lnTo>
                <a:lnTo>
                  <a:pt x="0" y="4"/>
                </a:lnTo>
                <a:lnTo>
                  <a:pt x="926452" y="4"/>
                </a:lnTo>
                <a:cubicBezTo>
                  <a:pt x="938902" y="4"/>
                  <a:pt x="948995" y="496857"/>
                  <a:pt x="948995" y="110975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74901" rIns="103476" bIns="74902" spcCol="1270" anchor="ctr"/>
          <a:lstStyle/>
          <a:p>
            <a:pPr marL="190500" lvl="1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хотя бы для одного из свойств безопасности информации определена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средняя степень ущерба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нет ни одного свойства, для которого определена высокая степень ущерба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874185" y="3579814"/>
            <a:ext cx="1720849" cy="942975"/>
          </a:xfrm>
          <a:custGeom>
            <a:avLst/>
            <a:gdLst>
              <a:gd name="connsiteX0" fmla="*/ 0 w 1240528"/>
              <a:gd name="connsiteY0" fmla="*/ 190190 h 1141115"/>
              <a:gd name="connsiteX1" fmla="*/ 190190 w 1240528"/>
              <a:gd name="connsiteY1" fmla="*/ 0 h 1141115"/>
              <a:gd name="connsiteX2" fmla="*/ 1050338 w 1240528"/>
              <a:gd name="connsiteY2" fmla="*/ 0 h 1141115"/>
              <a:gd name="connsiteX3" fmla="*/ 1240528 w 1240528"/>
              <a:gd name="connsiteY3" fmla="*/ 190190 h 1141115"/>
              <a:gd name="connsiteX4" fmla="*/ 1240528 w 1240528"/>
              <a:gd name="connsiteY4" fmla="*/ 950925 h 1141115"/>
              <a:gd name="connsiteX5" fmla="*/ 1050338 w 1240528"/>
              <a:gd name="connsiteY5" fmla="*/ 1141115 h 1141115"/>
              <a:gd name="connsiteX6" fmla="*/ 190190 w 1240528"/>
              <a:gd name="connsiteY6" fmla="*/ 1141115 h 1141115"/>
              <a:gd name="connsiteX7" fmla="*/ 0 w 1240528"/>
              <a:gd name="connsiteY7" fmla="*/ 950925 h 1141115"/>
              <a:gd name="connsiteX8" fmla="*/ 0 w 1240528"/>
              <a:gd name="connsiteY8" fmla="*/ 190190 h 11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41115">
                <a:moveTo>
                  <a:pt x="0" y="190190"/>
                </a:moveTo>
                <a:cubicBezTo>
                  <a:pt x="0" y="85151"/>
                  <a:pt x="85151" y="0"/>
                  <a:pt x="190190" y="0"/>
                </a:cubicBezTo>
                <a:lnTo>
                  <a:pt x="1050338" y="0"/>
                </a:lnTo>
                <a:cubicBezTo>
                  <a:pt x="1155377" y="0"/>
                  <a:pt x="1240528" y="85151"/>
                  <a:pt x="1240528" y="190190"/>
                </a:cubicBezTo>
                <a:lnTo>
                  <a:pt x="1240528" y="950925"/>
                </a:lnTo>
                <a:cubicBezTo>
                  <a:pt x="1240528" y="1055964"/>
                  <a:pt x="1155377" y="1141115"/>
                  <a:pt x="1050338" y="1141115"/>
                </a:cubicBezTo>
                <a:lnTo>
                  <a:pt x="190190" y="1141115"/>
                </a:lnTo>
                <a:cubicBezTo>
                  <a:pt x="85151" y="1141115"/>
                  <a:pt x="0" y="1055964"/>
                  <a:pt x="0" y="950925"/>
                </a:cubicBezTo>
                <a:lnTo>
                  <a:pt x="0" y="1901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045" tIns="82375" rIns="109045" bIns="8237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СРЕДНИЙ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2442633" y="4725989"/>
            <a:ext cx="8991600" cy="782637"/>
          </a:xfrm>
          <a:custGeom>
            <a:avLst/>
            <a:gdLst>
              <a:gd name="connsiteX0" fmla="*/ 157859 w 947135"/>
              <a:gd name="connsiteY0" fmla="*/ 0 h 6955589"/>
              <a:gd name="connsiteX1" fmla="*/ 789276 w 947135"/>
              <a:gd name="connsiteY1" fmla="*/ 0 h 6955589"/>
              <a:gd name="connsiteX2" fmla="*/ 947135 w 947135"/>
              <a:gd name="connsiteY2" fmla="*/ 157859 h 6955589"/>
              <a:gd name="connsiteX3" fmla="*/ 947135 w 947135"/>
              <a:gd name="connsiteY3" fmla="*/ 6955589 h 6955589"/>
              <a:gd name="connsiteX4" fmla="*/ 947135 w 947135"/>
              <a:gd name="connsiteY4" fmla="*/ 6955589 h 6955589"/>
              <a:gd name="connsiteX5" fmla="*/ 0 w 947135"/>
              <a:gd name="connsiteY5" fmla="*/ 6955589 h 6955589"/>
              <a:gd name="connsiteX6" fmla="*/ 0 w 947135"/>
              <a:gd name="connsiteY6" fmla="*/ 6955589 h 6955589"/>
              <a:gd name="connsiteX7" fmla="*/ 0 w 947135"/>
              <a:gd name="connsiteY7" fmla="*/ 157859 h 6955589"/>
              <a:gd name="connsiteX8" fmla="*/ 157859 w 947135"/>
              <a:gd name="connsiteY8" fmla="*/ 0 h 6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35" h="6955589">
                <a:moveTo>
                  <a:pt x="947135" y="1159291"/>
                </a:moveTo>
                <a:lnTo>
                  <a:pt x="947135" y="5796298"/>
                </a:lnTo>
                <a:cubicBezTo>
                  <a:pt x="947135" y="6436554"/>
                  <a:pt x="937511" y="6955585"/>
                  <a:pt x="925640" y="6955585"/>
                </a:cubicBezTo>
                <a:lnTo>
                  <a:pt x="0" y="6955585"/>
                </a:lnTo>
                <a:lnTo>
                  <a:pt x="0" y="6955585"/>
                </a:lnTo>
                <a:lnTo>
                  <a:pt x="0" y="4"/>
                </a:lnTo>
                <a:lnTo>
                  <a:pt x="0" y="4"/>
                </a:lnTo>
                <a:lnTo>
                  <a:pt x="925640" y="4"/>
                </a:lnTo>
                <a:cubicBezTo>
                  <a:pt x="937511" y="4"/>
                  <a:pt x="947135" y="519035"/>
                  <a:pt x="947135" y="115929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74809" rIns="103384" bIns="74811" spcCol="1270" anchor="ctr"/>
          <a:lstStyle/>
          <a:p>
            <a:pPr marL="228600" lvl="1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для всех свойств безопасности информации определены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низкие степени ущерба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874185" y="4654551"/>
            <a:ext cx="1720849" cy="925513"/>
          </a:xfrm>
          <a:custGeom>
            <a:avLst/>
            <a:gdLst>
              <a:gd name="connsiteX0" fmla="*/ 0 w 1240528"/>
              <a:gd name="connsiteY0" fmla="*/ 186756 h 1120511"/>
              <a:gd name="connsiteX1" fmla="*/ 186756 w 1240528"/>
              <a:gd name="connsiteY1" fmla="*/ 0 h 1120511"/>
              <a:gd name="connsiteX2" fmla="*/ 1053772 w 1240528"/>
              <a:gd name="connsiteY2" fmla="*/ 0 h 1120511"/>
              <a:gd name="connsiteX3" fmla="*/ 1240528 w 1240528"/>
              <a:gd name="connsiteY3" fmla="*/ 186756 h 1120511"/>
              <a:gd name="connsiteX4" fmla="*/ 1240528 w 1240528"/>
              <a:gd name="connsiteY4" fmla="*/ 933755 h 1120511"/>
              <a:gd name="connsiteX5" fmla="*/ 1053772 w 1240528"/>
              <a:gd name="connsiteY5" fmla="*/ 1120511 h 1120511"/>
              <a:gd name="connsiteX6" fmla="*/ 186756 w 1240528"/>
              <a:gd name="connsiteY6" fmla="*/ 1120511 h 1120511"/>
              <a:gd name="connsiteX7" fmla="*/ 0 w 1240528"/>
              <a:gd name="connsiteY7" fmla="*/ 933755 h 1120511"/>
              <a:gd name="connsiteX8" fmla="*/ 0 w 1240528"/>
              <a:gd name="connsiteY8" fmla="*/ 186756 h 11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20511">
                <a:moveTo>
                  <a:pt x="0" y="186756"/>
                </a:moveTo>
                <a:cubicBezTo>
                  <a:pt x="0" y="83614"/>
                  <a:pt x="83614" y="0"/>
                  <a:pt x="186756" y="0"/>
                </a:cubicBezTo>
                <a:lnTo>
                  <a:pt x="1053772" y="0"/>
                </a:lnTo>
                <a:cubicBezTo>
                  <a:pt x="1156914" y="0"/>
                  <a:pt x="1240528" y="83614"/>
                  <a:pt x="1240528" y="186756"/>
                </a:cubicBezTo>
                <a:lnTo>
                  <a:pt x="1240528" y="933755"/>
                </a:lnTo>
                <a:cubicBezTo>
                  <a:pt x="1240528" y="1036897"/>
                  <a:pt x="1156914" y="1120511"/>
                  <a:pt x="1053772" y="1120511"/>
                </a:cubicBezTo>
                <a:lnTo>
                  <a:pt x="186756" y="1120511"/>
                </a:lnTo>
                <a:cubicBezTo>
                  <a:pt x="83614" y="1120511"/>
                  <a:pt x="0" y="1036897"/>
                  <a:pt x="0" y="933755"/>
                </a:cubicBezTo>
                <a:lnTo>
                  <a:pt x="0" y="1867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39" tIns="81369" rIns="108039" bIns="8136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2550585" y="5780089"/>
            <a:ext cx="8883649" cy="846137"/>
          </a:xfrm>
          <a:custGeom>
            <a:avLst/>
            <a:gdLst>
              <a:gd name="connsiteX0" fmla="*/ 187562 w 1125352"/>
              <a:gd name="connsiteY0" fmla="*/ 0 h 6891486"/>
              <a:gd name="connsiteX1" fmla="*/ 937790 w 1125352"/>
              <a:gd name="connsiteY1" fmla="*/ 0 h 6891486"/>
              <a:gd name="connsiteX2" fmla="*/ 1125352 w 1125352"/>
              <a:gd name="connsiteY2" fmla="*/ 187562 h 6891486"/>
              <a:gd name="connsiteX3" fmla="*/ 1125352 w 1125352"/>
              <a:gd name="connsiteY3" fmla="*/ 6891486 h 6891486"/>
              <a:gd name="connsiteX4" fmla="*/ 1125352 w 1125352"/>
              <a:gd name="connsiteY4" fmla="*/ 6891486 h 6891486"/>
              <a:gd name="connsiteX5" fmla="*/ 0 w 1125352"/>
              <a:gd name="connsiteY5" fmla="*/ 6891486 h 6891486"/>
              <a:gd name="connsiteX6" fmla="*/ 0 w 1125352"/>
              <a:gd name="connsiteY6" fmla="*/ 6891486 h 6891486"/>
              <a:gd name="connsiteX7" fmla="*/ 0 w 1125352"/>
              <a:gd name="connsiteY7" fmla="*/ 187562 h 6891486"/>
              <a:gd name="connsiteX8" fmla="*/ 187562 w 1125352"/>
              <a:gd name="connsiteY8" fmla="*/ 0 h 689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352" h="6891486">
                <a:moveTo>
                  <a:pt x="1125352" y="1148603"/>
                </a:moveTo>
                <a:lnTo>
                  <a:pt x="1125352" y="5742883"/>
                </a:lnTo>
                <a:cubicBezTo>
                  <a:pt x="1125352" y="6377239"/>
                  <a:pt x="1111639" y="6891483"/>
                  <a:pt x="1094724" y="6891483"/>
                </a:cubicBezTo>
                <a:lnTo>
                  <a:pt x="0" y="6891483"/>
                </a:lnTo>
                <a:lnTo>
                  <a:pt x="0" y="6891483"/>
                </a:lnTo>
                <a:lnTo>
                  <a:pt x="0" y="3"/>
                </a:lnTo>
                <a:lnTo>
                  <a:pt x="0" y="3"/>
                </a:lnTo>
                <a:lnTo>
                  <a:pt x="1094724" y="3"/>
                </a:lnTo>
                <a:cubicBezTo>
                  <a:pt x="1111639" y="3"/>
                  <a:pt x="1125352" y="514247"/>
                  <a:pt x="1125352" y="1148603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7151" tIns="83510" rIns="112084" bIns="83511" spcCol="1270" anchor="ctr"/>
          <a:lstStyle/>
          <a:p>
            <a:pPr marL="133350" lvl="1" indent="19050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если обладателем информации (заказчиком) и (или) оператором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степень ущерба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от нарушения свойств безопасности информации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не может быть определен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а, но при этом информация подлежит защите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874185" y="5724526"/>
            <a:ext cx="1720849" cy="957263"/>
          </a:xfrm>
          <a:custGeom>
            <a:avLst/>
            <a:gdLst>
              <a:gd name="connsiteX0" fmla="*/ 0 w 1240528"/>
              <a:gd name="connsiteY0" fmla="*/ 193198 h 1159166"/>
              <a:gd name="connsiteX1" fmla="*/ 193198 w 1240528"/>
              <a:gd name="connsiteY1" fmla="*/ 0 h 1159166"/>
              <a:gd name="connsiteX2" fmla="*/ 1047330 w 1240528"/>
              <a:gd name="connsiteY2" fmla="*/ 0 h 1159166"/>
              <a:gd name="connsiteX3" fmla="*/ 1240528 w 1240528"/>
              <a:gd name="connsiteY3" fmla="*/ 193198 h 1159166"/>
              <a:gd name="connsiteX4" fmla="*/ 1240528 w 1240528"/>
              <a:gd name="connsiteY4" fmla="*/ 965968 h 1159166"/>
              <a:gd name="connsiteX5" fmla="*/ 1047330 w 1240528"/>
              <a:gd name="connsiteY5" fmla="*/ 1159166 h 1159166"/>
              <a:gd name="connsiteX6" fmla="*/ 193198 w 1240528"/>
              <a:gd name="connsiteY6" fmla="*/ 1159166 h 1159166"/>
              <a:gd name="connsiteX7" fmla="*/ 0 w 1240528"/>
              <a:gd name="connsiteY7" fmla="*/ 965968 h 1159166"/>
              <a:gd name="connsiteX8" fmla="*/ 0 w 1240528"/>
              <a:gd name="connsiteY8" fmla="*/ 193198 h 115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59166">
                <a:moveTo>
                  <a:pt x="0" y="193198"/>
                </a:moveTo>
                <a:cubicBezTo>
                  <a:pt x="0" y="86498"/>
                  <a:pt x="86498" y="0"/>
                  <a:pt x="193198" y="0"/>
                </a:cubicBezTo>
                <a:lnTo>
                  <a:pt x="1047330" y="0"/>
                </a:lnTo>
                <a:cubicBezTo>
                  <a:pt x="1154030" y="0"/>
                  <a:pt x="1240528" y="86498"/>
                  <a:pt x="1240528" y="193198"/>
                </a:cubicBezTo>
                <a:lnTo>
                  <a:pt x="1240528" y="965968"/>
                </a:lnTo>
                <a:cubicBezTo>
                  <a:pt x="1240528" y="1072668"/>
                  <a:pt x="1154030" y="1159166"/>
                  <a:pt x="1047330" y="1159166"/>
                </a:cubicBezTo>
                <a:lnTo>
                  <a:pt x="193198" y="1159166"/>
                </a:lnTo>
                <a:cubicBezTo>
                  <a:pt x="86498" y="1159166"/>
                  <a:pt x="0" y="1072668"/>
                  <a:pt x="0" y="965968"/>
                </a:cubicBezTo>
                <a:lnTo>
                  <a:pt x="0" y="1931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26" tIns="83256" rIns="109926" bIns="83256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МИНИ-МАЛЬНЫЙ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051" y="883941"/>
            <a:ext cx="3689351" cy="8858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  <a:cs typeface="Arial" charset="0"/>
              </a:rPr>
              <a:t>Уровень значимости 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Arial" charset="0"/>
                <a:cs typeface="Arial" charset="0"/>
              </a:rPr>
              <a:t>информации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2051" y="179771"/>
            <a:ext cx="120268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Критерии определения уровня значимости информации в ГИС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458870" y="2500313"/>
            <a:ext cx="8981016" cy="839788"/>
          </a:xfrm>
          <a:custGeom>
            <a:avLst/>
            <a:gdLst>
              <a:gd name="connsiteX0" fmla="*/ 169474 w 1016824"/>
              <a:gd name="connsiteY0" fmla="*/ 0 h 6660035"/>
              <a:gd name="connsiteX1" fmla="*/ 847350 w 1016824"/>
              <a:gd name="connsiteY1" fmla="*/ 0 h 6660035"/>
              <a:gd name="connsiteX2" fmla="*/ 1016824 w 1016824"/>
              <a:gd name="connsiteY2" fmla="*/ 169474 h 6660035"/>
              <a:gd name="connsiteX3" fmla="*/ 1016824 w 1016824"/>
              <a:gd name="connsiteY3" fmla="*/ 6660035 h 6660035"/>
              <a:gd name="connsiteX4" fmla="*/ 1016824 w 1016824"/>
              <a:gd name="connsiteY4" fmla="*/ 6660035 h 6660035"/>
              <a:gd name="connsiteX5" fmla="*/ 0 w 1016824"/>
              <a:gd name="connsiteY5" fmla="*/ 6660035 h 6660035"/>
              <a:gd name="connsiteX6" fmla="*/ 0 w 1016824"/>
              <a:gd name="connsiteY6" fmla="*/ 6660035 h 6660035"/>
              <a:gd name="connsiteX7" fmla="*/ 0 w 1016824"/>
              <a:gd name="connsiteY7" fmla="*/ 169474 h 6660035"/>
              <a:gd name="connsiteX8" fmla="*/ 169474 w 1016824"/>
              <a:gd name="connsiteY8" fmla="*/ 0 h 666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824" h="6660035">
                <a:moveTo>
                  <a:pt x="1016824" y="1110030"/>
                </a:moveTo>
                <a:lnTo>
                  <a:pt x="1016824" y="5550005"/>
                </a:lnTo>
                <a:cubicBezTo>
                  <a:pt x="1016824" y="6163057"/>
                  <a:pt x="1005240" y="6660032"/>
                  <a:pt x="990949" y="6660032"/>
                </a:cubicBezTo>
                <a:lnTo>
                  <a:pt x="0" y="6660032"/>
                </a:lnTo>
                <a:lnTo>
                  <a:pt x="0" y="6660032"/>
                </a:lnTo>
                <a:lnTo>
                  <a:pt x="0" y="3"/>
                </a:lnTo>
                <a:lnTo>
                  <a:pt x="0" y="3"/>
                </a:lnTo>
                <a:lnTo>
                  <a:pt x="990949" y="3"/>
                </a:lnTo>
                <a:cubicBezTo>
                  <a:pt x="1005240" y="3"/>
                  <a:pt x="1016824" y="496978"/>
                  <a:pt x="1016824" y="111003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0961" tIns="80117" rIns="110597" bIns="80118" spcCol="1270" anchor="ctr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хотя бы для одного из свойств безопасности информации определена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высокая степень ущерба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879838" y="2428876"/>
            <a:ext cx="1720849" cy="950912"/>
          </a:xfrm>
          <a:custGeom>
            <a:avLst/>
            <a:gdLst>
              <a:gd name="connsiteX0" fmla="*/ 0 w 1240528"/>
              <a:gd name="connsiteY0" fmla="*/ 191808 h 1150824"/>
              <a:gd name="connsiteX1" fmla="*/ 191808 w 1240528"/>
              <a:gd name="connsiteY1" fmla="*/ 0 h 1150824"/>
              <a:gd name="connsiteX2" fmla="*/ 1048720 w 1240528"/>
              <a:gd name="connsiteY2" fmla="*/ 0 h 1150824"/>
              <a:gd name="connsiteX3" fmla="*/ 1240528 w 1240528"/>
              <a:gd name="connsiteY3" fmla="*/ 191808 h 1150824"/>
              <a:gd name="connsiteX4" fmla="*/ 1240528 w 1240528"/>
              <a:gd name="connsiteY4" fmla="*/ 959016 h 1150824"/>
              <a:gd name="connsiteX5" fmla="*/ 1048720 w 1240528"/>
              <a:gd name="connsiteY5" fmla="*/ 1150824 h 1150824"/>
              <a:gd name="connsiteX6" fmla="*/ 191808 w 1240528"/>
              <a:gd name="connsiteY6" fmla="*/ 1150824 h 1150824"/>
              <a:gd name="connsiteX7" fmla="*/ 0 w 1240528"/>
              <a:gd name="connsiteY7" fmla="*/ 959016 h 1150824"/>
              <a:gd name="connsiteX8" fmla="*/ 0 w 1240528"/>
              <a:gd name="connsiteY8" fmla="*/ 191808 h 11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50824">
                <a:moveTo>
                  <a:pt x="0" y="191808"/>
                </a:moveTo>
                <a:cubicBezTo>
                  <a:pt x="0" y="85875"/>
                  <a:pt x="85875" y="0"/>
                  <a:pt x="191808" y="0"/>
                </a:cubicBezTo>
                <a:lnTo>
                  <a:pt x="1048720" y="0"/>
                </a:lnTo>
                <a:cubicBezTo>
                  <a:pt x="1154653" y="0"/>
                  <a:pt x="1240528" y="85875"/>
                  <a:pt x="1240528" y="191808"/>
                </a:cubicBezTo>
                <a:lnTo>
                  <a:pt x="1240528" y="959016"/>
                </a:lnTo>
                <a:cubicBezTo>
                  <a:pt x="1240528" y="1064949"/>
                  <a:pt x="1154653" y="1150824"/>
                  <a:pt x="1048720" y="1150824"/>
                </a:cubicBezTo>
                <a:lnTo>
                  <a:pt x="191808" y="1150824"/>
                </a:lnTo>
                <a:cubicBezTo>
                  <a:pt x="85875" y="1150824"/>
                  <a:pt x="0" y="1064949"/>
                  <a:pt x="0" y="959016"/>
                </a:cubicBezTo>
                <a:lnTo>
                  <a:pt x="0" y="19180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519" tIns="82849" rIns="109519" bIns="8284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2460987" y="3587752"/>
            <a:ext cx="8978900" cy="784225"/>
          </a:xfrm>
          <a:custGeom>
            <a:avLst/>
            <a:gdLst>
              <a:gd name="connsiteX0" fmla="*/ 158169 w 948995"/>
              <a:gd name="connsiteY0" fmla="*/ 0 h 6658364"/>
              <a:gd name="connsiteX1" fmla="*/ 790826 w 948995"/>
              <a:gd name="connsiteY1" fmla="*/ 0 h 6658364"/>
              <a:gd name="connsiteX2" fmla="*/ 948995 w 948995"/>
              <a:gd name="connsiteY2" fmla="*/ 158169 h 6658364"/>
              <a:gd name="connsiteX3" fmla="*/ 948995 w 948995"/>
              <a:gd name="connsiteY3" fmla="*/ 6658364 h 6658364"/>
              <a:gd name="connsiteX4" fmla="*/ 948995 w 948995"/>
              <a:gd name="connsiteY4" fmla="*/ 6658364 h 6658364"/>
              <a:gd name="connsiteX5" fmla="*/ 0 w 948995"/>
              <a:gd name="connsiteY5" fmla="*/ 6658364 h 6658364"/>
              <a:gd name="connsiteX6" fmla="*/ 0 w 948995"/>
              <a:gd name="connsiteY6" fmla="*/ 6658364 h 6658364"/>
              <a:gd name="connsiteX7" fmla="*/ 0 w 948995"/>
              <a:gd name="connsiteY7" fmla="*/ 158169 h 6658364"/>
              <a:gd name="connsiteX8" fmla="*/ 158169 w 948995"/>
              <a:gd name="connsiteY8" fmla="*/ 0 h 665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8995" h="6658364">
                <a:moveTo>
                  <a:pt x="948995" y="1109752"/>
                </a:moveTo>
                <a:lnTo>
                  <a:pt x="948995" y="5548612"/>
                </a:lnTo>
                <a:cubicBezTo>
                  <a:pt x="948995" y="6161507"/>
                  <a:pt x="938902" y="6658360"/>
                  <a:pt x="926452" y="6658360"/>
                </a:cubicBezTo>
                <a:lnTo>
                  <a:pt x="0" y="6658360"/>
                </a:lnTo>
                <a:lnTo>
                  <a:pt x="0" y="6658360"/>
                </a:lnTo>
                <a:lnTo>
                  <a:pt x="0" y="4"/>
                </a:lnTo>
                <a:lnTo>
                  <a:pt x="0" y="4"/>
                </a:lnTo>
                <a:lnTo>
                  <a:pt x="926452" y="4"/>
                </a:lnTo>
                <a:cubicBezTo>
                  <a:pt x="938902" y="4"/>
                  <a:pt x="948995" y="496857"/>
                  <a:pt x="948995" y="1109752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7151" tIns="74901" rIns="103476" bIns="74902" spcCol="1270" anchor="ctr"/>
          <a:lstStyle/>
          <a:p>
            <a:pPr marL="190500" lvl="1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хотя бы для одного из свойств безопасности информации определена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средняя степень ущерба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нет ни одного свойства, для которого определена высокая степень ущерба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879838" y="3508377"/>
            <a:ext cx="1720849" cy="942975"/>
          </a:xfrm>
          <a:custGeom>
            <a:avLst/>
            <a:gdLst>
              <a:gd name="connsiteX0" fmla="*/ 0 w 1240528"/>
              <a:gd name="connsiteY0" fmla="*/ 190190 h 1141115"/>
              <a:gd name="connsiteX1" fmla="*/ 190190 w 1240528"/>
              <a:gd name="connsiteY1" fmla="*/ 0 h 1141115"/>
              <a:gd name="connsiteX2" fmla="*/ 1050338 w 1240528"/>
              <a:gd name="connsiteY2" fmla="*/ 0 h 1141115"/>
              <a:gd name="connsiteX3" fmla="*/ 1240528 w 1240528"/>
              <a:gd name="connsiteY3" fmla="*/ 190190 h 1141115"/>
              <a:gd name="connsiteX4" fmla="*/ 1240528 w 1240528"/>
              <a:gd name="connsiteY4" fmla="*/ 950925 h 1141115"/>
              <a:gd name="connsiteX5" fmla="*/ 1050338 w 1240528"/>
              <a:gd name="connsiteY5" fmla="*/ 1141115 h 1141115"/>
              <a:gd name="connsiteX6" fmla="*/ 190190 w 1240528"/>
              <a:gd name="connsiteY6" fmla="*/ 1141115 h 1141115"/>
              <a:gd name="connsiteX7" fmla="*/ 0 w 1240528"/>
              <a:gd name="connsiteY7" fmla="*/ 950925 h 1141115"/>
              <a:gd name="connsiteX8" fmla="*/ 0 w 1240528"/>
              <a:gd name="connsiteY8" fmla="*/ 190190 h 11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41115">
                <a:moveTo>
                  <a:pt x="0" y="190190"/>
                </a:moveTo>
                <a:cubicBezTo>
                  <a:pt x="0" y="85151"/>
                  <a:pt x="85151" y="0"/>
                  <a:pt x="190190" y="0"/>
                </a:cubicBezTo>
                <a:lnTo>
                  <a:pt x="1050338" y="0"/>
                </a:lnTo>
                <a:cubicBezTo>
                  <a:pt x="1155377" y="0"/>
                  <a:pt x="1240528" y="85151"/>
                  <a:pt x="1240528" y="190190"/>
                </a:cubicBezTo>
                <a:lnTo>
                  <a:pt x="1240528" y="950925"/>
                </a:lnTo>
                <a:cubicBezTo>
                  <a:pt x="1240528" y="1055964"/>
                  <a:pt x="1155377" y="1141115"/>
                  <a:pt x="1050338" y="1141115"/>
                </a:cubicBezTo>
                <a:lnTo>
                  <a:pt x="190190" y="1141115"/>
                </a:lnTo>
                <a:cubicBezTo>
                  <a:pt x="85151" y="1141115"/>
                  <a:pt x="0" y="1055964"/>
                  <a:pt x="0" y="950925"/>
                </a:cubicBezTo>
                <a:lnTo>
                  <a:pt x="0" y="19019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045" tIns="82375" rIns="109045" bIns="8237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СРЕДНИЙ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2448286" y="4654552"/>
            <a:ext cx="8991600" cy="782637"/>
          </a:xfrm>
          <a:custGeom>
            <a:avLst/>
            <a:gdLst>
              <a:gd name="connsiteX0" fmla="*/ 157859 w 947135"/>
              <a:gd name="connsiteY0" fmla="*/ 0 h 6955589"/>
              <a:gd name="connsiteX1" fmla="*/ 789276 w 947135"/>
              <a:gd name="connsiteY1" fmla="*/ 0 h 6955589"/>
              <a:gd name="connsiteX2" fmla="*/ 947135 w 947135"/>
              <a:gd name="connsiteY2" fmla="*/ 157859 h 6955589"/>
              <a:gd name="connsiteX3" fmla="*/ 947135 w 947135"/>
              <a:gd name="connsiteY3" fmla="*/ 6955589 h 6955589"/>
              <a:gd name="connsiteX4" fmla="*/ 947135 w 947135"/>
              <a:gd name="connsiteY4" fmla="*/ 6955589 h 6955589"/>
              <a:gd name="connsiteX5" fmla="*/ 0 w 947135"/>
              <a:gd name="connsiteY5" fmla="*/ 6955589 h 6955589"/>
              <a:gd name="connsiteX6" fmla="*/ 0 w 947135"/>
              <a:gd name="connsiteY6" fmla="*/ 6955589 h 6955589"/>
              <a:gd name="connsiteX7" fmla="*/ 0 w 947135"/>
              <a:gd name="connsiteY7" fmla="*/ 157859 h 6955589"/>
              <a:gd name="connsiteX8" fmla="*/ 157859 w 947135"/>
              <a:gd name="connsiteY8" fmla="*/ 0 h 695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135" h="6955589">
                <a:moveTo>
                  <a:pt x="947135" y="1159291"/>
                </a:moveTo>
                <a:lnTo>
                  <a:pt x="947135" y="5796298"/>
                </a:lnTo>
                <a:cubicBezTo>
                  <a:pt x="947135" y="6436554"/>
                  <a:pt x="937511" y="6955585"/>
                  <a:pt x="925640" y="6955585"/>
                </a:cubicBezTo>
                <a:lnTo>
                  <a:pt x="0" y="6955585"/>
                </a:lnTo>
                <a:lnTo>
                  <a:pt x="0" y="6955585"/>
                </a:lnTo>
                <a:lnTo>
                  <a:pt x="0" y="4"/>
                </a:lnTo>
                <a:lnTo>
                  <a:pt x="0" y="4"/>
                </a:lnTo>
                <a:lnTo>
                  <a:pt x="925640" y="4"/>
                </a:lnTo>
                <a:cubicBezTo>
                  <a:pt x="937511" y="4"/>
                  <a:pt x="947135" y="519035"/>
                  <a:pt x="947135" y="1159291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7151" tIns="74809" rIns="103384" bIns="74811" spcCol="1270" anchor="ctr"/>
          <a:lstStyle/>
          <a:p>
            <a:pPr marL="228600" lvl="1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всех свойств безопасности информации определены </a:t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низкие степени ущерба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879838" y="4583114"/>
            <a:ext cx="1720849" cy="925513"/>
          </a:xfrm>
          <a:custGeom>
            <a:avLst/>
            <a:gdLst>
              <a:gd name="connsiteX0" fmla="*/ 0 w 1240528"/>
              <a:gd name="connsiteY0" fmla="*/ 186756 h 1120511"/>
              <a:gd name="connsiteX1" fmla="*/ 186756 w 1240528"/>
              <a:gd name="connsiteY1" fmla="*/ 0 h 1120511"/>
              <a:gd name="connsiteX2" fmla="*/ 1053772 w 1240528"/>
              <a:gd name="connsiteY2" fmla="*/ 0 h 1120511"/>
              <a:gd name="connsiteX3" fmla="*/ 1240528 w 1240528"/>
              <a:gd name="connsiteY3" fmla="*/ 186756 h 1120511"/>
              <a:gd name="connsiteX4" fmla="*/ 1240528 w 1240528"/>
              <a:gd name="connsiteY4" fmla="*/ 933755 h 1120511"/>
              <a:gd name="connsiteX5" fmla="*/ 1053772 w 1240528"/>
              <a:gd name="connsiteY5" fmla="*/ 1120511 h 1120511"/>
              <a:gd name="connsiteX6" fmla="*/ 186756 w 1240528"/>
              <a:gd name="connsiteY6" fmla="*/ 1120511 h 1120511"/>
              <a:gd name="connsiteX7" fmla="*/ 0 w 1240528"/>
              <a:gd name="connsiteY7" fmla="*/ 933755 h 1120511"/>
              <a:gd name="connsiteX8" fmla="*/ 0 w 1240528"/>
              <a:gd name="connsiteY8" fmla="*/ 186756 h 112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20511">
                <a:moveTo>
                  <a:pt x="0" y="186756"/>
                </a:moveTo>
                <a:cubicBezTo>
                  <a:pt x="0" y="83614"/>
                  <a:pt x="83614" y="0"/>
                  <a:pt x="186756" y="0"/>
                </a:cubicBezTo>
                <a:lnTo>
                  <a:pt x="1053772" y="0"/>
                </a:lnTo>
                <a:cubicBezTo>
                  <a:pt x="1156914" y="0"/>
                  <a:pt x="1240528" y="83614"/>
                  <a:pt x="1240528" y="186756"/>
                </a:cubicBezTo>
                <a:lnTo>
                  <a:pt x="1240528" y="933755"/>
                </a:lnTo>
                <a:cubicBezTo>
                  <a:pt x="1240528" y="1036897"/>
                  <a:pt x="1156914" y="1120511"/>
                  <a:pt x="1053772" y="1120511"/>
                </a:cubicBezTo>
                <a:lnTo>
                  <a:pt x="186756" y="1120511"/>
                </a:lnTo>
                <a:cubicBezTo>
                  <a:pt x="83614" y="1120511"/>
                  <a:pt x="0" y="1036897"/>
                  <a:pt x="0" y="933755"/>
                </a:cubicBezTo>
                <a:lnTo>
                  <a:pt x="0" y="18675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39" tIns="81369" rIns="108039" bIns="8136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НИЗКИЙ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2556238" y="5708652"/>
            <a:ext cx="8883649" cy="846137"/>
          </a:xfrm>
          <a:custGeom>
            <a:avLst/>
            <a:gdLst>
              <a:gd name="connsiteX0" fmla="*/ 187562 w 1125352"/>
              <a:gd name="connsiteY0" fmla="*/ 0 h 6891486"/>
              <a:gd name="connsiteX1" fmla="*/ 937790 w 1125352"/>
              <a:gd name="connsiteY1" fmla="*/ 0 h 6891486"/>
              <a:gd name="connsiteX2" fmla="*/ 1125352 w 1125352"/>
              <a:gd name="connsiteY2" fmla="*/ 187562 h 6891486"/>
              <a:gd name="connsiteX3" fmla="*/ 1125352 w 1125352"/>
              <a:gd name="connsiteY3" fmla="*/ 6891486 h 6891486"/>
              <a:gd name="connsiteX4" fmla="*/ 1125352 w 1125352"/>
              <a:gd name="connsiteY4" fmla="*/ 6891486 h 6891486"/>
              <a:gd name="connsiteX5" fmla="*/ 0 w 1125352"/>
              <a:gd name="connsiteY5" fmla="*/ 6891486 h 6891486"/>
              <a:gd name="connsiteX6" fmla="*/ 0 w 1125352"/>
              <a:gd name="connsiteY6" fmla="*/ 6891486 h 6891486"/>
              <a:gd name="connsiteX7" fmla="*/ 0 w 1125352"/>
              <a:gd name="connsiteY7" fmla="*/ 187562 h 6891486"/>
              <a:gd name="connsiteX8" fmla="*/ 187562 w 1125352"/>
              <a:gd name="connsiteY8" fmla="*/ 0 h 689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352" h="6891486">
                <a:moveTo>
                  <a:pt x="1125352" y="1148603"/>
                </a:moveTo>
                <a:lnTo>
                  <a:pt x="1125352" y="5742883"/>
                </a:lnTo>
                <a:cubicBezTo>
                  <a:pt x="1125352" y="6377239"/>
                  <a:pt x="1111639" y="6891483"/>
                  <a:pt x="1094724" y="6891483"/>
                </a:cubicBezTo>
                <a:lnTo>
                  <a:pt x="0" y="6891483"/>
                </a:lnTo>
                <a:lnTo>
                  <a:pt x="0" y="6891483"/>
                </a:lnTo>
                <a:lnTo>
                  <a:pt x="0" y="3"/>
                </a:lnTo>
                <a:lnTo>
                  <a:pt x="0" y="3"/>
                </a:lnTo>
                <a:lnTo>
                  <a:pt x="1094724" y="3"/>
                </a:lnTo>
                <a:cubicBezTo>
                  <a:pt x="1111639" y="3"/>
                  <a:pt x="1125352" y="514247"/>
                  <a:pt x="1125352" y="114860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7151" tIns="83510" rIns="112084" bIns="83511" spcCol="1270" anchor="ctr"/>
          <a:lstStyle/>
          <a:p>
            <a:pPr marL="133350" lvl="1" indent="19050" defTabSz="6667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обладателем информации (заказчиком) и (или) оператором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степень ущерба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 нарушения свойств безопасности информации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может быть определен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а, но при этом информация подлежит защите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879838" y="5653089"/>
            <a:ext cx="1720849" cy="957263"/>
          </a:xfrm>
          <a:custGeom>
            <a:avLst/>
            <a:gdLst>
              <a:gd name="connsiteX0" fmla="*/ 0 w 1240528"/>
              <a:gd name="connsiteY0" fmla="*/ 193198 h 1159166"/>
              <a:gd name="connsiteX1" fmla="*/ 193198 w 1240528"/>
              <a:gd name="connsiteY1" fmla="*/ 0 h 1159166"/>
              <a:gd name="connsiteX2" fmla="*/ 1047330 w 1240528"/>
              <a:gd name="connsiteY2" fmla="*/ 0 h 1159166"/>
              <a:gd name="connsiteX3" fmla="*/ 1240528 w 1240528"/>
              <a:gd name="connsiteY3" fmla="*/ 193198 h 1159166"/>
              <a:gd name="connsiteX4" fmla="*/ 1240528 w 1240528"/>
              <a:gd name="connsiteY4" fmla="*/ 965968 h 1159166"/>
              <a:gd name="connsiteX5" fmla="*/ 1047330 w 1240528"/>
              <a:gd name="connsiteY5" fmla="*/ 1159166 h 1159166"/>
              <a:gd name="connsiteX6" fmla="*/ 193198 w 1240528"/>
              <a:gd name="connsiteY6" fmla="*/ 1159166 h 1159166"/>
              <a:gd name="connsiteX7" fmla="*/ 0 w 1240528"/>
              <a:gd name="connsiteY7" fmla="*/ 965968 h 1159166"/>
              <a:gd name="connsiteX8" fmla="*/ 0 w 1240528"/>
              <a:gd name="connsiteY8" fmla="*/ 193198 h 115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528" h="1159166">
                <a:moveTo>
                  <a:pt x="0" y="193198"/>
                </a:moveTo>
                <a:cubicBezTo>
                  <a:pt x="0" y="86498"/>
                  <a:pt x="86498" y="0"/>
                  <a:pt x="193198" y="0"/>
                </a:cubicBezTo>
                <a:lnTo>
                  <a:pt x="1047330" y="0"/>
                </a:lnTo>
                <a:cubicBezTo>
                  <a:pt x="1154030" y="0"/>
                  <a:pt x="1240528" y="86498"/>
                  <a:pt x="1240528" y="193198"/>
                </a:cubicBezTo>
                <a:lnTo>
                  <a:pt x="1240528" y="965968"/>
                </a:lnTo>
                <a:cubicBezTo>
                  <a:pt x="1240528" y="1072668"/>
                  <a:pt x="1154030" y="1159166"/>
                  <a:pt x="1047330" y="1159166"/>
                </a:cubicBezTo>
                <a:lnTo>
                  <a:pt x="193198" y="1159166"/>
                </a:lnTo>
                <a:cubicBezTo>
                  <a:pt x="86498" y="1159166"/>
                  <a:pt x="0" y="1072668"/>
                  <a:pt x="0" y="965968"/>
                </a:cubicBezTo>
                <a:lnTo>
                  <a:pt x="0" y="19319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926" tIns="83256" rIns="109926" bIns="83256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МИНИ-МАЛЬНЫЙ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107253" y="1984376"/>
            <a:ext cx="3337984" cy="3222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704" y="812504"/>
            <a:ext cx="3689351" cy="8858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Уровень значимости </a:t>
            </a:r>
          </a:p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Arial" charset="0"/>
                <a:cs typeface="Arial" charset="0"/>
              </a:rPr>
              <a:t>информации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8813CA-43D6-474F-8A16-EB335131CDA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93479" y="410066"/>
            <a:ext cx="9492778" cy="61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8100" indent="-36513"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rgbClr val="000000"/>
                </a:solidFill>
              </a:rPr>
              <a:t>Информационная безопасность дает гарантию того, что достигаются следующие цели:</a:t>
            </a:r>
          </a:p>
          <a:p>
            <a:pPr algn="just" eaLnBrk="1" hangingPunct="1"/>
            <a:r>
              <a:rPr lang="ru-RU" altLang="ru-RU" sz="2400" b="1" i="1" dirty="0">
                <a:solidFill>
                  <a:srgbClr val="000000"/>
                </a:solidFill>
              </a:rPr>
              <a:t>конфиденциальность</a:t>
            </a:r>
            <a:r>
              <a:rPr lang="ru-RU" altLang="ru-RU" sz="2400" dirty="0">
                <a:solidFill>
                  <a:srgbClr val="000000"/>
                </a:solidFill>
              </a:rPr>
              <a:t> информации (свойство информационных ресурсов, в том числе информации, связанное с тем, что они не станут доступными и не будут раскрыты для неуполномоченных лиц);</a:t>
            </a:r>
          </a:p>
          <a:p>
            <a:pPr algn="just" eaLnBrk="1" hangingPunct="1"/>
            <a:r>
              <a:rPr lang="ru-RU" altLang="ru-RU" sz="2400" b="1" i="1" dirty="0">
                <a:solidFill>
                  <a:srgbClr val="000000"/>
                </a:solidFill>
              </a:rPr>
              <a:t>целостность</a:t>
            </a:r>
            <a:r>
              <a:rPr lang="ru-RU" altLang="ru-RU" sz="2400" dirty="0">
                <a:solidFill>
                  <a:srgbClr val="000000"/>
                </a:solidFill>
              </a:rPr>
              <a:t> информации и связанных с ней процессов (неизменность информации в процессе ее передачи или хранения);</a:t>
            </a:r>
          </a:p>
          <a:p>
            <a:pPr algn="just" eaLnBrk="1" hangingPunct="1"/>
            <a:r>
              <a:rPr lang="ru-RU" altLang="ru-RU" sz="2400" b="1" i="1" dirty="0">
                <a:solidFill>
                  <a:srgbClr val="000000"/>
                </a:solidFill>
              </a:rPr>
              <a:t>доступность</a:t>
            </a:r>
            <a:r>
              <a:rPr lang="ru-RU" altLang="ru-RU" sz="2400" dirty="0">
                <a:solidFill>
                  <a:srgbClr val="000000"/>
                </a:solidFill>
              </a:rPr>
              <a:t> информации, когда она нужна (свойство информационных ресурсов, в том числе информации, определяющее возможность их получения и использования по требованию уполномоченных лиц);</a:t>
            </a:r>
          </a:p>
          <a:p>
            <a:pPr algn="just" eaLnBrk="1" hangingPunct="1"/>
            <a:r>
              <a:rPr lang="ru-RU" altLang="ru-RU" sz="2400" b="1" i="1" dirty="0">
                <a:solidFill>
                  <a:srgbClr val="000000"/>
                </a:solidFill>
              </a:rPr>
              <a:t>учет</a:t>
            </a:r>
            <a:r>
              <a:rPr lang="ru-RU" altLang="ru-RU" sz="2400" dirty="0">
                <a:solidFill>
                  <a:srgbClr val="000000"/>
                </a:solidFill>
              </a:rPr>
              <a:t> всех процессов, связанных с информацией.</a:t>
            </a:r>
          </a:p>
        </p:txBody>
      </p:sp>
      <p:pic>
        <p:nvPicPr>
          <p:cNvPr id="3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164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Определить категорию обрабатываемых персональных данных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категория </a:t>
            </a:r>
            <a:r>
              <a:rPr lang="ru-RU" dirty="0"/>
              <a:t>1: ПД, касающиеся расовой, национальной принадлежности, политических взглядов, религиозных и философских убеждений, состояния здоровья, интимной жизни; </a:t>
            </a:r>
            <a:endParaRPr lang="ru-RU" dirty="0" smtClean="0"/>
          </a:p>
          <a:p>
            <a:pPr algn="just"/>
            <a:r>
              <a:rPr lang="ru-RU" dirty="0" smtClean="0"/>
              <a:t>категория </a:t>
            </a:r>
            <a:r>
              <a:rPr lang="ru-RU" dirty="0"/>
              <a:t>2: ПД, позволяющие идентифицировать субъекта ПД и получить о нем дополнительную информацию, за исключением ПД, относящихся к категории 1; </a:t>
            </a:r>
            <a:endParaRPr lang="ru-RU" dirty="0" smtClean="0"/>
          </a:p>
          <a:p>
            <a:pPr algn="just"/>
            <a:r>
              <a:rPr lang="ru-RU" dirty="0" smtClean="0"/>
              <a:t>категория </a:t>
            </a:r>
            <a:r>
              <a:rPr lang="ru-RU" dirty="0"/>
              <a:t>3: ПД, позволяющие идентифицировать субъекта ПД; </a:t>
            </a:r>
            <a:endParaRPr lang="ru-RU" dirty="0" smtClean="0"/>
          </a:p>
          <a:p>
            <a:pPr algn="just"/>
            <a:r>
              <a:rPr lang="ru-RU" dirty="0" smtClean="0"/>
              <a:t>категория </a:t>
            </a:r>
            <a:r>
              <a:rPr lang="ru-RU" dirty="0"/>
              <a:t>4: обезличенные и (или) общедоступные ПД.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13CA-43D6-474F-8A16-EB335131CDA2}" type="slidenum">
              <a:rPr lang="ru-RU" smtClean="0"/>
              <a:t>40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999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56" y="225170"/>
            <a:ext cx="9452229" cy="1756029"/>
          </a:xfrm>
        </p:spPr>
        <p:txBody>
          <a:bodyPr/>
          <a:lstStyle/>
          <a:p>
            <a:r>
              <a:rPr lang="ru-RU" dirty="0"/>
              <a:t>2. Определить объем обрабатываемых ПД (количество субъектов ПД, персональные данные которых обрабатываются в информационной системе)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114" y="2340429"/>
            <a:ext cx="9318172" cy="3581400"/>
          </a:xfrm>
        </p:spPr>
        <p:txBody>
          <a:bodyPr/>
          <a:lstStyle/>
          <a:p>
            <a:pPr algn="just"/>
            <a:r>
              <a:rPr lang="ru-RU" dirty="0" smtClean="0"/>
              <a:t>объем </a:t>
            </a:r>
            <a:r>
              <a:rPr lang="ru-RU" dirty="0"/>
              <a:t>1: в информационной системе одновременно обрабатываются ПД более чем 100 000 субъектов ПД или персональные данные субъектов ПД в пределах субъекта Российской Федерации или Российской Федерации в целом; </a:t>
            </a:r>
            <a:endParaRPr lang="ru-RU" dirty="0" smtClean="0"/>
          </a:p>
          <a:p>
            <a:pPr algn="just"/>
            <a:r>
              <a:rPr lang="ru-RU" dirty="0" smtClean="0"/>
              <a:t>объем </a:t>
            </a:r>
            <a:r>
              <a:rPr lang="ru-RU" dirty="0"/>
              <a:t>2: в информационной системе одновременно обрабатываются ПД от 1000 до 100 000 субъектов ПД или персональные данные субъектов ПД, работающих в отрасли экономики РФ, в органе государственной власти, проживающих в пределах муниципального образования; </a:t>
            </a:r>
            <a:endParaRPr lang="ru-RU" dirty="0" smtClean="0"/>
          </a:p>
          <a:p>
            <a:pPr algn="just"/>
            <a:r>
              <a:rPr lang="ru-RU" dirty="0" smtClean="0"/>
              <a:t>объем </a:t>
            </a:r>
            <a:r>
              <a:rPr lang="ru-RU" dirty="0"/>
              <a:t>3: в информационной системе одновременно обрабатываются данные менее чем 1000 субъектов ПД или персональные данные субъектов ПД в пределах конкретной организации.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41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t="48321" r="30042" b="29924"/>
          <a:stretch/>
        </p:blipFill>
        <p:spPr bwMode="auto">
          <a:xfrm>
            <a:off x="342570" y="1498687"/>
            <a:ext cx="9348009" cy="28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556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8167" y="2824164"/>
            <a:ext cx="11895667" cy="32400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 ТЗ на разработку системы защиты информации в ИС включает: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и задачи обеспечения защиты информации;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 защищенности ИС;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Перечень НПА, методических документов и национальных стандартов;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Перечень объектов защиты в ИС;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мерам и средствам защиты информации;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Стадии (этапы работ) создания системы защиты информационной системы;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поставляемым техническим средствам, ПО, СЗИ;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Функции заказчика и оператора по обеспечению защиты информации в информационной системе;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защите средств и систем, обеспечивающих функционирование информационной системы;</a:t>
            </a:r>
          </a:p>
          <a:p>
            <a:pPr marL="446088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 к защите информации при информационном взаимодействии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" y="142520"/>
            <a:ext cx="121982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>
              <a:defRPr/>
            </a:pPr>
            <a:r>
              <a:rPr lang="ru-RU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ТЗ на создание системы ЗИ  - Требования к системе защиты информации  в ИС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0352" y="765175"/>
            <a:ext cx="4972049" cy="5032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Класс защищенности  ИС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0351" y="1368425"/>
            <a:ext cx="5012267" cy="5032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 угроз БИ в ИС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71734" y="1384300"/>
            <a:ext cx="5198533" cy="5032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в ИС информационные технологи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59034" y="765175"/>
            <a:ext cx="5198533" cy="5032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Структурно-функциональные характеристики ИС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06401" y="2468564"/>
            <a:ext cx="11089217" cy="287337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+mj-lt"/>
              </a:rPr>
              <a:t>Требования на разработку СЗИ в ИС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22918" y="6308726"/>
            <a:ext cx="9552516" cy="36036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marL="3619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Разработка системы ЗИ в ИС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253318" y="6132513"/>
            <a:ext cx="5691716" cy="1079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361950" algn="ctr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0351" y="1971676"/>
            <a:ext cx="11597216" cy="39687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Приказ ФСТЭК России от 11.02.2013 № 17, ГОСТ Р 34.602, ГОСТ Р 51583, ГОСТ Р 51624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6259" y="186688"/>
            <a:ext cx="121982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7800">
              <a:defRPr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ТЗ на создание системы ЗИ  - Требования к средствам защиты информации  в ИС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69960"/>
              </p:ext>
            </p:extLst>
          </p:nvPr>
        </p:nvGraphicFramePr>
        <p:xfrm>
          <a:off x="336551" y="1314450"/>
          <a:ext cx="11518901" cy="4634549"/>
        </p:xfrm>
        <a:graphic>
          <a:graphicData uri="http://schemas.openxmlformats.org/drawingml/2006/table">
            <a:tbl>
              <a:tblPr/>
              <a:tblGrid>
                <a:gridCol w="2878667"/>
                <a:gridCol w="2880783"/>
                <a:gridCol w="2880784"/>
                <a:gridCol w="2878667"/>
              </a:tblGrid>
              <a:tr h="4508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СЗИ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ИС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Требования к СЗИ, исходя из класс защищенности ИС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27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вычислительной техники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Системы обнаружения вторжений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антивирусной защиты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969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Межсетевые экраны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ниже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класса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8813CA-43D6-474F-8A16-EB335131CDA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35" y="217714"/>
            <a:ext cx="9764051" cy="936172"/>
          </a:xfrm>
        </p:spPr>
        <p:txBody>
          <a:bodyPr/>
          <a:lstStyle/>
          <a:p>
            <a:r>
              <a:rPr lang="ru-RU" dirty="0"/>
              <a:t>Практические </a:t>
            </a:r>
            <a:r>
              <a:rPr lang="ru-RU" dirty="0" smtClean="0"/>
              <a:t>навыки.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92" y="1284514"/>
            <a:ext cx="9372165" cy="48223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Определите меры защиты информации </a:t>
            </a:r>
            <a:r>
              <a:rPr lang="ru-RU" dirty="0" smtClean="0"/>
              <a:t>МИС 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fstec.ru/normotvorcheskaya/akty/53-prikazy/702-prikaz-fstek-rossii-ot-11-fevralya-2013-g-n-17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Оформит</a:t>
            </a:r>
            <a:r>
              <a:rPr lang="ru-RU" dirty="0"/>
              <a:t>е</a:t>
            </a:r>
            <a:r>
              <a:rPr lang="ru-RU" dirty="0" smtClean="0"/>
              <a:t> </a:t>
            </a:r>
            <a:r>
              <a:rPr lang="ru-RU" dirty="0"/>
              <a:t>в виде презентации и текстового </a:t>
            </a:r>
            <a:r>
              <a:rPr lang="ru-RU" dirty="0" smtClean="0"/>
              <a:t>сопровождения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Интернет - источники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46</a:t>
            </a:fld>
            <a:endParaRPr lang="ru-RU" noProof="0" dirty="0"/>
          </a:p>
        </p:txBody>
      </p:sp>
      <p:pic>
        <p:nvPicPr>
          <p:cNvPr id="7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4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44900" y="3691227"/>
            <a:ext cx="9438078" cy="27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  <a:buClrTx/>
              <a:buSzPct val="75000"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Угроза безопасности компьютерной системы</a:t>
            </a:r>
            <a:r>
              <a:rPr lang="ru-RU" altLang="ru-RU" sz="2000" dirty="0">
                <a:solidFill>
                  <a:srgbClr val="000000"/>
                </a:solidFill>
              </a:rPr>
              <a:t> - это потенциально возможное происшествие (преднамеренное или нет), которое может оказать нежелательное воздействие на саму систему, а также на информацию, хранящуюся в ней. 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ClrTx/>
              <a:buSzPct val="75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Анализ угроз проведенных агентством национальной ассоциацией информационной безопасности (</a:t>
            </a:r>
            <a:r>
              <a:rPr lang="en-US" altLang="ru-RU" sz="2000" dirty="0">
                <a:solidFill>
                  <a:srgbClr val="000000"/>
                </a:solidFill>
              </a:rPr>
              <a:t>National Com</a:t>
            </a:r>
            <a:r>
              <a:rPr lang="ru-RU" altLang="ru-RU" sz="2000" dirty="0">
                <a:solidFill>
                  <a:srgbClr val="000000"/>
                </a:solidFill>
              </a:rPr>
              <a:t>р</a:t>
            </a:r>
            <a:r>
              <a:rPr lang="en-US" altLang="ru-RU" sz="2000" dirty="0" err="1">
                <a:solidFill>
                  <a:srgbClr val="000000"/>
                </a:solidFill>
              </a:rPr>
              <a:t>uter</a:t>
            </a:r>
            <a:r>
              <a:rPr lang="en-US" altLang="ru-RU" sz="2000" dirty="0">
                <a:solidFill>
                  <a:srgbClr val="000000"/>
                </a:solidFill>
              </a:rPr>
              <a:t> Security Association</a:t>
            </a:r>
            <a:r>
              <a:rPr lang="ru-RU" altLang="ru-RU" sz="2000" dirty="0">
                <a:solidFill>
                  <a:srgbClr val="000000"/>
                </a:solidFill>
              </a:rPr>
              <a:t>) в США выявил следующую статистику: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312" y="81643"/>
            <a:ext cx="1044786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4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87992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12272" y="119743"/>
            <a:ext cx="972638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виды информационных угроз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564545" y="1304925"/>
            <a:ext cx="9374112" cy="4529818"/>
            <a:chOff x="284" y="1014"/>
            <a:chExt cx="5191" cy="3171"/>
          </a:xfrm>
        </p:grpSpPr>
        <p:pic>
          <p:nvPicPr>
            <p:cNvPr id="819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014"/>
              <a:ext cx="5191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7" name="Text Box 4"/>
            <p:cNvSpPr txBox="1">
              <a:spLocks noChangeArrowheads="1"/>
            </p:cNvSpPr>
            <p:nvPr/>
          </p:nvSpPr>
          <p:spPr bwMode="auto">
            <a:xfrm>
              <a:off x="284" y="1014"/>
              <a:ext cx="5191" cy="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4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1607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4" y="4520067"/>
            <a:ext cx="9974035" cy="10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9" y="1733754"/>
            <a:ext cx="10010819" cy="28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40509" y="257605"/>
            <a:ext cx="938174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75000"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Политика безопасности </a:t>
            </a:r>
            <a:r>
              <a:rPr lang="ru-RU" altLang="ru-RU" sz="2400" dirty="0">
                <a:solidFill>
                  <a:srgbClr val="000000"/>
                </a:solidFill>
              </a:rPr>
              <a:t>- это комплекс мер и активных действий по управлению и совершенствованию систем и технологий безопасности.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6" y="1733754"/>
            <a:ext cx="8356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6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7304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2" y="108858"/>
            <a:ext cx="10871200" cy="990600"/>
          </a:xfrm>
        </p:spPr>
        <p:txBody>
          <a:bodyPr/>
          <a:lstStyle/>
          <a:p>
            <a:r>
              <a:rPr lang="ru-RU" dirty="0" smtClean="0"/>
              <a:t>Средства защиты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06" y="1045028"/>
            <a:ext cx="9636465" cy="43978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Физические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Программные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Аппаратные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Программно-аппаратные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Административные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0" dirty="0" smtClean="0">
                <a:solidFill>
                  <a:schemeClr val="tx1"/>
                </a:solidFill>
              </a:rPr>
              <a:t>Законодательные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9"/>
          <a:stretch/>
        </p:blipFill>
        <p:spPr bwMode="auto">
          <a:xfrm>
            <a:off x="3850032" y="3408099"/>
            <a:ext cx="6096292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73301" y="48987"/>
            <a:ext cx="999744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 cap="all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Организационная защита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3301" y="1004662"/>
            <a:ext cx="952587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режима и охраны</a:t>
            </a:r>
            <a:r>
              <a:rPr lang="ru-RU" altLang="ru-RU" sz="1900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работы с сотрудниками</a:t>
            </a:r>
            <a:r>
              <a:rPr lang="ru-RU" altLang="ru-RU" sz="1900" dirty="0">
                <a:solidFill>
                  <a:srgbClr val="000000"/>
                </a:solidFill>
              </a:rPr>
              <a:t> (подбор и расстановка персонала, включая ознакомление с сотрудниками, их изучение, обучение правилам работы с конфиденциальной информацией, ознакомление с мерами ответственности за нарушение правил защиты информации и др.)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работы с документами</a:t>
            </a:r>
            <a:r>
              <a:rPr lang="ru-RU" altLang="ru-RU" sz="1900" dirty="0">
                <a:solidFill>
                  <a:srgbClr val="000000"/>
                </a:solidFill>
              </a:rPr>
              <a:t> и документированной информацией (разработка, использование, учет, исполнение, возврат, хранение и уничтожение документов и носителей конфиденциальной информации)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использования технических средств</a:t>
            </a:r>
            <a:r>
              <a:rPr lang="ru-RU" altLang="ru-RU" sz="1900" dirty="0">
                <a:solidFill>
                  <a:srgbClr val="000000"/>
                </a:solidFill>
              </a:rPr>
              <a:t> сбора, обработки, накопления и хранения конфиденциальной информации;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работы по анализу внутренних и внешних угроз</a:t>
            </a:r>
            <a:r>
              <a:rPr lang="ru-RU" altLang="ru-RU" sz="1900" dirty="0">
                <a:solidFill>
                  <a:srgbClr val="000000"/>
                </a:solidFill>
              </a:rPr>
              <a:t> конфиденциальной информации и выработке мер по обеспечению ее защиты;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ts val="475"/>
              </a:spcBef>
              <a:buClr>
                <a:srgbClr val="00007D"/>
              </a:buClr>
              <a:buSzPct val="75000"/>
              <a:buFont typeface="+mj-lt"/>
              <a:buAutoNum type="arabicPeriod"/>
            </a:pPr>
            <a:r>
              <a:rPr lang="ru-RU" altLang="ru-RU" sz="1900" b="1" i="1" dirty="0">
                <a:solidFill>
                  <a:srgbClr val="000000"/>
                </a:solidFill>
              </a:rPr>
              <a:t>организация работы по проведению систематического контроля за работой персонала</a:t>
            </a:r>
            <a:r>
              <a:rPr lang="ru-RU" altLang="ru-RU" sz="1900" dirty="0">
                <a:solidFill>
                  <a:srgbClr val="000000"/>
                </a:solidFill>
              </a:rPr>
              <a:t> с конфиденциальной информацией, порядком учета, хранения и уничтожения документов и технических носителей.</a:t>
            </a:r>
          </a:p>
        </p:txBody>
      </p:sp>
      <p:pic>
        <p:nvPicPr>
          <p:cNvPr id="4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0"/>
            <a:ext cx="2211387" cy="619125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ru-RU" noProof="0" smtClean="0"/>
              <a:pPr rtl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9350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73f590a95fa410f98d68dbcdbee18a35f5d1c9"/>
</p:tagLst>
</file>

<file path=ppt/theme/theme1.xml><?xml version="1.0" encoding="utf-8"?>
<a:theme xmlns:a="http://schemas.openxmlformats.org/drawingml/2006/main" name="tf16411245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61_TF16411245.potx" id="{773883C8-4131-4ECF-9E3C-74DD0B29E0A1}" vid="{18BBA691-B286-47C1-88FF-3C6BA8E7AA8B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fb0879af-3eba-417a-a55a-ffe6dcd6ca77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tf16411245</Template>
  <TotalTime>0</TotalTime>
  <Words>2564</Words>
  <Application>Microsoft Office PowerPoint</Application>
  <PresentationFormat>Произвольный</PresentationFormat>
  <Paragraphs>476</Paragraphs>
  <Slides>46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tf16411245</vt:lpstr>
      <vt:lpstr>Специальное оформление</vt:lpstr>
      <vt:lpstr>Обеспечение информационной безопасности медицинского учреждения </vt:lpstr>
      <vt:lpstr>ЦЕЛИ</vt:lpstr>
      <vt:lpstr>ХРОНОКАРТА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защиты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ЭЦП</vt:lpstr>
      <vt:lpstr>Защита баз данных</vt:lpstr>
      <vt:lpstr>Заполнить таблицу</vt:lpstr>
      <vt:lpstr>Виды информации ограниченного доступа в соответствии с Российским законодательством</vt:lpstr>
      <vt:lpstr>Презентация PowerPoint</vt:lpstr>
      <vt:lpstr>Нормативные правовые акты, устанавливающие требования по защите персональных данных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Федеральный закон Российской Федерации от 27.07.2006 № 152-ФЗ «О персональных данных» </vt:lpstr>
      <vt:lpstr>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Определить категорию обрабатываемых персональных данных</vt:lpstr>
      <vt:lpstr>2. Определить объем обрабатываемых ПД (количество субъектов ПД, персональные данные которых обрабатываются в информационной системе)</vt:lpstr>
      <vt:lpstr>Презентация PowerPoint</vt:lpstr>
      <vt:lpstr>Презентация PowerPoint</vt:lpstr>
      <vt:lpstr>Презентация PowerPoint</vt:lpstr>
      <vt:lpstr>Практические навыки. </vt:lpstr>
      <vt:lpstr>Список используемых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2018-09-26T07:26:08Z</dcterms:created>
  <dcterms:modified xsi:type="dcterms:W3CDTF">2019-11-06T05:24:16Z</dcterms:modified>
</cp:coreProperties>
</file>