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92" r:id="rId2"/>
  </p:sldMasterIdLst>
  <p:notesMasterIdLst>
    <p:notesMasterId r:id="rId53"/>
  </p:notesMasterIdLst>
  <p:handoutMasterIdLst>
    <p:handoutMasterId r:id="rId54"/>
  </p:handoutMasterIdLst>
  <p:sldIdLst>
    <p:sldId id="529" r:id="rId3"/>
    <p:sldId id="531" r:id="rId4"/>
    <p:sldId id="418" r:id="rId5"/>
    <p:sldId id="416" r:id="rId6"/>
    <p:sldId id="1000" r:id="rId7"/>
    <p:sldId id="1001" r:id="rId8"/>
    <p:sldId id="1002" r:id="rId9"/>
    <p:sldId id="1022" r:id="rId10"/>
    <p:sldId id="514" r:id="rId11"/>
    <p:sldId id="577" r:id="rId12"/>
    <p:sldId id="576" r:id="rId13"/>
    <p:sldId id="573" r:id="rId14"/>
    <p:sldId id="569" r:id="rId15"/>
    <p:sldId id="1029" r:id="rId16"/>
    <p:sldId id="1030" r:id="rId17"/>
    <p:sldId id="282" r:id="rId18"/>
    <p:sldId id="1031" r:id="rId19"/>
    <p:sldId id="1028" r:id="rId20"/>
    <p:sldId id="259" r:id="rId21"/>
    <p:sldId id="257" r:id="rId22"/>
    <p:sldId id="260" r:id="rId23"/>
    <p:sldId id="520" r:id="rId24"/>
    <p:sldId id="1013" r:id="rId25"/>
    <p:sldId id="602" r:id="rId26"/>
    <p:sldId id="584" r:id="rId27"/>
    <p:sldId id="1014" r:id="rId28"/>
    <p:sldId id="1023" r:id="rId29"/>
    <p:sldId id="1024" r:id="rId30"/>
    <p:sldId id="1025" r:id="rId31"/>
    <p:sldId id="1026" r:id="rId32"/>
    <p:sldId id="1027" r:id="rId33"/>
    <p:sldId id="490" r:id="rId34"/>
    <p:sldId id="419" r:id="rId35"/>
    <p:sldId id="1032" r:id="rId36"/>
    <p:sldId id="1009" r:id="rId37"/>
    <p:sldId id="1019" r:id="rId38"/>
    <p:sldId id="1017" r:id="rId39"/>
    <p:sldId id="524" r:id="rId40"/>
    <p:sldId id="375" r:id="rId41"/>
    <p:sldId id="305" r:id="rId42"/>
    <p:sldId id="273" r:id="rId43"/>
    <p:sldId id="298" r:id="rId44"/>
    <p:sldId id="406" r:id="rId45"/>
    <p:sldId id="526" r:id="rId46"/>
    <p:sldId id="528" r:id="rId47"/>
    <p:sldId id="477" r:id="rId48"/>
    <p:sldId id="1020" r:id="rId49"/>
    <p:sldId id="1033" r:id="rId50"/>
    <p:sldId id="1034" r:id="rId51"/>
    <p:sldId id="386" r:id="rId52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/>
    <p:restoredTop sz="93839"/>
  </p:normalViewPr>
  <p:slideViewPr>
    <p:cSldViewPr>
      <p:cViewPr varScale="1">
        <p:scale>
          <a:sx n="102" d="100"/>
          <a:sy n="102" d="100"/>
        </p:scale>
        <p:origin x="80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pl3\Desktop\&#1053;&#1086;&#1074;&#1072;&#1103;%20&#1087;&#1072;&#1087;&#1082;&#1072;%20(2)\&#1051;&#1080;&#1089;&#1090;%20Microsoft%20Exce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pl3\Desktop\&#1053;&#1086;&#1074;&#1072;&#1103;%20&#1087;&#1072;&#1087;&#1082;&#1072;%20(2)\&#1051;&#1080;&#1089;&#1090;%20Microsoft%20Exce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pl3\Desktop\&#1053;&#1086;&#1074;&#1072;&#1103;%20&#1087;&#1072;&#1087;&#1082;&#1072;%20(2)\&#1051;&#1080;&#1089;&#1090;%20Microsoft%20Exce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pl3\Desktop\&#1053;&#1086;&#1074;&#1072;&#1103;%20&#1087;&#1072;&#1087;&#1082;&#1072;%20(2)\&#1051;&#1080;&#1089;&#1090;%20Microsoft%20Excel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pl3\Desktop\&#1053;&#1086;&#1074;&#1072;&#1103;%20&#1087;&#1072;&#1087;&#1082;&#1072;%20(2)\&#1051;&#1080;&#1089;&#1090;%20Microsoft%20Excel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pl3\Desktop\&#1053;&#1086;&#1074;&#1072;&#1103;%20&#1087;&#1072;&#1087;&#1082;&#1072;%20(2)\&#1051;&#1080;&#1089;&#1090;%20Microsoft%20Excel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pl3\Desktop\&#1053;&#1086;&#1074;&#1072;&#1103;%20&#1087;&#1072;&#1087;&#1082;&#1072;%20(2)\&#1051;&#1080;&#1089;&#1090;%20Microsoft%20Excel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mpl3\Desktop\&#1053;&#1086;&#1074;&#1072;&#1103;%20&#1087;&#1072;&#1087;&#1082;&#1072;%20(2)\&#1051;&#1080;&#1089;&#1090;%20Microsoft%20Excel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746031746031744E-2"/>
          <c:y val="4.007284825011883E-2"/>
          <c:w val="0.59622069968526659"/>
          <c:h val="0.8324226345904122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794968810716858"/>
          <c:y val="5.8093783270842012E-2"/>
          <c:w val="0.35205031189283159"/>
          <c:h val="0.85321441045646007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6296674481485414E-3"/>
          <c:w val="0.5805555555555556"/>
          <c:h val="0.898148148148148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510024948642192"/>
          <c:y val="8.8244279797740494E-2"/>
          <c:w val="0.39680839347025559"/>
          <c:h val="0.64714704657032918"/>
        </c:manualLayout>
      </c:layout>
      <c:overlay val="0"/>
      <c:txPr>
        <a:bodyPr/>
        <a:lstStyle/>
        <a:p>
          <a:pPr rtl="0">
            <a:defRPr sz="9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Бюджет</c:v>
          </c:tx>
          <c:invertIfNegative val="0"/>
          <c:cat>
            <c:strRef>
              <c:f>Лист1!$G$4:$G$8</c:f>
              <c:strCache>
                <c:ptCount val="5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Лабораторное</c:v>
                </c:pt>
                <c:pt idx="4">
                  <c:v>Отдел дистанционного обучения</c:v>
                </c:pt>
              </c:strCache>
            </c:strRef>
          </c:cat>
          <c:val>
            <c:numRef>
              <c:f>Лист1!$H$4:$H$8</c:f>
              <c:numCache>
                <c:formatCode>General</c:formatCode>
                <c:ptCount val="5"/>
                <c:pt idx="0">
                  <c:v>1243</c:v>
                </c:pt>
                <c:pt idx="1">
                  <c:v>1267</c:v>
                </c:pt>
                <c:pt idx="2">
                  <c:v>1197</c:v>
                </c:pt>
                <c:pt idx="3">
                  <c:v>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F-4652-BC56-9BF1F42692BD}"/>
            </c:ext>
          </c:extLst>
        </c:ser>
        <c:ser>
          <c:idx val="1"/>
          <c:order val="1"/>
          <c:tx>
            <c:v>Платные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Лист1!$G$4:$G$8</c:f>
              <c:strCache>
                <c:ptCount val="5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Лабораторное</c:v>
                </c:pt>
                <c:pt idx="4">
                  <c:v>Отдел дистанционного обучения</c:v>
                </c:pt>
              </c:strCache>
            </c:strRef>
          </c:cat>
          <c:val>
            <c:numRef>
              <c:f>Лист1!$I$4:$I$8</c:f>
              <c:numCache>
                <c:formatCode>General</c:formatCode>
                <c:ptCount val="5"/>
                <c:pt idx="0">
                  <c:v>324</c:v>
                </c:pt>
                <c:pt idx="1">
                  <c:v>238</c:v>
                </c:pt>
                <c:pt idx="2">
                  <c:v>213</c:v>
                </c:pt>
                <c:pt idx="3">
                  <c:v>100</c:v>
                </c:pt>
                <c:pt idx="4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F-4652-BC56-9BF1F4269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43168"/>
        <c:axId val="45144704"/>
      </c:barChart>
      <c:catAx>
        <c:axId val="4514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144704"/>
        <c:crosses val="autoZero"/>
        <c:auto val="1"/>
        <c:lblAlgn val="ctr"/>
        <c:lblOffset val="100"/>
        <c:noMultiLvlLbl val="0"/>
      </c:catAx>
      <c:valAx>
        <c:axId val="451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43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90854781699604E-2"/>
          <c:y val="8.1224366986066748E-2"/>
          <c:w val="0.59622069968526659"/>
          <c:h val="0.83242263459041221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Лист1!$G$4:$G$8</c:f>
              <c:strCache>
                <c:ptCount val="5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Лабораторное</c:v>
                </c:pt>
                <c:pt idx="4">
                  <c:v>Отдел дистанционного обучения</c:v>
                </c:pt>
              </c:strCache>
            </c:strRef>
          </c:cat>
          <c:val>
            <c:numRef>
              <c:f>Лист1!$J$4:$J$8</c:f>
              <c:numCache>
                <c:formatCode>General</c:formatCode>
                <c:ptCount val="5"/>
                <c:pt idx="0">
                  <c:v>1567</c:v>
                </c:pt>
                <c:pt idx="1">
                  <c:v>1505</c:v>
                </c:pt>
                <c:pt idx="2">
                  <c:v>1410</c:v>
                </c:pt>
                <c:pt idx="3">
                  <c:v>569</c:v>
                </c:pt>
                <c:pt idx="4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8-48A4-86A7-AE83DB330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94968810716858"/>
          <c:y val="0"/>
          <c:w val="0.35205023267465574"/>
          <c:h val="1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86342807833245E-2"/>
          <c:y val="5.2700922266139656E-2"/>
          <c:w val="0.54580910628874268"/>
          <c:h val="0.8840579710144927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Лист1!$G$58:$G$62</c:f>
              <c:strCache>
                <c:ptCount val="5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Актуальные вопросы Covid-19</c:v>
                </c:pt>
                <c:pt idx="4">
                  <c:v>Отдел дистанционного обучения</c:v>
                </c:pt>
              </c:strCache>
            </c:strRef>
          </c:cat>
          <c:val>
            <c:numRef>
              <c:f>Лист1!$J$58:$J$62</c:f>
              <c:numCache>
                <c:formatCode>General</c:formatCode>
                <c:ptCount val="5"/>
                <c:pt idx="0">
                  <c:v>1668</c:v>
                </c:pt>
                <c:pt idx="1">
                  <c:v>1572</c:v>
                </c:pt>
                <c:pt idx="2">
                  <c:v>1346</c:v>
                </c:pt>
                <c:pt idx="3">
                  <c:v>1968</c:v>
                </c:pt>
                <c:pt idx="4">
                  <c:v>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9-4083-8BC7-EB74AC56D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089681481579258"/>
          <c:y val="5.4690278339713468E-2"/>
          <c:w val="0.39571137949950747"/>
          <c:h val="0.8906190283526812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7513140907094"/>
          <c:y val="5.1652832160328919E-2"/>
          <c:w val="0.64446734828877728"/>
          <c:h val="0.53914890573149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Лист1!$H$57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cat>
            <c:strRef>
              <c:f>Лист1!$G$58:$G$62</c:f>
              <c:strCache>
                <c:ptCount val="5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Актуальные вопросы Covid-19</c:v>
                </c:pt>
                <c:pt idx="4">
                  <c:v>Отдел дистанционного обучения</c:v>
                </c:pt>
              </c:strCache>
            </c:strRef>
          </c:cat>
          <c:val>
            <c:numRef>
              <c:f>Лист1!$H$58:$H$62</c:f>
              <c:numCache>
                <c:formatCode>General</c:formatCode>
                <c:ptCount val="5"/>
                <c:pt idx="0">
                  <c:v>1264</c:v>
                </c:pt>
                <c:pt idx="1">
                  <c:v>1283</c:v>
                </c:pt>
                <c:pt idx="2">
                  <c:v>1215</c:v>
                </c:pt>
                <c:pt idx="3">
                  <c:v>1854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4-4236-B0B5-82B0E86E90A8}"/>
            </c:ext>
          </c:extLst>
        </c:ser>
        <c:ser>
          <c:idx val="1"/>
          <c:order val="1"/>
          <c:tx>
            <c:strRef>
              <c:f>Лист1!$I$57</c:f>
              <c:strCache>
                <c:ptCount val="1"/>
                <c:pt idx="0">
                  <c:v>плат.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Лист1!$G$58:$G$62</c:f>
              <c:strCache>
                <c:ptCount val="5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Актуальные вопросы Covid-19</c:v>
                </c:pt>
                <c:pt idx="4">
                  <c:v>Отдел дистанционного обучения</c:v>
                </c:pt>
              </c:strCache>
            </c:strRef>
          </c:cat>
          <c:val>
            <c:numRef>
              <c:f>Лист1!$I$58:$I$62</c:f>
              <c:numCache>
                <c:formatCode>General</c:formatCode>
                <c:ptCount val="5"/>
                <c:pt idx="0">
                  <c:v>404</c:v>
                </c:pt>
                <c:pt idx="1">
                  <c:v>289</c:v>
                </c:pt>
                <c:pt idx="2">
                  <c:v>131</c:v>
                </c:pt>
                <c:pt idx="3">
                  <c:v>114</c:v>
                </c:pt>
                <c:pt idx="4">
                  <c:v>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4-4236-B0B5-82B0E86E9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76576"/>
        <c:axId val="45982464"/>
      </c:barChart>
      <c:catAx>
        <c:axId val="4597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982464"/>
        <c:crosses val="autoZero"/>
        <c:auto val="1"/>
        <c:lblAlgn val="ctr"/>
        <c:lblOffset val="100"/>
        <c:noMultiLvlLbl val="0"/>
      </c:catAx>
      <c:valAx>
        <c:axId val="4598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976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Лист1!$G$83:$G$86</c:f>
              <c:strCache>
                <c:ptCount val="4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Отдел дистанционного обучения</c:v>
                </c:pt>
              </c:strCache>
            </c:strRef>
          </c:cat>
          <c:val>
            <c:numRef>
              <c:f>Лист1!$H$83:$H$86</c:f>
              <c:numCache>
                <c:formatCode>General</c:formatCode>
                <c:ptCount val="4"/>
                <c:pt idx="0">
                  <c:v>865</c:v>
                </c:pt>
                <c:pt idx="1">
                  <c:v>713</c:v>
                </c:pt>
                <c:pt idx="2">
                  <c:v>757</c:v>
                </c:pt>
                <c:pt idx="3">
                  <c:v>4768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B-144C-8C34-503EC22565AB}"/>
            </c:ext>
          </c:extLst>
        </c:ser>
        <c:ser>
          <c:idx val="1"/>
          <c:order val="1"/>
          <c:cat>
            <c:strRef>
              <c:f>Лист1!$G$83:$G$86</c:f>
              <c:strCache>
                <c:ptCount val="4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Отдел дистанционного обучения</c:v>
                </c:pt>
              </c:strCache>
            </c:strRef>
          </c:cat>
          <c:val>
            <c:numRef>
              <c:f>Лист1!$I$83:$I$86</c:f>
              <c:numCache>
                <c:formatCode>General</c:formatCode>
                <c:ptCount val="4"/>
                <c:pt idx="0">
                  <c:v>63</c:v>
                </c:pt>
                <c:pt idx="1">
                  <c:v>118</c:v>
                </c:pt>
                <c:pt idx="2">
                  <c:v>91</c:v>
                </c:pt>
                <c:pt idx="3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2B-144C-8C34-503EC22565AB}"/>
            </c:ext>
          </c:extLst>
        </c:ser>
        <c:ser>
          <c:idx val="2"/>
          <c:order val="2"/>
          <c:cat>
            <c:strRef>
              <c:f>Лист1!$G$83:$G$86</c:f>
              <c:strCache>
                <c:ptCount val="4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Отдел дистанционного обучения</c:v>
                </c:pt>
              </c:strCache>
            </c:strRef>
          </c:cat>
          <c:val>
            <c:numRef>
              <c:f>Лист1!$J$83:$J$86</c:f>
              <c:numCache>
                <c:formatCode>General</c:formatCode>
                <c:ptCount val="4"/>
                <c:pt idx="0">
                  <c:v>928</c:v>
                </c:pt>
                <c:pt idx="1">
                  <c:v>831</c:v>
                </c:pt>
                <c:pt idx="2">
                  <c:v>848</c:v>
                </c:pt>
                <c:pt idx="3">
                  <c:v>5688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2B-144C-8C34-503EC2256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Лист1!$H$82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cat>
            <c:strRef>
              <c:f>Лист1!$G$83:$G$86</c:f>
              <c:strCache>
                <c:ptCount val="4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Отдел дистанционного обучения</c:v>
                </c:pt>
              </c:strCache>
            </c:strRef>
          </c:cat>
          <c:val>
            <c:numRef>
              <c:f>Лист1!$H$83:$H$86</c:f>
              <c:numCache>
                <c:formatCode>General</c:formatCode>
                <c:ptCount val="4"/>
                <c:pt idx="0">
                  <c:v>865</c:v>
                </c:pt>
                <c:pt idx="1">
                  <c:v>713</c:v>
                </c:pt>
                <c:pt idx="2">
                  <c:v>757</c:v>
                </c:pt>
                <c:pt idx="3">
                  <c:v>4768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4-2E48-9C89-DBB5F99B4CE5}"/>
            </c:ext>
          </c:extLst>
        </c:ser>
        <c:ser>
          <c:idx val="1"/>
          <c:order val="1"/>
          <c:tx>
            <c:strRef>
              <c:f>Лист1!$I$82</c:f>
              <c:strCache>
                <c:ptCount val="1"/>
                <c:pt idx="0">
                  <c:v>плат.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Лист1!$G$83:$G$86</c:f>
              <c:strCache>
                <c:ptCount val="4"/>
                <c:pt idx="0">
                  <c:v>Терапевтическое</c:v>
                </c:pt>
                <c:pt idx="1">
                  <c:v>Хирургическое </c:v>
                </c:pt>
                <c:pt idx="2">
                  <c:v>Педиатрическое</c:v>
                </c:pt>
                <c:pt idx="3">
                  <c:v>Отдел дистанционного обучения</c:v>
                </c:pt>
              </c:strCache>
            </c:strRef>
          </c:cat>
          <c:val>
            <c:numRef>
              <c:f>Лист1!$I$83:$I$86</c:f>
              <c:numCache>
                <c:formatCode>General</c:formatCode>
                <c:ptCount val="4"/>
                <c:pt idx="0">
                  <c:v>63</c:v>
                </c:pt>
                <c:pt idx="1">
                  <c:v>118</c:v>
                </c:pt>
                <c:pt idx="2">
                  <c:v>91</c:v>
                </c:pt>
                <c:pt idx="3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4-2E48-9C89-DBB5F99B4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33984"/>
        <c:axId val="155443968"/>
      </c:barChart>
      <c:catAx>
        <c:axId val="15543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443968"/>
        <c:crosses val="autoZero"/>
        <c:auto val="1"/>
        <c:lblAlgn val="ctr"/>
        <c:lblOffset val="100"/>
        <c:noMultiLvlLbl val="0"/>
      </c:catAx>
      <c:valAx>
        <c:axId val="155443968"/>
        <c:scaling>
          <c:orientation val="minMax"/>
          <c:max val="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433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3268FF-4AE6-40FC-92BB-D4A96D30F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4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7BC84-DD6E-2143-9044-8D823083EC9C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81BB-9057-5449-8C3A-201881942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10" indent="-2843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39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35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319" indent="-2274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192C5E-D1F7-46EC-9A22-B46EA58CB779}" type="slidenum">
              <a:rPr lang="ru-RU" altLang="ru-RU"/>
              <a:pPr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6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B0214-C026-441D-B889-13A84B2F63E5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7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B0214-C026-441D-B889-13A84B2F63E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4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B0214-C026-441D-B889-13A84B2F63E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6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B0214-C026-441D-B889-13A84B2F63E5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80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B0214-C026-441D-B889-13A84B2F63E5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9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4A046-0614-4432-8F93-92E47EA5EE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BEEE-078B-4F94-8B32-FFFDE8037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3D7BD-A23C-4A06-B9D6-87502AF69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езентация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292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265D-13AE-46C4-898B-A633C707D925}" type="datetime1">
              <a:rPr lang="ru-RU" noProof="0" smtClean="0"/>
              <a:t>25.01.2022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7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ание с / Подпис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lnSpc>
                <a:spcPct val="95000"/>
              </a:lnSpc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369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297685-73CC-42D2-9D06-274AC7253F78}" type="datetime1">
              <a:rPr lang="ru-RU" noProof="0" smtClean="0"/>
              <a:t>25.01.2022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27321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796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27322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67963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230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и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98C656-0642-492C-8F5E-43972F54B1FB}" type="datetime1">
              <a:rPr lang="ru-RU" noProof="0" smtClean="0"/>
              <a:t>25.01.2022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Название идет сюда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65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767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85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67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A956B-E4EE-4675-AD85-9F19DD9ADD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482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538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651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67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417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524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636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84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79C44-0EC4-4594-98F9-4BF3373701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3FA16-DE69-4A4E-87C5-145DACB04E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24FFB-565F-4CC1-BE53-23A41EEDD5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893B6-1725-4337-B9F6-730DB958BA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BE114-9565-4DF7-A11E-378CEF6E9C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2A072-5D9F-4A79-8BED-A15DE85A0F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D2E31-A983-45F9-A43C-176DDE1C2D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4CE032-E34C-4C2B-A760-77B167254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7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rascpk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5480" y="1104597"/>
            <a:ext cx="10166366" cy="34045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/>
              <a:t>Итоги работы и финансовой деятельности </a:t>
            </a:r>
            <a:br>
              <a:rPr lang="en-US" sz="4000" dirty="0"/>
            </a:br>
            <a:r>
              <a:rPr lang="ru-RU" sz="4000" dirty="0"/>
              <a:t>КГБОУ ДПО «Красноярский краевой центр медицинского образования»</a:t>
            </a:r>
            <a:br>
              <a:rPr lang="en-US" sz="4000" dirty="0"/>
            </a:br>
            <a:r>
              <a:rPr lang="ru-RU" sz="4000" dirty="0"/>
              <a:t>за 2021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480" y="4869160"/>
            <a:ext cx="9577064" cy="1224136"/>
          </a:xfrm>
        </p:spPr>
        <p:txBody>
          <a:bodyPr>
            <a:normAutofit/>
          </a:bodyPr>
          <a:lstStyle/>
          <a:p>
            <a:r>
              <a:rPr lang="ru-RU" dirty="0" err="1"/>
              <a:t>Грицан</a:t>
            </a:r>
            <a:r>
              <a:rPr lang="ru-RU" dirty="0"/>
              <a:t> Алексей Иванович – директор</a:t>
            </a:r>
          </a:p>
          <a:p>
            <a:r>
              <a:rPr lang="ru-RU" dirty="0"/>
              <a:t>27</a:t>
            </a:r>
            <a:r>
              <a:rPr lang="en-US" dirty="0"/>
              <a:t> </a:t>
            </a:r>
            <a:r>
              <a:rPr lang="ru-RU" dirty="0"/>
              <a:t>января 2022 года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F6F77FCD-A942-4920-8AA4-2C1B411BB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922866" cy="9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8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387545"/>
            <a:ext cx="11377264" cy="623488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16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1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.Реализованы образовательные услуги: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D0C0E"/>
                </a:solidFill>
              </a:rPr>
              <a:t>    на договорной основе: 925;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D0C0E"/>
                </a:solidFill>
              </a:rPr>
              <a:t>    совместно с отделом комплектования: 5019</a:t>
            </a:r>
            <a:r>
              <a:rPr lang="en-US" sz="2000" dirty="0">
                <a:solidFill>
                  <a:srgbClr val="0D0C0E"/>
                </a:solidFill>
              </a:rPr>
              <a:t>.</a:t>
            </a:r>
            <a:endParaRPr lang="ru-RU" sz="2000" dirty="0">
              <a:solidFill>
                <a:srgbClr val="0D0C0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rgbClr val="0D0C0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2. Разработаны дополнительные профессиональные программы </a:t>
            </a:r>
            <a:r>
              <a:rPr lang="ru-RU" sz="2000" dirty="0">
                <a:solidFill>
                  <a:srgbClr val="0D0C0E"/>
                </a:solidFill>
              </a:rPr>
              <a:t>– 10:</a:t>
            </a:r>
          </a:p>
          <a:p>
            <a:pPr marL="1016702">
              <a:spcBef>
                <a:spcPts val="0"/>
              </a:spcBef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D0C0E"/>
                </a:solidFill>
              </a:rPr>
              <a:t>на 36 часов – 7,</a:t>
            </a:r>
          </a:p>
          <a:p>
            <a:pPr marL="1016702">
              <a:spcBef>
                <a:spcPts val="0"/>
              </a:spcBef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D0C0E"/>
                </a:solidFill>
              </a:rPr>
              <a:t>на 144 часа – 3.</a:t>
            </a:r>
          </a:p>
          <a:p>
            <a:pPr marL="1016702">
              <a:spcBef>
                <a:spcPts val="0"/>
              </a:spcBef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D0C0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3. Разработаны и внедрены ЭУМК в системе 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MOODLE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D0C0E"/>
                </a:solidFill>
              </a:rPr>
              <a:t>- по дистанционной форме обучения – 10:</a:t>
            </a:r>
          </a:p>
          <a:p>
            <a:pPr marL="1186655">
              <a:spcBef>
                <a:spcPts val="0"/>
              </a:spcBef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D0C0E"/>
                </a:solidFill>
              </a:rPr>
              <a:t>на 18 часов – 1,</a:t>
            </a:r>
          </a:p>
          <a:p>
            <a:pPr marL="1186655">
              <a:spcBef>
                <a:spcPts val="0"/>
              </a:spcBef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D0C0E"/>
                </a:solidFill>
              </a:rPr>
              <a:t>на 36 часов – 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0D0C0E"/>
                </a:solidFill>
              </a:rPr>
              <a:t>- по дистанционной форме обучения со стажировкой – 3:</a:t>
            </a:r>
          </a:p>
          <a:p>
            <a:pPr marL="1186655">
              <a:spcBef>
                <a:spcPts val="0"/>
              </a:spcBef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D0C0E"/>
                </a:solidFill>
              </a:rPr>
              <a:t>на 144 часа – 3.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u="sng" dirty="0">
              <a:solidFill>
                <a:srgbClr val="0D0C0E"/>
              </a:solidFill>
            </a:endParaRPr>
          </a:p>
          <a:p>
            <a:pPr marL="0" indent="0">
              <a:spcBef>
                <a:spcPts val="0"/>
              </a:spcBef>
              <a:spcAft>
                <a:spcPts val="379"/>
              </a:spcAft>
              <a:buNone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4. Проведена корректировка </a:t>
            </a:r>
            <a:r>
              <a:rPr lang="ru-RU" sz="2000" dirty="0">
                <a:solidFill>
                  <a:srgbClr val="0D0C0E"/>
                </a:solidFill>
              </a:rPr>
              <a:t>тем действующих курсов</a:t>
            </a:r>
          </a:p>
          <a:p>
            <a:pPr marL="0" indent="0">
              <a:spcBef>
                <a:spcPts val="0"/>
              </a:spcBef>
              <a:spcAft>
                <a:spcPts val="379"/>
              </a:spcAft>
              <a:buNone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5. Заключены договоры </a:t>
            </a:r>
            <a:r>
              <a:rPr lang="ru-RU" sz="2000" dirty="0">
                <a:solidFill>
                  <a:srgbClr val="0D0C0E"/>
                </a:solidFill>
              </a:rPr>
              <a:t>с авторами –разработчиками ЭУМК</a:t>
            </a:r>
          </a:p>
          <a:p>
            <a:pPr marL="0" indent="0">
              <a:spcBef>
                <a:spcPts val="0"/>
              </a:spcBef>
              <a:spcAft>
                <a:spcPts val="379"/>
              </a:spcAft>
              <a:buNone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6. Разработана реклама </a:t>
            </a:r>
            <a:r>
              <a:rPr lang="ru-RU" sz="2000" dirty="0">
                <a:solidFill>
                  <a:srgbClr val="0D0C0E"/>
                </a:solidFill>
              </a:rPr>
              <a:t>действующих курсов и опрос востребованных циклов среди слушателей Центра.</a:t>
            </a:r>
          </a:p>
          <a:p>
            <a:pPr marL="0" indent="0">
              <a:spcBef>
                <a:spcPts val="0"/>
              </a:spcBef>
              <a:spcAft>
                <a:spcPts val="379"/>
              </a:spcAft>
              <a:buNone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7. Прошли повышение квалификации и переподготовку </a:t>
            </a:r>
            <a:r>
              <a:rPr lang="ru-RU" sz="2000" dirty="0">
                <a:solidFill>
                  <a:srgbClr val="0D0C0E"/>
                </a:solidFill>
              </a:rPr>
              <a:t>сотрудники отделения дистанционного обучения.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rgbClr val="0D0C0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rgbClr val="0D0C0E"/>
              </a:solidFill>
            </a:endParaRPr>
          </a:p>
          <a:p>
            <a:pPr marL="0" indent="0">
              <a:buNone/>
            </a:pPr>
            <a:endParaRPr lang="ru-RU" sz="1705" dirty="0">
              <a:solidFill>
                <a:srgbClr val="0D0C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6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330553"/>
            <a:ext cx="11233248" cy="6122783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Разработаны дополнительные профессиональные программы:</a:t>
            </a:r>
            <a:endParaRPr lang="ru-RU" sz="2400" dirty="0">
              <a:solidFill>
                <a:srgbClr val="0D0C0E"/>
              </a:solidFill>
            </a:endParaRPr>
          </a:p>
          <a:p>
            <a:pPr marL="0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- на 36 часов: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1. Здоровый ребенок, 36 часов  (авторы: Беляева Л.А., </a:t>
            </a:r>
            <a:r>
              <a:rPr lang="ru-RU" sz="2400" dirty="0" err="1">
                <a:solidFill>
                  <a:srgbClr val="0D0C0E"/>
                </a:solidFill>
              </a:rPr>
              <a:t>Наделяева</a:t>
            </a:r>
            <a:r>
              <a:rPr lang="ru-RU" sz="2400" dirty="0">
                <a:solidFill>
                  <a:srgbClr val="0D0C0E"/>
                </a:solidFill>
              </a:rPr>
              <a:t> М.С.)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2. Неотложная помощь в педиатрии, 36 часов (авторы: </a:t>
            </a:r>
            <a:r>
              <a:rPr lang="ru-RU" sz="2400" dirty="0" err="1">
                <a:solidFill>
                  <a:srgbClr val="0D0C0E"/>
                </a:solidFill>
              </a:rPr>
              <a:t>Карпунин</a:t>
            </a:r>
            <a:r>
              <a:rPr lang="ru-RU" sz="2400" dirty="0">
                <a:solidFill>
                  <a:srgbClr val="0D0C0E"/>
                </a:solidFill>
              </a:rPr>
              <a:t> Е.А., </a:t>
            </a:r>
            <a:r>
              <a:rPr lang="ru-RU" sz="2400" dirty="0" err="1">
                <a:solidFill>
                  <a:srgbClr val="0D0C0E"/>
                </a:solidFill>
              </a:rPr>
              <a:t>Наделяева</a:t>
            </a:r>
            <a:r>
              <a:rPr lang="ru-RU" sz="2400" dirty="0">
                <a:solidFill>
                  <a:srgbClr val="0D0C0E"/>
                </a:solidFill>
              </a:rPr>
              <a:t> М.С.)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3. Медицинское страхование (для врачей), 36 часов (авторы: Северина М.Б., </a:t>
            </a:r>
            <a:r>
              <a:rPr lang="ru-RU" sz="2400" dirty="0" err="1">
                <a:solidFill>
                  <a:srgbClr val="0D0C0E"/>
                </a:solidFill>
              </a:rPr>
              <a:t>Рукосуева</a:t>
            </a:r>
            <a:r>
              <a:rPr lang="ru-RU" sz="2400" dirty="0">
                <a:solidFill>
                  <a:srgbClr val="0D0C0E"/>
                </a:solidFill>
              </a:rPr>
              <a:t> Н.В.)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4. Неотложная кардиология, 36 часов (авторы: </a:t>
            </a:r>
            <a:r>
              <a:rPr lang="ru-RU" sz="2400" dirty="0" err="1">
                <a:solidFill>
                  <a:srgbClr val="0D0C0E"/>
                </a:solidFill>
              </a:rPr>
              <a:t>Чеколаева</a:t>
            </a:r>
            <a:r>
              <a:rPr lang="ru-RU" sz="2400" dirty="0">
                <a:solidFill>
                  <a:srgbClr val="0D0C0E"/>
                </a:solidFill>
              </a:rPr>
              <a:t> Г.А., </a:t>
            </a:r>
            <a:r>
              <a:rPr lang="ru-RU" sz="2400" dirty="0" err="1">
                <a:solidFill>
                  <a:srgbClr val="0D0C0E"/>
                </a:solidFill>
              </a:rPr>
              <a:t>Рукосуева</a:t>
            </a:r>
            <a:r>
              <a:rPr lang="ru-RU" sz="2400" dirty="0">
                <a:solidFill>
                  <a:srgbClr val="0D0C0E"/>
                </a:solidFill>
              </a:rPr>
              <a:t> Н.В.)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5. Основы медицинского страхования (для мед. сестер), 36 часов (авторы: Северина М.Б., </a:t>
            </a:r>
            <a:r>
              <a:rPr lang="ru-RU" sz="2400" dirty="0" err="1">
                <a:solidFill>
                  <a:srgbClr val="0D0C0E"/>
                </a:solidFill>
              </a:rPr>
              <a:t>Рукосуева</a:t>
            </a:r>
            <a:r>
              <a:rPr lang="ru-RU" sz="2400" dirty="0">
                <a:solidFill>
                  <a:srgbClr val="0D0C0E"/>
                </a:solidFill>
              </a:rPr>
              <a:t> Н.В.) (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вне плана</a:t>
            </a:r>
            <a:r>
              <a:rPr lang="ru-RU" sz="2400" dirty="0">
                <a:solidFill>
                  <a:srgbClr val="0D0C0E"/>
                </a:solidFill>
              </a:rPr>
              <a:t>)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6. Общая диетология, 36 часов (авторы: Распутина С.Ю., </a:t>
            </a:r>
            <a:r>
              <a:rPr lang="ru-RU" sz="2400" dirty="0" err="1">
                <a:solidFill>
                  <a:srgbClr val="0D0C0E"/>
                </a:solidFill>
              </a:rPr>
              <a:t>Рукосуева</a:t>
            </a:r>
            <a:r>
              <a:rPr lang="ru-RU" sz="2400" dirty="0">
                <a:solidFill>
                  <a:srgbClr val="0D0C0E"/>
                </a:solidFill>
              </a:rPr>
              <a:t> Н.В.) (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по приказу №69/</a:t>
            </a:r>
            <a:r>
              <a:rPr lang="ru-RU" sz="2400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орг</a:t>
            </a:r>
            <a:r>
              <a:rPr lang="ru-RU" sz="2400" dirty="0">
                <a:solidFill>
                  <a:srgbClr val="0D0C0E"/>
                </a:solidFill>
              </a:rPr>
              <a:t>)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7. Управление и экономика в здравоохранении, 36 часов (Северина М.Б., </a:t>
            </a:r>
            <a:r>
              <a:rPr lang="ru-RU" sz="2400" dirty="0" err="1">
                <a:solidFill>
                  <a:srgbClr val="0D0C0E"/>
                </a:solidFill>
              </a:rPr>
              <a:t>Рукосуева</a:t>
            </a:r>
            <a:r>
              <a:rPr lang="ru-RU" sz="2400" dirty="0">
                <a:solidFill>
                  <a:srgbClr val="0D0C0E"/>
                </a:solidFill>
              </a:rPr>
              <a:t> Н.В.) (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по приказу №69/</a:t>
            </a:r>
            <a:r>
              <a:rPr lang="ru-RU" sz="2400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орг</a:t>
            </a:r>
            <a:r>
              <a:rPr lang="ru-RU" sz="2400" dirty="0">
                <a:solidFill>
                  <a:srgbClr val="0D0C0E"/>
                </a:solidFill>
              </a:rPr>
              <a:t>)</a:t>
            </a:r>
          </a:p>
          <a:p>
            <a:pPr marL="1504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- на 144 часа: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1. Сестринская помощь детям для м/с, 144 часа (</a:t>
            </a:r>
            <a:r>
              <a:rPr lang="ru-RU" sz="2400" dirty="0" err="1">
                <a:solidFill>
                  <a:srgbClr val="0D0C0E"/>
                </a:solidFill>
              </a:rPr>
              <a:t>авт</a:t>
            </a:r>
            <a:r>
              <a:rPr lang="ru-RU" sz="2400" dirty="0">
                <a:solidFill>
                  <a:srgbClr val="0D0C0E"/>
                </a:solidFill>
              </a:rPr>
              <a:t>: Беляева Л.А., </a:t>
            </a:r>
            <a:r>
              <a:rPr lang="ru-RU" sz="2400" dirty="0" err="1">
                <a:solidFill>
                  <a:srgbClr val="0D0C0E"/>
                </a:solidFill>
              </a:rPr>
              <a:t>Карпунин</a:t>
            </a:r>
            <a:r>
              <a:rPr lang="ru-RU" sz="2400" dirty="0">
                <a:solidFill>
                  <a:srgbClr val="0D0C0E"/>
                </a:solidFill>
              </a:rPr>
              <a:t> Е.А., </a:t>
            </a:r>
            <a:r>
              <a:rPr lang="ru-RU" sz="2400" dirty="0" err="1">
                <a:solidFill>
                  <a:srgbClr val="0D0C0E"/>
                </a:solidFill>
              </a:rPr>
              <a:t>Наделяева</a:t>
            </a:r>
            <a:r>
              <a:rPr lang="ru-RU" sz="2400" dirty="0">
                <a:solidFill>
                  <a:srgbClr val="0D0C0E"/>
                </a:solidFill>
              </a:rPr>
              <a:t> М.С)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2. Охрана здоровья детей и подростков, ЛД 144 часа (авторы: </a:t>
            </a:r>
            <a:r>
              <a:rPr lang="ru-RU" sz="2400" dirty="0" err="1">
                <a:solidFill>
                  <a:srgbClr val="0D0C0E"/>
                </a:solidFill>
              </a:rPr>
              <a:t>Толстоброва</a:t>
            </a:r>
            <a:r>
              <a:rPr lang="ru-RU" sz="2400" dirty="0">
                <a:solidFill>
                  <a:srgbClr val="0D0C0E"/>
                </a:solidFill>
              </a:rPr>
              <a:t> Т.П., </a:t>
            </a:r>
            <a:r>
              <a:rPr lang="ru-RU" sz="2400" dirty="0" err="1">
                <a:solidFill>
                  <a:srgbClr val="0D0C0E"/>
                </a:solidFill>
              </a:rPr>
              <a:t>Наделяева</a:t>
            </a:r>
            <a:r>
              <a:rPr lang="ru-RU" sz="2400" dirty="0">
                <a:solidFill>
                  <a:srgbClr val="0D0C0E"/>
                </a:solidFill>
              </a:rPr>
              <a:t> М.С.)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400" dirty="0">
                <a:solidFill>
                  <a:srgbClr val="0D0C0E"/>
                </a:solidFill>
              </a:rPr>
              <a:t>3. Охрана здоровья детей и подростков, СД 144 часа (авторы: </a:t>
            </a:r>
            <a:r>
              <a:rPr lang="ru-RU" sz="2400" dirty="0" err="1">
                <a:solidFill>
                  <a:srgbClr val="0D0C0E"/>
                </a:solidFill>
              </a:rPr>
              <a:t>КамаеваЛ.В</a:t>
            </a:r>
            <a:r>
              <a:rPr lang="ru-RU" sz="2400" dirty="0">
                <a:solidFill>
                  <a:srgbClr val="0D0C0E"/>
                </a:solidFill>
              </a:rPr>
              <a:t>., </a:t>
            </a:r>
            <a:r>
              <a:rPr lang="ru-RU" sz="2400" dirty="0" err="1">
                <a:solidFill>
                  <a:srgbClr val="0D0C0E"/>
                </a:solidFill>
              </a:rPr>
              <a:t>Наделяева</a:t>
            </a:r>
            <a:r>
              <a:rPr lang="ru-RU" sz="2400" dirty="0">
                <a:solidFill>
                  <a:srgbClr val="0D0C0E"/>
                </a:solidFill>
              </a:rPr>
              <a:t> М.С.)</a:t>
            </a:r>
          </a:p>
          <a:p>
            <a:pPr marL="341408" indent="0" defTabSz="207552">
              <a:spcBef>
                <a:spcPts val="379"/>
              </a:spcBef>
              <a:spcAft>
                <a:spcPts val="189"/>
              </a:spcAft>
              <a:buNone/>
            </a:pPr>
            <a:endParaRPr lang="ru-RU" sz="1326" u="sng" dirty="0">
              <a:solidFill>
                <a:srgbClr val="0D0C0E"/>
              </a:solidFill>
            </a:endParaRPr>
          </a:p>
          <a:p>
            <a:pPr marL="0" indent="0" defTabSz="209056">
              <a:spcBef>
                <a:spcPts val="379"/>
              </a:spcBef>
              <a:spcAft>
                <a:spcPts val="189"/>
              </a:spcAft>
              <a:buNone/>
            </a:pPr>
            <a:endParaRPr lang="ru-RU" sz="1326" u="sng" dirty="0">
              <a:solidFill>
                <a:srgbClr val="0D0C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2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419741"/>
            <a:ext cx="11449272" cy="61353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79"/>
              </a:spcBef>
              <a:spcAft>
                <a:spcPts val="189"/>
              </a:spcAft>
              <a:buNone/>
            </a:pPr>
            <a:endParaRPr lang="ru-RU" sz="1326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  <a:p>
            <a:pPr marL="0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Разработаны и внедрены ЭУМК в системе 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MOODLE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:</a:t>
            </a:r>
          </a:p>
          <a:p>
            <a:pPr marL="1504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- по дистанционной форме обучения: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1. Здоровый ребенок, 36 часов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3. Неотложная помощь в педиатрии, 36 часов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4. Неотложная кардиология, 36 часов (с 07.2021г.) (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вне плана</a:t>
            </a:r>
            <a:r>
              <a:rPr lang="ru-RU" sz="2000" dirty="0">
                <a:solidFill>
                  <a:srgbClr val="0D0C0E"/>
                </a:solidFill>
              </a:rPr>
              <a:t>)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5. Медицинская сестра кабинета дуоденального зондирования, 36 часов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6. Медицинское страхование, 36 часов 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7. Основы медицинского страхования, 36 часов (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вне плана</a:t>
            </a:r>
            <a:r>
              <a:rPr lang="ru-RU" sz="2000" dirty="0">
                <a:solidFill>
                  <a:srgbClr val="0D0C0E"/>
                </a:solidFill>
              </a:rPr>
              <a:t>)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8. Общая диетология, 36 часов (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по приказу №69/</a:t>
            </a:r>
            <a:r>
              <a:rPr lang="ru-RU" sz="2000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орг</a:t>
            </a:r>
            <a:r>
              <a:rPr lang="ru-RU" sz="2000" dirty="0">
                <a:solidFill>
                  <a:srgbClr val="0D0C0E"/>
                </a:solidFill>
              </a:rPr>
              <a:t>)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9. Управление и экономика в здравоохранении, 36 часов (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по приказу №69/</a:t>
            </a:r>
            <a:r>
              <a:rPr lang="ru-RU" sz="2000" dirty="0" err="1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орг</a:t>
            </a:r>
            <a:r>
              <a:rPr lang="ru-RU" sz="2000" dirty="0">
                <a:solidFill>
                  <a:srgbClr val="0D0C0E"/>
                </a:solidFill>
              </a:rPr>
              <a:t>)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10. Вопросы организации оказания медицинской помощи беременным, роженицам, родильницам и новорожденным при новой </a:t>
            </a:r>
            <a:r>
              <a:rPr lang="ru-RU" sz="2000" dirty="0" err="1">
                <a:solidFill>
                  <a:srgbClr val="0D0C0E"/>
                </a:solidFill>
              </a:rPr>
              <a:t>коронавирусной</a:t>
            </a:r>
            <a:r>
              <a:rPr lang="ru-RU" sz="2000" dirty="0">
                <a:solidFill>
                  <a:srgbClr val="0D0C0E"/>
                </a:solidFill>
              </a:rPr>
              <a:t> инфекции </a:t>
            </a:r>
            <a:r>
              <a:rPr lang="en-US" sz="2000" dirty="0">
                <a:solidFill>
                  <a:srgbClr val="0D0C0E"/>
                </a:solidFill>
              </a:rPr>
              <a:t>COVID</a:t>
            </a:r>
            <a:r>
              <a:rPr lang="ru-RU" sz="2000" dirty="0">
                <a:solidFill>
                  <a:srgbClr val="0D0C0E"/>
                </a:solidFill>
              </a:rPr>
              <a:t>-19», 18 часов (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вне плана</a:t>
            </a:r>
            <a:r>
              <a:rPr lang="ru-RU" sz="2000" dirty="0">
                <a:solidFill>
                  <a:srgbClr val="0D0C0E"/>
                </a:solidFill>
              </a:rPr>
              <a:t>)</a:t>
            </a:r>
          </a:p>
          <a:p>
            <a:pPr marL="0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- по дистанционной форме обучения со стажировкой: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1. Охрана здоровья детей и подростков ЛД (80+64) (с 05.2021г.)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2. Охрана здоровья детей и подростков СД (80+64) (с 05.2021г.)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2000" dirty="0">
                <a:solidFill>
                  <a:srgbClr val="0D0C0E"/>
                </a:solidFill>
              </a:rPr>
              <a:t>3. Сестринская помощь детям (52+92)</a:t>
            </a:r>
          </a:p>
          <a:p>
            <a:pPr marL="421119" indent="0">
              <a:spcBef>
                <a:spcPts val="379"/>
              </a:spcBef>
              <a:spcAft>
                <a:spcPts val="189"/>
              </a:spcAft>
              <a:buNone/>
            </a:pPr>
            <a:endParaRPr lang="ru-RU" sz="1232" dirty="0">
              <a:solidFill>
                <a:srgbClr val="0D0C0E"/>
              </a:solidFill>
            </a:endParaRPr>
          </a:p>
          <a:p>
            <a:pPr marL="218080" indent="-216576">
              <a:spcBef>
                <a:spcPts val="379"/>
              </a:spcBef>
              <a:spcAft>
                <a:spcPts val="189"/>
              </a:spcAft>
              <a:buAutoNum type="arabicPeriod"/>
            </a:pPr>
            <a:endParaRPr lang="ru-RU" sz="1137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  <a:p>
            <a:pPr marL="1504" indent="0">
              <a:spcBef>
                <a:spcPts val="379"/>
              </a:spcBef>
              <a:spcAft>
                <a:spcPts val="189"/>
              </a:spcAft>
              <a:buNone/>
            </a:pPr>
            <a:endParaRPr lang="ru-RU" sz="1137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  <a:p>
            <a:pPr marL="1504" indent="0">
              <a:spcBef>
                <a:spcPts val="379"/>
              </a:spcBef>
              <a:spcAft>
                <a:spcPts val="189"/>
              </a:spcAft>
              <a:buNone/>
            </a:pPr>
            <a:endParaRPr lang="ru-RU" sz="1232" dirty="0">
              <a:solidFill>
                <a:srgbClr val="0D0C0E"/>
              </a:solidFill>
            </a:endParaRPr>
          </a:p>
          <a:p>
            <a:pPr marL="0" indent="0">
              <a:buNone/>
            </a:pPr>
            <a:endParaRPr lang="ru-RU" sz="1137" dirty="0">
              <a:solidFill>
                <a:srgbClr val="0D0C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5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332656"/>
            <a:ext cx="11593288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Проведена корректировка действующих ЭУМК с учетом актуальности: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1. Иммунопрофилактика (автор </a:t>
            </a:r>
            <a:r>
              <a:rPr lang="ru-RU" sz="1600" dirty="0" err="1">
                <a:solidFill>
                  <a:srgbClr val="0D0C0E"/>
                </a:solidFill>
              </a:rPr>
              <a:t>Ланерт</a:t>
            </a:r>
            <a:r>
              <a:rPr lang="ru-RU" sz="1600" dirty="0">
                <a:solidFill>
                  <a:srgbClr val="0D0C0E"/>
                </a:solidFill>
              </a:rPr>
              <a:t> Л.Б., зав. отдел. Высоцкая А.В.)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2. Диспансеризация (врач-преподаватель Якушева Е.А., зав. отдел. Высоцкая А.В.) 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3. ПМСПД (врач-преподаватель </a:t>
            </a:r>
            <a:r>
              <a:rPr lang="ru-RU" sz="1600" dirty="0" err="1">
                <a:solidFill>
                  <a:srgbClr val="0D0C0E"/>
                </a:solidFill>
              </a:rPr>
              <a:t>Толстоброва</a:t>
            </a:r>
            <a:r>
              <a:rPr lang="ru-RU" sz="1600" dirty="0">
                <a:solidFill>
                  <a:srgbClr val="0D0C0E"/>
                </a:solidFill>
              </a:rPr>
              <a:t> Т.П., методист </a:t>
            </a:r>
            <a:r>
              <a:rPr lang="ru-RU" sz="1600" dirty="0" err="1">
                <a:solidFill>
                  <a:srgbClr val="0D0C0E"/>
                </a:solidFill>
              </a:rPr>
              <a:t>Наделяева</a:t>
            </a:r>
            <a:r>
              <a:rPr lang="ru-RU" sz="1600" dirty="0">
                <a:solidFill>
                  <a:srgbClr val="0D0C0E"/>
                </a:solidFill>
              </a:rPr>
              <a:t> М.С.)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4. Программы по новой </a:t>
            </a:r>
            <a:r>
              <a:rPr lang="ru-RU" sz="1600" dirty="0" err="1">
                <a:solidFill>
                  <a:srgbClr val="0D0C0E"/>
                </a:solidFill>
              </a:rPr>
              <a:t>коронавирусной</a:t>
            </a:r>
            <a:r>
              <a:rPr lang="ru-RU" sz="1600" dirty="0">
                <a:solidFill>
                  <a:srgbClr val="0D0C0E"/>
                </a:solidFill>
              </a:rPr>
              <a:t> инфекции </a:t>
            </a:r>
            <a:r>
              <a:rPr lang="en-US" sz="1600" dirty="0">
                <a:solidFill>
                  <a:srgbClr val="0D0C0E"/>
                </a:solidFill>
              </a:rPr>
              <a:t>COVID-19</a:t>
            </a:r>
            <a:r>
              <a:rPr lang="ru-RU" sz="1600" dirty="0">
                <a:solidFill>
                  <a:srgbClr val="0D0C0E"/>
                </a:solidFill>
              </a:rPr>
              <a:t> (совместно с УМО)</a:t>
            </a:r>
          </a:p>
          <a:p>
            <a:pPr marL="0" indent="0" defTabSz="209056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Заключены договоры с авторами –разработчиками ЭУМК: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1. </a:t>
            </a:r>
            <a:r>
              <a:rPr lang="ru-RU" sz="1600" dirty="0" err="1">
                <a:solidFill>
                  <a:srgbClr val="0D0C0E"/>
                </a:solidFill>
              </a:rPr>
              <a:t>Параскевопуло</a:t>
            </a:r>
            <a:r>
              <a:rPr lang="ru-RU" sz="1600" dirty="0">
                <a:solidFill>
                  <a:srgbClr val="0D0C0E"/>
                </a:solidFill>
              </a:rPr>
              <a:t> К.М. цикл «Основы организации медицинской статистики», 36 час. (хирургическое отделение) 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2. Северина М.Б. цикл «Управление и экономика в здравоохранении», 36 час. (терапевтическое отделение)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3. Распутина С.Ю. цикл «Общая диетология», 36 час. (терапевтическое отделение)</a:t>
            </a:r>
          </a:p>
          <a:p>
            <a:pPr marL="0" indent="0" defTabSz="209056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Подготовили информацию о реализуемых программах дистанционного обучения для размещения на сайте Центра</a:t>
            </a:r>
          </a:p>
          <a:p>
            <a:pPr marL="0" indent="0" defTabSz="209056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Провели корректировку программ ДО с учетом рекомендаций по внесению Промежуточной аттестации – </a:t>
            </a:r>
            <a:r>
              <a:rPr lang="ru-RU" sz="1600" dirty="0">
                <a:solidFill>
                  <a:srgbClr val="0D0C0E"/>
                </a:solidFill>
              </a:rPr>
              <a:t>более 40 программ</a:t>
            </a:r>
          </a:p>
          <a:p>
            <a:pPr marL="0" indent="0" defTabSz="209056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ahoma" pitchFamily="34" charset="0"/>
              </a:rPr>
              <a:t>Совместная работа в проектах организации и повышение квалификации сотрудников отделения: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1.Участие с докладом «Об использовании новых образовательных технологий и программ на основе профессиональных стандартов» на краевой конференции «Организация общественного здоровья и медицинской профилактики» в дистанционном режиме, 25.03.2021г. </a:t>
            </a:r>
            <a:r>
              <a:rPr lang="ru-RU" sz="1600" dirty="0" err="1">
                <a:solidFill>
                  <a:srgbClr val="0D0C0E"/>
                </a:solidFill>
              </a:rPr>
              <a:t>ККЦОЗиМП</a:t>
            </a:r>
            <a:r>
              <a:rPr lang="ru-RU" sz="1600" dirty="0">
                <a:solidFill>
                  <a:srgbClr val="0D0C0E"/>
                </a:solidFill>
              </a:rPr>
              <a:t>, ККМИАЦ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2. Публикация статьи «Опыт применения кейс-технологий в системе ДПО: опыт, риски, перспективы», заочное участие в Международной научно-практической конференции «Педагогика и психология в современном мире: теоретические и практические исследования», декабрь 2021г.  </a:t>
            </a: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r>
              <a:rPr lang="ru-RU" sz="1600" dirty="0">
                <a:solidFill>
                  <a:srgbClr val="0D0C0E"/>
                </a:solidFill>
              </a:rPr>
              <a:t>3.Повышение квалификации сотрудников:</a:t>
            </a:r>
          </a:p>
          <a:p>
            <a:pPr marL="691839" indent="-270720" defTabSz="212064">
              <a:spcBef>
                <a:spcPts val="379"/>
              </a:spcBef>
              <a:spcAft>
                <a:spcPts val="189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D0C0E"/>
                </a:solidFill>
              </a:rPr>
              <a:t>по ДПП «Педагог дополнительного образования», 28.09.2021 (Высоцкая А.В.);</a:t>
            </a:r>
          </a:p>
          <a:p>
            <a:pPr marL="691839" indent="-270720" defTabSz="212064">
              <a:spcBef>
                <a:spcPts val="379"/>
              </a:spcBef>
              <a:spcAft>
                <a:spcPts val="189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D0C0E"/>
                </a:solidFill>
              </a:rPr>
              <a:t>по ДПП «Мастер по созданию тестов в СДО </a:t>
            </a:r>
            <a:r>
              <a:rPr lang="en-US" sz="1600" dirty="0">
                <a:solidFill>
                  <a:srgbClr val="0D0C0E"/>
                </a:solidFill>
              </a:rPr>
              <a:t>Moodle</a:t>
            </a:r>
            <a:r>
              <a:rPr lang="ru-RU" sz="1600" dirty="0">
                <a:solidFill>
                  <a:srgbClr val="0D0C0E"/>
                </a:solidFill>
              </a:rPr>
              <a:t>», 29.10.2021 ЧПОУ «Центр профессионального и дополнительного образования ЛАНЬ», г. Санкт-Петербург (Высоцкая А.В.)у;</a:t>
            </a:r>
          </a:p>
          <a:p>
            <a:pPr marL="691839" indent="-270720" defTabSz="212064">
              <a:spcBef>
                <a:spcPts val="379"/>
              </a:spcBef>
              <a:spcAft>
                <a:spcPts val="189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D0C0E"/>
                </a:solidFill>
              </a:rPr>
              <a:t>мини-курс «Профессия: куратор», 28.10.2021 (Высоцкая А.В.);</a:t>
            </a:r>
          </a:p>
          <a:p>
            <a:pPr marL="691839" indent="-270720" defTabSz="212064">
              <a:spcBef>
                <a:spcPts val="379"/>
              </a:spcBef>
              <a:spcAft>
                <a:spcPts val="189"/>
              </a:spcAft>
              <a:buFont typeface="Wingdings" panose="05000000000000000000" pitchFamily="2" charset="2"/>
              <a:buChar char="Ø"/>
            </a:pPr>
            <a:endParaRPr lang="ru-RU" sz="1326" dirty="0">
              <a:solidFill>
                <a:srgbClr val="0D0C0E"/>
              </a:solidFill>
            </a:endParaRP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endParaRPr lang="ru-RU" sz="1326" dirty="0">
              <a:solidFill>
                <a:schemeClr val="accent5">
                  <a:lumMod val="25000"/>
                </a:schemeClr>
              </a:solidFill>
              <a:latin typeface="Tahoma" pitchFamily="34" charset="0"/>
            </a:endParaRPr>
          </a:p>
          <a:p>
            <a:pPr marL="421119" indent="0" defTabSz="212064">
              <a:spcBef>
                <a:spcPts val="379"/>
              </a:spcBef>
              <a:spcAft>
                <a:spcPts val="189"/>
              </a:spcAft>
              <a:buNone/>
            </a:pPr>
            <a:endParaRPr lang="ru-RU" sz="1326" u="sng" dirty="0">
              <a:solidFill>
                <a:srgbClr val="0D0C0E"/>
              </a:solidFill>
            </a:endParaRPr>
          </a:p>
          <a:p>
            <a:pPr marL="0" indent="0" defTabSz="209056">
              <a:spcBef>
                <a:spcPts val="379"/>
              </a:spcBef>
              <a:spcAft>
                <a:spcPts val="189"/>
              </a:spcAft>
              <a:buNone/>
            </a:pPr>
            <a:endParaRPr lang="ru-RU" sz="1326" u="sng" dirty="0">
              <a:solidFill>
                <a:srgbClr val="0D0C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2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BC4B3-9CFA-AD47-8F0B-593AEDAF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10972800" cy="79208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Учебно-методическая работа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0AAD5DE-65D6-224A-8D0C-B30E258B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38526"/>
              </p:ext>
            </p:extLst>
          </p:nvPr>
        </p:nvGraphicFramePr>
        <p:xfrm>
          <a:off x="551384" y="1412776"/>
          <a:ext cx="10585176" cy="3936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часов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программ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144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64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45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23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D1B038-3BF0-6D4D-A142-5DBA7CE61E96}"/>
              </a:ext>
            </a:extLst>
          </p:cNvPr>
          <p:cNvSpPr txBox="1"/>
          <p:nvPr/>
        </p:nvSpPr>
        <p:spPr>
          <a:xfrm>
            <a:off x="839416" y="5614659"/>
            <a:ext cx="10513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/>
              <a:t>На базе Центра через портал НМО реализуется 152 программы повышения квалификации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320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9C586-6A2B-CE46-9986-1E28FE60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Формы обучения (число программ)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7F1BC-81D4-174E-B0F9-11BE02ACC9F5}"/>
              </a:ext>
            </a:extLst>
          </p:cNvPr>
          <p:cNvSpPr txBox="1">
            <a:spLocks/>
          </p:cNvSpPr>
          <p:nvPr/>
        </p:nvSpPr>
        <p:spPr>
          <a:xfrm>
            <a:off x="335360" y="1241847"/>
            <a:ext cx="11377264" cy="42753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Очных - 91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Заочных – 54 (программы размещены в </a:t>
            </a:r>
            <a:r>
              <a:rPr lang="en-US" dirty="0"/>
              <a:t>MOODLE</a:t>
            </a:r>
            <a:r>
              <a:rPr lang="ru-RU" dirty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Очно-заочных – 12 (144 часовые программы со стажировкой)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Программы повышения квалификации, включающие стажировку являются очно-заочными, так как стажировка – это очная форма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82430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382C1CF4-35EE-494F-9839-9286FAC9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9" b="4137"/>
          <a:stretch>
            <a:fillRect/>
          </a:stretch>
        </p:blipFill>
        <p:spPr bwMode="auto">
          <a:xfrm>
            <a:off x="263352" y="822722"/>
            <a:ext cx="10125073" cy="558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A7B3B-9D70-804D-B9B5-C10457C7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</a:rPr>
              <a:t>Цикл 16 часовой для всех категорий обучающихся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2D0C8-13F4-9548-A52D-51FC1CE5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9915"/>
            <a:ext cx="10972800" cy="6488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Специалисты с высшим образованием (с 2020 года)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17FF6E9-67D2-554E-8A17-ED44EA2DF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80765"/>
              </p:ext>
            </p:extLst>
          </p:nvPr>
        </p:nvGraphicFramePr>
        <p:xfrm>
          <a:off x="335360" y="1070690"/>
          <a:ext cx="11521280" cy="5527395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9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Ультразвуковая навигация при обеспечении сосудистого доступа</a:t>
                      </a:r>
                    </a:p>
                  </a:txBody>
                  <a:tcPr marL="4555" marR="4555" marT="4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Заместительная почечная терапия и экстракорпоральная 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гемокоррекция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в интенсивной терапии</a:t>
                      </a:r>
                    </a:p>
                  </a:txBody>
                  <a:tcPr marL="4555" marR="4555" marT="4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Базовая сердечно-легочная реанимация с применением автоматической наружной 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дефибрилляции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55" marR="4555" marT="4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67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Вопросы оказания специализированной медицинской помощи населению при гриппе, острых респираторных вирусных  инфекциях, в том числе 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коронавирусной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инфекции 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COVID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-19, внебольничных пневмониях</a:t>
                      </a:r>
                    </a:p>
                  </a:txBody>
                  <a:tcPr marL="4555" marR="4555" marT="4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Актуальные вопросы профилактики, диагностики и лечения 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коронавирусной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инфекции 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COVID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-19</a:t>
                      </a:r>
                    </a:p>
                  </a:txBody>
                  <a:tcPr marL="4555" marR="4555" marT="4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9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Нутритивная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поддержка пациентов в критическом состоянии</a:t>
                      </a:r>
                    </a:p>
                  </a:txBody>
                  <a:tcPr marL="4555" marR="4555" marT="4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30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Актуальные вопросы профилактики, диагностики и лечения 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коронавирусной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инфекции </a:t>
                      </a:r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COVID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-19</a:t>
                      </a:r>
                    </a:p>
                  </a:txBody>
                  <a:tcPr marL="4555" marR="4555" marT="4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9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Неотложные состояния в стоматологии (</a:t>
                      </a:r>
                      <a:r>
                        <a:rPr lang="ru-RU" sz="2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дистанционная программа</a:t>
                      </a: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4555" marR="4555" marT="4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94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Медицинское страхование (</a:t>
                      </a:r>
                      <a:r>
                        <a:rPr lang="ru-RU" sz="24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дистанционная</a:t>
                      </a:r>
                      <a:r>
                        <a:rPr lang="ru-RU" sz="2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программа</a:t>
                      </a:r>
                      <a:r>
                        <a:rPr lang="ru-RU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555" marR="4555" marT="45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99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278D9-ED66-4044-A00D-A3B97822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1031016" cy="223224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Симуляционные</a:t>
            </a:r>
            <a:r>
              <a:rPr lang="ru-RU" b="1" dirty="0">
                <a:solidFill>
                  <a:srgbClr val="C00000"/>
                </a:solidFill>
              </a:rPr>
              <a:t> технологии и аккредитация специалистов со средним медицинским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81689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D8200-07D7-47FD-B7F9-292917B9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Периодическая аккредитация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2B3F1-EBB0-4D49-820D-B1FAFFB5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00201"/>
            <a:ext cx="11305256" cy="4525963"/>
          </a:xfrm>
        </p:spPr>
        <p:txBody>
          <a:bodyPr/>
          <a:lstStyle/>
          <a:p>
            <a:r>
              <a:rPr lang="ru-RU" dirty="0"/>
              <a:t>Встречи в 10 ЛУ - очная и ДО форма</a:t>
            </a:r>
          </a:p>
          <a:p>
            <a:pPr marL="0" indent="0">
              <a:buNone/>
            </a:pPr>
            <a:r>
              <a:rPr lang="ru-RU" dirty="0"/>
              <a:t>Тема: «Периодическая аккредитация для медицинских специалистов» – посетили 432 человека </a:t>
            </a:r>
          </a:p>
          <a:p>
            <a:pPr marL="457200" indent="-457200">
              <a:buFont typeface="+mj-lt"/>
              <a:buAutoNum type="arabicParenR"/>
            </a:pPr>
            <a:endParaRPr lang="ru-RU" dirty="0"/>
          </a:p>
          <a:p>
            <a:r>
              <a:rPr lang="ru-RU" dirty="0"/>
              <a:t>Платные консультации –– 14 человек (2550 рублей)</a:t>
            </a:r>
          </a:p>
        </p:txBody>
      </p:sp>
    </p:spTree>
    <p:extLst>
      <p:ext uri="{BB962C8B-B14F-4D97-AF65-F5344CB8AC3E}">
        <p14:creationId xmlns:p14="http://schemas.microsoft.com/office/powerpoint/2010/main" val="9583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ru-RU" dirty="0"/>
              <a:t>Основные разделы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96752"/>
            <a:ext cx="11233248" cy="51845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Образовательная деятельность </a:t>
            </a:r>
            <a:r>
              <a:rPr lang="ru-RU" dirty="0"/>
              <a:t>(государственное задание)</a:t>
            </a:r>
          </a:p>
          <a:p>
            <a:r>
              <a:rPr lang="ru-RU" dirty="0"/>
              <a:t>Дистанционные образовательные технологии</a:t>
            </a:r>
          </a:p>
          <a:p>
            <a:r>
              <a:rPr lang="ru-RU" dirty="0"/>
              <a:t>Учебно-методическая работа</a:t>
            </a:r>
          </a:p>
          <a:p>
            <a:r>
              <a:rPr lang="ru-RU" dirty="0" err="1"/>
              <a:t>Симуляционные</a:t>
            </a:r>
            <a:r>
              <a:rPr lang="ru-RU" dirty="0"/>
              <a:t> технологии и аккредитация</a:t>
            </a:r>
          </a:p>
          <a:p>
            <a:r>
              <a:rPr lang="ru-RU" dirty="0"/>
              <a:t>Информационные технологии</a:t>
            </a:r>
          </a:p>
          <a:p>
            <a:r>
              <a:rPr lang="ru-RU" dirty="0"/>
              <a:t>Охрана труда</a:t>
            </a:r>
          </a:p>
          <a:p>
            <a:r>
              <a:rPr lang="ru-RU" dirty="0"/>
              <a:t>Финансовая деятельность</a:t>
            </a:r>
          </a:p>
          <a:p>
            <a:r>
              <a:rPr lang="ru-RU" dirty="0"/>
              <a:t>Общежитие</a:t>
            </a:r>
            <a:endParaRPr lang="en-US" dirty="0"/>
          </a:p>
          <a:p>
            <a:r>
              <a:rPr lang="ru-RU" dirty="0"/>
              <a:t>Хозяйственная деятельность</a:t>
            </a:r>
          </a:p>
          <a:p>
            <a:r>
              <a:rPr lang="ru-RU" dirty="0"/>
              <a:t>Управление персоналом</a:t>
            </a:r>
          </a:p>
        </p:txBody>
      </p:sp>
    </p:spTree>
    <p:extLst>
      <p:ext uri="{BB962C8B-B14F-4D97-AF65-F5344CB8AC3E}">
        <p14:creationId xmlns:p14="http://schemas.microsoft.com/office/powerpoint/2010/main" val="1373857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AB494-65E2-4284-8CBC-8731100F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25583"/>
            <a:ext cx="11305255" cy="9074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Первичная специализированная аккредитация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0E22775-6D29-4C16-9F3A-71E2548EA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09627"/>
              </p:ext>
            </p:extLst>
          </p:nvPr>
        </p:nvGraphicFramePr>
        <p:xfrm>
          <a:off x="479376" y="1233055"/>
          <a:ext cx="11161240" cy="52179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13154">
                  <a:extLst>
                    <a:ext uri="{9D8B030D-6E8A-4147-A177-3AD203B41FA5}">
                      <a16:colId xmlns:a16="http://schemas.microsoft.com/office/drawing/2014/main" val="2512731101"/>
                    </a:ext>
                  </a:extLst>
                </a:gridCol>
                <a:gridCol w="1832958">
                  <a:extLst>
                    <a:ext uri="{9D8B030D-6E8A-4147-A177-3AD203B41FA5}">
                      <a16:colId xmlns:a16="http://schemas.microsoft.com/office/drawing/2014/main" val="2079772483"/>
                    </a:ext>
                  </a:extLst>
                </a:gridCol>
                <a:gridCol w="2255334">
                  <a:extLst>
                    <a:ext uri="{9D8B030D-6E8A-4147-A177-3AD203B41FA5}">
                      <a16:colId xmlns:a16="http://schemas.microsoft.com/office/drawing/2014/main" val="1853789189"/>
                    </a:ext>
                  </a:extLst>
                </a:gridCol>
                <a:gridCol w="1414820">
                  <a:extLst>
                    <a:ext uri="{9D8B030D-6E8A-4147-A177-3AD203B41FA5}">
                      <a16:colId xmlns:a16="http://schemas.microsoft.com/office/drawing/2014/main" val="2717428844"/>
                    </a:ext>
                  </a:extLst>
                </a:gridCol>
                <a:gridCol w="1030357">
                  <a:extLst>
                    <a:ext uri="{9D8B030D-6E8A-4147-A177-3AD203B41FA5}">
                      <a16:colId xmlns:a16="http://schemas.microsoft.com/office/drawing/2014/main" val="921049050"/>
                    </a:ext>
                  </a:extLst>
                </a:gridCol>
                <a:gridCol w="1914617">
                  <a:extLst>
                    <a:ext uri="{9D8B030D-6E8A-4147-A177-3AD203B41FA5}">
                      <a16:colId xmlns:a16="http://schemas.microsoft.com/office/drawing/2014/main" val="2213994263"/>
                    </a:ext>
                  </a:extLst>
                </a:gridCol>
              </a:tblGrid>
              <a:tr h="104011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цикла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попыток тесты/практика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сдано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 сдано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примечания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14906"/>
                  </a:ext>
                </a:extLst>
              </a:tr>
              <a:tr h="728080">
                <a:tc>
                  <a:txBody>
                    <a:bodyPr/>
                    <a:lstStyle/>
                    <a:p>
                      <a:r>
                        <a:rPr lang="ru-RU" sz="2000" dirty="0"/>
                        <a:t>СД в педиатрии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23+23=46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23+21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-/2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пересдача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14307"/>
                  </a:ext>
                </a:extLst>
              </a:tr>
              <a:tr h="728080">
                <a:tc>
                  <a:txBody>
                    <a:bodyPr/>
                    <a:lstStyle/>
                    <a:p>
                      <a:r>
                        <a:rPr lang="ru-RU" sz="2000" dirty="0"/>
                        <a:t>СД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21+14+17=52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21/12/16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-/2/1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пересдача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033030"/>
                  </a:ext>
                </a:extLst>
              </a:tr>
              <a:tr h="728080">
                <a:tc>
                  <a:txBody>
                    <a:bodyPr/>
                    <a:lstStyle/>
                    <a:p>
                      <a:r>
                        <a:rPr lang="ru-RU" sz="2000" dirty="0"/>
                        <a:t>Анестезиология и реаниматология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пересдача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800154"/>
                  </a:ext>
                </a:extLst>
              </a:tr>
              <a:tr h="421824">
                <a:tc>
                  <a:txBody>
                    <a:bodyPr/>
                    <a:lstStyle/>
                    <a:p>
                      <a:r>
                        <a:rPr lang="ru-RU" sz="2000" dirty="0"/>
                        <a:t>Операционное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пересдача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03303"/>
                  </a:ext>
                </a:extLst>
              </a:tr>
              <a:tr h="421824">
                <a:tc>
                  <a:txBody>
                    <a:bodyPr/>
                    <a:lstStyle/>
                    <a:p>
                      <a:r>
                        <a:rPr lang="ru-RU" sz="2000" dirty="0"/>
                        <a:t>Физиотерапия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пересдача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50926"/>
                  </a:ext>
                </a:extLst>
              </a:tr>
              <a:tr h="421824">
                <a:tc>
                  <a:txBody>
                    <a:bodyPr/>
                    <a:lstStyle/>
                    <a:p>
                      <a:r>
                        <a:rPr lang="ru-RU" sz="2000" dirty="0"/>
                        <a:t>Рентгенология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пересдача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026016"/>
                  </a:ext>
                </a:extLst>
              </a:tr>
              <a:tr h="728080">
                <a:tc>
                  <a:txBody>
                    <a:bodyPr/>
                    <a:lstStyle/>
                    <a:p>
                      <a:r>
                        <a:rPr lang="ru-RU" sz="2000" dirty="0"/>
                        <a:t>Медицинская статистика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пересдача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20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91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A4201-5EC0-4F4B-BFB3-4DE9B040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74638"/>
            <a:ext cx="1117503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2021 год ПСА на площадке Центра медицинского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ABF49-8D30-40DB-A833-38C8AB95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00201"/>
            <a:ext cx="1137726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всего 152 проходили процедуру аккредитации</a:t>
            </a:r>
          </a:p>
          <a:p>
            <a:r>
              <a:rPr lang="ru-RU" dirty="0"/>
              <a:t>успешно прошли первичную специализированную аккредитацию</a:t>
            </a:r>
          </a:p>
          <a:p>
            <a:pPr marL="0" indent="0">
              <a:buNone/>
            </a:pPr>
            <a:r>
              <a:rPr lang="ru-RU" dirty="0"/>
              <a:t>146 медицинских специалистов </a:t>
            </a:r>
          </a:p>
          <a:p>
            <a:r>
              <a:rPr lang="ru-RU" dirty="0"/>
              <a:t>6 аккредитуемых могут повторить попытку через 6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193058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6600"/>
                </a:solidFill>
              </a:rPr>
              <a:t>Информационные технологии (1)</a:t>
            </a:r>
            <a:br>
              <a:rPr lang="ru-RU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9376" y="1196752"/>
            <a:ext cx="5040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Система тестирование INDIGO:</a:t>
            </a:r>
            <a:endParaRPr lang="ru-RU" dirty="0"/>
          </a:p>
          <a:p>
            <a:endParaRPr lang="ru-RU" sz="800" dirty="0"/>
          </a:p>
          <a:p>
            <a:r>
              <a:rPr lang="ru-RU" dirty="0"/>
              <a:t>На 01.01.2021 в системе тестирования </a:t>
            </a:r>
            <a:r>
              <a:rPr lang="en-US" dirty="0"/>
              <a:t>INDIGO </a:t>
            </a:r>
            <a:r>
              <a:rPr lang="ru-RU" dirty="0"/>
              <a:t>зарегистрировано:</a:t>
            </a:r>
          </a:p>
          <a:p>
            <a:r>
              <a:rPr lang="en-US" dirty="0"/>
              <a:t>43000 (27000 </a:t>
            </a:r>
            <a:r>
              <a:rPr lang="ru-RU" dirty="0"/>
              <a:t>– в 2020 году) пользователя;</a:t>
            </a:r>
          </a:p>
          <a:p>
            <a:r>
              <a:rPr lang="ru-RU" dirty="0"/>
              <a:t>51 тест;</a:t>
            </a:r>
          </a:p>
          <a:p>
            <a:r>
              <a:rPr lang="ru-RU" dirty="0"/>
              <a:t>3</a:t>
            </a:r>
            <a:r>
              <a:rPr lang="en-US" dirty="0"/>
              <a:t>5000</a:t>
            </a:r>
            <a:r>
              <a:rPr lang="ru-RU" dirty="0"/>
              <a:t> вопросов.</a:t>
            </a:r>
          </a:p>
          <a:p>
            <a:endParaRPr lang="ru-RU" sz="800" dirty="0"/>
          </a:p>
          <a:p>
            <a:r>
              <a:rPr lang="ru-RU" b="1" i="1" u="sng" dirty="0"/>
              <a:t>20</a:t>
            </a:r>
            <a:r>
              <a:rPr lang="en-US" b="1" i="1" u="sng" dirty="0"/>
              <a:t>20</a:t>
            </a:r>
            <a:r>
              <a:rPr lang="ru-RU" b="1" i="1" u="sng" dirty="0"/>
              <a:t> год</a:t>
            </a:r>
            <a:r>
              <a:rPr lang="ru-RU" b="1" u="sng" dirty="0"/>
              <a:t>:</a:t>
            </a:r>
          </a:p>
          <a:p>
            <a:r>
              <a:rPr lang="ru-RU" dirty="0"/>
              <a:t>Разработано и введено в систему - 5 тестов:</a:t>
            </a:r>
          </a:p>
          <a:p>
            <a:r>
              <a:rPr lang="ru-RU" dirty="0">
                <a:solidFill>
                  <a:srgbClr val="FF0000"/>
                </a:solidFill>
              </a:rPr>
              <a:t>     -  Здоровый ребенок;</a:t>
            </a:r>
          </a:p>
          <a:p>
            <a:r>
              <a:rPr lang="ru-RU" dirty="0">
                <a:solidFill>
                  <a:srgbClr val="FF0000"/>
                </a:solidFill>
              </a:rPr>
              <a:t>     -  Сестринское дело при инфекциях;</a:t>
            </a:r>
          </a:p>
          <a:p>
            <a:r>
              <a:rPr lang="ru-RU" dirty="0">
                <a:solidFill>
                  <a:srgbClr val="FF0000"/>
                </a:solidFill>
              </a:rPr>
              <a:t>     -  Цитология;</a:t>
            </a:r>
          </a:p>
          <a:p>
            <a:r>
              <a:rPr lang="ru-RU" dirty="0">
                <a:solidFill>
                  <a:srgbClr val="FF0000"/>
                </a:solidFill>
              </a:rPr>
              <a:t>     -  Сестринское дело во фтизиатрии;</a:t>
            </a:r>
          </a:p>
          <a:p>
            <a:r>
              <a:rPr lang="ru-RU" dirty="0">
                <a:solidFill>
                  <a:srgbClr val="FF0000"/>
                </a:solidFill>
              </a:rPr>
              <a:t>     -  Судебно-медицинская экспертиза.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r>
              <a:rPr lang="ru-RU" dirty="0"/>
              <a:t>Зарегистрировано в системе более 27000 пользователей.</a:t>
            </a:r>
          </a:p>
          <a:p>
            <a:endParaRPr lang="ru-RU" dirty="0"/>
          </a:p>
          <a:p>
            <a:r>
              <a:rPr lang="ru-RU" dirty="0"/>
              <a:t>Продлена лицензия на 1 год</a:t>
            </a:r>
            <a:r>
              <a:rPr lang="ru-RU" dirty="0">
                <a:solidFill>
                  <a:srgbClr val="000099"/>
                </a:solidFill>
              </a:rPr>
              <a:t>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41C77-65F3-0549-81AC-0E9240FBF60D}"/>
              </a:ext>
            </a:extLst>
          </p:cNvPr>
          <p:cNvSpPr txBox="1"/>
          <p:nvPr/>
        </p:nvSpPr>
        <p:spPr>
          <a:xfrm>
            <a:off x="6260086" y="1052736"/>
            <a:ext cx="51645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00FF"/>
                </a:solidFill>
              </a:rPr>
              <a:t>Система тестирование INDIGO:</a:t>
            </a:r>
            <a:endParaRPr lang="ru-RU" sz="2400" dirty="0">
              <a:solidFill>
                <a:srgbClr val="0000FF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На 01.01.2022 в системе тестирования </a:t>
            </a:r>
            <a:r>
              <a:rPr lang="en-US" sz="2400" dirty="0">
                <a:solidFill>
                  <a:srgbClr val="000099"/>
                </a:solidFill>
              </a:rPr>
              <a:t>INDIGO </a:t>
            </a:r>
            <a:r>
              <a:rPr lang="ru-RU" sz="2400" dirty="0">
                <a:solidFill>
                  <a:srgbClr val="000099"/>
                </a:solidFill>
              </a:rPr>
              <a:t>зарегистрировано:</a:t>
            </a:r>
          </a:p>
          <a:p>
            <a:r>
              <a:rPr lang="en-US" sz="2400" dirty="0">
                <a:solidFill>
                  <a:srgbClr val="000099"/>
                </a:solidFill>
              </a:rPr>
              <a:t>64000 </a:t>
            </a:r>
            <a:r>
              <a:rPr lang="ru-RU" sz="2400" dirty="0">
                <a:solidFill>
                  <a:srgbClr val="000099"/>
                </a:solidFill>
              </a:rPr>
              <a:t>пользователя;</a:t>
            </a:r>
          </a:p>
          <a:p>
            <a:r>
              <a:rPr lang="ru-RU" sz="2400" dirty="0">
                <a:solidFill>
                  <a:srgbClr val="000099"/>
                </a:solidFill>
              </a:rPr>
              <a:t>51 тест;</a:t>
            </a:r>
          </a:p>
          <a:p>
            <a:r>
              <a:rPr lang="ru-RU" sz="2400" dirty="0">
                <a:solidFill>
                  <a:srgbClr val="000099"/>
                </a:solidFill>
              </a:rPr>
              <a:t>3</a:t>
            </a:r>
            <a:r>
              <a:rPr lang="en-US" sz="2400" dirty="0">
                <a:solidFill>
                  <a:srgbClr val="000099"/>
                </a:solidFill>
              </a:rPr>
              <a:t>5000</a:t>
            </a:r>
            <a:r>
              <a:rPr lang="ru-RU" sz="2400" dirty="0">
                <a:solidFill>
                  <a:srgbClr val="000099"/>
                </a:solidFill>
              </a:rPr>
              <a:t> вопросов.</a:t>
            </a:r>
          </a:p>
          <a:p>
            <a:endParaRPr lang="ru-RU" sz="1000" dirty="0">
              <a:solidFill>
                <a:srgbClr val="000099"/>
              </a:solidFill>
            </a:endParaRPr>
          </a:p>
          <a:p>
            <a:endParaRPr lang="ru-RU" sz="2400" dirty="0">
              <a:solidFill>
                <a:srgbClr val="000099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Зарегистрировано в системе более 21000 пользователей.</a:t>
            </a:r>
          </a:p>
          <a:p>
            <a:endParaRPr lang="ru-RU" sz="2400" dirty="0">
              <a:solidFill>
                <a:srgbClr val="000099"/>
              </a:solidFill>
            </a:endParaRPr>
          </a:p>
          <a:p>
            <a:r>
              <a:rPr lang="ru-RU" sz="2400" dirty="0">
                <a:solidFill>
                  <a:srgbClr val="000099"/>
                </a:solidFill>
              </a:rPr>
              <a:t>Продлена лицензия на 1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84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6600"/>
                </a:solidFill>
              </a:rPr>
              <a:t>Информационные технологии (2)</a:t>
            </a:r>
            <a:br>
              <a:rPr lang="ru-RU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908721"/>
            <a:ext cx="6624736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Сайт  КГБОУДПО «Красноярский краевой центр медицинского образования»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http://krascpk.ru/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году добавлены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разделы: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на сайте, личный кабинет.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 о проводимых вебинарах.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Добавлены следующе подразделы: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– расписание занятий;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– обучающие материалы;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– обучение по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COVOD-19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– первый этап первичной специализированной аккредитации специалистов;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– информационные материалы портала НМО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– контроль знаний специалиста по автоклавированию.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Добавлено и изменено более 150 разделов, подразделов и документов.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90ECD-3D54-EE4D-910D-A78718750B4F}"/>
              </a:ext>
            </a:extLst>
          </p:cNvPr>
          <p:cNvSpPr txBox="1"/>
          <p:nvPr/>
        </p:nvSpPr>
        <p:spPr>
          <a:xfrm>
            <a:off x="6707124" y="1279693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Сайт  КГБОУДПО «Красноярский краевой центр медицинского образования» </a:t>
            </a:r>
            <a:r>
              <a:rPr lang="en-US" sz="2000" dirty="0">
                <a:solidFill>
                  <a:srgbClr val="0000FF"/>
                </a:solidFill>
                <a:hlinkClick r:id="rId2"/>
              </a:rPr>
              <a:t>http://krascpk.ru/</a:t>
            </a:r>
            <a:r>
              <a:rPr lang="ru-RU" sz="2000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ts val="400"/>
              </a:spcBef>
            </a:pPr>
            <a:r>
              <a:rPr lang="ru-RU" sz="2000" b="1" i="1" dirty="0">
                <a:solidFill>
                  <a:srgbClr val="000099"/>
                </a:solidFill>
              </a:rPr>
              <a:t>В 2021 году добавлены разделы:</a:t>
            </a:r>
            <a:endParaRPr lang="ru-RU" sz="2000" b="1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99"/>
                </a:solidFill>
              </a:rPr>
              <a:t>COVID-19 (</a:t>
            </a:r>
            <a:r>
              <a:rPr lang="ru-RU" sz="2000" b="1" dirty="0">
                <a:solidFill>
                  <a:srgbClr val="000099"/>
                </a:solidFill>
              </a:rPr>
              <a:t>информация о вакцинации сотрудников ККЦМО).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</a:rPr>
              <a:t>Медицинский кадровый призыв (информация о вакансиях в здравоохранении Красноярского края).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0099"/>
              </a:solidFill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</a:rPr>
              <a:t>Добавлено и изменено более 300 разделов, подразделов и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94642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6600"/>
                </a:solidFill>
              </a:rPr>
              <a:t>Информационные технологии (3)</a:t>
            </a:r>
            <a:br>
              <a:rPr lang="ru-RU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49AAD-B43D-3C46-8A7D-0A9FDE7058FC}"/>
              </a:ext>
            </a:extLst>
          </p:cNvPr>
          <p:cNvSpPr txBox="1"/>
          <p:nvPr/>
        </p:nvSpPr>
        <p:spPr>
          <a:xfrm>
            <a:off x="407368" y="810297"/>
            <a:ext cx="10972800" cy="457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400" dirty="0"/>
              <a:t>1</a:t>
            </a:r>
            <a:r>
              <a:rPr lang="ru-RU" sz="2000" dirty="0"/>
              <a:t>. ПРИОБРЕТЕНО И ВВЕДЕНО В ДЕЙСТВИЕ: 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– сервер с ОС </a:t>
            </a:r>
            <a:r>
              <a:rPr lang="en-US" sz="2000" dirty="0"/>
              <a:t>Windows Server 2019 </a:t>
            </a:r>
            <a:r>
              <a:rPr lang="ru-RU" sz="2000" dirty="0"/>
              <a:t>(каб. 1-05) – 200000,0 руб. 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– программное обеспечение 1С: Предприятие 8 – Управление учебным центром.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– источник бесперебойного питания для сервера 1С – 16790 руб.</a:t>
            </a:r>
          </a:p>
          <a:p>
            <a:pPr>
              <a:lnSpc>
                <a:spcPct val="110000"/>
              </a:lnSpc>
            </a:pPr>
            <a:r>
              <a:rPr lang="ru-RU" sz="2000" dirty="0"/>
              <a:t>– смартфон для отделения дистанционного обучения – 10000 руб. </a:t>
            </a:r>
          </a:p>
          <a:p>
            <a:pPr>
              <a:lnSpc>
                <a:spcPct val="110000"/>
              </a:lnSpc>
            </a:pPr>
            <a:endParaRPr lang="ru-RU" sz="2000" dirty="0"/>
          </a:p>
          <a:p>
            <a:pPr>
              <a:lnSpc>
                <a:spcPct val="110000"/>
              </a:lnSpc>
            </a:pPr>
            <a:r>
              <a:rPr lang="ru-RU" sz="2000" dirty="0"/>
              <a:t>2. Произведена замена устаревшего, либо вышедшее из строя оборудования:</a:t>
            </a:r>
          </a:p>
          <a:p>
            <a:pPr marL="444500" indent="-2520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630238" algn="l"/>
              </a:tabLst>
            </a:pPr>
            <a:r>
              <a:rPr lang="ru-RU" sz="2000" dirty="0"/>
              <a:t>аналоговые телефоны на </a:t>
            </a:r>
            <a:r>
              <a:rPr lang="en-US" sz="2000" dirty="0"/>
              <a:t>IP</a:t>
            </a:r>
            <a:r>
              <a:rPr lang="ru-RU" sz="2000" dirty="0"/>
              <a:t> телефоны – 5 шт. – 19950,0 руб.;</a:t>
            </a:r>
          </a:p>
          <a:p>
            <a:pPr marL="444500" indent="-2520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630238" algn="l"/>
              </a:tabLst>
            </a:pPr>
            <a:r>
              <a:rPr lang="ru-RU" sz="2000" dirty="0"/>
              <a:t>коммутаторы – 1 шт. (каб. 3-02) – 10950,0 руб.;</a:t>
            </a:r>
          </a:p>
          <a:p>
            <a:pPr marL="444500" indent="-2520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630238" algn="l"/>
              </a:tabLst>
            </a:pPr>
            <a:r>
              <a:rPr lang="ru-RU" sz="2000" dirty="0"/>
              <a:t>персональные компьютеры – 1 шт. (отдел кадров) – 59420 руб.;</a:t>
            </a:r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630238" algn="l"/>
              </a:tabLst>
            </a:pPr>
            <a:endParaRPr lang="ru-RU" sz="2000" dirty="0"/>
          </a:p>
          <a:p>
            <a:pPr>
              <a:lnSpc>
                <a:spcPct val="110000"/>
              </a:lnSpc>
              <a:spcBef>
                <a:spcPts val="600"/>
              </a:spcBef>
              <a:tabLst>
                <a:tab pos="630238" algn="l"/>
              </a:tabLst>
            </a:pPr>
            <a:r>
              <a:rPr lang="ru-RU" sz="2000" dirty="0"/>
              <a:t>3. Произведен монтаж локальной вычислительной сети в отделе кадров – 6000 руб. </a:t>
            </a:r>
          </a:p>
        </p:txBody>
      </p:sp>
    </p:spTree>
    <p:extLst>
      <p:ext uri="{BB962C8B-B14F-4D97-AF65-F5344CB8AC3E}">
        <p14:creationId xmlns:p14="http://schemas.microsoft.com/office/powerpoint/2010/main" val="2319373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504" y="188640"/>
            <a:ext cx="8640960" cy="2736304"/>
          </a:xfrm>
        </p:spPr>
        <p:txBody>
          <a:bodyPr>
            <a:normAutofit/>
          </a:bodyPr>
          <a:lstStyle/>
          <a:p>
            <a:r>
              <a:rPr lang="ru-RU" b="1" dirty="0"/>
              <a:t>Обеспечение норм и требований  условий охраны труда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492896"/>
            <a:ext cx="774868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4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16632"/>
            <a:ext cx="10513168" cy="850106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FF6600"/>
                </a:solidFill>
              </a:rPr>
              <a:t>Основные итоги работы специалиста  (1)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368" y="1124744"/>
            <a:ext cx="113772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Проведены в порядок (написаны)  журналы регистрации инструктажа на рабочем месте.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Подготовлен ответ на Предостережение «О недопустимости нарушения обязательных требований трудового законодательства»(№ 24/10-733-21-И    от  15.01.2021) в Государственной инспекции труда по  Красноярскому краю: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организовано обучение Членов комиссии по проверке знаний требований охраны труда в Учебно-Методическом Центре по ГО,ЧС и ПБ  5 февраля 2021г.  получили удостоверения по охране труда</a:t>
            </a:r>
          </a:p>
          <a:p>
            <a:r>
              <a:rPr lang="ru-RU" sz="2000" dirty="0"/>
              <a:t> - пересмотрены и утверждены заново следующие документы:</a:t>
            </a:r>
          </a:p>
          <a:p>
            <a:r>
              <a:rPr lang="ru-RU" sz="2000" dirty="0"/>
              <a:t>1) Инструкция по охране труда для слесаря сантехника (ИОТ-033-2021); </a:t>
            </a:r>
          </a:p>
          <a:p>
            <a:r>
              <a:rPr lang="ru-RU" sz="2000" dirty="0"/>
              <a:t>2) Инструкция по охране труда для электромонтера по ремонту и обслуживанию электрооборудования (ИОТ -034-2021); </a:t>
            </a:r>
          </a:p>
          <a:p>
            <a:r>
              <a:rPr lang="ru-RU" sz="2000" dirty="0"/>
              <a:t>3) Инструкция по охране труда для подсобного рабочего (ИОТ-036-2021);</a:t>
            </a:r>
          </a:p>
          <a:p>
            <a:r>
              <a:rPr lang="ru-RU" sz="2000" dirty="0"/>
              <a:t>4) Инструкция по охране труда для рабочего по комплексному обслуживанию и ремонту здания (ИОТ-035-2021);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474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915536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6600"/>
                </a:solidFill>
              </a:rPr>
              <a:t>Основные итоги работы специалиста (2)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9376" y="1124744"/>
            <a:ext cx="110172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ru-RU" sz="2000" dirty="0"/>
              <a:t>) Инструкция по охране труда при работе с инструментами и приспособлениями (ИОТ-053-2021); </a:t>
            </a:r>
          </a:p>
          <a:p>
            <a:r>
              <a:rPr lang="ru-RU" sz="2000" dirty="0"/>
              <a:t>6) Программа проведения инструктажа по охране труда для слесаря - сантехника (ППИ-006-2021);</a:t>
            </a:r>
          </a:p>
          <a:p>
            <a:r>
              <a:rPr lang="ru-RU" sz="2000" dirty="0"/>
              <a:t>7) Программа проведения инструктажа по охране труда для электромонтера по ремонту и обслуживанию электрооборудования (ППИ-004-2021); </a:t>
            </a:r>
          </a:p>
          <a:p>
            <a:r>
              <a:rPr lang="ru-RU" sz="2000" dirty="0"/>
              <a:t>8) Программа проведения инструктажа по охране труда для  рабочего по комплексному обслуживанию и ремонту здания (ППИ-005-2021);</a:t>
            </a:r>
          </a:p>
          <a:p>
            <a:r>
              <a:rPr lang="ru-RU" sz="2000" dirty="0"/>
              <a:t>9) Программа проведения инструктажа по охране труда для подсобного рабочего (ППИ-010-2021); </a:t>
            </a:r>
          </a:p>
          <a:p>
            <a:r>
              <a:rPr lang="ru-RU" sz="2000" dirty="0"/>
              <a:t>10) Программа обучения по охране труда работников КГБУДПО «ККЦМО»);</a:t>
            </a:r>
          </a:p>
          <a:p>
            <a:r>
              <a:rPr lang="ru-RU" dirty="0"/>
              <a:t>11) Проведено внеочередное обучение и внеплановый инструктаж  по охране труда с рабочим  персоналом</a:t>
            </a:r>
          </a:p>
          <a:p>
            <a:endParaRPr lang="ru-RU" sz="20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22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915536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6600"/>
                </a:solidFill>
              </a:rPr>
              <a:t>Основные итоги работы специалиста (3)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9376" y="1124744"/>
            <a:ext cx="1101722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Был организован и проведен  с 01.03.2021г. по 12.03.2021г.  периодический медицинский осмотр в Медицинском центре «Здоровый край».</a:t>
            </a:r>
          </a:p>
          <a:p>
            <a:r>
              <a:rPr lang="ru-RU" sz="2400" dirty="0"/>
              <a:t>- по итогом прохождения медицинского осмотра было проведено анкетирование сотрудников.</a:t>
            </a:r>
          </a:p>
          <a:p>
            <a:pPr lvl="0"/>
            <a:r>
              <a:rPr lang="ru-RU" sz="2400" dirty="0"/>
              <a:t>Организованы обучения:</a:t>
            </a:r>
          </a:p>
          <a:p>
            <a:r>
              <a:rPr lang="ru-RU" sz="2400" dirty="0"/>
              <a:t>- по охране труда руководителей структурных подразделений;</a:t>
            </a:r>
          </a:p>
          <a:p>
            <a:r>
              <a:rPr lang="ru-RU" sz="2400" dirty="0"/>
              <a:t>- по пожарной безопасности;</a:t>
            </a:r>
          </a:p>
          <a:p>
            <a:r>
              <a:rPr lang="ru-RU" sz="2400" dirty="0"/>
              <a:t>- по электробезопасности.</a:t>
            </a:r>
          </a:p>
          <a:p>
            <a:pPr lvl="0"/>
            <a:r>
              <a:rPr lang="ru-RU" sz="2400" dirty="0"/>
              <a:t>Разработана и утверждена программа проведения вводного инструктажа.</a:t>
            </a:r>
          </a:p>
          <a:p>
            <a:pPr lvl="0"/>
            <a:r>
              <a:rPr lang="ru-RU" sz="2400" dirty="0"/>
              <a:t>Было организовано тестирование сотрудников на наличие у них в крови антител к </a:t>
            </a:r>
            <a:r>
              <a:rPr lang="ru-RU" sz="2400" dirty="0" err="1"/>
              <a:t>коронавирусной</a:t>
            </a:r>
            <a:r>
              <a:rPr lang="ru-RU" sz="2400" dirty="0"/>
              <a:t> инфекции </a:t>
            </a:r>
            <a:r>
              <a:rPr lang="en-US" sz="2400" dirty="0"/>
              <a:t>SARS</a:t>
            </a:r>
            <a:r>
              <a:rPr lang="ru-RU" sz="2400" dirty="0"/>
              <a:t>-</a:t>
            </a:r>
            <a:r>
              <a:rPr lang="en-US" sz="2400" dirty="0"/>
              <a:t>C</a:t>
            </a:r>
            <a:r>
              <a:rPr lang="ru-RU" sz="2400" dirty="0"/>
              <a:t>о</a:t>
            </a:r>
            <a:r>
              <a:rPr lang="en-US" sz="2400" dirty="0"/>
              <a:t>V</a:t>
            </a:r>
            <a:r>
              <a:rPr lang="ru-RU" sz="2400" dirty="0"/>
              <a:t>-2.</a:t>
            </a:r>
          </a:p>
          <a:p>
            <a:endParaRPr lang="ru-RU" sz="28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44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915536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6600"/>
                </a:solidFill>
              </a:rPr>
              <a:t>Основные итоги работы специалиста (4)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9376" y="1124744"/>
            <a:ext cx="110172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Разработаны:</a:t>
            </a:r>
          </a:p>
          <a:p>
            <a:r>
              <a:rPr lang="ru-RU" sz="2000" dirty="0"/>
              <a:t>- Положение по обеспечению работников специальной одеждой, специальной обувью и другими средствами индивидуальной защиты.</a:t>
            </a:r>
          </a:p>
          <a:p>
            <a:r>
              <a:rPr lang="ru-RU" sz="2000" dirty="0"/>
              <a:t> - Положение</a:t>
            </a:r>
            <a:r>
              <a:rPr lang="ru-RU" sz="2000" b="1" dirty="0"/>
              <a:t> </a:t>
            </a:r>
            <a:r>
              <a:rPr lang="ru-RU" sz="2000" dirty="0"/>
              <a:t>по «Обеспечение работников КГБОУДПО «ККЦМО» смывающими и (или) обезвреживающими средствами»;</a:t>
            </a:r>
          </a:p>
          <a:p>
            <a:r>
              <a:rPr lang="ru-RU" sz="2000" dirty="0"/>
              <a:t>- Перечень работ и профессий, по которым необходима выдача спецодежды, </a:t>
            </a:r>
            <a:r>
              <a:rPr lang="ru-RU" sz="2000" dirty="0" err="1"/>
              <a:t>спецобуви</a:t>
            </a:r>
            <a:r>
              <a:rPr lang="ru-RU" sz="2000" dirty="0"/>
              <a:t> и других средств индивидуальной защиты. </a:t>
            </a:r>
          </a:p>
          <a:p>
            <a:r>
              <a:rPr lang="ru-RU" sz="2000" dirty="0"/>
              <a:t>8. Разработано СОГЛАШЕНИЕ ПО ОХРАНЕ ТРУДА НА 2021 г. к коллективному договору.</a:t>
            </a:r>
          </a:p>
          <a:p>
            <a:r>
              <a:rPr lang="ru-RU" sz="2000" dirty="0"/>
              <a:t>9. Проведена специальная оценка условий труда.</a:t>
            </a:r>
          </a:p>
          <a:p>
            <a:r>
              <a:rPr lang="ru-RU" sz="2000" dirty="0"/>
              <a:t>10. Организовано и проведено с 01.10.2021-21.10.2021г. ежегодное обучение по охране труда( с оформление протоколов).</a:t>
            </a:r>
          </a:p>
          <a:p>
            <a:r>
              <a:rPr lang="ru-RU" sz="2000" dirty="0"/>
              <a:t>11. Организовано и проведено с 10.11.2021-25.11.2021г.  обучение по персонала оказанию первой помощи на производстве.</a:t>
            </a:r>
          </a:p>
          <a:p>
            <a:endParaRPr lang="ru-RU" sz="24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11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Grp="1" noChangeArrowheads="1"/>
          </p:cNvSpPr>
          <p:nvPr>
            <p:ph type="ctrTitle" idx="4294967295"/>
          </p:nvPr>
        </p:nvSpPr>
        <p:spPr>
          <a:xfrm>
            <a:off x="1761332" y="136524"/>
            <a:ext cx="8799164" cy="4841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Государственное задание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32914"/>
              </p:ext>
            </p:extLst>
          </p:nvPr>
        </p:nvGraphicFramePr>
        <p:xfrm>
          <a:off x="407368" y="759869"/>
          <a:ext cx="11305256" cy="5368259"/>
        </p:xfrm>
        <a:graphic>
          <a:graphicData uri="http://schemas.openxmlformats.org/drawingml/2006/table">
            <a:tbl>
              <a:tblPr/>
              <a:tblGrid>
                <a:gridCol w="346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473">
                  <a:extLst>
                    <a:ext uri="{9D8B030D-6E8A-4147-A177-3AD203B41FA5}">
                      <a16:colId xmlns:a16="http://schemas.microsoft.com/office/drawing/2014/main" val="2320550912"/>
                    </a:ext>
                  </a:extLst>
                </a:gridCol>
                <a:gridCol w="1241473">
                  <a:extLst>
                    <a:ext uri="{9D8B030D-6E8A-4147-A177-3AD203B41FA5}">
                      <a16:colId xmlns:a16="http://schemas.microsoft.com/office/drawing/2014/main" val="341810640"/>
                    </a:ext>
                  </a:extLst>
                </a:gridCol>
                <a:gridCol w="143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показатели выполнения государственного задания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2017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2018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2019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2020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2021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% роста по отношению к 2017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Количество проученных слушателей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4388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4570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4334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5616</a:t>
                      </a: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7103</a:t>
                      </a: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+61,8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Количество выполненных чел./часов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911068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729416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681380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671028</a:t>
                      </a: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553336</a:t>
                      </a: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-60,7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Финансовое обеспечение, млн. руб.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27,0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29,1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38,8</a:t>
                      </a:r>
                    </a:p>
                  </a:txBody>
                  <a:tcPr marL="91437" marR="91437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42,1</a:t>
                      </a: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38,01</a:t>
                      </a:r>
                    </a:p>
                  </a:txBody>
                  <a:tcPr marL="91437" marR="91437" marT="45708" marB="4570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+41,1</a:t>
                      </a:r>
                    </a:p>
                  </a:txBody>
                  <a:tcPr marL="91437" marR="91437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2DA9E3-62F4-EB4A-B763-8E0D892606A8}" type="slidenum">
              <a:rPr lang="ru-RU" sz="1400" b="0">
                <a:solidFill>
                  <a:schemeClr val="tx1"/>
                </a:solidFill>
              </a:rPr>
              <a:pPr eaLnBrk="1" hangingPunct="1"/>
              <a:t>3</a:t>
            </a:fld>
            <a:endParaRPr lang="ru-R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27115"/>
      </p:ext>
    </p:extLst>
  </p:cSld>
  <p:clrMapOvr>
    <a:masterClrMapping/>
  </p:clrMapOvr>
  <p:transition>
    <p:strips dir="rd"/>
    <p:sndAc>
      <p:stSnd>
        <p:snd r:embed="rId2" name="cashreg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915536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6600"/>
                </a:solidFill>
              </a:rPr>
              <a:t>Основные итоги работы специалиста (5)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9376" y="1124744"/>
            <a:ext cx="110172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12.	Проведена  работа по привлечению сотрудников к добровольному вакцинированию. Из  59 человек персонала:</a:t>
            </a:r>
          </a:p>
          <a:p>
            <a:r>
              <a:rPr lang="ru-RU" dirty="0"/>
              <a:t>Привито- 51 человек -86%</a:t>
            </a:r>
          </a:p>
          <a:p>
            <a:r>
              <a:rPr lang="ru-RU" dirty="0"/>
              <a:t>Болели (за последние 6 мес.) -5 человек -8,5%</a:t>
            </a:r>
          </a:p>
          <a:p>
            <a:r>
              <a:rPr lang="ru-RU" dirty="0" err="1"/>
              <a:t>Медотвод</a:t>
            </a:r>
            <a:r>
              <a:rPr lang="ru-RU" dirty="0"/>
              <a:t> – 3 человека- 5%</a:t>
            </a:r>
          </a:p>
          <a:p>
            <a:r>
              <a:rPr lang="ru-RU" dirty="0"/>
              <a:t>Коллективный иммунитет – 94,5%</a:t>
            </a:r>
          </a:p>
          <a:p>
            <a:r>
              <a:rPr lang="ru-RU" dirty="0"/>
              <a:t>13.	Отчеты:</a:t>
            </a:r>
          </a:p>
          <a:p>
            <a:r>
              <a:rPr lang="ru-RU" dirty="0"/>
              <a:t>- Минздрав Красноярского края «О состоянии охраны труда за 2021г.»;</a:t>
            </a:r>
          </a:p>
          <a:p>
            <a:r>
              <a:rPr lang="ru-RU" dirty="0"/>
              <a:t>- «О проведении с 07.04.2021 по 11.04.2021 мероприятий, приуроченных к Всемирному дню здоровья «Будь здоров!»;</a:t>
            </a:r>
          </a:p>
          <a:p>
            <a:r>
              <a:rPr lang="ru-RU" dirty="0"/>
              <a:t>-  «О мероприятиях, посвящённых Всемирному дню охраны труда»;</a:t>
            </a:r>
          </a:p>
          <a:p>
            <a:r>
              <a:rPr lang="ru-RU" dirty="0"/>
              <a:t>- «Отчет для папки мониторинг».</a:t>
            </a:r>
          </a:p>
          <a:p>
            <a:r>
              <a:rPr lang="ru-RU" dirty="0"/>
              <a:t>- Отчет для профсоюза.</a:t>
            </a:r>
          </a:p>
          <a:p>
            <a:r>
              <a:rPr lang="ru-RU" dirty="0"/>
              <a:t>14.	Проводится (по мере необходимости) со вновь принимаемыми сотрудниками:</a:t>
            </a:r>
          </a:p>
          <a:p>
            <a:r>
              <a:rPr lang="ru-RU" dirty="0"/>
              <a:t>- Вводный инструктаж с заполнение  журнала вводного инструктажа;</a:t>
            </a:r>
          </a:p>
          <a:p>
            <a:r>
              <a:rPr lang="ru-RU" dirty="0"/>
              <a:t>- ознакомление с картами специальной оценки рабочих мест;</a:t>
            </a:r>
          </a:p>
          <a:p>
            <a:r>
              <a:rPr lang="ru-RU" dirty="0"/>
              <a:t>- обучение по охране труда с оформление протоколов.</a:t>
            </a:r>
          </a:p>
          <a:p>
            <a:endParaRPr lang="ru-RU" sz="20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7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AB11F-59FC-F544-8786-B5CBBBF2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622"/>
            <a:ext cx="109728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Расходы на охрану труда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DAA4C11-FC54-F34A-9ADE-BE8B84F13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7631"/>
              </p:ext>
            </p:extLst>
          </p:nvPr>
        </p:nvGraphicFramePr>
        <p:xfrm>
          <a:off x="191344" y="805192"/>
          <a:ext cx="11809312" cy="6014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455002593"/>
                    </a:ext>
                  </a:extLst>
                </a:gridCol>
                <a:gridCol w="2534684">
                  <a:extLst>
                    <a:ext uri="{9D8B030D-6E8A-4147-A177-3AD203B41FA5}">
                      <a16:colId xmlns:a16="http://schemas.microsoft.com/office/drawing/2014/main" val="3908153023"/>
                    </a:ext>
                  </a:extLst>
                </a:gridCol>
                <a:gridCol w="1914759">
                  <a:extLst>
                    <a:ext uri="{9D8B030D-6E8A-4147-A177-3AD203B41FA5}">
                      <a16:colId xmlns:a16="http://schemas.microsoft.com/office/drawing/2014/main" val="4226631308"/>
                    </a:ext>
                  </a:extLst>
                </a:gridCol>
                <a:gridCol w="1743245">
                  <a:extLst>
                    <a:ext uri="{9D8B030D-6E8A-4147-A177-3AD203B41FA5}">
                      <a16:colId xmlns:a16="http://schemas.microsoft.com/office/drawing/2014/main" val="2410012859"/>
                    </a:ext>
                  </a:extLst>
                </a:gridCol>
              </a:tblGrid>
              <a:tr h="2954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Перечень мероприятий по охране труда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Фактические затраты в 2020 (</a:t>
                      </a:r>
                      <a:r>
                        <a:rPr lang="ru-RU" sz="1600" dirty="0" err="1">
                          <a:effectLst/>
                        </a:rPr>
                        <a:t>внебюджет</a:t>
                      </a:r>
                      <a:r>
                        <a:rPr lang="ru-RU" sz="1600" dirty="0">
                          <a:effectLst/>
                        </a:rPr>
                        <a:t>)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Фактические затраты в 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5504"/>
                  </a:ext>
                </a:extLst>
              </a:tr>
              <a:tr h="467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затраты из средств от пред-</a:t>
                      </a:r>
                      <a:r>
                        <a:rPr lang="ru-RU" sz="1600" dirty="0" err="1">
                          <a:effectLst/>
                        </a:rPr>
                        <a:t>льской</a:t>
                      </a:r>
                      <a:r>
                        <a:rPr lang="ru-RU" sz="1600" dirty="0">
                          <a:effectLst/>
                        </a:rPr>
                        <a:t>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Бюджетные средства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1159907635"/>
                  </a:ext>
                </a:extLst>
              </a:tr>
              <a:tr h="31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Обеспечение работников СИЗ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8638,76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------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46131,00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3127800199"/>
                  </a:ext>
                </a:extLst>
              </a:tr>
              <a:tr h="19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Проведение предварительных медосмотров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49008,00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70330,00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------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4230029028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Проведение периодического медосмотра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280909,00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124800,00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------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3946386591"/>
                  </a:ext>
                </a:extLst>
              </a:tr>
              <a:tr h="631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Приобретение и установка светильников на рабочих местах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8200,00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4321,00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2160,50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458624415"/>
                  </a:ext>
                </a:extLst>
              </a:tr>
              <a:tr h="616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Дезинфицирующие средства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(кожный антисептик)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15000,00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9079,15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3885495572"/>
                  </a:ext>
                </a:extLst>
              </a:tr>
              <a:tr h="190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Маски гигиенических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7200,00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3820424282"/>
                  </a:ext>
                </a:extLst>
              </a:tr>
              <a:tr h="31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Дератизация и дезинсекция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11002,20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11002,20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1074663155"/>
                  </a:ext>
                </a:extLst>
              </a:tr>
              <a:tr h="777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Лабораторные исследования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(Крови сотрудников на </a:t>
                      </a:r>
                      <a:r>
                        <a:rPr lang="ru-RU" sz="1500" dirty="0" err="1">
                          <a:effectLst/>
                        </a:rPr>
                        <a:t>ковид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42886,00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11250,00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1643377483"/>
                  </a:ext>
                </a:extLst>
              </a:tr>
              <a:tr h="31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Бесконтактные термометры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14700,00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4199757468"/>
                  </a:ext>
                </a:extLst>
              </a:tr>
              <a:tr h="31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err="1">
                          <a:effectLst/>
                        </a:rPr>
                        <a:t>Рециркуляторы</a:t>
                      </a:r>
                      <a:r>
                        <a:rPr lang="ru-RU" sz="1500" dirty="0">
                          <a:effectLst/>
                        </a:rPr>
                        <a:t> бактерицидные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10490,00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892003552"/>
                  </a:ext>
                </a:extLst>
              </a:tr>
              <a:tr h="31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Специальная оценка условий труда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-------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-----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62475,00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3521370257"/>
                  </a:ext>
                </a:extLst>
              </a:tr>
              <a:tr h="190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230782,35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110766,50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extLst>
                  <a:ext uri="{0D108BD9-81ED-4DB2-BD59-A6C34878D82A}">
                    <a16:rowId xmlns:a16="http://schemas.microsoft.com/office/drawing/2014/main" val="1168635822"/>
                  </a:ext>
                </a:extLst>
              </a:tr>
              <a:tr h="150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Всего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448033,96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</a:rPr>
                        <a:t>341548,85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25" marR="435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6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538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47528" y="2204864"/>
            <a:ext cx="8229600" cy="122413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Финансовая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035519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ctrTitle" idx="4294967295"/>
          </p:nvPr>
        </p:nvSpPr>
        <p:spPr>
          <a:xfrm>
            <a:off x="1703513" y="116632"/>
            <a:ext cx="8785225" cy="360362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FF6600"/>
                </a:solidFill>
                <a:latin typeface="Arial" charset="0"/>
              </a:rPr>
              <a:t>План финансово-хозяйственной деятельности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774825" y="2420939"/>
            <a:ext cx="86423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endParaRPr lang="ru-RU" sz="20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13900"/>
              </p:ext>
            </p:extLst>
          </p:nvPr>
        </p:nvGraphicFramePr>
        <p:xfrm>
          <a:off x="119336" y="476994"/>
          <a:ext cx="11737306" cy="6544209"/>
        </p:xfrm>
        <a:graphic>
          <a:graphicData uri="http://schemas.openxmlformats.org/drawingml/2006/table">
            <a:tbl>
              <a:tblPr/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515">
                  <a:extLst>
                    <a:ext uri="{9D8B030D-6E8A-4147-A177-3AD203B41FA5}">
                      <a16:colId xmlns:a16="http://schemas.microsoft.com/office/drawing/2014/main" val="2561780411"/>
                    </a:ext>
                  </a:extLst>
                </a:gridCol>
                <a:gridCol w="1433515">
                  <a:extLst>
                    <a:ext uri="{9D8B030D-6E8A-4147-A177-3AD203B41FA5}">
                      <a16:colId xmlns:a16="http://schemas.microsoft.com/office/drawing/2014/main" val="942468555"/>
                    </a:ext>
                  </a:extLst>
                </a:gridCol>
              </a:tblGrid>
              <a:tr h="785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Показатели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(млн. руб.)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(млн. руб.)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(млн. руб.)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(млн. руб.)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млн.руб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Дата утверждения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01.01.2017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12.01.2018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12.01.2019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15.01.2020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13.012021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Остаток на начало периода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т.ч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субсидия на выполнение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гос.задания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приносящая доход  деятельность 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1,0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1,0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0,23</a:t>
                      </a:r>
                    </a:p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-</a:t>
                      </a:r>
                    </a:p>
                    <a:p>
                      <a:r>
                        <a:rPr lang="ru-RU" sz="1600" b="1" dirty="0"/>
                        <a:t>0,23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2,07</a:t>
                      </a:r>
                    </a:p>
                    <a:p>
                      <a:endParaRPr lang="ru-RU" sz="1600" b="1" dirty="0"/>
                    </a:p>
                    <a:p>
                      <a:r>
                        <a:rPr lang="ru-RU" sz="1600" b="0" dirty="0"/>
                        <a:t>0,02</a:t>
                      </a:r>
                    </a:p>
                    <a:p>
                      <a:r>
                        <a:rPr lang="ru-RU" sz="1600" b="0" dirty="0"/>
                        <a:t>2,04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Поступления план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т.ч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субсидия на выполнение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гос.задания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приносящая доход  деятельность  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23,5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54,6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29,1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25,5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53,4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25,0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53,4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36,9</a:t>
                      </a:r>
                    </a:p>
                    <a:p>
                      <a:r>
                        <a:rPr lang="ru-RU" sz="1600" dirty="0"/>
                        <a:t>24,3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70,3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45,3</a:t>
                      </a:r>
                    </a:p>
                    <a:p>
                      <a:r>
                        <a:rPr lang="ru-RU" sz="1600" dirty="0"/>
                        <a:t>25,0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Поступления факт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т.ч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субсидия на выполнение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гос.задания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приносящая доход  деятельность  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26,6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21,3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54,6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29,1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25,5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62,3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38,8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23,7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63,4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42,1</a:t>
                      </a:r>
                    </a:p>
                    <a:p>
                      <a:r>
                        <a:rPr lang="ru-RU" sz="1600" dirty="0"/>
                        <a:t>21,3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49,7</a:t>
                      </a: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38,0</a:t>
                      </a:r>
                    </a:p>
                    <a:p>
                      <a:r>
                        <a:rPr lang="ru-RU" sz="1600" dirty="0"/>
                        <a:t>11,7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Выплаты,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т.ч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субсидия на выполнение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гос.задания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приносящая доход  деятельность  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48,6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26,6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22,0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53,6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29,1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24,5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38,8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24,2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63,0</a:t>
                      </a:r>
                    </a:p>
                    <a:p>
                      <a:pPr marL="0" algn="l" defTabSz="914400" rtl="0" eaLnBrk="1" latinLnBrk="0" hangingPunct="1"/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42,1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18,5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51,4</a:t>
                      </a:r>
                    </a:p>
                    <a:p>
                      <a:pPr marL="0" algn="l" defTabSz="914400" rtl="0" eaLnBrk="1" latinLnBrk="0" hangingPunct="1"/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37,9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Остаток на конец периода,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субсидия на выполнение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гос.задания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приносящая доход  деятельность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0,4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1448" marR="91448" marT="45716" marB="4571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79346"/>
      </p:ext>
    </p:extLst>
  </p:cSld>
  <p:clrMapOvr>
    <a:masterClrMapping/>
  </p:clrMapOvr>
  <p:transition>
    <p:strips dir="rd"/>
    <p:sndAc>
      <p:stSnd>
        <p:snd r:embed="rId2" name="cashreg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>
            <a:extLst>
              <a:ext uri="{FF2B5EF4-FFF2-40B4-BE49-F238E27FC236}">
                <a16:creationId xmlns:a16="http://schemas.microsoft.com/office/drawing/2014/main" id="{9BB1FDEB-4938-0A4A-BB6C-AC17063C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90575" indent="-380990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523962" indent="-304792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133547" indent="-304792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3131" indent="-304792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38A002-AC13-FF46-8192-17B444B36C00}" type="slidenum">
              <a:rPr lang="ru-RU" altLang="ru-RU" sz="1867" b="0">
                <a:solidFill>
                  <a:schemeClr val="tx1"/>
                </a:solidFill>
              </a:rPr>
              <a:pPr eaLnBrk="1" hangingPunct="1"/>
              <a:t>34</a:t>
            </a:fld>
            <a:endParaRPr lang="ru-RU" altLang="ru-RU" sz="1867" b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1FEDF3-141A-EA43-A4FB-A9A0B685C168}"/>
              </a:ext>
            </a:extLst>
          </p:cNvPr>
          <p:cNvSpPr/>
          <p:nvPr/>
        </p:nvSpPr>
        <p:spPr>
          <a:xfrm>
            <a:off x="334434" y="116418"/>
            <a:ext cx="1133051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+mj-lt"/>
              </a:rPr>
              <a:t>Структура и динамика расходов учреждения за счет средств субсидии на выполнение государственного задания</a:t>
            </a:r>
            <a:br>
              <a:rPr lang="ru-RU" sz="3200" dirty="0">
                <a:solidFill>
                  <a:srgbClr val="C00000"/>
                </a:solidFill>
                <a:latin typeface="+mj-lt"/>
              </a:rPr>
            </a:b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7CE70DA-1CBE-494E-93FB-92750C0E8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22761"/>
              </p:ext>
            </p:extLst>
          </p:nvPr>
        </p:nvGraphicFramePr>
        <p:xfrm>
          <a:off x="191346" y="1155386"/>
          <a:ext cx="11666220" cy="566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5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64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 затрат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2019г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2020г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</a:p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2021г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</a:p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Отклонение, к </a:t>
                      </a:r>
                      <a:r>
                        <a:rPr lang="ru-RU" sz="20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2019г</a:t>
                      </a:r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Отклонение к </a:t>
                      </a:r>
                      <a:r>
                        <a:rPr lang="ru-RU" sz="20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2020г</a:t>
                      </a:r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08" marR="121908" marT="45691" marB="456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60">
                <a:tc>
                  <a:txBody>
                    <a:bodyPr/>
                    <a:lstStyle/>
                    <a:p>
                      <a:r>
                        <a:rPr lang="ru-RU" sz="2000" b="1" dirty="0"/>
                        <a:t>Всего расходов, в </a:t>
                      </a:r>
                      <a:r>
                        <a:rPr lang="ru-RU" sz="2000" b="1" dirty="0" err="1"/>
                        <a:t>т.ч</a:t>
                      </a:r>
                      <a:r>
                        <a:rPr lang="ru-RU" sz="2000" b="1" dirty="0"/>
                        <a:t>.: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/>
                        <a:t>38838,82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/>
                        <a:t>42038,29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/>
                        <a:t>37992,84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-2,18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-9,62</a:t>
                      </a:r>
                    </a:p>
                  </a:txBody>
                  <a:tcPr marL="121908" marR="121908" marT="45691" marB="456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60">
                <a:tc>
                  <a:txBody>
                    <a:bodyPr/>
                    <a:lstStyle/>
                    <a:p>
                      <a:r>
                        <a:rPr lang="ru-RU" sz="2000" b="0" dirty="0"/>
                        <a:t>Фонд оплаты труда с начислениями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37072,88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39133,44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34735,49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-6,3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-11,24</a:t>
                      </a:r>
                    </a:p>
                  </a:txBody>
                  <a:tcPr marL="121908" marR="121908" marT="45691" marB="456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52">
                <a:tc>
                  <a:txBody>
                    <a:bodyPr/>
                    <a:lstStyle/>
                    <a:p>
                      <a:r>
                        <a:rPr lang="ru-RU" sz="2000" b="0" dirty="0"/>
                        <a:t>Коммунальные</a:t>
                      </a:r>
                      <a:r>
                        <a:rPr lang="ru-RU" sz="2000" b="0" baseline="0" dirty="0"/>
                        <a:t> расходы</a:t>
                      </a:r>
                      <a:endParaRPr lang="ru-RU" sz="2000" b="0" dirty="0"/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1385,94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1938,10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1676,16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+25,39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-10,33</a:t>
                      </a:r>
                    </a:p>
                  </a:txBody>
                  <a:tcPr marL="121908" marR="121908" marT="45691" marB="456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21">
                <a:tc>
                  <a:txBody>
                    <a:bodyPr/>
                    <a:lstStyle/>
                    <a:p>
                      <a:r>
                        <a:rPr lang="ru-RU" sz="2000" b="0" dirty="0"/>
                        <a:t>Расходы на содержание имущества </a:t>
                      </a:r>
                    </a:p>
                    <a:p>
                      <a:r>
                        <a:rPr lang="ru-RU" sz="2000" b="0" dirty="0"/>
                        <a:t>(включая хозяйственные договора, ремонты помещений и оборудования), услуги связи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49,58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121,14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+19,4</a:t>
                      </a:r>
                    </a:p>
                  </a:txBody>
                  <a:tcPr marL="121908" marR="121908" marT="45691" marB="456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r>
                        <a:rPr lang="ru-RU" sz="2000" b="0" dirty="0"/>
                        <a:t>Прочие работы, услуги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537,07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1183,17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+120,3</a:t>
                      </a:r>
                    </a:p>
                  </a:txBody>
                  <a:tcPr marL="121908" marR="121908" marT="45691" marB="456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ru-RU" sz="2000" b="0" dirty="0"/>
                        <a:t>Приобретение основных средств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-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-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/>
                        <a:t>-</a:t>
                      </a:r>
                    </a:p>
                  </a:txBody>
                  <a:tcPr marL="121908" marR="121908" marT="45691" marB="4569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41">
                <a:tc>
                  <a:txBody>
                    <a:bodyPr/>
                    <a:lstStyle/>
                    <a:p>
                      <a:r>
                        <a:rPr lang="ru-RU" sz="2000" b="0" dirty="0"/>
                        <a:t>Приобретение</a:t>
                      </a:r>
                      <a:r>
                        <a:rPr lang="ru-RU" sz="2000" b="0" baseline="0" dirty="0"/>
                        <a:t> материальных запасов, бланков строгой отчетности</a:t>
                      </a:r>
                      <a:endParaRPr lang="ru-RU" sz="2000" b="0" dirty="0"/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380,00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380,10</a:t>
                      </a:r>
                    </a:p>
                    <a:p>
                      <a:pPr algn="r"/>
                      <a:endParaRPr lang="ru-RU" sz="2000" dirty="0"/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276,88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-27,13</a:t>
                      </a:r>
                    </a:p>
                  </a:txBody>
                  <a:tcPr marL="121908" marR="12190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/>
                        <a:t>-27,16</a:t>
                      </a:r>
                    </a:p>
                  </a:txBody>
                  <a:tcPr marL="121908" marR="121908" marT="45691" marB="456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4">
            <a:extLst>
              <a:ext uri="{FF2B5EF4-FFF2-40B4-BE49-F238E27FC236}">
                <a16:creationId xmlns:a16="http://schemas.microsoft.com/office/drawing/2014/main" id="{E484E06C-DABD-6E48-9C08-1E68D2BE15A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9185" y="188384"/>
            <a:ext cx="11713633" cy="361949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ru-RU" altLang="ru-RU" sz="3200" b="1" dirty="0">
                <a:solidFill>
                  <a:srgbClr val="C00000"/>
                </a:solidFill>
              </a:rPr>
              <a:t>Доход от предпринимательской деятельности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B24333C-7DE0-5D4B-B986-0A7D7848C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34" y="2421468"/>
            <a:ext cx="11523133" cy="108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800"/>
              </a:spcAft>
            </a:pPr>
            <a:endParaRPr lang="ru-RU" altLang="ru-RU" sz="2667" b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2605D44-3EFC-F048-9297-DF22CAA47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93251"/>
              </p:ext>
            </p:extLst>
          </p:nvPr>
        </p:nvGraphicFramePr>
        <p:xfrm>
          <a:off x="209958" y="732183"/>
          <a:ext cx="11647609" cy="5937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4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6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Показатели</a:t>
                      </a: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2019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(тыс. руб.)</a:t>
                      </a: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2020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(тыс. руб.)</a:t>
                      </a: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(тыс. руб.)</a:t>
                      </a: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Отклонение к </a:t>
                      </a:r>
                      <a:r>
                        <a:rPr lang="ru-RU" sz="20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2019г</a:t>
                      </a: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., %</a:t>
                      </a: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Отклонение, к </a:t>
                      </a:r>
                      <a:r>
                        <a:rPr lang="ru-RU" sz="20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2020г</a:t>
                      </a:r>
                      <a:r>
                        <a:rPr lang="ru-RU" sz="2000" b="1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., %</a:t>
                      </a:r>
                    </a:p>
                  </a:txBody>
                  <a:tcPr marL="121963" marR="121963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+mn-lt"/>
                        </a:rPr>
                        <a:t>Доход </a:t>
                      </a:r>
                      <a:r>
                        <a:rPr lang="ru-RU" sz="2000" b="1" baseline="0" dirty="0">
                          <a:latin typeface="+mn-lt"/>
                        </a:rPr>
                        <a:t> от  предпринимательской    деятельности,  в </a:t>
                      </a:r>
                      <a:r>
                        <a:rPr lang="ru-RU" sz="2000" b="1" baseline="0" dirty="0" err="1">
                          <a:latin typeface="+mn-lt"/>
                        </a:rPr>
                        <a:t>т.ч</a:t>
                      </a:r>
                      <a:r>
                        <a:rPr lang="ru-RU" sz="2000" b="1" baseline="0" dirty="0">
                          <a:latin typeface="+mn-lt"/>
                        </a:rPr>
                        <a:t>.: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25461,73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21372,16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13670,92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-46,31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-36,03</a:t>
                      </a:r>
                    </a:p>
                  </a:txBody>
                  <a:tcPr marL="10161" marR="10161" marT="1015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+mn-lt"/>
                        </a:rPr>
                        <a:t>Доход</a:t>
                      </a:r>
                      <a:r>
                        <a:rPr lang="ru-RU" sz="2000" b="0" baseline="0" dirty="0">
                          <a:latin typeface="+mn-lt"/>
                        </a:rPr>
                        <a:t> от дистанционного обучения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2117,47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4218,47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2944,16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39,04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-30,21</a:t>
                      </a:r>
                    </a:p>
                  </a:txBody>
                  <a:tcPr marL="10161" marR="10161" marT="1015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+mn-lt"/>
                        </a:rPr>
                        <a:t>Доход</a:t>
                      </a:r>
                      <a:r>
                        <a:rPr lang="ru-RU" sz="2000" b="0" baseline="0" dirty="0">
                          <a:latin typeface="+mn-lt"/>
                        </a:rPr>
                        <a:t> от очного обучения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12049,38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9171,21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4118,33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-65,82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-55,10</a:t>
                      </a:r>
                    </a:p>
                  </a:txBody>
                  <a:tcPr marL="10161" marR="10161" marT="1015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+mn-lt"/>
                        </a:rPr>
                        <a:t>Доход от проживания в общежитии</a:t>
                      </a: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10279,00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7092,99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5849,18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-43,1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-17,54</a:t>
                      </a:r>
                    </a:p>
                  </a:txBody>
                  <a:tcPr marL="10161" marR="10161" marT="1015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Возмещение расходов на коммунальные услуги от Краевой клинической больницы</a:t>
                      </a: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959,49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876,54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747,68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-22,08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-14,70</a:t>
                      </a:r>
                    </a:p>
                  </a:txBody>
                  <a:tcPr marL="10161" marR="10161" marT="1015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 от аренды</a:t>
                      </a:r>
                    </a:p>
                  </a:txBody>
                  <a:tcPr marL="121963" marR="121963" marT="45724" marB="45724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56,39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12,95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11,57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-79,48</a:t>
                      </a:r>
                    </a:p>
                  </a:txBody>
                  <a:tcPr marL="10161" marR="10161" marT="101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-10,66</a:t>
                      </a:r>
                    </a:p>
                  </a:txBody>
                  <a:tcPr marL="10161" marR="10161" marT="1015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30" name="Номер слайда 2">
            <a:extLst>
              <a:ext uri="{FF2B5EF4-FFF2-40B4-BE49-F238E27FC236}">
                <a16:creationId xmlns:a16="http://schemas.microsoft.com/office/drawing/2014/main" id="{92F4C603-09A1-8E41-B363-A285826E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02401"/>
            <a:ext cx="2844800" cy="4783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90575" indent="-380990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523962" indent="-304792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133547" indent="-304792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3131" indent="-304792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67" b="0">
                <a:solidFill>
                  <a:schemeClr val="tx1"/>
                </a:solidFill>
              </a:rPr>
              <a:t>2</a:t>
            </a:r>
          </a:p>
          <a:p>
            <a:pPr eaLnBrk="1" hangingPunct="1"/>
            <a:endParaRPr lang="ru-RU" altLang="ru-RU" sz="1867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2" name="cashreg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D9A9F48D-473D-A349-98A1-FCC88461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7" y="260351"/>
            <a:ext cx="10972800" cy="632883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</a:rPr>
              <a:t>Структура и динамика расходов учреждения за счет средств от предпринимательской деятельности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E956CF2-52FC-BF44-AE67-35FA00B13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39655"/>
              </p:ext>
            </p:extLst>
          </p:nvPr>
        </p:nvGraphicFramePr>
        <p:xfrm>
          <a:off x="251882" y="1052736"/>
          <a:ext cx="11604758" cy="574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489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 затрат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2019г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2020г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</a:p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2021г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</a:p>
                    <a:p>
                      <a:r>
                        <a:rPr lang="ru-RU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Отклонение, к </a:t>
                      </a:r>
                      <a:r>
                        <a:rPr lang="ru-RU" sz="20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2019г</a:t>
                      </a:r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, 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Отклонение к </a:t>
                      </a:r>
                      <a:r>
                        <a:rPr lang="ru-RU" sz="20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2020г</a:t>
                      </a:r>
                      <a:r>
                        <a:rPr lang="ru-RU" sz="2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., %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r>
                        <a:rPr lang="ru-RU" sz="1800" b="1" dirty="0"/>
                        <a:t>Всего расходов,</a:t>
                      </a:r>
                      <a:r>
                        <a:rPr lang="ru-RU" sz="1800" b="1" baseline="0" dirty="0"/>
                        <a:t> в </a:t>
                      </a:r>
                      <a:r>
                        <a:rPr lang="ru-RU" sz="1800" b="1" baseline="0" dirty="0" err="1"/>
                        <a:t>т.ч</a:t>
                      </a:r>
                      <a:r>
                        <a:rPr lang="ru-RU" sz="1800" b="1" baseline="0" dirty="0"/>
                        <a:t>.:</a:t>
                      </a:r>
                      <a:endParaRPr lang="ru-RU" sz="1800" b="1" dirty="0"/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/>
                        <a:t>27584,3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/>
                        <a:t>19950,80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/>
                        <a:t>16896,35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/>
                        <a:t>-38,74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/>
                        <a:t>-15,31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r>
                        <a:rPr lang="ru-RU" sz="1800" b="0" dirty="0"/>
                        <a:t>Фонд оплаты труда с начислениями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18312,68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12026,39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9538,41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-47,91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-20,69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8">
                <a:tc>
                  <a:txBody>
                    <a:bodyPr/>
                    <a:lstStyle/>
                    <a:p>
                      <a:r>
                        <a:rPr lang="ru-RU" sz="1800" b="0" dirty="0"/>
                        <a:t>Командировочные расходы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187,21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50,89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4,86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-97,4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-90,45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71">
                <a:tc>
                  <a:txBody>
                    <a:bodyPr/>
                    <a:lstStyle/>
                    <a:p>
                      <a:r>
                        <a:rPr lang="ru-RU" sz="1800" b="0" dirty="0"/>
                        <a:t>Расходы на услуги связи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207,03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276,01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210,80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+101,82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-23,63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735">
                <a:tc>
                  <a:txBody>
                    <a:bodyPr/>
                    <a:lstStyle/>
                    <a:p>
                      <a:r>
                        <a:rPr lang="ru-RU" sz="1800" b="0" dirty="0"/>
                        <a:t>Коммунальные</a:t>
                      </a:r>
                      <a:r>
                        <a:rPr lang="ru-RU" sz="1800" b="0" baseline="0" dirty="0"/>
                        <a:t> расходы</a:t>
                      </a:r>
                      <a:endParaRPr lang="ru-RU" sz="1800" b="0" dirty="0"/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2678,78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1731,61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2270,62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-15,23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-15,23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524">
                <a:tc>
                  <a:txBody>
                    <a:bodyPr/>
                    <a:lstStyle/>
                    <a:p>
                      <a:r>
                        <a:rPr lang="ru-RU" sz="1800" b="0" dirty="0"/>
                        <a:t>Расходы на содержание имущества </a:t>
                      </a:r>
                    </a:p>
                    <a:p>
                      <a:r>
                        <a:rPr lang="ru-RU" sz="1800" b="0" dirty="0"/>
                        <a:t>(включая </a:t>
                      </a:r>
                      <a:r>
                        <a:rPr lang="ru-RU" sz="1800" b="0" dirty="0" err="1"/>
                        <a:t>хоз.договоры</a:t>
                      </a:r>
                      <a:r>
                        <a:rPr lang="ru-RU" sz="1800" b="0" dirty="0"/>
                        <a:t>, ремонты помещений и оборудования)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1731,47</a:t>
                      </a:r>
                    </a:p>
                    <a:p>
                      <a:pPr algn="r"/>
                      <a:endParaRPr lang="ru-RU" sz="1800" b="0" dirty="0"/>
                    </a:p>
                    <a:p>
                      <a:pPr algn="r"/>
                      <a:endParaRPr lang="ru-RU" sz="1800" b="0" dirty="0"/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1953,82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1360,29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-21,44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-30,38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09">
                <a:tc>
                  <a:txBody>
                    <a:bodyPr/>
                    <a:lstStyle/>
                    <a:p>
                      <a:r>
                        <a:rPr lang="ru-RU" sz="1800" b="0" dirty="0"/>
                        <a:t>Прочие работы, услуги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1425,55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1650,18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2273,28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+59,47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+37,76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11">
                <a:tc>
                  <a:txBody>
                    <a:bodyPr/>
                    <a:lstStyle/>
                    <a:p>
                      <a:r>
                        <a:rPr lang="ru-RU" sz="1800" b="0" dirty="0"/>
                        <a:t>Приобретение основных средств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76,57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260,00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126,80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+65,6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-51,23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89">
                <a:tc>
                  <a:txBody>
                    <a:bodyPr/>
                    <a:lstStyle/>
                    <a:p>
                      <a:r>
                        <a:rPr lang="ru-RU" sz="1800" b="0" dirty="0"/>
                        <a:t>Приобретение</a:t>
                      </a:r>
                      <a:r>
                        <a:rPr lang="ru-RU" sz="1800" b="0" baseline="0" dirty="0"/>
                        <a:t> материальных запасов, бланков строгой отчетности</a:t>
                      </a:r>
                      <a:endParaRPr lang="ru-RU" sz="1800" b="0" dirty="0"/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1267,78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742,72</a:t>
                      </a:r>
                    </a:p>
                    <a:p>
                      <a:pPr algn="r"/>
                      <a:endParaRPr lang="ru-RU" sz="1800" b="0" dirty="0"/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139,31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-89,01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-81,24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9">
                <a:tc>
                  <a:txBody>
                    <a:bodyPr/>
                    <a:lstStyle/>
                    <a:p>
                      <a:r>
                        <a:rPr lang="ru-RU" sz="1800" b="0" dirty="0"/>
                        <a:t>Уплата налогов (НДС, прибыль)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1697,23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1259,18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971,98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-42,73</a:t>
                      </a:r>
                    </a:p>
                  </a:txBody>
                  <a:tcPr marL="121920" marR="121920" marT="45715" marB="4571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/>
                        <a:t>-22,81</a:t>
                      </a:r>
                    </a:p>
                  </a:txBody>
                  <a:tcPr marL="121920" marR="121920" marT="45715" marB="4571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281" name="Номер слайда 3">
            <a:extLst>
              <a:ext uri="{FF2B5EF4-FFF2-40B4-BE49-F238E27FC236}">
                <a16:creationId xmlns:a16="http://schemas.microsoft.com/office/drawing/2014/main" id="{156C7BD3-2AAA-2C4E-8F40-E9976CE0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7461251"/>
            <a:ext cx="2844800" cy="1926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90575" indent="-380990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523962" indent="-304792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133547" indent="-304792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3131" indent="-304792" eaLnBrk="0" hangingPunct="0"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sz="3733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67" b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017712" y="266823"/>
            <a:ext cx="8156575" cy="719138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Анализ заработной платы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188352"/>
              </p:ext>
            </p:extLst>
          </p:nvPr>
        </p:nvGraphicFramePr>
        <p:xfrm>
          <a:off x="407368" y="1124744"/>
          <a:ext cx="11133929" cy="481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960">
                  <a:extLst>
                    <a:ext uri="{9D8B030D-6E8A-4147-A177-3AD203B41FA5}">
                      <a16:colId xmlns:a16="http://schemas.microsoft.com/office/drawing/2014/main" val="177157143"/>
                    </a:ext>
                  </a:extLst>
                </a:gridCol>
                <a:gridCol w="1126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838">
                  <a:extLst>
                    <a:ext uri="{9D8B030D-6E8A-4147-A177-3AD203B41FA5}">
                      <a16:colId xmlns:a16="http://schemas.microsoft.com/office/drawing/2014/main" val="1154162130"/>
                    </a:ext>
                  </a:extLst>
                </a:gridCol>
                <a:gridCol w="1802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сотрудников</a:t>
                      </a:r>
                    </a:p>
                  </a:txBody>
                  <a:tcPr marL="91433" marR="91433" marT="45732" marB="45732"/>
                </a:tc>
                <a:tc gridSpan="3"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Численность, чел.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33" marR="91433" marT="45732" marB="4573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33" marR="91433" marT="45732" marB="45732"/>
                </a:tc>
                <a:tc gridSpan="3"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заработная плата, тыс. руб.</a:t>
                      </a:r>
                    </a:p>
                  </a:txBody>
                  <a:tcPr marL="91433" marR="91433" marT="45732" marB="45732"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 rowSpan="2"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роста средней заработной платы, %</a:t>
                      </a:r>
                    </a:p>
                  </a:txBody>
                  <a:tcPr marL="91433" marR="91433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33" marR="91433" marT="45732" marB="45732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Педагогические работники, всего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63,7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  <a:p>
                      <a:endParaRPr lang="ru-RU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</a:t>
                      </a:r>
                    </a:p>
                    <a:p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+24,1</a:t>
                      </a:r>
                    </a:p>
                  </a:txBody>
                  <a:tcPr marL="91433" marR="91433" marT="45732" marB="45732"/>
                </a:tc>
                <a:extLst>
                  <a:ext uri="{0D108BD9-81ED-4DB2-BD59-A6C34878D82A}">
                    <a16:rowId xmlns:a16="http://schemas.microsoft.com/office/drawing/2014/main" val="1776957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</a:t>
                      </a:r>
                    </a:p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штатные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</a:t>
                      </a:r>
                    </a:p>
                    <a:p>
                      <a:endParaRPr lang="ru-RU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</a:p>
                    <a:p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+26,8</a:t>
                      </a:r>
                    </a:p>
                  </a:txBody>
                  <a:tcPr marL="91433" marR="91433" marT="45732" marB="45732"/>
                </a:tc>
                <a:extLst>
                  <a:ext uri="{0D108BD9-81ED-4DB2-BD59-A6C34878D82A}">
                    <a16:rowId xmlns:a16="http://schemas.microsoft.com/office/drawing/2014/main" val="2154546630"/>
                  </a:ext>
                </a:extLst>
              </a:tr>
              <a:tr h="47992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-совместители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49,7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  <a:p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-4,0</a:t>
                      </a:r>
                    </a:p>
                  </a:txBody>
                  <a:tcPr marL="91433" marR="91433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9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АУП и прочий персонал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66,6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61,5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63,5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32,1</a:t>
                      </a:r>
                    </a:p>
                    <a:p>
                      <a:endParaRPr lang="ru-RU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35,3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+20,2</a:t>
                      </a:r>
                    </a:p>
                  </a:txBody>
                  <a:tcPr marL="91433" marR="91433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130,3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106,4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104,5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</a:t>
                      </a:r>
                    </a:p>
                  </a:txBody>
                  <a:tcPr marL="91433" marR="91433" marT="45732" marB="45732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+22,7</a:t>
                      </a:r>
                    </a:p>
                  </a:txBody>
                  <a:tcPr marL="91433" marR="91433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46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404664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Хозяйственная деятельность</a:t>
            </a:r>
            <a:br>
              <a:rPr lang="ru-RU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96752"/>
            <a:ext cx="10873208" cy="532859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пандуса.</a:t>
            </a:r>
          </a:p>
          <a:p>
            <a:pPr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радиаторов отопления на 1-2 этажах.</a:t>
            </a:r>
          </a:p>
          <a:p>
            <a:pPr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Косметический ремонт после замены радиаторов на этажах.</a:t>
            </a:r>
          </a:p>
          <a:p>
            <a:pPr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светодиодной арматуры на крыше учебного корпуса.</a:t>
            </a:r>
          </a:p>
          <a:p>
            <a:pPr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рекламного баннера на фасадах учебного корпуса и общежития.</a:t>
            </a:r>
          </a:p>
          <a:p>
            <a:pPr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 размещение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работа</a:t>
            </a:r>
          </a:p>
          <a:p>
            <a:pPr marL="355600" indent="-3556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заключению договоров необходимых для работы учреждения.</a:t>
            </a:r>
          </a:p>
          <a:p>
            <a:pPr marL="355600" indent="-3556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работа по общежитию и учебному корпусу.</a:t>
            </a:r>
          </a:p>
          <a:p>
            <a:pPr marL="355600" indent="-3556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необходимых документов для беспрерывной работы учреждения.</a:t>
            </a:r>
          </a:p>
          <a:p>
            <a:pPr marL="355600" indent="-3556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общежития и учебного корпуса для работы в зимний период.</a:t>
            </a:r>
          </a:p>
          <a:p>
            <a:pPr marL="355600" indent="-3556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текущей эксплуатации зданий Центра.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9934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21" descr="Женщина на планшете ">
            <a:extLst>
              <a:ext uri="{FF2B5EF4-FFF2-40B4-BE49-F238E27FC236}">
                <a16:creationId xmlns:a16="http://schemas.microsoft.com/office/drawing/2014/main" id="{DB20DB88-CBCC-9A4A-BA0A-4807E1B8E8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2" r="4632"/>
          <a:stretch/>
        </p:blipFill>
        <p:spPr>
          <a:xfrm>
            <a:off x="1134319" y="0"/>
            <a:ext cx="11057681" cy="6858000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416" y="2420888"/>
            <a:ext cx="10039152" cy="2592288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Правовая и кадровая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4"/>
          <p:cNvSpPr>
            <a:spLocks noGrp="1" noChangeArrowheads="1"/>
          </p:cNvSpPr>
          <p:nvPr>
            <p:ph type="ctrTitle" idx="4294967295"/>
          </p:nvPr>
        </p:nvSpPr>
        <p:spPr>
          <a:xfrm>
            <a:off x="263352" y="188912"/>
            <a:ext cx="11319048" cy="647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Государственное задание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(основные показатели)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95955"/>
              </p:ext>
            </p:extLst>
          </p:nvPr>
        </p:nvGraphicFramePr>
        <p:xfrm>
          <a:off x="263352" y="980728"/>
          <a:ext cx="11521279" cy="5346955"/>
        </p:xfrm>
        <a:graphic>
          <a:graphicData uri="http://schemas.openxmlformats.org/drawingml/2006/table">
            <a:tbl>
              <a:tblPr/>
              <a:tblGrid>
                <a:gridCol w="414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735">
                  <a:extLst>
                    <a:ext uri="{9D8B030D-6E8A-4147-A177-3AD203B41FA5}">
                      <a16:colId xmlns:a16="http://schemas.microsoft.com/office/drawing/2014/main" val="3037797633"/>
                    </a:ext>
                  </a:extLst>
                </a:gridCol>
                <a:gridCol w="1505735">
                  <a:extLst>
                    <a:ext uri="{9D8B030D-6E8A-4147-A177-3AD203B41FA5}">
                      <a16:colId xmlns:a16="http://schemas.microsoft.com/office/drawing/2014/main" val="2820313792"/>
                    </a:ext>
                  </a:extLst>
                </a:gridCol>
              </a:tblGrid>
              <a:tr h="564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Получатели услуг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Кол-во проученных слушателей (чел.),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- Бюджет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- Платные циклы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5694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4388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1306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5848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4570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1278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5763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4176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1587</a:t>
                      </a:r>
                    </a:p>
                  </a:txBody>
                  <a:tcPr marL="91449" marR="91449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7832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5616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1854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covid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2216</a:t>
                      </a:r>
                    </a:p>
                  </a:txBody>
                  <a:tcPr marL="91449" marR="91449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7103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1192</a:t>
                      </a:r>
                    </a:p>
                  </a:txBody>
                  <a:tcPr marL="91449" marR="91449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Количество аттестованных по категориям всего: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В том числе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II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Высшая 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4151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391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3264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4265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576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3268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3965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393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436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3136</a:t>
                      </a:r>
                    </a:p>
                  </a:txBody>
                  <a:tcPr marL="91449" marR="91449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794</a:t>
                      </a:r>
                    </a:p>
                  </a:txBody>
                  <a:tcPr marL="91449" marR="91449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403</a:t>
                      </a:r>
                    </a:p>
                  </a:txBody>
                  <a:tcPr marL="91449" marR="91449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Количество человек  сертифицированных 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4999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5046</a:t>
                      </a:r>
                    </a:p>
                  </a:txBody>
                  <a:tcPr marL="91446" marR="91446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4412</a:t>
                      </a:r>
                    </a:p>
                  </a:txBody>
                  <a:tcPr marL="91449" marR="91449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3894</a:t>
                      </a:r>
                    </a:p>
                  </a:txBody>
                  <a:tcPr marL="91449" marR="91449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9" marR="91449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0A5884-A621-DA4F-A5F0-1E112088B7C1}" type="slidenum">
              <a:rPr lang="ru-RU" sz="1400" b="0">
                <a:solidFill>
                  <a:schemeClr val="tx1"/>
                </a:solidFill>
              </a:rPr>
              <a:pPr eaLnBrk="1" hangingPunct="1"/>
              <a:t>4</a:t>
            </a:fld>
            <a:endParaRPr lang="ru-R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339"/>
      </p:ext>
    </p:extLst>
  </p:cSld>
  <p:clrMapOvr>
    <a:masterClrMapping/>
  </p:clrMapOvr>
  <p:transition>
    <p:strips dir="rd"/>
    <p:sndAc>
      <p:stSnd>
        <p:snd r:embed="rId2" name="cashreg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3600" b="1" dirty="0"/>
              <a:t>Создание, цель и взаимодействие отдела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3472" y="1342197"/>
            <a:ext cx="10585176" cy="4895116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правовой и кадровой работы был создан с 01 января 2021 г. в составе: начальника отдела и специалистов по кадрам – 2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шт.ед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деятельности Отдела правовой и кадровой работы является правовое обеспечение деятельности Центра и организационно-документационное обеспечение кадровой работы в Центре.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 осуществляет свою деятельность во взаимодействии с структурными подразделениями и специалистами Центра.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297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7" descr="Группа людей складывает руки в кучу ">
            <a:extLst>
              <a:ext uri="{FF2B5EF4-FFF2-40B4-BE49-F238E27FC236}">
                <a16:creationId xmlns:a16="http://schemas.microsoft.com/office/drawing/2014/main" id="{F052F1AC-BE37-2941-839E-B43E10537A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91" y="432553"/>
            <a:ext cx="5517834" cy="280651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Правовое обеспечение соблюдения законности в деятельности Центра и защита его интересов, правовое сопровождение деятельности Центра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кадровое обеспечение деятельности Центра</a:t>
            </a: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9" y="188640"/>
            <a:ext cx="4572000" cy="2806512"/>
          </a:xfrm>
        </p:spPr>
        <p:txBody>
          <a:bodyPr rtlCol="0">
            <a:normAutofit/>
          </a:bodyPr>
          <a:lstStyle/>
          <a:p>
            <a:pPr rtl="0"/>
            <a:r>
              <a:rPr lang="ru-RU" sz="4400" dirty="0"/>
              <a:t>Комплексная задача отдела</a:t>
            </a:r>
          </a:p>
        </p:txBody>
      </p:sp>
    </p:spTree>
    <p:extLst>
      <p:ext uri="{BB962C8B-B14F-4D97-AF65-F5344CB8AC3E}">
        <p14:creationId xmlns:p14="http://schemas.microsoft.com/office/powerpoint/2010/main" val="2167823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Функции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15FCB-0039-EF4F-AFE0-33905D9192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indent="457200" algn="just"/>
            <a:r>
              <a:rPr lang="ru-RU" sz="2400" dirty="0"/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и контроль за применением действующего законодательства и обеспечением исполнения законодательных актов, других нормативных правовых актов Российской Федерации в Центре.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rtl="0"/>
            <a:r>
              <a:rPr lang="ru-RU" sz="2400" dirty="0"/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планирования, координирование, методическое обеспечение разработки локальных актов, документирования, внедрения, результативного функционирования и совершенствования правовой работы.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61E23B57-A482-8F4B-9021-86FE326A6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6309" y="1468740"/>
            <a:ext cx="4715381" cy="470822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единого порядка организации и ведения кадрового делопроизводства в Центре, организация работы с документами и контроль исполнения документов.</a:t>
            </a:r>
            <a:endParaRPr lang="ru-RU" sz="1800" dirty="0"/>
          </a:p>
          <a:p>
            <a:pPr rtl="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работы по вопросам приема, перемещения, расстановки, увольнения работников, реализация и обеспечение кадровой политики Центра, учет кадров Центра.</a:t>
            </a:r>
          </a:p>
          <a:p>
            <a:pPr rtl="0"/>
            <a:r>
              <a:rPr lang="ru-RU" sz="1800" dirty="0"/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Создание, ведение и контроль банка данных о количественном и качественном составе персонала, изучение рынка и оценка деловых качеств работников, изучение соответствия работников занимаемым должностям, формирование кадрового резерва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F0150DF7-4A8B-444C-8CA1-24A9B9191B8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rtlCol="0"/>
          <a:lstStyle/>
          <a:p>
            <a:pPr lvl="0"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работа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9218E33-9E8A-D249-93A7-9EDFE3BEA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6309" y="600642"/>
            <a:ext cx="4695165" cy="823912"/>
          </a:xfrm>
        </p:spPr>
        <p:txBody>
          <a:bodyPr rtlCol="0"/>
          <a:lstStyle/>
          <a:p>
            <a:pPr lvl="0"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843284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7" descr="Женщина работает в офисе поздно ночью">
            <a:extLst>
              <a:ext uri="{FF2B5EF4-FFF2-40B4-BE49-F238E27FC236}">
                <a16:creationId xmlns:a16="http://schemas.microsoft.com/office/drawing/2014/main" id="{B7E68695-0DB5-1946-B945-66E677B112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92" r="4692"/>
          <a:stretch/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661" y="339644"/>
            <a:ext cx="5792663" cy="1321375"/>
          </a:xfrm>
        </p:spPr>
        <p:txBody>
          <a:bodyPr rtlCol="0"/>
          <a:lstStyle/>
          <a:p>
            <a:pPr rtl="0"/>
            <a:r>
              <a:rPr lang="ru-RU" sz="3600" dirty="0"/>
              <a:t>результаты, достигнутые в 2021 г.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0" y="1812022"/>
            <a:ext cx="9634996" cy="4957894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01.07.2021 г. в Центре появился новый отдел симуляционных технологий, произошла некоторая оптимизация штата (были новые назначения на должности, перевод работников из одного отдела в другой, введение новых должностей);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01.07.2021 г. заключен коллективный договор и внесены дополнения к нему с учетом утвержденного с 01.09.2021 г. Положения об оплате труда работников Центра и Соглашения по охране труда от 08.09.2021 г.;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работника получили удостоверение о повышении квалификации по ДПП «Педагог дополнительного образования»;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работники  изучили программу обучения «Охрана труда руководителей и специалистов» и успешно сдали экзамен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роводятся мероприятия по координации работы противодействия коррупции в соответствии с планом мероприятий, утвержденным на 2021 – 2024 гг.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</a:rPr>
              <a:t>в 2021 г. заключено 34 договора с базами (по Красноярскому краю и России в целом)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74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12968" cy="850106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rgbClr val="FF6600"/>
                </a:solidFill>
              </a:rPr>
              <a:t>Выполнение планов на 2021 год  (1)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980728"/>
            <a:ext cx="10945216" cy="5040560"/>
          </a:xfrm>
        </p:spPr>
        <p:txBody>
          <a:bodyPr>
            <a:normAutofit/>
          </a:bodyPr>
          <a:lstStyle/>
          <a:p>
            <a:r>
              <a:rPr lang="ru-RU" dirty="0"/>
              <a:t>Система менеджмента качества -  перенести на 2021</a:t>
            </a:r>
          </a:p>
          <a:p>
            <a:r>
              <a:rPr lang="ru-RU" dirty="0">
                <a:solidFill>
                  <a:srgbClr val="800000"/>
                </a:solidFill>
              </a:rPr>
              <a:t>Лицензирование вида деятельности «Профессиональное обучение» - перенести на 2022</a:t>
            </a:r>
          </a:p>
          <a:p>
            <a:r>
              <a:rPr lang="ru-RU" dirty="0"/>
              <a:t>Электронный документооборот и ИС «Управление образовательной организацией» - выполнено частично</a:t>
            </a:r>
          </a:p>
          <a:p>
            <a:r>
              <a:rPr lang="ru-RU" dirty="0">
                <a:solidFill>
                  <a:srgbClr val="800000"/>
                </a:solidFill>
              </a:rPr>
              <a:t>Формирование среды для маломобильных групп населения – выполнено частично</a:t>
            </a:r>
          </a:p>
          <a:p>
            <a:r>
              <a:rPr lang="ru-RU" dirty="0"/>
              <a:t>Обследование здания и ПСД на мансардный этаж – снять с контроля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72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712968" cy="1143000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rgbClr val="FF6600"/>
                </a:solidFill>
              </a:rPr>
              <a:t>Выполнение планов на 2021 год (2)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340768"/>
            <a:ext cx="11089232" cy="49685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00000"/>
                </a:solidFill>
              </a:rPr>
              <a:t>Переход между ЦМО и ККБ - ?</a:t>
            </a:r>
          </a:p>
          <a:p>
            <a:r>
              <a:rPr lang="ru-RU" dirty="0"/>
              <a:t>Участие в программе «Развитие здравоохранения» на 2019-2024 годы – выполнено </a:t>
            </a:r>
          </a:p>
          <a:p>
            <a:r>
              <a:rPr lang="ru-RU" dirty="0">
                <a:solidFill>
                  <a:srgbClr val="800000"/>
                </a:solidFill>
              </a:rPr>
              <a:t>Формирование научного направления и </a:t>
            </a:r>
            <a:r>
              <a:rPr lang="ru-RU" dirty="0" err="1">
                <a:solidFill>
                  <a:srgbClr val="800000"/>
                </a:solidFill>
              </a:rPr>
              <a:t>грантовой</a:t>
            </a:r>
            <a:r>
              <a:rPr lang="ru-RU" dirty="0">
                <a:solidFill>
                  <a:srgbClr val="800000"/>
                </a:solidFill>
              </a:rPr>
              <a:t> политики – перенести на 2022 год</a:t>
            </a:r>
          </a:p>
          <a:p>
            <a:r>
              <a:rPr lang="ru-RU" b="1" dirty="0">
                <a:solidFill>
                  <a:srgbClr val="FF0000"/>
                </a:solidFill>
              </a:rPr>
              <a:t>Стратегический план развития ЦМО на период до 2024 года (теперь до 2025 года) </a:t>
            </a:r>
            <a:r>
              <a:rPr lang="ru-RU" dirty="0"/>
              <a:t>– перенести на 2022 год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12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7368" y="1052736"/>
            <a:ext cx="8229600" cy="5466936"/>
          </a:xfrm>
        </p:spPr>
        <p:txBody>
          <a:bodyPr>
            <a:noAutofit/>
          </a:bodyPr>
          <a:lstStyle/>
          <a:p>
            <a:r>
              <a:rPr lang="ru-RU" dirty="0"/>
              <a:t>Контроль доходов и их увеличение (на основе анализа доходов за последние три года) – не выполнено </a:t>
            </a:r>
          </a:p>
          <a:p>
            <a:r>
              <a:rPr lang="ru-RU" strike="sngStrike" dirty="0"/>
              <a:t>Центр сопровождения профессиональной карьеры</a:t>
            </a:r>
          </a:p>
          <a:p>
            <a:r>
              <a:rPr lang="ru-RU" dirty="0">
                <a:solidFill>
                  <a:srgbClr val="FF0000"/>
                </a:solidFill>
              </a:rPr>
              <a:t>Медицинский кадровый призыв</a:t>
            </a:r>
          </a:p>
          <a:p>
            <a:r>
              <a:rPr lang="ru-RU" dirty="0">
                <a:solidFill>
                  <a:srgbClr val="C00000"/>
                </a:solidFill>
              </a:rPr>
              <a:t>Личный кабинет слушателя</a:t>
            </a:r>
          </a:p>
          <a:p>
            <a:r>
              <a:rPr lang="ru-RU" dirty="0">
                <a:solidFill>
                  <a:srgbClr val="C00000"/>
                </a:solidFill>
              </a:rPr>
              <a:t>Онлайн запись на циклы обучения</a:t>
            </a:r>
          </a:p>
          <a:p>
            <a:r>
              <a:rPr lang="ru-RU" dirty="0">
                <a:solidFill>
                  <a:srgbClr val="C00000"/>
                </a:solidFill>
              </a:rPr>
              <a:t>Модуль мониторинга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государственных закупок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6600"/>
                </a:solidFill>
              </a:rPr>
              <a:t>Выполнение планов на 2021 год (3)</a:t>
            </a:r>
            <a:endParaRPr lang="ru-RU" sz="40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C68E92-BD79-C241-9DDF-81E33300C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7" y="3501008"/>
            <a:ext cx="473415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9376" y="1268760"/>
            <a:ext cx="11017224" cy="5112568"/>
          </a:xfrm>
        </p:spPr>
        <p:txBody>
          <a:bodyPr>
            <a:noAutofit/>
          </a:bodyPr>
          <a:lstStyle/>
          <a:p>
            <a:r>
              <a:rPr lang="ru-RU" sz="2800" dirty="0"/>
              <a:t>Государственное задание</a:t>
            </a:r>
          </a:p>
          <a:p>
            <a:r>
              <a:rPr lang="ru-RU" sz="2800" dirty="0"/>
              <a:t>Нормативно-правовые акты РФ в сфере образования</a:t>
            </a:r>
          </a:p>
          <a:p>
            <a:r>
              <a:rPr lang="ru-RU" sz="2800" dirty="0"/>
              <a:t>«Дорожная карта» структурных изменений</a:t>
            </a:r>
          </a:p>
          <a:p>
            <a:r>
              <a:rPr lang="ru-RU" sz="2800" dirty="0"/>
              <a:t>Мониторинг по основным направлениям образовательной организации</a:t>
            </a:r>
          </a:p>
          <a:p>
            <a:r>
              <a:rPr lang="ru-RU" sz="2800" dirty="0"/>
              <a:t>Лицензирование и аккредитация образовательных программ</a:t>
            </a:r>
          </a:p>
          <a:p>
            <a:r>
              <a:rPr lang="ru-RU" sz="2800" dirty="0"/>
              <a:t>Специализированная и периодическая аккредитация специалистов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Arial Black" panose="020B0A04020102020204" pitchFamily="34" charset="0"/>
              </a:rPr>
              <a:t>Текущие задачи ДПО</a:t>
            </a:r>
          </a:p>
        </p:txBody>
      </p:sp>
    </p:spTree>
    <p:extLst>
      <p:ext uri="{BB962C8B-B14F-4D97-AF65-F5344CB8AC3E}">
        <p14:creationId xmlns:p14="http://schemas.microsoft.com/office/powerpoint/2010/main" val="845171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1384" y="1052736"/>
            <a:ext cx="11161240" cy="4320480"/>
          </a:xfrm>
        </p:spPr>
        <p:txBody>
          <a:bodyPr>
            <a:noAutofit/>
          </a:bodyPr>
          <a:lstStyle/>
          <a:p>
            <a:r>
              <a:rPr lang="ru-RU" sz="2800" dirty="0"/>
              <a:t>Система менеджмента качества</a:t>
            </a:r>
          </a:p>
          <a:p>
            <a:r>
              <a:rPr lang="ru-RU" sz="2800" dirty="0">
                <a:solidFill>
                  <a:srgbClr val="800000"/>
                </a:solidFill>
              </a:rPr>
              <a:t>Лицензирование вида деятельности «Профессиональное обучение»</a:t>
            </a:r>
          </a:p>
          <a:p>
            <a:r>
              <a:rPr lang="ru-RU" sz="2800" dirty="0"/>
              <a:t>Электронный документооборот и ИС «Управление образовательной организацией»</a:t>
            </a:r>
          </a:p>
          <a:p>
            <a:r>
              <a:rPr lang="ru-RU" sz="2800" dirty="0">
                <a:solidFill>
                  <a:srgbClr val="800000"/>
                </a:solidFill>
              </a:rPr>
              <a:t>Формирование среды для маломобильных групп населения</a:t>
            </a:r>
            <a:endParaRPr lang="ru-RU" sz="2800" dirty="0"/>
          </a:p>
          <a:p>
            <a:r>
              <a:rPr lang="ru-RU" sz="2800" dirty="0">
                <a:solidFill>
                  <a:srgbClr val="800000"/>
                </a:solidFill>
              </a:rPr>
              <a:t>Формирование научного направления и </a:t>
            </a:r>
            <a:r>
              <a:rPr lang="ru-RU" sz="2800" dirty="0" err="1">
                <a:solidFill>
                  <a:srgbClr val="800000"/>
                </a:solidFill>
              </a:rPr>
              <a:t>грантовой</a:t>
            </a:r>
            <a:r>
              <a:rPr lang="ru-RU" sz="2800" dirty="0">
                <a:solidFill>
                  <a:srgbClr val="800000"/>
                </a:solidFill>
              </a:rPr>
              <a:t> политики – перенести на 2022 год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Стратегический план развития ЦМО на период до 2024 года (теперь до 2025 года)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Arial Black" panose="020B0A04020102020204" pitchFamily="34" charset="0"/>
              </a:rPr>
              <a:t>И так, Мероприятия на 202</a:t>
            </a:r>
            <a:r>
              <a:rPr lang="en-US" sz="2800" dirty="0">
                <a:solidFill>
                  <a:srgbClr val="FF6600"/>
                </a:solidFill>
                <a:latin typeface="Arial Black" panose="020B0A04020102020204" pitchFamily="34" charset="0"/>
              </a:rPr>
              <a:t>2</a:t>
            </a:r>
            <a:r>
              <a:rPr lang="ru-RU" sz="2800" dirty="0">
                <a:solidFill>
                  <a:srgbClr val="FF6600"/>
                </a:solidFill>
                <a:latin typeface="Arial Black" panose="020B0A04020102020204" pitchFamily="34" charset="0"/>
              </a:rPr>
              <a:t> год (1)</a:t>
            </a:r>
          </a:p>
        </p:txBody>
      </p:sp>
    </p:spTree>
    <p:extLst>
      <p:ext uri="{BB962C8B-B14F-4D97-AF65-F5344CB8AC3E}">
        <p14:creationId xmlns:p14="http://schemas.microsoft.com/office/powerpoint/2010/main" val="40687724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1384" y="1052736"/>
            <a:ext cx="11161240" cy="4320480"/>
          </a:xfrm>
        </p:spPr>
        <p:txBody>
          <a:bodyPr>
            <a:noAutofit/>
          </a:bodyPr>
          <a:lstStyle/>
          <a:p>
            <a:r>
              <a:rPr lang="ru-RU" sz="2800" dirty="0"/>
              <a:t>Контроль доходов и их увеличение (на основе анализа доходов за последние три года)</a:t>
            </a:r>
          </a:p>
          <a:p>
            <a:r>
              <a:rPr lang="ru-RU" sz="2800" dirty="0"/>
              <a:t>Медицинский кадровый призыв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Arial Black" panose="020B0A04020102020204" pitchFamily="34" charset="0"/>
              </a:rPr>
              <a:t>И так, Мероприятия на 202</a:t>
            </a:r>
            <a:r>
              <a:rPr lang="en-US" sz="2800" dirty="0">
                <a:solidFill>
                  <a:srgbClr val="FF6600"/>
                </a:solidFill>
                <a:latin typeface="Arial Black" panose="020B0A04020102020204" pitchFamily="34" charset="0"/>
              </a:rPr>
              <a:t>2</a:t>
            </a:r>
            <a:r>
              <a:rPr lang="ru-RU" sz="2800" dirty="0">
                <a:solidFill>
                  <a:srgbClr val="FF6600"/>
                </a:solidFill>
                <a:latin typeface="Arial Black" panose="020B0A04020102020204" pitchFamily="34" charset="0"/>
              </a:rPr>
              <a:t> год (2)</a:t>
            </a:r>
          </a:p>
        </p:txBody>
      </p:sp>
    </p:spTree>
    <p:extLst>
      <p:ext uri="{BB962C8B-B14F-4D97-AF65-F5344CB8AC3E}">
        <p14:creationId xmlns:p14="http://schemas.microsoft.com/office/powerpoint/2010/main" val="237721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97000"/>
              </p:ext>
            </p:extLst>
          </p:nvPr>
        </p:nvGraphicFramePr>
        <p:xfrm>
          <a:off x="263352" y="476672"/>
          <a:ext cx="11665295" cy="568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089">
                  <a:extLst>
                    <a:ext uri="{9D8B030D-6E8A-4147-A177-3AD203B41FA5}">
                      <a16:colId xmlns:a16="http://schemas.microsoft.com/office/drawing/2014/main" val="3549811"/>
                    </a:ext>
                  </a:extLst>
                </a:gridCol>
                <a:gridCol w="972131">
                  <a:extLst>
                    <a:ext uri="{9D8B030D-6E8A-4147-A177-3AD203B41FA5}">
                      <a16:colId xmlns:a16="http://schemas.microsoft.com/office/drawing/2014/main" val="3662106721"/>
                    </a:ext>
                  </a:extLst>
                </a:gridCol>
                <a:gridCol w="972131">
                  <a:extLst>
                    <a:ext uri="{9D8B030D-6E8A-4147-A177-3AD203B41FA5}">
                      <a16:colId xmlns:a16="http://schemas.microsoft.com/office/drawing/2014/main" val="1988758285"/>
                    </a:ext>
                  </a:extLst>
                </a:gridCol>
              </a:tblGrid>
              <a:tr h="44833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Наименование отделения</a:t>
                      </a:r>
                    </a:p>
                  </a:txBody>
                  <a:tcPr marL="91439" marR="91439" marT="45728" marB="45728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</a:t>
                      </a:r>
                      <a:r>
                        <a:rPr lang="en-US" sz="2000" dirty="0"/>
                        <a:t>9</a:t>
                      </a:r>
                      <a:r>
                        <a:rPr lang="ru-RU" sz="2000" dirty="0"/>
                        <a:t> год</a:t>
                      </a:r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</a:t>
                      </a:r>
                      <a:r>
                        <a:rPr lang="en-US" sz="2000" dirty="0"/>
                        <a:t>20</a:t>
                      </a:r>
                      <a:r>
                        <a:rPr lang="ru-RU" sz="2000" dirty="0"/>
                        <a:t> год</a:t>
                      </a:r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2021</a:t>
                      </a:r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0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Бюджет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Плат.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Всего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Бюджет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Платн</a:t>
                      </a:r>
                      <a:r>
                        <a:rPr lang="ru-RU" sz="2000" dirty="0"/>
                        <a:t>.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Всего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Бюджет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Платн</a:t>
                      </a:r>
                      <a:r>
                        <a:rPr lang="ru-RU" sz="2000" dirty="0"/>
                        <a:t>.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Всего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38">
                <a:tc>
                  <a:txBody>
                    <a:bodyPr/>
                    <a:lstStyle/>
                    <a:p>
                      <a:r>
                        <a:rPr lang="ru-RU" sz="2000" dirty="0"/>
                        <a:t>Терапевтическое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1243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324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1567</a:t>
                      </a:r>
                      <a:endParaRPr lang="ru-RU" sz="2000" dirty="0"/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1264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404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1668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865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63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928</a:t>
                      </a:r>
                    </a:p>
                  </a:txBody>
                  <a:tcPr marL="91439" marR="91439" marT="45730" marB="4573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38">
                <a:tc>
                  <a:txBody>
                    <a:bodyPr/>
                    <a:lstStyle/>
                    <a:p>
                      <a:r>
                        <a:rPr lang="ru-RU" sz="2000" dirty="0"/>
                        <a:t>Хирургическое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1267</a:t>
                      </a:r>
                      <a:endParaRPr lang="ru-RU" sz="20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238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1505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1283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289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1572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713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118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831</a:t>
                      </a:r>
                    </a:p>
                  </a:txBody>
                  <a:tcPr marL="91439" marR="91439" marT="45730" marB="4573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38">
                <a:tc>
                  <a:txBody>
                    <a:bodyPr/>
                    <a:lstStyle/>
                    <a:p>
                      <a:r>
                        <a:rPr lang="ru-RU" sz="2000" dirty="0"/>
                        <a:t>Педиатрическое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1197</a:t>
                      </a:r>
                      <a:endParaRPr lang="ru-RU" sz="20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213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1410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1215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131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1346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757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91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848</a:t>
                      </a:r>
                    </a:p>
                  </a:txBody>
                  <a:tcPr marL="91439" marR="91439" marT="45730" marB="4573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461">
                <a:tc>
                  <a:txBody>
                    <a:bodyPr/>
                    <a:lstStyle/>
                    <a:p>
                      <a:r>
                        <a:rPr lang="ru-RU" sz="2000" dirty="0"/>
                        <a:t>Лабораторное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469</a:t>
                      </a:r>
                      <a:endParaRPr lang="ru-RU" sz="20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100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569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30" marB="4573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8063">
                <a:tc>
                  <a:txBody>
                    <a:bodyPr/>
                    <a:lstStyle/>
                    <a:p>
                      <a:r>
                        <a:rPr lang="ru-RU" sz="2000" dirty="0"/>
                        <a:t>Отдел дистанционного обучения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712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712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1278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1278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4768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920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5688</a:t>
                      </a:r>
                    </a:p>
                  </a:txBody>
                  <a:tcPr marL="91439" marR="91439" marT="45730" marB="4573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3200">
                <a:tc>
                  <a:txBody>
                    <a:bodyPr/>
                    <a:lstStyle/>
                    <a:p>
                      <a:r>
                        <a:rPr lang="ru-RU" sz="2000" dirty="0"/>
                        <a:t>Актуальные вопросы </a:t>
                      </a:r>
                      <a:r>
                        <a:rPr lang="en-US" sz="2000" dirty="0"/>
                        <a:t> COVID-19</a:t>
                      </a:r>
                      <a:endParaRPr lang="ru-RU" sz="20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1854</a:t>
                      </a:r>
                      <a:endParaRPr lang="ru-RU" sz="20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114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1968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39" marR="91439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39" marR="91439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46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Всего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4176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1587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5763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5616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2216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7832</a:t>
                      </a:r>
                    </a:p>
                  </a:txBody>
                  <a:tcPr marL="91439" marR="91439" marT="45728" marB="4572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7103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1192</a:t>
                      </a:r>
                    </a:p>
                  </a:txBody>
                  <a:tcPr marL="91439" marR="91439" marT="45730" marB="4573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8295</a:t>
                      </a:r>
                    </a:p>
                  </a:txBody>
                  <a:tcPr marL="91439" marR="91439" marT="45730" marB="4573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5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8772C97-20AF-48C5-8F51-35E6912ED45E}" type="slidenum">
              <a:rPr lang="ru-RU" altLang="ru-RU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78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03512" y="3501009"/>
            <a:ext cx="8229600" cy="19446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Вопросы?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79" y="692696"/>
            <a:ext cx="8529043" cy="16887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234618" y="-25035"/>
            <a:ext cx="6365438" cy="571500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</a:t>
            </a:r>
            <a:r>
              <a:rPr lang="ru-RU" sz="1600" b="1" dirty="0"/>
              <a:t>2019 г.                                                        </a:t>
            </a:r>
            <a:r>
              <a:rPr lang="en-US" sz="1600" b="1" dirty="0"/>
              <a:t>2020 </a:t>
            </a:r>
            <a:r>
              <a:rPr lang="ru-RU" sz="1600" b="1" dirty="0"/>
              <a:t>г.                   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96F782-30A2-4D8E-A7B1-6D254CE37F6F}" type="slidenum">
              <a:rPr lang="ru-RU" altLang="ru-RU" sz="1000">
                <a:solidFill>
                  <a:srgbClr val="A7A399"/>
                </a:solidFill>
              </a:rPr>
              <a:pPr eaLnBrk="1" hangingPunct="1"/>
              <a:t>6</a:t>
            </a:fld>
            <a:endParaRPr lang="ru-RU" altLang="ru-RU" sz="1000">
              <a:solidFill>
                <a:srgbClr val="A7A399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173496"/>
              </p:ext>
            </p:extLst>
          </p:nvPr>
        </p:nvGraphicFramePr>
        <p:xfrm>
          <a:off x="6124160" y="836640"/>
          <a:ext cx="4076410" cy="223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991430" y="836640"/>
          <a:ext cx="4176580" cy="244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901741"/>
              </p:ext>
            </p:extLst>
          </p:nvPr>
        </p:nvGraphicFramePr>
        <p:xfrm>
          <a:off x="294907" y="3265178"/>
          <a:ext cx="3888432" cy="314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178553"/>
              </p:ext>
            </p:extLst>
          </p:nvPr>
        </p:nvGraphicFramePr>
        <p:xfrm>
          <a:off x="241265" y="449450"/>
          <a:ext cx="3816530" cy="216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690644"/>
              </p:ext>
            </p:extLst>
          </p:nvPr>
        </p:nvGraphicFramePr>
        <p:xfrm>
          <a:off x="4520052" y="366397"/>
          <a:ext cx="3744520" cy="230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335062"/>
              </p:ext>
            </p:extLst>
          </p:nvPr>
        </p:nvGraphicFramePr>
        <p:xfrm>
          <a:off x="4079720" y="3068950"/>
          <a:ext cx="4320478" cy="321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BAEC03C-C1B2-944E-A052-990846306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538259"/>
              </p:ext>
            </p:extLst>
          </p:nvPr>
        </p:nvGraphicFramePr>
        <p:xfrm>
          <a:off x="8142479" y="364905"/>
          <a:ext cx="3744520" cy="250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E6E373B7-3820-6140-B732-D7614627C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721693"/>
              </p:ext>
            </p:extLst>
          </p:nvPr>
        </p:nvGraphicFramePr>
        <p:xfrm>
          <a:off x="8162365" y="3284980"/>
          <a:ext cx="3888432" cy="258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ABF376-D9B3-5443-90B9-9BDD9ADC3780}"/>
              </a:ext>
            </a:extLst>
          </p:cNvPr>
          <p:cNvSpPr txBox="1"/>
          <p:nvPr/>
        </p:nvSpPr>
        <p:spPr>
          <a:xfrm>
            <a:off x="9624392" y="1166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76414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188641"/>
            <a:ext cx="10238928" cy="10797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Распределение слушателей по программам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094D2A-7BC5-421F-9244-C85839F6E279}" type="slidenum">
              <a:rPr lang="ru-RU" altLang="ru-RU" sz="1000">
                <a:solidFill>
                  <a:srgbClr val="A7A399"/>
                </a:solidFill>
              </a:rPr>
              <a:pPr eaLnBrk="1" hangingPunct="1"/>
              <a:t>7</a:t>
            </a:fld>
            <a:endParaRPr lang="ru-RU" altLang="ru-RU" sz="1000">
              <a:solidFill>
                <a:srgbClr val="A7A3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19565"/>
              </p:ext>
            </p:extLst>
          </p:nvPr>
        </p:nvGraphicFramePr>
        <p:xfrm>
          <a:off x="263352" y="1268414"/>
          <a:ext cx="11593288" cy="527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2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5315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/>
                        <a:t>Наименова-ние</a:t>
                      </a:r>
                      <a:r>
                        <a:rPr lang="ru-RU" sz="2400" dirty="0"/>
                        <a:t> показателя</a:t>
                      </a:r>
                    </a:p>
                  </a:txBody>
                  <a:tcPr marL="91439" marR="91439" marT="45709" marB="45709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Всего</a:t>
                      </a:r>
                      <a:r>
                        <a:rPr lang="ru-RU" sz="2400" baseline="0" dirty="0"/>
                        <a:t> слушателей</a:t>
                      </a:r>
                      <a:endParaRPr lang="ru-RU" sz="2400" dirty="0"/>
                    </a:p>
                  </a:txBody>
                  <a:tcPr marL="91439" marR="91439" marT="45709" marB="45709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 том числе по программам:</a:t>
                      </a:r>
                    </a:p>
                  </a:txBody>
                  <a:tcPr marL="91439" marR="91439" marT="45709" marB="45709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48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Повышения квалификации</a:t>
                      </a:r>
                    </a:p>
                  </a:txBody>
                  <a:tcPr marL="91439" marR="91439" marT="45709" marB="45709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Профессиональной</a:t>
                      </a:r>
                      <a:r>
                        <a:rPr lang="ru-RU" sz="2400" baseline="0" dirty="0"/>
                        <a:t> переподготовки</a:t>
                      </a:r>
                      <a:endParaRPr lang="ru-RU" sz="2400" dirty="0"/>
                    </a:p>
                  </a:txBody>
                  <a:tcPr marL="91439" marR="91439" marT="45709" marB="45709"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48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Всего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От 16 до 72 часов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72</a:t>
                      </a:r>
                      <a:r>
                        <a:rPr lang="ru-RU" sz="2400" baseline="0" dirty="0"/>
                        <a:t> часа и выше</a:t>
                      </a:r>
                      <a:endParaRPr lang="ru-RU" sz="24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Всего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От 250 до 500 часов</a:t>
                      </a: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480">
                <a:tc>
                  <a:txBody>
                    <a:bodyPr/>
                    <a:lstStyle/>
                    <a:p>
                      <a:r>
                        <a:rPr lang="ru-RU" sz="2400" dirty="0"/>
                        <a:t>Численность слушателей (без ДО) -2020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6440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6066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2305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3761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374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374</a:t>
                      </a: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480">
                <a:tc>
                  <a:txBody>
                    <a:bodyPr/>
                    <a:lstStyle/>
                    <a:p>
                      <a:r>
                        <a:rPr lang="ru-RU" sz="2400" dirty="0"/>
                        <a:t>2021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8295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8122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5611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2511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173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173</a:t>
                      </a: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26600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5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5A92D-A06E-D04A-9395-D90D6587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09312" cy="576064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1400" cap="all" dirty="0"/>
            </a:br>
            <a:br>
              <a:rPr lang="ru-RU" sz="1400" cap="all" dirty="0"/>
            </a:br>
            <a:r>
              <a:rPr lang="ru-RU" sz="2800" cap="all" dirty="0"/>
              <a:t>Дистанционные ЦИКЛЫ В Дополнение К УЧЕБНО-ПРОИЗВОДСТВЕННОМУ ПЛАНУ 2021 </a:t>
            </a:r>
            <a:br>
              <a:rPr lang="ru-RU" sz="1200" dirty="0">
                <a:solidFill>
                  <a:srgbClr val="FF0000"/>
                </a:solidFill>
              </a:rPr>
            </a:br>
            <a:endParaRPr lang="ru-RU" sz="12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DACAE8-CC9D-8F41-BD6A-B5E069B3C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55586"/>
              </p:ext>
            </p:extLst>
          </p:nvPr>
        </p:nvGraphicFramePr>
        <p:xfrm>
          <a:off x="191343" y="980728"/>
          <a:ext cx="11809312" cy="5665883"/>
        </p:xfrm>
        <a:graphic>
          <a:graphicData uri="http://schemas.openxmlformats.org/drawingml/2006/table">
            <a:tbl>
              <a:tblPr/>
              <a:tblGrid>
                <a:gridCol w="839804">
                  <a:extLst>
                    <a:ext uri="{9D8B030D-6E8A-4147-A177-3AD203B41FA5}">
                      <a16:colId xmlns:a16="http://schemas.microsoft.com/office/drawing/2014/main" val="2482159032"/>
                    </a:ext>
                  </a:extLst>
                </a:gridCol>
                <a:gridCol w="6505012">
                  <a:extLst>
                    <a:ext uri="{9D8B030D-6E8A-4147-A177-3AD203B41FA5}">
                      <a16:colId xmlns:a16="http://schemas.microsoft.com/office/drawing/2014/main" val="204202029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53103608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3586029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04372271"/>
                    </a:ext>
                  </a:extLst>
                </a:gridCol>
              </a:tblGrid>
              <a:tr h="544711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№№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 цикла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часов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циклов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слушателей,чел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2404"/>
                  </a:ext>
                </a:extLst>
              </a:tr>
              <a:tr h="377238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Актуальные вопросы профилактики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коронавирусной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инфекции 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COVID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-19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1084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00496"/>
                  </a:ext>
                </a:extLst>
              </a:tr>
              <a:tr h="614069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Сестринский уход при инвазивной искусственной вентиляции легких у пациентов с новой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коронавирусной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инфекцией 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COVID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-19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39132"/>
                  </a:ext>
                </a:extLst>
              </a:tr>
              <a:tr h="768008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Сестринский уход при оказании медицинской помощи пациентам с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коронавирусной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инфекцией 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Covid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-19, нуждающимся в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неинвазивной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искусственной вентиляции легких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325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7719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Иммунопрофилактика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64607"/>
                  </a:ext>
                </a:extLst>
              </a:tr>
              <a:tr h="519336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Организация учета, хранения и отпуска лекарственных препаратов в мед организациях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91628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Диспансеризация определенных групп взрослого населения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40302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Медицинская экспертиза временной нетрудоспособности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68605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Паллиативная помощь взрослому населению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39336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Паллиативная помощь в педиатрии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087419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Здоровый ребенок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427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53649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Неотложная помощь в педиатрии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5360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Неотложные состояния в стоматологии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65199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Профилактика суицидального поведения в подростков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478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94812"/>
                  </a:ext>
                </a:extLst>
              </a:tr>
              <a:tr h="24867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ИТОГО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4373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779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10513168" cy="18002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Дистанционные образовательные технологии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204864"/>
            <a:ext cx="9289031" cy="381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73705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5845</TotalTime>
  <Words>4337</Words>
  <Application>Microsoft Macintosh PowerPoint</Application>
  <PresentationFormat>Широкоэкранный</PresentationFormat>
  <Paragraphs>1103</Paragraphs>
  <Slides>50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Тема Office</vt:lpstr>
      <vt:lpstr>2_Тема Office</vt:lpstr>
      <vt:lpstr>Итоги работы и финансовой деятельности  КГБОУ ДПО «Красноярский краевой центр медицинского образования» за 2021 год</vt:lpstr>
      <vt:lpstr>Основные разделы</vt:lpstr>
      <vt:lpstr>Государственное задание</vt:lpstr>
      <vt:lpstr>Государственное задание (основные показатели)</vt:lpstr>
      <vt:lpstr>Презентация PowerPoint</vt:lpstr>
      <vt:lpstr>            2019 г.                                                        2020 г.                       </vt:lpstr>
      <vt:lpstr>Распределение слушателей по программам</vt:lpstr>
      <vt:lpstr>  Дистанционные ЦИКЛЫ В Дополнение К УЧЕБНО-ПРОИЗВОДСТВЕННОМУ ПЛАНУ 2021  </vt:lpstr>
      <vt:lpstr>Дистанционные образовательные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Учебно-методическая работа</vt:lpstr>
      <vt:lpstr>Формы обучения (число программ)</vt:lpstr>
      <vt:lpstr>Цикл 16 часовой для всех категорий обучающихся</vt:lpstr>
      <vt:lpstr>Специалисты с высшим образованием (с 2020 года)</vt:lpstr>
      <vt:lpstr>Симуляционные технологии и аккредитация специалистов со средним медицинским образованием</vt:lpstr>
      <vt:lpstr>Периодическая аккредитация</vt:lpstr>
      <vt:lpstr>Первичная специализированная аккредитация </vt:lpstr>
      <vt:lpstr>2021 год ПСА на площадке Центра медицинского образования</vt:lpstr>
      <vt:lpstr>Информационные технологии (1) </vt:lpstr>
      <vt:lpstr>Информационные технологии (2) </vt:lpstr>
      <vt:lpstr>Информационные технологии (3) </vt:lpstr>
      <vt:lpstr>Обеспечение норм и требований  условий охраны труда</vt:lpstr>
      <vt:lpstr>Основные итоги работы специалиста  (1)</vt:lpstr>
      <vt:lpstr>Основные итоги работы специалиста (2) </vt:lpstr>
      <vt:lpstr>Основные итоги работы специалиста (3) </vt:lpstr>
      <vt:lpstr>Основные итоги работы специалиста (4) </vt:lpstr>
      <vt:lpstr>Основные итоги работы специалиста (5) </vt:lpstr>
      <vt:lpstr>Расходы на охрану труда</vt:lpstr>
      <vt:lpstr>Презентация PowerPoint</vt:lpstr>
      <vt:lpstr>План финансово-хозяйственной деятельности</vt:lpstr>
      <vt:lpstr>Презентация PowerPoint</vt:lpstr>
      <vt:lpstr>Доход от предпринимательской деятельности</vt:lpstr>
      <vt:lpstr>Структура и динамика расходов учреждения за счет средств от предпринимательской деятельности </vt:lpstr>
      <vt:lpstr>Анализ заработной платы</vt:lpstr>
      <vt:lpstr>Хозяйственная деятельность </vt:lpstr>
      <vt:lpstr>Правовая и кадровая работа</vt:lpstr>
      <vt:lpstr>Создание, цель и взаимодействие отдела </vt:lpstr>
      <vt:lpstr>Комплексная задача отдела</vt:lpstr>
      <vt:lpstr>Функции</vt:lpstr>
      <vt:lpstr>результаты, достигнутые в 2021 г. </vt:lpstr>
      <vt:lpstr>Выполнение планов на 2021 год  (1)</vt:lpstr>
      <vt:lpstr>Выполнение планов на 2021 год (2)</vt:lpstr>
      <vt:lpstr>Выполнение планов на 2021 год (3)</vt:lpstr>
      <vt:lpstr>Текущие задачи ДПО</vt:lpstr>
      <vt:lpstr>И так, Мероприятия на 2022 год (1)</vt:lpstr>
      <vt:lpstr>И так, Мероприятия на 2022 год (2)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последипломного образования</dc:title>
  <dc:creator>User</dc:creator>
  <cp:lastModifiedBy>Алексей Грицан</cp:lastModifiedBy>
  <cp:revision>664</cp:revision>
  <cp:lastPrinted>2021-01-31T07:05:12Z</cp:lastPrinted>
  <dcterms:created xsi:type="dcterms:W3CDTF">2005-12-28T01:32:44Z</dcterms:created>
  <dcterms:modified xsi:type="dcterms:W3CDTF">2022-01-25T11:16:27Z</dcterms:modified>
</cp:coreProperties>
</file>