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72" r:id="rId4"/>
    <p:sldId id="273" r:id="rId5"/>
    <p:sldId id="276" r:id="rId6"/>
    <p:sldId id="275" r:id="rId7"/>
    <p:sldId id="274" r:id="rId8"/>
    <p:sldId id="278" r:id="rId9"/>
    <p:sldId id="277" r:id="rId10"/>
    <p:sldId id="279" r:id="rId11"/>
    <p:sldId id="280" r:id="rId12"/>
    <p:sldId id="28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D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Инфекционное</c:v>
                </c:pt>
                <c:pt idx="1">
                  <c:v>Эндокринологическое</c:v>
                </c:pt>
                <c:pt idx="2">
                  <c:v>Нефрологическое</c:v>
                </c:pt>
                <c:pt idx="3">
                  <c:v>ОРИТ №1</c:v>
                </c:pt>
                <c:pt idx="4">
                  <c:v>Пульмонологическое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</c:v>
                </c:pt>
                <c:pt idx="1">
                  <c:v>50</c:v>
                </c:pt>
                <c:pt idx="2">
                  <c:v>40</c:v>
                </c:pt>
                <c:pt idx="3">
                  <c:v>21</c:v>
                </c:pt>
              </c:numCache>
            </c:numRef>
          </c:val>
        </c:ser>
        <c:firstSliceAng val="0"/>
      </c:pieChart>
    </c:plotArea>
    <c:plotVisOnly val="1"/>
  </c:chart>
  <c:spPr>
    <a:ln>
      <a:solidFill>
        <a:schemeClr val="bg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7.2561850407174819E-2"/>
                  <c:y val="7.3429437748999737E-2"/>
                </c:manualLayout>
              </c:layout>
              <c:dLblPos val="inEnd"/>
              <c:showVal val="1"/>
              <c:showCatName val="1"/>
            </c:dLbl>
            <c:dLbl>
              <c:idx val="5"/>
              <c:layout>
                <c:manualLayout>
                  <c:x val="3.9909017723946213E-2"/>
                  <c:y val="5.0241194249315613E-2"/>
                </c:manualLayout>
              </c:layout>
              <c:dLblPos val="inEnd"/>
              <c:showVal val="1"/>
              <c:showCatName val="1"/>
            </c:dLbl>
            <c:dLbl>
              <c:idx val="6"/>
              <c:layout>
                <c:manualLayout>
                  <c:x val="-7.2561850407174819E-2"/>
                  <c:y val="6.1835315999157682E-2"/>
                </c:manualLayout>
              </c:layout>
              <c:dLblPos val="inEnd"/>
              <c:showVal val="1"/>
              <c:showCatName val="1"/>
            </c:dLbl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showCatName val="1"/>
          </c:dLbls>
          <c:cat>
            <c:strRef>
              <c:f>Лист1!$A$2:$A$12</c:f>
              <c:strCache>
                <c:ptCount val="11"/>
                <c:pt idx="0">
                  <c:v>Инфекционное</c:v>
                </c:pt>
                <c:pt idx="1">
                  <c:v>Эндокринологическое</c:v>
                </c:pt>
                <c:pt idx="2">
                  <c:v>Нефрологическое</c:v>
                </c:pt>
                <c:pt idx="3">
                  <c:v>ОРИТ №1</c:v>
                </c:pt>
                <c:pt idx="4">
                  <c:v>Пульмонологическое </c:v>
                </c:pt>
                <c:pt idx="5">
                  <c:v>Пульмонологическое №2</c:v>
                </c:pt>
                <c:pt idx="6">
                  <c:v>Пульмонологическое №3</c:v>
                </c:pt>
                <c:pt idx="7">
                  <c:v>Пульмонологическое №4</c:v>
                </c:pt>
                <c:pt idx="8">
                  <c:v>Пульмонологическое №5 (Лесной)</c:v>
                </c:pt>
                <c:pt idx="9">
                  <c:v>Пульмонологическое №6</c:v>
                </c:pt>
                <c:pt idx="10">
                  <c:v>Пульмонологическое №7 (ФМБА)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144</c:v>
                </c:pt>
                <c:pt idx="1">
                  <c:v>70</c:v>
                </c:pt>
                <c:pt idx="2">
                  <c:v>42</c:v>
                </c:pt>
                <c:pt idx="3">
                  <c:v>24</c:v>
                </c:pt>
                <c:pt idx="4">
                  <c:v>80</c:v>
                </c:pt>
                <c:pt idx="5">
                  <c:v>40</c:v>
                </c:pt>
                <c:pt idx="6">
                  <c:v>40</c:v>
                </c:pt>
                <c:pt idx="7">
                  <c:v>80</c:v>
                </c:pt>
                <c:pt idx="8">
                  <c:v>100</c:v>
                </c:pt>
                <c:pt idx="9">
                  <c:v>60</c:v>
                </c:pt>
                <c:pt idx="10">
                  <c:v>100</c:v>
                </c:pt>
              </c:numCache>
            </c:numRef>
          </c:val>
        </c:ser>
        <c:firstSliceAng val="0"/>
      </c:pieChart>
    </c:plotArea>
    <c:plotVisOnly val="1"/>
  </c:chart>
  <c:spPr>
    <a:ln>
      <a:solidFill>
        <a:prstClr val="black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1EE52-18B6-4DB5-B7A8-81F58E05B3D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2D18E-100F-40D5-9D25-0EAA548F77AE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- Сложившаяся структура больных, </a:t>
          </a:r>
        </a:p>
        <a:p>
          <a:r>
            <a:rPr lang="ru-RU" b="0" dirty="0" smtClean="0">
              <a:solidFill>
                <a:schemeClr val="bg1"/>
              </a:solidFill>
            </a:rPr>
            <a:t>- Статистика, </a:t>
          </a:r>
        </a:p>
        <a:p>
          <a:r>
            <a:rPr lang="ru-RU" b="0" dirty="0" smtClean="0">
              <a:solidFill>
                <a:schemeClr val="bg1"/>
              </a:solidFill>
            </a:rPr>
            <a:t>- Внедрение новых технологий, </a:t>
          </a:r>
        </a:p>
        <a:p>
          <a:r>
            <a:rPr lang="ru-RU" b="0" dirty="0" smtClean="0">
              <a:solidFill>
                <a:schemeClr val="bg1"/>
              </a:solidFill>
            </a:rPr>
            <a:t>- Развитие отдельных направлений,</a:t>
          </a:r>
        </a:p>
        <a:p>
          <a:r>
            <a:rPr lang="ru-RU" b="0" dirty="0" smtClean="0">
              <a:solidFill>
                <a:schemeClr val="bg1"/>
              </a:solidFill>
            </a:rPr>
            <a:t>- Анализ фактического объема потребления</a:t>
          </a:r>
          <a:endParaRPr lang="ru-RU" b="0" dirty="0">
            <a:solidFill>
              <a:schemeClr val="bg1"/>
            </a:solidFill>
          </a:endParaRPr>
        </a:p>
      </dgm:t>
    </dgm:pt>
    <dgm:pt modelId="{87749A3A-0703-4216-8130-FE11EB3718B5}" type="sibTrans" cxnId="{5EAA356E-4A00-4C32-A711-DC0745BC30E5}">
      <dgm:prSet/>
      <dgm:spPr/>
      <dgm:t>
        <a:bodyPr/>
        <a:lstStyle/>
        <a:p>
          <a:endParaRPr lang="ru-RU" b="0"/>
        </a:p>
      </dgm:t>
    </dgm:pt>
    <dgm:pt modelId="{7EB8A49C-E547-458C-8A83-381F6FDA7510}" type="parTrans" cxnId="{5EAA356E-4A00-4C32-A711-DC0745BC30E5}">
      <dgm:prSet/>
      <dgm:spPr/>
      <dgm:t>
        <a:bodyPr/>
        <a:lstStyle/>
        <a:p>
          <a:endParaRPr lang="ru-RU" b="0"/>
        </a:p>
      </dgm:t>
    </dgm:pt>
    <dgm:pt modelId="{E633D41E-8EDF-49AD-9AC0-6D169EBF10BB}">
      <dgm:prSet phldrT="[Текст]"/>
      <dgm:spPr/>
      <dgm:t>
        <a:bodyPr/>
        <a:lstStyle/>
        <a:p>
          <a:endParaRPr lang="ru-RU" b="0" dirty="0"/>
        </a:p>
      </dgm:t>
    </dgm:pt>
    <dgm:pt modelId="{CE0F0CD4-BECA-4BD5-9D9F-CADC15464C39}" type="parTrans" cxnId="{6A34ECF4-5D7F-48B0-9692-079F1249537B}">
      <dgm:prSet/>
      <dgm:spPr/>
      <dgm:t>
        <a:bodyPr/>
        <a:lstStyle/>
        <a:p>
          <a:endParaRPr lang="ru-RU" b="0"/>
        </a:p>
      </dgm:t>
    </dgm:pt>
    <dgm:pt modelId="{41CB9F7D-3BB8-48FA-86B0-A00905C7F150}" type="sibTrans" cxnId="{6A34ECF4-5D7F-48B0-9692-079F1249537B}">
      <dgm:prSet/>
      <dgm:spPr/>
      <dgm:t>
        <a:bodyPr/>
        <a:lstStyle/>
        <a:p>
          <a:endParaRPr lang="ru-RU" b="0"/>
        </a:p>
      </dgm:t>
    </dgm:pt>
    <dgm:pt modelId="{E9668FEA-A541-427F-84B9-908B12A9A65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- ОМС, </a:t>
          </a:r>
        </a:p>
        <a:p>
          <a:r>
            <a:rPr lang="ru-RU" sz="1600" b="0" dirty="0" smtClean="0">
              <a:solidFill>
                <a:schemeClr val="bg1"/>
              </a:solidFill>
            </a:rPr>
            <a:t>- Бюджет, </a:t>
          </a:r>
        </a:p>
        <a:p>
          <a:r>
            <a:rPr lang="ru-RU" sz="1600" b="0" dirty="0" smtClean="0">
              <a:solidFill>
                <a:schemeClr val="bg1"/>
              </a:solidFill>
            </a:rPr>
            <a:t>- Предпринимательская деятельность, </a:t>
          </a:r>
        </a:p>
        <a:p>
          <a:r>
            <a:rPr lang="ru-RU" sz="1600" b="0" dirty="0" smtClean="0">
              <a:solidFill>
                <a:schemeClr val="bg1"/>
              </a:solidFill>
            </a:rPr>
            <a:t>- Спонсорские средства</a:t>
          </a:r>
          <a:endParaRPr lang="ru-RU" sz="1600" b="0" dirty="0">
            <a:solidFill>
              <a:schemeClr val="bg1"/>
            </a:solidFill>
          </a:endParaRPr>
        </a:p>
      </dgm:t>
    </dgm:pt>
    <dgm:pt modelId="{DB382DD3-3C6A-45E4-B0F9-B336A626C3BD}" type="parTrans" cxnId="{50AA7B82-41D9-4126-A555-E5B46CC37AF4}">
      <dgm:prSet/>
      <dgm:spPr/>
      <dgm:t>
        <a:bodyPr/>
        <a:lstStyle/>
        <a:p>
          <a:endParaRPr lang="ru-RU" b="0"/>
        </a:p>
      </dgm:t>
    </dgm:pt>
    <dgm:pt modelId="{2C4A618B-8183-47E1-9627-B81558061307}" type="sibTrans" cxnId="{50AA7B82-41D9-4126-A555-E5B46CC37AF4}">
      <dgm:prSet/>
      <dgm:spPr/>
      <dgm:t>
        <a:bodyPr/>
        <a:lstStyle/>
        <a:p>
          <a:endParaRPr lang="ru-RU" b="0"/>
        </a:p>
      </dgm:t>
    </dgm:pt>
    <dgm:pt modelId="{D40440C3-116D-4A70-89F3-FC6C7FE63372}" type="pres">
      <dgm:prSet presAssocID="{D6E1EE52-18B6-4DB5-B7A8-81F58E05B3D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C76B7-0C27-4DB1-BDC9-FAC843AAE1F1}" type="pres">
      <dgm:prSet presAssocID="{D6E1EE52-18B6-4DB5-B7A8-81F58E05B3D4}" presName="divider" presStyleLbl="fgShp" presStyleIdx="0" presStyleCnt="1" custScaleY="142347" custLinFactNeighborX="393" custLinFactNeighborY="9357"/>
      <dgm:spPr>
        <a:solidFill>
          <a:srgbClr val="256DC5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65D22BD-0349-4233-BEA1-5DC81CCD8686}" type="pres">
      <dgm:prSet presAssocID="{A3A2D18E-100F-40D5-9D25-0EAA548F77AE}" presName="downArrow" presStyleLbl="node1" presStyleIdx="0" presStyleCnt="2" custScaleY="126190" custLinFactNeighborX="1322" custLinFactNeighborY="595"/>
      <dgm:spPr>
        <a:solidFill>
          <a:srgbClr val="256DC5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1F7252F-F877-4DEE-8D47-9C49646F9597}" type="pres">
      <dgm:prSet presAssocID="{A3A2D18E-100F-40D5-9D25-0EAA548F77AE}" presName="downArrowText" presStyleLbl="revTx" presStyleIdx="0" presStyleCnt="2" custScaleX="153977" custScaleY="145351" custLinFactNeighborX="826" custLinFactNeighborY="-1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23213-D9F1-4C35-B001-84C57B0A5CD4}" type="pres">
      <dgm:prSet presAssocID="{E9668FEA-A541-427F-84B9-908B12A9A657}" presName="upArrow" presStyleLbl="node1" presStyleIdx="1" presStyleCnt="2" custScaleX="101212" custScaleY="103000" custLinFactNeighborX="-108" custLinFactNeighborY="31747"/>
      <dgm:spPr>
        <a:solidFill>
          <a:srgbClr val="256DC5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84D9F22-CA98-4F08-9028-90E994FBC169}" type="pres">
      <dgm:prSet presAssocID="{E9668FEA-A541-427F-84B9-908B12A9A657}" presName="upArrowText" presStyleLbl="revTx" presStyleIdx="1" presStyleCnt="2" custScaleX="141478" custScaleY="100000" custLinFactNeighborX="10961" custLinFactNeighborY="2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A7B82-41D9-4126-A555-E5B46CC37AF4}" srcId="{D6E1EE52-18B6-4DB5-B7A8-81F58E05B3D4}" destId="{E9668FEA-A541-427F-84B9-908B12A9A657}" srcOrd="1" destOrd="0" parTransId="{DB382DD3-3C6A-45E4-B0F9-B336A626C3BD}" sibTransId="{2C4A618B-8183-47E1-9627-B81558061307}"/>
    <dgm:cxn modelId="{6A34ECF4-5D7F-48B0-9692-079F1249537B}" srcId="{D6E1EE52-18B6-4DB5-B7A8-81F58E05B3D4}" destId="{E633D41E-8EDF-49AD-9AC0-6D169EBF10BB}" srcOrd="2" destOrd="0" parTransId="{CE0F0CD4-BECA-4BD5-9D9F-CADC15464C39}" sibTransId="{41CB9F7D-3BB8-48FA-86B0-A00905C7F150}"/>
    <dgm:cxn modelId="{9E57DC33-92E8-4631-9095-E7C3D330ECE3}" type="presOf" srcId="{D6E1EE52-18B6-4DB5-B7A8-81F58E05B3D4}" destId="{D40440C3-116D-4A70-89F3-FC6C7FE63372}" srcOrd="0" destOrd="0" presId="urn:microsoft.com/office/officeart/2005/8/layout/arrow3"/>
    <dgm:cxn modelId="{5EAA356E-4A00-4C32-A711-DC0745BC30E5}" srcId="{D6E1EE52-18B6-4DB5-B7A8-81F58E05B3D4}" destId="{A3A2D18E-100F-40D5-9D25-0EAA548F77AE}" srcOrd="0" destOrd="0" parTransId="{7EB8A49C-E547-458C-8A83-381F6FDA7510}" sibTransId="{87749A3A-0703-4216-8130-FE11EB3718B5}"/>
    <dgm:cxn modelId="{91F59490-ADC7-421B-A665-A6E33745A5A5}" type="presOf" srcId="{A3A2D18E-100F-40D5-9D25-0EAA548F77AE}" destId="{61F7252F-F877-4DEE-8D47-9C49646F9597}" srcOrd="0" destOrd="0" presId="urn:microsoft.com/office/officeart/2005/8/layout/arrow3"/>
    <dgm:cxn modelId="{10C12793-7931-4185-9D44-2CF834FB31B4}" type="presOf" srcId="{E9668FEA-A541-427F-84B9-908B12A9A657}" destId="{884D9F22-CA98-4F08-9028-90E994FBC169}" srcOrd="0" destOrd="0" presId="urn:microsoft.com/office/officeart/2005/8/layout/arrow3"/>
    <dgm:cxn modelId="{1DACF291-9040-4847-BE30-B148E8D260F3}" type="presParOf" srcId="{D40440C3-116D-4A70-89F3-FC6C7FE63372}" destId="{371C76B7-0C27-4DB1-BDC9-FAC843AAE1F1}" srcOrd="0" destOrd="0" presId="urn:microsoft.com/office/officeart/2005/8/layout/arrow3"/>
    <dgm:cxn modelId="{BD1D1712-D1AF-4906-B67A-F55BD81D3238}" type="presParOf" srcId="{D40440C3-116D-4A70-89F3-FC6C7FE63372}" destId="{965D22BD-0349-4233-BEA1-5DC81CCD8686}" srcOrd="1" destOrd="0" presId="urn:microsoft.com/office/officeart/2005/8/layout/arrow3"/>
    <dgm:cxn modelId="{365EC964-6B29-408F-8C85-85C52E61AC24}" type="presParOf" srcId="{D40440C3-116D-4A70-89F3-FC6C7FE63372}" destId="{61F7252F-F877-4DEE-8D47-9C49646F9597}" srcOrd="2" destOrd="0" presId="urn:microsoft.com/office/officeart/2005/8/layout/arrow3"/>
    <dgm:cxn modelId="{1A204B3B-0740-4C4C-950A-E8B00CFFCFD0}" type="presParOf" srcId="{D40440C3-116D-4A70-89F3-FC6C7FE63372}" destId="{8DF23213-D9F1-4C35-B001-84C57B0A5CD4}" srcOrd="3" destOrd="0" presId="urn:microsoft.com/office/officeart/2005/8/layout/arrow3"/>
    <dgm:cxn modelId="{7B2D159D-BFA1-4F7A-8E7F-7AF1E87B9F2C}" type="presParOf" srcId="{D40440C3-116D-4A70-89F3-FC6C7FE63372}" destId="{884D9F22-CA98-4F08-9028-90E994FBC169}" srcOrd="4" destOrd="0" presId="urn:microsoft.com/office/officeart/2005/8/layout/arrow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C76B7-0C27-4DB1-BDC9-FAC843AAE1F1}">
      <dsp:nvSpPr>
        <dsp:cNvPr id="0" name=""/>
        <dsp:cNvSpPr/>
      </dsp:nvSpPr>
      <dsp:spPr>
        <a:xfrm rot="21300000">
          <a:off x="36339" y="1244021"/>
          <a:ext cx="8640288" cy="1211143"/>
        </a:xfrm>
        <a:prstGeom prst="mathMinus">
          <a:avLst/>
        </a:prstGeom>
        <a:solidFill>
          <a:srgbClr val="256DC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D22BD-0349-4233-BEA1-5DC81CCD8686}">
      <dsp:nvSpPr>
        <dsp:cNvPr id="0" name=""/>
        <dsp:cNvSpPr/>
      </dsp:nvSpPr>
      <dsp:spPr>
        <a:xfrm>
          <a:off x="1080111" y="0"/>
          <a:ext cx="2613890" cy="1737163"/>
        </a:xfrm>
        <a:prstGeom prst="downArrow">
          <a:avLst/>
        </a:prstGeom>
        <a:solidFill>
          <a:srgbClr val="256DC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7252F-F877-4DEE-8D47-9C49646F9597}">
      <dsp:nvSpPr>
        <dsp:cNvPr id="0" name=""/>
        <dsp:cNvSpPr/>
      </dsp:nvSpPr>
      <dsp:spPr>
        <a:xfrm>
          <a:off x="3888423" y="-327764"/>
          <a:ext cx="4293109" cy="210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- Сложившаяся структура больных,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- Статистика,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- Внедрение новых технологий,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- Развитие отдельных направлений,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- Анализ фактического объема потребления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3888423" y="-327764"/>
        <a:ext cx="4293109" cy="2100986"/>
      </dsp:txXfrm>
    </dsp:sp>
    <dsp:sp modelId="{8DF23213-D9F1-4C35-B001-84C57B0A5CD4}">
      <dsp:nvSpPr>
        <dsp:cNvPr id="0" name=""/>
        <dsp:cNvSpPr/>
      </dsp:nvSpPr>
      <dsp:spPr>
        <a:xfrm>
          <a:off x="5034858" y="2023639"/>
          <a:ext cx="2645570" cy="1417924"/>
        </a:xfrm>
        <a:prstGeom prst="upArrow">
          <a:avLst/>
        </a:prstGeom>
        <a:solidFill>
          <a:srgbClr val="256DC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D9F22-CA98-4F08-9028-90E994FBC169}">
      <dsp:nvSpPr>
        <dsp:cNvPr id="0" name=""/>
        <dsp:cNvSpPr/>
      </dsp:nvSpPr>
      <dsp:spPr>
        <a:xfrm>
          <a:off x="1034319" y="1996107"/>
          <a:ext cx="3944618" cy="144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- ОМС,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- Бюджет,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- Предпринимательская деятельность,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- Спонсорские средства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1034319" y="1996107"/>
        <a:ext cx="3944618" cy="144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F37B84-DB67-40BA-8A00-AFCAABC5C70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2B5D51-230C-48CF-AA3F-B3C7BDA45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772816"/>
            <a:ext cx="8229600" cy="2147664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экономической службы медицинской организации </a:t>
            </a:r>
            <a:b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условиях </a:t>
            </a:r>
            <a:r>
              <a:rPr kumimoji="0" lang="en-US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COVID</a:t>
            </a: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-19</a:t>
            </a:r>
            <a:endParaRPr kumimoji="0" lang="ru-RU" sz="44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Geometria" pitchFamily="34" charset="-52"/>
              <a:ea typeface="Geometria" pitchFamily="34" charset="-5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4371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Юрикова Ирина Георгиевна,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заместитель главного врача по экономическим вопросам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КГБУЗ «Красноярская межрайонная больница скорой медицинской помощи  имени Н.С. Карповича»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5008" y="332656"/>
            <a:ext cx="6429400" cy="864096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Работа с кадрами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643182"/>
            <a:ext cx="4429156" cy="365644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ea typeface="Geometria" pitchFamily="34" charset="-52"/>
              </a:rPr>
              <a:t>Стимулирующие выплаты:</a:t>
            </a:r>
          </a:p>
          <a:p>
            <a:pPr algn="just"/>
            <a:endParaRPr lang="ru-RU" sz="1800" b="1" dirty="0" smtClean="0">
              <a:solidFill>
                <a:schemeClr val="bg1"/>
              </a:solidFill>
              <a:ea typeface="Geometria" pitchFamily="34" charset="-52"/>
            </a:endParaRP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- постановление Правительства РФ №415 от 02.04.2020 - 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- постановление Правительства №484 от 12.04.2020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-приказ МЗ КК №14-Н от 20.04.2020)</a:t>
            </a:r>
          </a:p>
          <a:p>
            <a:pPr algn="just"/>
            <a:endParaRPr lang="ru-RU" sz="1800" dirty="0" smtClean="0">
              <a:solidFill>
                <a:schemeClr val="bg1"/>
              </a:solidFill>
              <a:ea typeface="Geometria" pitchFamily="34" charset="-52"/>
            </a:endParaRPr>
          </a:p>
          <a:p>
            <a:pPr algn="just"/>
            <a:r>
              <a:rPr lang="ru-RU" sz="1800" dirty="0" smtClean="0">
                <a:solidFill>
                  <a:schemeClr val="bg1"/>
                </a:solidFill>
                <a:ea typeface="Geometria" pitchFamily="34" charset="-52"/>
              </a:rPr>
              <a:t>- выплата по итогам работы не профильным отделениям, контактирующим больными </a:t>
            </a:r>
            <a:r>
              <a:rPr lang="en-US" sz="1800" dirty="0" smtClean="0">
                <a:solidFill>
                  <a:schemeClr val="bg1"/>
                </a:solidFill>
                <a:ea typeface="Geometria" pitchFamily="34" charset="-52"/>
              </a:rPr>
              <a:t>COVID-19</a:t>
            </a:r>
            <a:endParaRPr lang="ru-RU" sz="1800" dirty="0" smtClean="0">
              <a:solidFill>
                <a:schemeClr val="bg1"/>
              </a:solidFill>
              <a:ea typeface="Geometria" pitchFamily="34" charset="-52"/>
            </a:endParaRPr>
          </a:p>
          <a:p>
            <a:pPr algn="just"/>
            <a:endParaRPr lang="ru-RU" sz="1800" dirty="0" smtClean="0">
              <a:solidFill>
                <a:schemeClr val="bg1"/>
              </a:solidFill>
              <a:latin typeface="Geometria" pitchFamily="34" charset="-52"/>
              <a:ea typeface="Geometria" pitchFamily="34" charset="-52"/>
            </a:endParaRPr>
          </a:p>
          <a:p>
            <a:pPr algn="just"/>
            <a:endParaRPr lang="ru-RU" sz="1800" dirty="0" smtClean="0">
              <a:solidFill>
                <a:schemeClr val="bg1"/>
              </a:solidFill>
              <a:latin typeface="Geometria" pitchFamily="34" charset="-52"/>
              <a:ea typeface="Geometria" pitchFamily="34" charset="-52"/>
            </a:endParaRPr>
          </a:p>
          <a:p>
            <a:pPr algn="just"/>
            <a:endParaRPr lang="ru-RU" sz="1800" dirty="0">
              <a:solidFill>
                <a:schemeClr val="bg1"/>
              </a:solidFill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429256" y="3571876"/>
            <a:ext cx="642942" cy="714380"/>
          </a:xfrm>
          <a:prstGeom prst="rightBrace">
            <a:avLst>
              <a:gd name="adj1" fmla="val 26288"/>
              <a:gd name="adj2" fmla="val 4673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3643314"/>
            <a:ext cx="2000264" cy="5715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572008"/>
            <a:ext cx="2000264" cy="357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Краевой бюджет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29256" y="5715016"/>
            <a:ext cx="71438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43636" y="5357826"/>
            <a:ext cx="2000264" cy="857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ФОТ учреждения (средства ОМС)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29256" y="4786322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64305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a typeface="Geometria" pitchFamily="34" charset="-52"/>
              </a:rPr>
              <a:t>Временное штатное расписание Инфекционного госпиталя</a:t>
            </a:r>
          </a:p>
          <a:p>
            <a:r>
              <a:rPr lang="ru-RU" sz="2000" dirty="0" smtClean="0">
                <a:solidFill>
                  <a:schemeClr val="bg1"/>
                </a:solidFill>
                <a:ea typeface="Geometria" pitchFamily="34" charset="-52"/>
              </a:rPr>
              <a:t>С 01.04.2020 по 20.11.2020 – 12 изменений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668344" cy="936104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ФИНАНСОВАЯ ДИСЦИПЛИНА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686862"/>
          <a:ext cx="8352927" cy="4921059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1728192"/>
                <a:gridCol w="1056117"/>
                <a:gridCol w="5568618"/>
              </a:tblGrid>
              <a:tr h="390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Проверяющая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организация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Период проверки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Тема проверки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noFill/>
                  </a:tcPr>
                </a:tc>
              </a:tr>
              <a:tr h="5405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Государственная инспекции труда в Красноярском крае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Правильность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начисления и сроки стимулирующих выплат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COVID-19 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за счет средств краевого и федерального бюджетов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</a:tr>
              <a:tr h="1743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Служба финансово-экономического контроля и контроля в сфере закупок Красноярского края</a:t>
                      </a:r>
                    </a:p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02.09-11.09</a:t>
                      </a:r>
                    </a:p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 соблюдением: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положений правовых актов, регулирующих бюджетные правоотношения, в т.ч. устанавливающих требования к бух. учету и составлению и представлению бухгалтерской (финансовой) отчетности;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 соблюдением законодательства  по размещение обязательств,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исполнению условий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договоров (соглашений);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 достоверностью отчетов о результатах предоставления и (или) использования бюджетных средств , в т.ч. отчетов об исполнении государственных заданий;</a:t>
                      </a:r>
                      <a:r>
                        <a:rPr kumimoji="0"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сведений (показателей), характеризующих состояние дебиторской и кредиторской задолженности за 2020 год.</a:t>
                      </a:r>
                    </a:p>
                  </a:txBody>
                  <a:tcPr>
                    <a:noFill/>
                  </a:tcPr>
                </a:tc>
              </a:tr>
              <a:tr h="129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Служба финансово-экономического контроля и контроля в сфере закупок Красноярского края</a:t>
                      </a:r>
                    </a:p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12.09-25.09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использования средств субсидии на выполнение государственного задания, субсидии на цели, не связанные с финансовым обеспечением выполнения государственного задания, средств полученных из иных источников на заработную плату, начисления на выплаты по оплате труда в 2020 году.</a:t>
                      </a:r>
                    </a:p>
                    <a:p>
                      <a:r>
                        <a:rPr kumimoji="0" lang="ru-RU" sz="1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законности, правомерности применяемой формы оплаты труда. Проверка соблюдения применяемого порядка начисления и выплаты заработной платы.</a:t>
                      </a:r>
                    </a:p>
                  </a:txBody>
                  <a:tcPr>
                    <a:noFill/>
                  </a:tcPr>
                </a:tc>
              </a:tr>
              <a:tr h="840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Счетная палата Красноярского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края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22.09-14.10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Деятельность организации по осуществлению выплат стимулирующего характера работникам, у которых выявлена новая коронавирусная инфекция и лицам из группы риска заражения.</a:t>
                      </a:r>
                      <a:r>
                        <a:rPr lang="ru-RU" sz="1100" baseline="0" dirty="0" smtClean="0"/>
                        <a:t> Оценка использования средств федерального бюджета на реализацию мероприятий, связанных с осуществлением стимулирующих выплат работникам.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7344816" cy="100811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Задачи </a:t>
            </a:r>
            <a:b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экономической службы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215370" cy="421484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1. </a:t>
            </a:r>
            <a:r>
              <a:rPr lang="ru-RU" sz="2400" dirty="0" smtClean="0">
                <a:solidFill>
                  <a:schemeClr val="bg1"/>
                </a:solidFill>
              </a:rPr>
              <a:t>Гибкость и точность планирования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2. </a:t>
            </a:r>
            <a:r>
              <a:rPr lang="ru-RU" sz="2400" dirty="0" smtClean="0">
                <a:solidFill>
                  <a:schemeClr val="bg1"/>
                </a:solidFill>
              </a:rPr>
              <a:t>Рациональное распределение средств всех источников финансирования с учетом целевого расходования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3. </a:t>
            </a:r>
            <a:r>
              <a:rPr lang="ru-RU" sz="2400" dirty="0" smtClean="0">
                <a:solidFill>
                  <a:schemeClr val="bg1"/>
                </a:solidFill>
              </a:rPr>
              <a:t>Командная работа – взаимодействие всех служб больницы для максимально быстрого достижения целей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4. </a:t>
            </a:r>
            <a:r>
              <a:rPr lang="ru-RU" sz="2400" dirty="0" smtClean="0">
                <a:solidFill>
                  <a:schemeClr val="bg1"/>
                </a:solidFill>
              </a:rPr>
              <a:t>Репутация больницы для эффективного взаимодействия с контрагентами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5. </a:t>
            </a:r>
            <a:r>
              <a:rPr lang="ru-RU" sz="2400" dirty="0" smtClean="0">
                <a:solidFill>
                  <a:schemeClr val="bg1"/>
                </a:solidFill>
              </a:rPr>
              <a:t>Четкое документирование всех процессов финансово-хозяйственной деятельности</a:t>
            </a:r>
            <a:endParaRPr lang="ru-RU" sz="2400" dirty="0">
              <a:solidFill>
                <a:schemeClr val="bg1"/>
              </a:solidFill>
              <a:latin typeface="Geometria" pitchFamily="34" charset="-52"/>
              <a:ea typeface="Geometria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229600" cy="851520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СПАСИБО ЗА ВНИМАНИЕ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496944" cy="648072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Итоги будем подводить по окончании борьбы с пандемией</a:t>
            </a:r>
            <a:endParaRPr lang="ru-RU" sz="2600" dirty="0">
              <a:solidFill>
                <a:schemeClr val="bg1"/>
              </a:solidFill>
              <a:latin typeface="Geometria" pitchFamily="34" charset="-52"/>
              <a:ea typeface="Geometria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51520" y="1844824"/>
          <a:ext cx="8712968" cy="344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503040" y="5286388"/>
            <a:ext cx="86409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>
            <a:off x="3428992" y="5286388"/>
            <a:ext cx="2016224" cy="575494"/>
          </a:xfrm>
          <a:prstGeom prst="downArrow">
            <a:avLst/>
          </a:prstGeom>
          <a:solidFill>
            <a:srgbClr val="256D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3728" y="57332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Размещение заказа в 2019 году – 80% Консолидированного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87624" y="980728"/>
            <a:ext cx="8229600" cy="8515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j-cs"/>
              </a:rPr>
              <a:t>плановая работа экономической службы </a:t>
            </a:r>
            <a:b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j-cs"/>
              </a:rPr>
            </a:br>
            <a:endParaRPr kumimoji="0" lang="ru-RU" sz="36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Geometria" pitchFamily="34" charset="-52"/>
              <a:ea typeface="Geometria" pitchFamily="34" charset="-5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52028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259228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050" y="1700808"/>
            <a:ext cx="316042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12160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Пункт 9 части 1 статьи 93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815008" y="332656"/>
            <a:ext cx="6717432" cy="936104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COVID-19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63688" y="188640"/>
            <a:ext cx="7200800" cy="1296144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j-cs"/>
              </a:rPr>
              <a:t>ИНФЕКЦИОННЫЙ ГОСПИТАЛЬ КМКБСМП</a:t>
            </a:r>
            <a:endParaRPr kumimoji="0" lang="ru-RU" sz="40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Geometria" pitchFamily="34" charset="-52"/>
              <a:ea typeface="Geometria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558924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Март 2020 – 5 отделений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256 коек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558924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Ноябрь 2020 – 13 отделений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780 коек</a:t>
            </a:r>
          </a:p>
          <a:p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27584" y="1700808"/>
          <a:ext cx="400052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860032" y="1700808"/>
          <a:ext cx="4032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7005464" cy="100811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ОБСЕРВАЦИЯ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pic>
        <p:nvPicPr>
          <p:cNvPr id="4" name="Picture 2" descr="\\10.9.110.9\fullshare\!!!АДМИНИСТРАЦИЯ\СМК\!!!!!КОРОНА\1 смена\IMG-4ddbcde7ae4d54a70fd2961427b21f60-V.jpg"/>
          <p:cNvPicPr>
            <a:picLocks noChangeAspect="1" noChangeArrowheads="1"/>
          </p:cNvPicPr>
          <p:nvPr/>
        </p:nvPicPr>
        <p:blipFill>
          <a:blip r:embed="rId3" cstate="print"/>
          <a:srcRect l="1" t="19867" r="10805" b="3249"/>
          <a:stretch>
            <a:fillRect/>
          </a:stretch>
        </p:blipFill>
        <p:spPr bwMode="auto">
          <a:xfrm>
            <a:off x="1071538" y="1500174"/>
            <a:ext cx="1679402" cy="23931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S:\!!!АДМИНИСТРАЦИЯ\СМК\конференция 25.09.2020\IMG_21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7"/>
          <a:stretch/>
        </p:blipFill>
        <p:spPr bwMode="auto">
          <a:xfrm>
            <a:off x="7000893" y="4143380"/>
            <a:ext cx="1571636" cy="124715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41\Desktop\конференция 25.06.2020\IMG-20200731-WA0006.jpg"/>
          <p:cNvPicPr>
            <a:picLocks noChangeAspect="1" noChangeArrowheads="1"/>
          </p:cNvPicPr>
          <p:nvPr/>
        </p:nvPicPr>
        <p:blipFill>
          <a:blip r:embed="rId5" cstate="print"/>
          <a:srcRect l="17969" t="6945" r="10156"/>
          <a:stretch>
            <a:fillRect/>
          </a:stretch>
        </p:blipFill>
        <p:spPr bwMode="auto">
          <a:xfrm>
            <a:off x="3214678" y="1500174"/>
            <a:ext cx="333520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38693" t="22695" r="39956" b="20759"/>
          <a:stretch>
            <a:fillRect/>
          </a:stretch>
        </p:blipFill>
        <p:spPr bwMode="auto">
          <a:xfrm>
            <a:off x="1071538" y="4000504"/>
            <a:ext cx="165582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\\10.9.110.9\fullshare\!!!АДМИНИСТРАЦИЯ\СМК\!!!!!КОРОНА\1 смена\IMG-7391851dc04663f145c491daf074fbbd-V.jpg"/>
          <p:cNvPicPr>
            <a:picLocks noChangeAspect="1" noChangeArrowheads="1"/>
          </p:cNvPicPr>
          <p:nvPr/>
        </p:nvPicPr>
        <p:blipFill>
          <a:blip r:embed="rId7" cstate="print">
            <a:lum bright="10000" contrast="-10000"/>
          </a:blip>
          <a:srcRect l="15774" t="17708" r="22222" b="6250"/>
          <a:stretch>
            <a:fillRect/>
          </a:stretch>
        </p:blipFill>
        <p:spPr bwMode="auto">
          <a:xfrm>
            <a:off x="7000892" y="1500174"/>
            <a:ext cx="150394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643306" y="442913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Обсервация -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23,1 млн. руб.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1458970" cy="21562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15008" y="332656"/>
            <a:ext cx="8229600" cy="851520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ПЛАНИРОВАНИЕ</a:t>
            </a:r>
            <a:r>
              <a:rPr lang="ru-RU" sz="4000" dirty="0" smtClean="0">
                <a:solidFill>
                  <a:srgbClr val="256DC5"/>
                </a:solidFill>
                <a:effectLst/>
                <a:latin typeface="Geometria" pitchFamily="34" charset="-52"/>
                <a:ea typeface="Geometria" pitchFamily="34" charset="-52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ЗАКУПОК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1512169" cy="212928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\\10.9.110.9\fullshare\!!!АДМИНИСТРАЦИЯ\СМК\!!!!!КОРОНА\1 смена\IMG_20200402_112149_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150019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19531" t="12500" r="19140" b="9027"/>
          <a:stretch>
            <a:fillRect/>
          </a:stretch>
        </p:blipFill>
        <p:spPr bwMode="auto">
          <a:xfrm rot="5400000">
            <a:off x="573052" y="4427552"/>
            <a:ext cx="2119198" cy="14079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29190" y="142873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Дополнительно: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медикаменты  -192,0 млн. руб.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СИЗ – 55,0 млн.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3929066"/>
            <a:ext cx="4027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Смещение графика поставок по дефицитным товарам на текущие месяцы с конца года;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Перенос графика поставок на более поздние периоды по невостребованным товарам;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Расторжение контрактов;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Формирование резерва.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57422" y="2500306"/>
            <a:ext cx="630402" cy="208614"/>
          </a:xfrm>
          <a:prstGeom prst="rightArrow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815008" y="332656"/>
            <a:ext cx="8229600" cy="851520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Ситуация на рынке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285860"/>
            <a:ext cx="7000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ea typeface="Geometria" pitchFamily="34" charset="-52"/>
              </a:rPr>
              <a:t> Нарушение сроков/прекращение поставок по договорным (аукционным) ценам (рост цен, банкротство, закрытие границ);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ea typeface="Geometria" pitchFamily="34" charset="-52"/>
              </a:rPr>
              <a:t> Отсутствие необходимых товаров на рынке – СИЗ, </a:t>
            </a:r>
            <a:r>
              <a:rPr lang="ru-RU" sz="2000" dirty="0" smtClean="0">
                <a:solidFill>
                  <a:schemeClr val="bg1"/>
                </a:solidFill>
              </a:rPr>
              <a:t>оборудование и товары для соблюдения </a:t>
            </a:r>
            <a:r>
              <a:rPr lang="ru-RU" sz="2000" dirty="0" err="1" smtClean="0">
                <a:solidFill>
                  <a:schemeClr val="bg1"/>
                </a:solidFill>
              </a:rPr>
              <a:t>санэпидрежима</a:t>
            </a:r>
            <a:r>
              <a:rPr lang="ru-RU" sz="2000" dirty="0" smtClean="0">
                <a:solidFill>
                  <a:schemeClr val="bg1"/>
                </a:solidFill>
              </a:rPr>
              <a:t> (локтевые дозаторы, </a:t>
            </a:r>
            <a:r>
              <a:rPr lang="ru-RU" sz="2000" dirty="0" err="1" smtClean="0">
                <a:solidFill>
                  <a:schemeClr val="bg1"/>
                </a:solidFill>
              </a:rPr>
              <a:t>облучатели-рециркуляторы</a:t>
            </a:r>
            <a:r>
              <a:rPr lang="ru-RU" sz="2000" dirty="0" smtClean="0">
                <a:solidFill>
                  <a:schemeClr val="bg1"/>
                </a:solidFill>
              </a:rPr>
              <a:t> и т. п.), оборудование для оказания специализированной медицинской помощи (аппараты ИВЛ, концентраторы кислорода, увлажнители кислорода и т. п.);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ea typeface="Geometria" pitchFamily="34" charset="-52"/>
              </a:rPr>
              <a:t> Значительный рост цен.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572008"/>
            <a:ext cx="1627684" cy="156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581128"/>
            <a:ext cx="1561912" cy="13788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999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581128"/>
            <a:ext cx="1728192" cy="15159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мид+бут-500x50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581128"/>
            <a:ext cx="174216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8229600" cy="851520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ДОХОДЫ КМКБСМП </a:t>
            </a:r>
            <a:b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ПО СРЕДСТВАМ </a:t>
            </a:r>
            <a:r>
              <a:rPr lang="ru-RU" sz="4000" dirty="0" err="1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омс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3714752"/>
          <a:ext cx="7715304" cy="2675121"/>
        </p:xfrm>
        <a:graphic>
          <a:graphicData uri="http://schemas.openxmlformats.org/drawingml/2006/table">
            <a:tbl>
              <a:tblPr/>
              <a:tblGrid>
                <a:gridCol w="4389352"/>
                <a:gridCol w="1719540"/>
                <a:gridCol w="1606412"/>
              </a:tblGrid>
              <a:tr h="402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КСГ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01.07.2020, тыс. руб.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01.07.2020, тыс. руб.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st12.013.001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Грипп и пневмония с синдромом органной дисфункции (тяжелое течение COVID-19, ИВЛ в течение 120 часов и более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st12.013.002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Грипп и пневмония с синдромом органной дисфункции (среднетяжелое течение COVID-19, ИВЛ в течение менее 120 часов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st23.004.001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Пневмония, плеврит, другие болезни плевры (легкое течение COVID-19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40" y="3214686"/>
            <a:ext cx="8572560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b="1" dirty="0" smtClean="0">
                <a:solidFill>
                  <a:schemeClr val="bg1"/>
                </a:solidFill>
                <a:latin typeface="Geometria" pitchFamily="34" charset="-52"/>
                <a:ea typeface="Geometria" pitchFamily="34" charset="-52"/>
              </a:rPr>
              <a:t>Комиссия по разработке Территориальной программы ОМС Красноярского края: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1785926"/>
            <a:ext cx="7776864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n-cs"/>
              </a:rPr>
              <a:t>Выполнение объемов по состоянию на 01.12.2020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n-cs"/>
              </a:rPr>
              <a:t>Хирургический профиль – 90,8%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n-cs"/>
              </a:rPr>
              <a:t>Терапевтический профиль без инфекционных отделений – 93,0%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 pitchFamily="34" charset="-52"/>
                <a:ea typeface="Geometria" pitchFamily="34" charset="-52"/>
                <a:cs typeface="+mn-cs"/>
              </a:rPr>
              <a:t>Медицинская реабилитация – 48,5%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etria" pitchFamily="34" charset="-52"/>
              <a:ea typeface="Geometria" pitchFamily="34" charset="-5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6933456" cy="100811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Geometria" pitchFamily="34" charset="-52"/>
                <a:ea typeface="Geometria" pitchFamily="34" charset="-52"/>
              </a:rPr>
              <a:t>КОНСОЛИДАЦИЯ УСИЛИЙ</a:t>
            </a:r>
            <a:endParaRPr lang="ru-RU" sz="4000" dirty="0">
              <a:solidFill>
                <a:schemeClr val="bg1"/>
              </a:solidFill>
              <a:effectLst/>
              <a:latin typeface="Geometria" pitchFamily="34" charset="-52"/>
              <a:ea typeface="Geometria" pitchFamily="34" charset="-52"/>
            </a:endParaRPr>
          </a:p>
        </p:txBody>
      </p:sp>
      <p:pic>
        <p:nvPicPr>
          <p:cNvPr id="11" name="Рисунок 10" descr="1f194bf7434f53260f502b377a5b3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365104"/>
            <a:ext cx="505812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Логотип Норникель / Энергетика и ресурсы / TopLogos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368152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logo cvetm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1872208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SUE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276872"/>
            <a:ext cx="144016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907704" y="2564904"/>
            <a:ext cx="4968552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Медицинское оборудование, СИЗ, медикаменты, обсервация, кислород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" name="Picture 4" descr="http://economics.sfu-kras.ru/images/news/minzdra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412776"/>
            <a:ext cx="2555776" cy="7815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17406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8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740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COVID-19</vt:lpstr>
      <vt:lpstr>Слайд 4</vt:lpstr>
      <vt:lpstr>ОБСЕРВАЦИЯ</vt:lpstr>
      <vt:lpstr>ПЛАНИРОВАНИЕ ЗАКУПОК</vt:lpstr>
      <vt:lpstr>Ситуация на рынке</vt:lpstr>
      <vt:lpstr>ДОХОДЫ КМКБСМП  ПО СРЕДСТВАМ омс</vt:lpstr>
      <vt:lpstr>КОНСОЛИДАЦИЯ УСИЛИЙ</vt:lpstr>
      <vt:lpstr>Работа с кадрами</vt:lpstr>
      <vt:lpstr>ФИНАНСОВАЯ ДИСЦИПЛИНА</vt:lpstr>
      <vt:lpstr>Задачи  экономической службы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Smiler</dc:creator>
  <cp:lastModifiedBy>adm20</cp:lastModifiedBy>
  <cp:revision>62</cp:revision>
  <dcterms:created xsi:type="dcterms:W3CDTF">2020-10-28T09:15:51Z</dcterms:created>
  <dcterms:modified xsi:type="dcterms:W3CDTF">2020-12-04T06:31:42Z</dcterms:modified>
</cp:coreProperties>
</file>