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8" r:id="rId8"/>
    <p:sldId id="266" r:id="rId9"/>
    <p:sldId id="270" r:id="rId10"/>
    <p:sldId id="271" r:id="rId11"/>
    <p:sldId id="272" r:id="rId12"/>
    <p:sldId id="264" r:id="rId13"/>
    <p:sldId id="275" r:id="rId14"/>
    <p:sldId id="269" r:id="rId15"/>
    <p:sldId id="267" r:id="rId16"/>
    <p:sldId id="265" r:id="rId17"/>
    <p:sldId id="263" r:id="rId18"/>
    <p:sldId id="273" r:id="rId19"/>
    <p:sldId id="276" r:id="rId20"/>
    <p:sldId id="277" r:id="rId21"/>
    <p:sldId id="278" r:id="rId22"/>
    <p:sldId id="279" r:id="rId23"/>
    <p:sldId id="280" r:id="rId24"/>
    <p:sldId id="281" r:id="rId25"/>
    <p:sldId id="262" r:id="rId26"/>
    <p:sldId id="282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Учетная запись Майкрософт" initials="УзМ" lastIdx="0" clrIdx="0">
    <p:extLst>
      <p:ext uri="{19B8F6BF-5375-455C-9EA6-DF929625EA0E}">
        <p15:presenceInfo xmlns:p15="http://schemas.microsoft.com/office/powerpoint/2012/main" userId="d97af1d24c0e4b4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5628" autoAdjust="0"/>
    <p:restoredTop sz="94660"/>
  </p:normalViewPr>
  <p:slideViewPr>
    <p:cSldViewPr snapToGrid="0">
      <p:cViewPr>
        <p:scale>
          <a:sx n="100" d="100"/>
          <a:sy n="100" d="100"/>
        </p:scale>
        <p:origin x="216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103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19105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644928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65385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0242819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10547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7003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558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951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619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440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754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660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097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468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60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739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meduniver.com/Medical/vnutrennie_bolezni/obsledovanie_pri_onkologii.html" TargetMode="External"/><Relationship Id="rId2" Type="http://schemas.openxmlformats.org/officeDocument/2006/relationships/hyperlink" Target="https://legalacts.ru/doc/klinicheskie-rekomendatsii-zlokachestvennye-novoobrazovanija-polosti-rta-utv-minzdravom-rossii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vrach.ru/2021/08/15438046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6862" y="2404531"/>
            <a:ext cx="8937227" cy="1646302"/>
          </a:xfrm>
        </p:spPr>
        <p:txBody>
          <a:bodyPr/>
          <a:lstStyle/>
          <a:p>
            <a:r>
              <a:rPr lang="ru-RU" sz="2800" dirty="0" smtClean="0">
                <a:solidFill>
                  <a:schemeClr val="tx1"/>
                </a:solidFill>
              </a:rPr>
              <a:t>Злокачественные опухоли языка. Методические подходы к обследованию больного с подозрением на наличие злокачественной опухоли языка. Клиника и диагностика рака языка. Лечение рака.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30864" y="4830479"/>
            <a:ext cx="3690575" cy="1493319"/>
          </a:xfrm>
        </p:spPr>
        <p:txBody>
          <a:bodyPr>
            <a:normAutofit fontScale="92500" lnSpcReduction="20000"/>
          </a:bodyPr>
          <a:lstStyle/>
          <a:p>
            <a:pPr lvl="0" algn="l" defTabSz="914400">
              <a:spcBef>
                <a:spcPts val="0"/>
              </a:spcBef>
              <a:buClrTx/>
              <a:buSzTx/>
            </a:pPr>
            <a:r>
              <a:rPr lang="ru-RU" sz="1600" dirty="0">
                <a:solidFill>
                  <a:prstClr val="black"/>
                </a:solidFill>
              </a:rPr>
              <a:t>Выполнил ординатор кафедры</a:t>
            </a:r>
          </a:p>
          <a:p>
            <a:pPr lvl="0" algn="l" defTabSz="914400">
              <a:spcBef>
                <a:spcPts val="0"/>
              </a:spcBef>
              <a:buClrTx/>
              <a:buSzTx/>
            </a:pPr>
            <a:r>
              <a:rPr lang="ru-RU" sz="1600" dirty="0">
                <a:solidFill>
                  <a:prstClr val="black"/>
                </a:solidFill>
              </a:rPr>
              <a:t>стоматологии ИПО</a:t>
            </a:r>
          </a:p>
          <a:p>
            <a:pPr lvl="0" algn="l" defTabSz="914400">
              <a:spcBef>
                <a:spcPts val="0"/>
              </a:spcBef>
              <a:buClrTx/>
              <a:buSzTx/>
            </a:pPr>
            <a:r>
              <a:rPr lang="ru-RU" sz="1600" dirty="0">
                <a:solidFill>
                  <a:prstClr val="black"/>
                </a:solidFill>
              </a:rPr>
              <a:t>по специальности</a:t>
            </a:r>
          </a:p>
          <a:p>
            <a:pPr lvl="0" algn="l" defTabSz="914400">
              <a:spcBef>
                <a:spcPts val="0"/>
              </a:spcBef>
              <a:buClrTx/>
              <a:buSzTx/>
            </a:pPr>
            <a:r>
              <a:rPr lang="ru-RU" sz="1600" dirty="0">
                <a:solidFill>
                  <a:prstClr val="black"/>
                </a:solidFill>
              </a:rPr>
              <a:t>«стоматология хирургическая»</a:t>
            </a:r>
          </a:p>
          <a:p>
            <a:pPr lvl="0" algn="l" defTabSz="914400">
              <a:spcBef>
                <a:spcPts val="0"/>
              </a:spcBef>
              <a:buClrTx/>
              <a:buSzTx/>
            </a:pPr>
            <a:r>
              <a:rPr lang="ru-RU" sz="1600" dirty="0" err="1">
                <a:solidFill>
                  <a:prstClr val="black"/>
                </a:solidFill>
              </a:rPr>
              <a:t>Дзидзоев</a:t>
            </a:r>
            <a:r>
              <a:rPr lang="ru-RU" sz="1600" dirty="0">
                <a:solidFill>
                  <a:prstClr val="black"/>
                </a:solidFill>
              </a:rPr>
              <a:t> Ростислав </a:t>
            </a:r>
            <a:r>
              <a:rPr lang="ru-RU" sz="1600" dirty="0" smtClean="0">
                <a:solidFill>
                  <a:prstClr val="black"/>
                </a:solidFill>
              </a:rPr>
              <a:t>Денисович</a:t>
            </a:r>
          </a:p>
          <a:p>
            <a:pPr lvl="0" algn="l" defTabSz="914400">
              <a:spcBef>
                <a:spcPts val="0"/>
              </a:spcBef>
              <a:buClrTx/>
              <a:buSzTx/>
            </a:pPr>
            <a:r>
              <a:rPr lang="ru-RU" sz="1600" dirty="0" smtClean="0">
                <a:solidFill>
                  <a:prstClr val="black"/>
                </a:solidFill>
              </a:rPr>
              <a:t>Проверил доцент </a:t>
            </a:r>
            <a:r>
              <a:rPr lang="ru-RU" sz="1600" smtClean="0">
                <a:solidFill>
                  <a:prstClr val="black"/>
                </a:solidFill>
              </a:rPr>
              <a:t>кафедры </a:t>
            </a:r>
          </a:p>
          <a:p>
            <a:pPr lvl="0" algn="l" defTabSz="914400">
              <a:spcBef>
                <a:spcPts val="0"/>
              </a:spcBef>
              <a:buClrTx/>
              <a:buSzTx/>
            </a:pPr>
            <a:r>
              <a:rPr lang="ru-RU" sz="1600" smtClean="0">
                <a:solidFill>
                  <a:prstClr val="black"/>
                </a:solidFill>
              </a:rPr>
              <a:t>Дуж</a:t>
            </a:r>
            <a:r>
              <a:rPr lang="ru-RU" sz="1600" dirty="0" smtClean="0">
                <a:solidFill>
                  <a:prstClr val="black"/>
                </a:solidFill>
              </a:rPr>
              <a:t> Анатолий Николаевич</a:t>
            </a:r>
            <a:endParaRPr lang="ru-RU" sz="1600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66862" y="160812"/>
            <a:ext cx="104582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Федеративное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 В. Ф. </a:t>
            </a:r>
            <a:r>
              <a:rPr lang="ru-RU" dirty="0" err="1"/>
              <a:t>Войно</a:t>
            </a:r>
            <a:r>
              <a:rPr lang="ru-RU" dirty="0"/>
              <a:t> - </a:t>
            </a:r>
            <a:r>
              <a:rPr lang="ru-RU" dirty="0" err="1"/>
              <a:t>Ясенецкого</a:t>
            </a:r>
            <a:r>
              <a:rPr lang="ru-RU" dirty="0"/>
              <a:t>» </a:t>
            </a:r>
            <a:br>
              <a:rPr lang="ru-RU" dirty="0"/>
            </a:br>
            <a:r>
              <a:rPr lang="ru-RU" dirty="0"/>
              <a:t>Министерства здравоохранения Российской Федерации кафедра стоматологии </a:t>
            </a:r>
            <a:r>
              <a:rPr lang="ru-RU" dirty="0" smtClean="0"/>
              <a:t>ИПО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454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3265"/>
          </a:xfrm>
        </p:spPr>
        <p:txBody>
          <a:bodyPr/>
          <a:lstStyle/>
          <a:p>
            <a:r>
              <a:rPr lang="ru-RU" dirty="0" smtClean="0"/>
              <a:t>Локализация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201479"/>
            <a:ext cx="7722387" cy="52099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i="1" dirty="0" smtClean="0"/>
              <a:t>Рак щёк</a:t>
            </a:r>
          </a:p>
          <a:p>
            <a:pPr marL="0" indent="0">
              <a:buNone/>
            </a:pPr>
            <a:r>
              <a:rPr lang="ru-RU" dirty="0" smtClean="0"/>
              <a:t>Очаги обнаруживаются зачастую чаще на линии рта примерно на уровне уголков. На начальном этапе развития напоминают язву. Позже больной ощущает некоторые ограничения при смыкании и размыкании челюстей. Дискомфорт отмечается также при пережевывании пищи и разговоре</a:t>
            </a:r>
          </a:p>
          <a:p>
            <a:pPr marL="0" indent="0">
              <a:buNone/>
            </a:pPr>
            <a:r>
              <a:rPr lang="ru-RU" b="1" i="1" dirty="0" smtClean="0"/>
              <a:t>Рак дна полости рта</a:t>
            </a:r>
          </a:p>
          <a:p>
            <a:pPr marL="0" indent="0">
              <a:buNone/>
            </a:pPr>
            <a:r>
              <a:rPr lang="ru-RU" dirty="0" smtClean="0"/>
              <a:t>Локализация очаговой зоны наблюдается на мышцах дна полости рта с возможным захватом близлежащих участков слизистой оболочки (нижняя часть языка с переходом в слюнные железы). Больной испытывает сильные боли и обильное выделение слюны.</a:t>
            </a:r>
          </a:p>
          <a:p>
            <a:pPr marL="0" indent="0">
              <a:buNone/>
            </a:pPr>
            <a:r>
              <a:rPr lang="ru-RU" b="1" i="1" dirty="0" smtClean="0"/>
              <a:t>Рак языка</a:t>
            </a:r>
          </a:p>
          <a:p>
            <a:pPr marL="0" indent="0">
              <a:buNone/>
            </a:pPr>
            <a:r>
              <a:rPr lang="ru-RU" dirty="0" smtClean="0"/>
              <a:t>Опухоль локализуется на боковых поверхностях языка. Ощутимый дискомфорт отмечается при разговоре и пережёвывании пищи. Встречается такая разновидность чаще, нежели локализация очагов на верхних и нижних тканях языка с захватом кончика и корня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" t="1838" r="6672" b="67734"/>
          <a:stretch/>
        </p:blipFill>
        <p:spPr>
          <a:xfrm>
            <a:off x="8332539" y="839354"/>
            <a:ext cx="3254292" cy="17868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5113" t="73215" r="30955" b="-393"/>
          <a:stretch/>
        </p:blipFill>
        <p:spPr>
          <a:xfrm>
            <a:off x="8331858" y="4929674"/>
            <a:ext cx="3254973" cy="18831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7830" t="36591" r="8196" b="28672"/>
          <a:stretch/>
        </p:blipFill>
        <p:spPr>
          <a:xfrm>
            <a:off x="8331858" y="2736383"/>
            <a:ext cx="3254973" cy="208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577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Локализация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6461" y="1334386"/>
            <a:ext cx="7701122" cy="5029199"/>
          </a:xfrm>
        </p:spPr>
        <p:txBody>
          <a:bodyPr/>
          <a:lstStyle/>
          <a:p>
            <a:pPr marL="0" indent="0">
              <a:buNone/>
            </a:pPr>
            <a:r>
              <a:rPr lang="ru-RU" sz="2000" b="1" i="1" dirty="0" smtClean="0"/>
              <a:t>Рак в зоне альвеолярных отростков</a:t>
            </a:r>
          </a:p>
          <a:p>
            <a:pPr marL="0" indent="0">
              <a:buNone/>
            </a:pPr>
            <a:r>
              <a:rPr lang="ru-RU" dirty="0" smtClean="0"/>
              <a:t>Очаги могут образовываться на верхней и нижней части полости рта с поражением зубов. Это вызывает кровотечение дёсен и боли при лёгком надавливании на зубной ряд.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2000" b="1" i="1" dirty="0" smtClean="0"/>
              <a:t>Рак нёба</a:t>
            </a:r>
          </a:p>
          <a:p>
            <a:pPr marL="0" indent="0">
              <a:buNone/>
            </a:pPr>
            <a:r>
              <a:rPr lang="ru-RU" dirty="0" smtClean="0"/>
              <a:t>Нёбо состоит из мягких и твёрдых тканей. В зависимости от того, какие из них поражены, диагностируется разновидностью рака.</a:t>
            </a:r>
          </a:p>
          <a:p>
            <a:pPr marL="0" indent="0">
              <a:buNone/>
            </a:pPr>
            <a:r>
              <a:rPr lang="ru-RU" dirty="0" smtClean="0"/>
              <a:t>Плоскоклеточный рак образуется на мягких тканях, а при локализации очагов на твёрдом нёбе идентифицируют: </a:t>
            </a:r>
            <a:r>
              <a:rPr lang="ru-RU" dirty="0" err="1" smtClean="0"/>
              <a:t>цилиндрому</a:t>
            </a:r>
            <a:r>
              <a:rPr lang="ru-RU" dirty="0" smtClean="0"/>
              <a:t>, </a:t>
            </a:r>
            <a:r>
              <a:rPr lang="ru-RU" dirty="0" err="1" smtClean="0"/>
              <a:t>аденокарциному</a:t>
            </a:r>
            <a:r>
              <a:rPr lang="ru-RU" dirty="0" smtClean="0"/>
              <a:t>, плоскоклеточный вид. Возникающие боли и дискомфорт должны при жевательной деятельности и разговоре должны насторожить.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4" t="4769" r="9099" b="51646"/>
          <a:stretch/>
        </p:blipFill>
        <p:spPr>
          <a:xfrm>
            <a:off x="8254204" y="569432"/>
            <a:ext cx="3544391" cy="27219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t="56977" r="6884" b="9629"/>
          <a:stretch/>
        </p:blipFill>
        <p:spPr>
          <a:xfrm>
            <a:off x="8254204" y="3729664"/>
            <a:ext cx="3544391" cy="250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211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823" y="366320"/>
            <a:ext cx="10813749" cy="657138"/>
          </a:xfrm>
        </p:spPr>
        <p:txBody>
          <a:bodyPr>
            <a:noAutofit/>
          </a:bodyPr>
          <a:lstStyle/>
          <a:p>
            <a:r>
              <a:rPr lang="ru-RU" sz="2800" dirty="0"/>
              <a:t>Методические подходы к обследованию больного с подозрением на наличие злокачественной опухоли языка</a:t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3615" y="1350336"/>
            <a:ext cx="10477166" cy="527696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2900" b="1" i="1" dirty="0" smtClean="0"/>
              <a:t> Жалобы</a:t>
            </a:r>
            <a:r>
              <a:rPr lang="ru-RU" sz="2900" dirty="0"/>
              <a:t>:</a:t>
            </a:r>
          </a:p>
          <a:p>
            <a:pPr marL="0" indent="0">
              <a:buNone/>
            </a:pPr>
            <a:r>
              <a:rPr lang="ru-RU" sz="2900" dirty="0"/>
              <a:t> </a:t>
            </a:r>
            <a:r>
              <a:rPr lang="ru-RU" sz="2900" dirty="0" smtClean="0"/>
              <a:t>1) онемение </a:t>
            </a:r>
            <a:r>
              <a:rPr lang="ru-RU" sz="2900" dirty="0"/>
              <a:t>дёсен, нескольких зубов</a:t>
            </a:r>
            <a:r>
              <a:rPr lang="ru-RU" sz="2900" dirty="0" smtClean="0"/>
              <a:t>; </a:t>
            </a:r>
          </a:p>
          <a:p>
            <a:pPr marL="0" indent="0">
              <a:buNone/>
            </a:pPr>
            <a:r>
              <a:rPr lang="ru-RU" sz="2900" dirty="0" smtClean="0"/>
              <a:t> 2) утолщение </a:t>
            </a:r>
            <a:r>
              <a:rPr lang="ru-RU" sz="2900" dirty="0"/>
              <a:t>языка, что доставляет дискомфорт при употреблении пищи и разговоре</a:t>
            </a:r>
            <a:r>
              <a:rPr lang="ru-RU" sz="2900" dirty="0" smtClean="0"/>
              <a:t>;  </a:t>
            </a:r>
          </a:p>
          <a:p>
            <a:pPr marL="0" indent="0">
              <a:buNone/>
            </a:pPr>
            <a:r>
              <a:rPr lang="ru-RU" sz="2900" dirty="0" smtClean="0"/>
              <a:t>3) онемение </a:t>
            </a:r>
            <a:r>
              <a:rPr lang="ru-RU" sz="2900" dirty="0"/>
              <a:t>языка</a:t>
            </a:r>
            <a:r>
              <a:rPr lang="ru-RU" sz="2900" dirty="0" smtClean="0"/>
              <a:t>; </a:t>
            </a:r>
          </a:p>
          <a:p>
            <a:pPr marL="0" indent="0">
              <a:buNone/>
            </a:pPr>
            <a:r>
              <a:rPr lang="ru-RU" sz="2900" dirty="0" smtClean="0"/>
              <a:t>4) увеличение </a:t>
            </a:r>
            <a:r>
              <a:rPr lang="ru-RU" sz="2900" dirty="0"/>
              <a:t>параметров лимфатических узлов, расположенных в зоне шеи</a:t>
            </a:r>
            <a:r>
              <a:rPr lang="ru-RU" sz="2900" dirty="0" smtClean="0"/>
              <a:t>;</a:t>
            </a:r>
          </a:p>
          <a:p>
            <a:pPr marL="0" indent="0">
              <a:buNone/>
            </a:pPr>
            <a:r>
              <a:rPr lang="ru-RU" sz="2900" dirty="0" smtClean="0"/>
              <a:t>5) </a:t>
            </a:r>
            <a:r>
              <a:rPr lang="ru-RU" sz="2900" dirty="0"/>
              <a:t>отёчность на челюсти</a:t>
            </a:r>
            <a:r>
              <a:rPr lang="ru-RU" sz="2900" dirty="0" smtClean="0"/>
              <a:t>;  </a:t>
            </a:r>
          </a:p>
          <a:p>
            <a:pPr marL="0" indent="0">
              <a:buNone/>
            </a:pPr>
            <a:r>
              <a:rPr lang="ru-RU" sz="2900" dirty="0" smtClean="0"/>
              <a:t>6) резкая </a:t>
            </a:r>
            <a:r>
              <a:rPr lang="ru-RU" sz="2900" dirty="0"/>
              <a:t>потеря веса</a:t>
            </a:r>
            <a:r>
              <a:rPr lang="ru-RU" sz="2900" dirty="0" smtClean="0"/>
              <a:t>;</a:t>
            </a:r>
          </a:p>
          <a:p>
            <a:pPr marL="0" indent="0">
              <a:buNone/>
            </a:pPr>
            <a:r>
              <a:rPr lang="ru-RU" sz="2900" dirty="0" smtClean="0"/>
              <a:t>7)деформация </a:t>
            </a:r>
            <a:r>
              <a:rPr lang="ru-RU" sz="2900" dirty="0"/>
              <a:t>голоса</a:t>
            </a:r>
            <a:r>
              <a:rPr lang="ru-RU" sz="2900" dirty="0" smtClean="0"/>
              <a:t>; </a:t>
            </a:r>
          </a:p>
          <a:p>
            <a:pPr marL="0" indent="0">
              <a:buNone/>
            </a:pPr>
            <a:r>
              <a:rPr lang="ru-RU" sz="2900" dirty="0" smtClean="0"/>
              <a:t>8) </a:t>
            </a:r>
            <a:r>
              <a:rPr lang="ru-RU" sz="2900" dirty="0"/>
              <a:t>болевые ощущения во рту</a:t>
            </a:r>
            <a:r>
              <a:rPr lang="ru-RU" sz="2900" dirty="0" smtClean="0"/>
              <a:t>; </a:t>
            </a:r>
          </a:p>
          <a:p>
            <a:pPr marL="0" indent="0">
              <a:buNone/>
            </a:pPr>
            <a:r>
              <a:rPr lang="ru-RU" sz="2900" dirty="0" smtClean="0"/>
              <a:t>9) </a:t>
            </a:r>
            <a:r>
              <a:rPr lang="ru-RU" sz="2900" dirty="0"/>
              <a:t>выпадение зубов без веских причин</a:t>
            </a:r>
            <a:r>
              <a:rPr lang="ru-RU" sz="2900" dirty="0" smtClean="0"/>
              <a:t>; </a:t>
            </a:r>
          </a:p>
          <a:p>
            <a:pPr marL="0" indent="0">
              <a:buNone/>
            </a:pPr>
            <a:r>
              <a:rPr lang="ru-RU" sz="2900" dirty="0" smtClean="0"/>
              <a:t>10) появление </a:t>
            </a:r>
            <a:r>
              <a:rPr lang="ru-RU" sz="2900" dirty="0"/>
              <a:t>на слизистой рта образований (красные и белые пятна, язвочки, уплотнения, наросты</a:t>
            </a:r>
            <a:r>
              <a:rPr lang="ru-RU" sz="2900" dirty="0" smtClean="0"/>
              <a:t>).</a:t>
            </a:r>
            <a:endParaRPr lang="ru-RU" sz="29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0772" y="3487479"/>
            <a:ext cx="3285461" cy="211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842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7" t="5439" b="6939"/>
          <a:stretch/>
        </p:blipFill>
        <p:spPr>
          <a:xfrm>
            <a:off x="7570381" y="1263222"/>
            <a:ext cx="4323464" cy="248697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723" y="158206"/>
            <a:ext cx="10813749" cy="657138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Методические подходы к обследованию больного с подозрением на наличие злокачественной опухоли языка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3616" y="1350336"/>
            <a:ext cx="7755232" cy="527696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2900" b="1" i="1" dirty="0"/>
              <a:t>Физикальное обследование:</a:t>
            </a:r>
          </a:p>
          <a:p>
            <a:pPr marL="0" indent="0">
              <a:buNone/>
            </a:pPr>
            <a:r>
              <a:rPr lang="ru-RU" sz="2900" dirty="0"/>
              <a:t>1) </a:t>
            </a:r>
            <a:r>
              <a:rPr lang="ru-RU" sz="2900" dirty="0" err="1"/>
              <a:t>орофарингоскопия</a:t>
            </a:r>
            <a:r>
              <a:rPr lang="ru-RU" sz="2900" dirty="0"/>
              <a:t>; </a:t>
            </a:r>
          </a:p>
          <a:p>
            <a:pPr marL="0" indent="0">
              <a:buNone/>
            </a:pPr>
            <a:r>
              <a:rPr lang="ru-RU" sz="2900" dirty="0"/>
              <a:t>2) визуальная оценка функции мимической </a:t>
            </a:r>
            <a:r>
              <a:rPr lang="ru-RU" sz="2900" dirty="0" smtClean="0"/>
              <a:t>мускула- туры</a:t>
            </a:r>
            <a:r>
              <a:rPr lang="ru-RU" sz="2900" dirty="0"/>
              <a:t>, конфигурации лица; </a:t>
            </a:r>
          </a:p>
          <a:p>
            <a:pPr marL="0" indent="0">
              <a:buNone/>
            </a:pPr>
            <a:r>
              <a:rPr lang="ru-RU" sz="2900" dirty="0" smtClean="0"/>
              <a:t>3) симметричность </a:t>
            </a:r>
            <a:r>
              <a:rPr lang="ru-RU" sz="2900" dirty="0"/>
              <a:t>лица</a:t>
            </a:r>
            <a:r>
              <a:rPr lang="ru-RU" sz="2900" dirty="0" smtClean="0"/>
              <a:t>; </a:t>
            </a:r>
          </a:p>
          <a:p>
            <a:pPr marL="0" indent="0">
              <a:buNone/>
            </a:pPr>
            <a:r>
              <a:rPr lang="ru-RU" sz="2900" dirty="0" smtClean="0"/>
              <a:t>4) открывание </a:t>
            </a:r>
            <a:r>
              <a:rPr lang="ru-RU" sz="2900" dirty="0"/>
              <a:t>полости рта</a:t>
            </a:r>
            <a:r>
              <a:rPr lang="ru-RU" sz="2900" dirty="0" smtClean="0"/>
              <a:t>; </a:t>
            </a:r>
          </a:p>
          <a:p>
            <a:pPr marL="0" indent="0">
              <a:buNone/>
            </a:pPr>
            <a:r>
              <a:rPr lang="ru-RU" sz="2900" dirty="0" smtClean="0"/>
              <a:t>5) </a:t>
            </a:r>
            <a:r>
              <a:rPr lang="ru-RU" sz="2900" dirty="0" err="1" smtClean="0"/>
              <a:t>пальпаторное</a:t>
            </a:r>
            <a:r>
              <a:rPr lang="ru-RU" sz="2900" dirty="0" smtClean="0"/>
              <a:t> </a:t>
            </a:r>
            <a:r>
              <a:rPr lang="ru-RU" sz="2900" dirty="0"/>
              <a:t>обследование </a:t>
            </a:r>
            <a:r>
              <a:rPr lang="ru-RU" sz="2900" dirty="0" smtClean="0"/>
              <a:t>опухоли (консистенция </a:t>
            </a:r>
            <a:r>
              <a:rPr lang="ru-RU" sz="2900" dirty="0"/>
              <a:t>и болезненность опухоли, ее размеры и </a:t>
            </a:r>
            <a:r>
              <a:rPr lang="ru-RU" sz="2900" dirty="0" err="1"/>
              <a:t>смещаемость</a:t>
            </a:r>
            <a:r>
              <a:rPr lang="ru-RU" sz="2900" dirty="0"/>
              <a:t>, четкость границ, характер поверхности, отношения к окружающим тканям (коже, слизистой оболочке</a:t>
            </a:r>
            <a:r>
              <a:rPr lang="ru-RU" sz="2900" dirty="0" smtClean="0"/>
              <a:t>); </a:t>
            </a:r>
          </a:p>
          <a:p>
            <a:pPr marL="0" indent="0">
              <a:buNone/>
            </a:pPr>
            <a:r>
              <a:rPr lang="ru-RU" sz="2900" dirty="0" smtClean="0">
                <a:sym typeface="Wingdings" panose="05000000000000000000" pitchFamily="2" charset="2"/>
              </a:rPr>
              <a:t>6) </a:t>
            </a:r>
            <a:r>
              <a:rPr lang="ru-RU" sz="2900" dirty="0" err="1" smtClean="0"/>
              <a:t>пальпаторное</a:t>
            </a:r>
            <a:r>
              <a:rPr lang="ru-RU" sz="2900" dirty="0" smtClean="0"/>
              <a:t> </a:t>
            </a:r>
            <a:r>
              <a:rPr lang="ru-RU" sz="2900" dirty="0"/>
              <a:t>обследование лимфатических узлов шеи с обеих сторон (наличие увеличенных лимфоузлов шейных, подчелюстных, надключичных, подключичных областей, при клинически не определяемых метастазах в лимфатические узлы —УЗИ шеи</a:t>
            </a:r>
            <a:r>
              <a:rPr lang="ru-RU" sz="2900" dirty="0" smtClean="0"/>
              <a:t>)</a:t>
            </a:r>
          </a:p>
          <a:p>
            <a:pPr marL="0" indent="0">
              <a:buNone/>
            </a:pPr>
            <a:endParaRPr lang="ru-RU" sz="2900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" t="6339" r="67685" b="5139"/>
          <a:stretch/>
        </p:blipFill>
        <p:spPr>
          <a:xfrm>
            <a:off x="8984511" y="3988819"/>
            <a:ext cx="2179674" cy="250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8424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1520" y="429489"/>
            <a:ext cx="10944052" cy="1320800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Методические подходы к обследованию больного с подозрением на наличие злокачественной опухоли языка</a:t>
            </a:r>
            <a:br>
              <a:rPr lang="ru-RU" sz="3100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1519" y="1467293"/>
            <a:ext cx="11220500" cy="4574069"/>
          </a:xfrm>
        </p:spPr>
        <p:txBody>
          <a:bodyPr>
            <a:normAutofit fontScale="92500" lnSpcReduction="20000"/>
          </a:bodyPr>
          <a:lstStyle/>
          <a:p>
            <a:r>
              <a:rPr lang="ru-RU" sz="2400" b="1" i="1" dirty="0"/>
              <a:t>Лабораторные исследования:</a:t>
            </a:r>
          </a:p>
          <a:p>
            <a:pPr marL="0" indent="0">
              <a:buNone/>
            </a:pPr>
            <a:r>
              <a:rPr lang="ru-RU" sz="2300" dirty="0"/>
              <a:t>цитологическое исследование </a:t>
            </a:r>
            <a:r>
              <a:rPr lang="ru-RU" dirty="0"/>
              <a:t>(наличие этого заключения достаточно для постановки окончательного диагноза) Критерии – плоскоклеточный рак, злокачественная опухоль (при этом варианте необходимо наличие гистологического исследования для уточнения типа опухоли</a:t>
            </a:r>
            <a:r>
              <a:rPr lang="ru-RU" dirty="0" smtClean="0"/>
              <a:t>);</a:t>
            </a:r>
          </a:p>
          <a:p>
            <a:pPr marL="0" indent="0">
              <a:buNone/>
            </a:pPr>
            <a:r>
              <a:rPr lang="ru-RU" sz="2100" dirty="0" smtClean="0"/>
              <a:t>Преимущества</a:t>
            </a:r>
            <a:r>
              <a:rPr lang="ru-RU" dirty="0" smtClean="0"/>
              <a:t>:</a:t>
            </a:r>
          </a:p>
          <a:p>
            <a:pPr marL="0" indent="0">
              <a:buNone/>
            </a:pPr>
            <a:r>
              <a:rPr lang="ru-RU" dirty="0" smtClean="0"/>
              <a:t>* Возможность распознавания рака в самой начальной (</a:t>
            </a:r>
            <a:r>
              <a:rPr lang="ru-RU" dirty="0" err="1" smtClean="0"/>
              <a:t>преклинической</a:t>
            </a:r>
            <a:r>
              <a:rPr lang="ru-RU" dirty="0" smtClean="0"/>
              <a:t>) стадии</a:t>
            </a:r>
          </a:p>
          <a:p>
            <a:pPr marL="0" indent="0">
              <a:buNone/>
            </a:pPr>
            <a:r>
              <a:rPr lang="ru-RU" dirty="0" smtClean="0"/>
              <a:t>* Доступность и безопасность получения материала из любой ткани и органа</a:t>
            </a:r>
          </a:p>
          <a:p>
            <a:pPr marL="0" indent="0">
              <a:buNone/>
            </a:pPr>
            <a:r>
              <a:rPr lang="ru-RU" dirty="0" smtClean="0"/>
              <a:t>* Возможность повторного исследования и динамического наблюдения за очагом поражения, подвергающимся или неподвергающимся лечебным воздействиям</a:t>
            </a:r>
          </a:p>
          <a:p>
            <a:pPr marL="0" indent="0">
              <a:buNone/>
            </a:pPr>
            <a:r>
              <a:rPr lang="ru-RU" dirty="0" smtClean="0"/>
              <a:t>* Обеспечение быстрой и эффективной верификации процесса без оперативного вмешательства</a:t>
            </a:r>
          </a:p>
          <a:p>
            <a:pPr marL="0" indent="0">
              <a:buNone/>
            </a:pPr>
            <a:r>
              <a:rPr lang="ru-RU" dirty="0" smtClean="0"/>
              <a:t>* Простота приготовления препаратов, несложность оснащения лаборатории и низкая стоимость исследований</a:t>
            </a:r>
          </a:p>
          <a:p>
            <a:pPr marL="0" indent="0">
              <a:buNone/>
            </a:pPr>
            <a:r>
              <a:rPr lang="ru-RU" sz="2300" dirty="0" smtClean="0"/>
              <a:t>гистологическое </a:t>
            </a:r>
            <a:r>
              <a:rPr lang="ru-RU" sz="2300" dirty="0"/>
              <a:t>исследование</a:t>
            </a:r>
            <a:r>
              <a:rPr lang="ru-RU" dirty="0"/>
              <a:t> – </a:t>
            </a:r>
            <a:r>
              <a:rPr lang="ru-RU" dirty="0" err="1"/>
              <a:t>ороговевающий</a:t>
            </a:r>
            <a:r>
              <a:rPr lang="ru-RU" dirty="0"/>
              <a:t> или не </a:t>
            </a:r>
            <a:r>
              <a:rPr lang="ru-RU" dirty="0" err="1"/>
              <a:t>ороговевающий</a:t>
            </a:r>
            <a:r>
              <a:rPr lang="ru-RU" dirty="0"/>
              <a:t> плоскоклеточный рак (редко, возможны другие варианты гистологической структуры опухоли, однако этот протокол не покрывает тактики лечения этих редких форм).</a:t>
            </a:r>
          </a:p>
          <a:p>
            <a:pPr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37" t="14048" r="43537" b="56925"/>
          <a:stretch/>
        </p:blipFill>
        <p:spPr>
          <a:xfrm>
            <a:off x="8648699" y="2575886"/>
            <a:ext cx="3376547" cy="109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483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4105" y="1023556"/>
            <a:ext cx="4334979" cy="188752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9885" y="159864"/>
            <a:ext cx="10798095" cy="715861"/>
          </a:xfrm>
        </p:spPr>
        <p:txBody>
          <a:bodyPr>
            <a:noAutofit/>
          </a:bodyPr>
          <a:lstStyle/>
          <a:p>
            <a:r>
              <a:rPr lang="ru-RU" sz="2800" dirty="0"/>
              <a:t>Методические подходы к обследованию больного с подозрением на наличие злокачественной опухоли языка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9885" y="1023556"/>
            <a:ext cx="8714115" cy="557540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200" b="1" i="1" dirty="0" smtClean="0"/>
              <a:t>Инструментальные </a:t>
            </a:r>
            <a:r>
              <a:rPr lang="ru-RU" sz="2200" b="1" i="1" dirty="0"/>
              <a:t>исследования</a:t>
            </a:r>
            <a:r>
              <a:rPr lang="ru-RU" dirty="0"/>
              <a:t>:</a:t>
            </a:r>
          </a:p>
          <a:p>
            <a:pPr marL="0" indent="0">
              <a:buNone/>
            </a:pPr>
            <a:r>
              <a:rPr lang="ru-RU" dirty="0" smtClean="0"/>
              <a:t> - УЗИ </a:t>
            </a:r>
            <a:r>
              <a:rPr lang="ru-RU" dirty="0"/>
              <a:t>шейных, подчелюстных, над-, подключичных лимфоузлов </a:t>
            </a:r>
            <a:r>
              <a:rPr lang="ru-RU" dirty="0" smtClean="0"/>
              <a:t> </a:t>
            </a:r>
          </a:p>
          <a:p>
            <a:pPr marL="0" indent="0">
              <a:buNone/>
            </a:pPr>
            <a:r>
              <a:rPr lang="ru-RU" dirty="0" smtClean="0"/>
              <a:t>(наличие </a:t>
            </a:r>
            <a:r>
              <a:rPr lang="ru-RU" dirty="0"/>
              <a:t>увеличенных лимфоузлов, структура, </a:t>
            </a:r>
            <a:r>
              <a:rPr lang="ru-RU" dirty="0" err="1"/>
              <a:t>эхогенность</a:t>
            </a:r>
            <a:r>
              <a:rPr lang="ru-RU" dirty="0"/>
              <a:t>, размеры);</a:t>
            </a:r>
          </a:p>
          <a:p>
            <a:pPr marL="0" indent="0">
              <a:buNone/>
            </a:pPr>
            <a:r>
              <a:rPr lang="ru-RU" dirty="0" smtClean="0"/>
              <a:t> - УЗИ </a:t>
            </a:r>
            <a:r>
              <a:rPr lang="ru-RU" dirty="0"/>
              <a:t>полости рта (структура, </a:t>
            </a:r>
            <a:r>
              <a:rPr lang="ru-RU" dirty="0" err="1"/>
              <a:t>эхогенность</a:t>
            </a:r>
            <a:r>
              <a:rPr lang="ru-RU" dirty="0"/>
              <a:t>, размеры);</a:t>
            </a:r>
          </a:p>
          <a:p>
            <a:pPr marL="0" indent="0">
              <a:buNone/>
            </a:pPr>
            <a:r>
              <a:rPr lang="ru-RU" dirty="0" smtClean="0"/>
              <a:t> - КТ </a:t>
            </a:r>
            <a:r>
              <a:rPr lang="ru-RU" dirty="0"/>
              <a:t>и/или МРТ от основания черепа до ключицы; (определяют топику </a:t>
            </a:r>
          </a:p>
          <a:p>
            <a:pPr marL="0" indent="0">
              <a:buNone/>
            </a:pPr>
            <a:r>
              <a:rPr lang="ru-RU" dirty="0" smtClean="0"/>
              <a:t>опухоли</a:t>
            </a:r>
            <a:r>
              <a:rPr lang="ru-RU" dirty="0"/>
              <a:t>, ее взаимоотношение с окружающими с окружающими структурами, ее локализацию и распространенность, необходимо оценить возможность </a:t>
            </a:r>
            <a:r>
              <a:rPr lang="ru-RU" dirty="0" err="1"/>
              <a:t>позадичелюстную</a:t>
            </a:r>
            <a:r>
              <a:rPr lang="ru-RU" dirty="0"/>
              <a:t> ямку, основание черепа, взаимоотношение опухоли и сосудов у основания черепа);</a:t>
            </a:r>
          </a:p>
          <a:p>
            <a:pPr marL="0" indent="0">
              <a:buNone/>
            </a:pPr>
            <a:r>
              <a:rPr lang="ru-RU" dirty="0" smtClean="0"/>
              <a:t> - тонкоигольная </a:t>
            </a:r>
            <a:r>
              <a:rPr lang="ru-RU" dirty="0"/>
              <a:t>аспирационная биопсия опухоли (позволяет определить опухолевые и неопухолевые процессы, доброкачественный и злокачественный характер опухоли, первичные и вторичные (метастатические) поражения слюнных желез, дифференцировать эпителиальные и </a:t>
            </a:r>
            <a:r>
              <a:rPr lang="ru-RU" dirty="0" err="1"/>
              <a:t>неэпителальные</a:t>
            </a:r>
            <a:r>
              <a:rPr lang="ru-RU" dirty="0"/>
              <a:t> опухоли, </a:t>
            </a:r>
            <a:r>
              <a:rPr lang="ru-RU" dirty="0" err="1"/>
              <a:t>лимфопролифиративные</a:t>
            </a:r>
            <a:r>
              <a:rPr lang="ru-RU" dirty="0"/>
              <a:t> заболевания).</a:t>
            </a:r>
          </a:p>
          <a:p>
            <a:pPr marL="0" indent="0">
              <a:buNone/>
            </a:pPr>
            <a:r>
              <a:rPr lang="ru-RU" dirty="0" smtClean="0"/>
              <a:t> - </a:t>
            </a:r>
            <a:r>
              <a:rPr lang="ru-RU" dirty="0" err="1" smtClean="0"/>
              <a:t>интраоперационная</a:t>
            </a:r>
            <a:r>
              <a:rPr lang="ru-RU" dirty="0" smtClean="0"/>
              <a:t> </a:t>
            </a:r>
            <a:r>
              <a:rPr lang="ru-RU" dirty="0"/>
              <a:t>диагностика включает: прицельную пункционную биопсию, изготовление мазков-отпечатков с опухоли и срочное гистологическое исследование удаленной ткани.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2776" y="3959604"/>
            <a:ext cx="2835888" cy="249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9013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464" y="218854"/>
            <a:ext cx="10603810" cy="699083"/>
          </a:xfrm>
        </p:spPr>
        <p:txBody>
          <a:bodyPr>
            <a:noAutofit/>
          </a:bodyPr>
          <a:lstStyle/>
          <a:p>
            <a:r>
              <a:rPr lang="ru-RU" sz="3000" dirty="0" smtClean="0"/>
              <a:t>Методические подходы к обследованию больного с подозрением на наличие злокачественной опухоли языка</a:t>
            </a:r>
            <a:endParaRPr lang="ru-RU" sz="3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1481" y="1211580"/>
            <a:ext cx="11281410" cy="537085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2000" dirty="0"/>
              <a:t> </a:t>
            </a:r>
            <a:r>
              <a:rPr lang="ru-RU" sz="2000" b="1" i="1" dirty="0" smtClean="0"/>
              <a:t>Показания </a:t>
            </a:r>
            <a:r>
              <a:rPr lang="ru-RU" sz="2000" b="1" i="1" dirty="0"/>
              <a:t>для консультации узких специалистов: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консультация </a:t>
            </a:r>
            <a:r>
              <a:rPr lang="ru-RU" dirty="0"/>
              <a:t>кардиолога (пациентам 50 лет и старше, так же пациенты моложе 50 лет при наличии кардиологического анамнеза или патологических изменении на ЭКГ);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консультация невропатолога (при перенесенных ранее инсультов, черепно- мозговых травм)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консультация гастроэнтеролога (при наличии </a:t>
            </a:r>
            <a:r>
              <a:rPr lang="ru-RU" dirty="0" err="1"/>
              <a:t>эрозивно</a:t>
            </a:r>
            <a:r>
              <a:rPr lang="ru-RU" dirty="0"/>
              <a:t> и/или язвенной болезни органов ЖКТ в анамнезе);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консультация нейрохирурга (при наличии метастазов головной мозг, позвоночник);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консультация торакального хирурга (при наличии метастазов в легких);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консультация </a:t>
            </a:r>
            <a:r>
              <a:rPr lang="ru-RU" dirty="0"/>
              <a:t>эндокринолога (при сахарном </a:t>
            </a:r>
            <a:r>
              <a:rPr lang="ru-RU" dirty="0" smtClean="0"/>
              <a:t>диабете).</a:t>
            </a:r>
          </a:p>
          <a:p>
            <a:pPr marL="0" indent="0">
              <a:buNone/>
            </a:pPr>
            <a:r>
              <a:rPr lang="ru-RU" sz="1900" b="1" i="1" dirty="0" smtClean="0"/>
              <a:t>В морфологическом заключении рекомендуется отразить следующие параметры:</a:t>
            </a:r>
          </a:p>
          <a:p>
            <a:pPr>
              <a:buAutoNum type="arabicPeriod"/>
            </a:pPr>
            <a:r>
              <a:rPr lang="ru-RU" dirty="0" smtClean="0"/>
              <a:t>Размер и распространенность первичной опухоли</a:t>
            </a:r>
          </a:p>
          <a:p>
            <a:pPr>
              <a:buAutoNum type="arabicPeriod"/>
            </a:pPr>
            <a:r>
              <a:rPr lang="ru-RU" dirty="0" smtClean="0"/>
              <a:t>Глубина инвазии первичной опухоли</a:t>
            </a:r>
          </a:p>
          <a:p>
            <a:pPr>
              <a:buAutoNum type="arabicPeriod"/>
            </a:pPr>
            <a:r>
              <a:rPr lang="ru-RU" dirty="0" smtClean="0"/>
              <a:t>Гистологическое строение опухоли</a:t>
            </a:r>
          </a:p>
          <a:p>
            <a:pPr>
              <a:buAutoNum type="arabicPeriod"/>
            </a:pPr>
            <a:r>
              <a:rPr lang="ru-RU" dirty="0" smtClean="0"/>
              <a:t>Степень дифференцировки опухоли</a:t>
            </a:r>
          </a:p>
          <a:p>
            <a:pPr>
              <a:buAutoNum type="arabicPeriod"/>
            </a:pPr>
            <a:r>
              <a:rPr lang="ru-RU" dirty="0" smtClean="0"/>
              <a:t>Наличие </a:t>
            </a:r>
            <a:r>
              <a:rPr lang="ru-RU" dirty="0" err="1" smtClean="0"/>
              <a:t>периваскулярной</a:t>
            </a:r>
            <a:r>
              <a:rPr lang="ru-RU" dirty="0" smtClean="0"/>
              <a:t>, </a:t>
            </a:r>
            <a:r>
              <a:rPr lang="ru-RU" dirty="0" err="1" smtClean="0"/>
              <a:t>перилимфатической</a:t>
            </a:r>
            <a:r>
              <a:rPr lang="ru-RU" dirty="0" smtClean="0"/>
              <a:t>, </a:t>
            </a:r>
            <a:r>
              <a:rPr lang="ru-RU" dirty="0" err="1" smtClean="0"/>
              <a:t>периневральной</a:t>
            </a:r>
            <a:r>
              <a:rPr lang="ru-RU" dirty="0" smtClean="0"/>
              <a:t> инвазии (отрицательный результат также должен быть констатирован)</a:t>
            </a:r>
          </a:p>
          <a:p>
            <a:pPr>
              <a:buAutoNum type="arabicPeriod"/>
            </a:pPr>
            <a:r>
              <a:rPr lang="ru-RU" dirty="0" smtClean="0"/>
              <a:t>Статус региональных ЛУ (</a:t>
            </a:r>
            <a:r>
              <a:rPr lang="en-US" dirty="0" err="1" smtClean="0"/>
              <a:t>pN</a:t>
            </a:r>
            <a:r>
              <a:rPr lang="en-US" dirty="0" smtClean="0"/>
              <a:t>) </a:t>
            </a:r>
            <a:r>
              <a:rPr lang="ru-RU" dirty="0" smtClean="0"/>
              <a:t>с указанием общего числа исследованных и пораженных ЛУ, признаков </a:t>
            </a:r>
            <a:r>
              <a:rPr lang="ru-RU" dirty="0" err="1" smtClean="0"/>
              <a:t>экстранодального</a:t>
            </a:r>
            <a:r>
              <a:rPr lang="ru-RU" dirty="0" smtClean="0"/>
              <a:t> распространения опухоли </a:t>
            </a:r>
          </a:p>
          <a:p>
            <a:pPr>
              <a:buAutoNum type="arabicPeriod"/>
            </a:pPr>
            <a:r>
              <a:rPr lang="ru-RU" dirty="0" smtClean="0"/>
              <a:t>Микроскопическую оценку краев резекции (статус) </a:t>
            </a:r>
            <a:r>
              <a:rPr lang="en-US" dirty="0" smtClean="0"/>
              <a:t>R0-1 c </a:t>
            </a:r>
            <a:r>
              <a:rPr lang="ru-RU" dirty="0" smtClean="0"/>
              <a:t>указанием расстояния до ближайшего края резекции в миллиметрах</a:t>
            </a:r>
          </a:p>
          <a:p>
            <a:pPr>
              <a:buAutoNum type="arabicPeriod"/>
            </a:pPr>
            <a:r>
              <a:rPr lang="ru-RU" dirty="0" smtClean="0"/>
              <a:t>Степень лечебного </a:t>
            </a:r>
            <a:r>
              <a:rPr lang="ru-RU" dirty="0" err="1" smtClean="0"/>
              <a:t>патоморфоза</a:t>
            </a:r>
            <a:r>
              <a:rPr lang="ru-RU" dirty="0" smtClean="0"/>
              <a:t> опухоли (</a:t>
            </a:r>
            <a:r>
              <a:rPr lang="en-US" dirty="0" smtClean="0"/>
              <a:t>RTG) (</a:t>
            </a:r>
            <a:r>
              <a:rPr lang="ru-RU" dirty="0" smtClean="0"/>
              <a:t>при ранее проведенном лечении)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5058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6069" y="375683"/>
            <a:ext cx="8596668" cy="60680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Диагностический алгоритм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6069" y="1080066"/>
            <a:ext cx="6644329" cy="55824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78996" y="691116"/>
            <a:ext cx="4061638" cy="56671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517219" y="898474"/>
            <a:ext cx="383835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Степени резекции в онкологии:</a:t>
            </a:r>
          </a:p>
          <a:p>
            <a:endParaRPr lang="ru-RU" dirty="0" smtClean="0"/>
          </a:p>
          <a:p>
            <a:pPr marL="342900" indent="-342900">
              <a:buAutoNum type="arabicPeriod"/>
            </a:pPr>
            <a:r>
              <a:rPr lang="en-US" dirty="0" smtClean="0"/>
              <a:t>R0 –</a:t>
            </a:r>
            <a:r>
              <a:rPr lang="ru-RU" dirty="0" smtClean="0"/>
              <a:t>удаление злокачественной ткани в чистом отделении от здоровой</a:t>
            </a: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R1 – </a:t>
            </a:r>
            <a:r>
              <a:rPr lang="ru-RU" dirty="0" smtClean="0"/>
              <a:t>микроскопические остатки злокачественной ткани в здоровой после удаления</a:t>
            </a: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R2 – </a:t>
            </a:r>
            <a:r>
              <a:rPr lang="ru-RU" dirty="0" smtClean="0"/>
              <a:t>макроскопические остатки злокачественной ткани в здоровой после удаления</a:t>
            </a: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err="1" smtClean="0"/>
              <a:t>En</a:t>
            </a:r>
            <a:r>
              <a:rPr lang="en-US" dirty="0" smtClean="0"/>
              <a:t>-bloc-</a:t>
            </a:r>
            <a:r>
              <a:rPr lang="en-US" dirty="0" err="1" smtClean="0"/>
              <a:t>Resektion</a:t>
            </a:r>
            <a:r>
              <a:rPr lang="ru-RU" dirty="0" smtClean="0"/>
              <a:t>- удаление «в блоке», с окружающими фрагментами здоровой ткани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5264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402" y="110782"/>
            <a:ext cx="10935546" cy="13208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</a:rPr>
              <a:t>Лечение. Принципы хирургического лечения и тактики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лечения с учетом стадии заболевания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4325" y="1181101"/>
            <a:ext cx="11487149" cy="5293072"/>
          </a:xfrm>
        </p:spPr>
        <p:txBody>
          <a:bodyPr>
            <a:normAutofit fontScale="92500" lnSpcReduction="20000"/>
          </a:bodyPr>
          <a:lstStyle/>
          <a:p>
            <a:r>
              <a:rPr lang="ru-RU" sz="1900" b="1" i="1" dirty="0"/>
              <a:t>Хирургическое лечение не рекомендовано в следующих случаях</a:t>
            </a:r>
            <a:r>
              <a:rPr lang="ru-RU" sz="1900" dirty="0"/>
              <a:t>: стадия Т4b, </a:t>
            </a:r>
            <a:r>
              <a:rPr lang="ru-RU" sz="1900" dirty="0" smtClean="0"/>
              <a:t>при непосредственном </a:t>
            </a:r>
            <a:r>
              <a:rPr lang="ru-RU" sz="1900" dirty="0"/>
              <a:t>распространении опухоли из регионарных ЛУ на кожу, прямое </a:t>
            </a:r>
            <a:r>
              <a:rPr lang="ru-RU" sz="1900" dirty="0" smtClean="0"/>
              <a:t>распространение на </a:t>
            </a:r>
            <a:r>
              <a:rPr lang="ru-RU" sz="1900" dirty="0"/>
              <a:t>структуры средостения </a:t>
            </a:r>
            <a:r>
              <a:rPr lang="ru-RU" sz="1900" dirty="0" err="1"/>
              <a:t>предпозвоночную</a:t>
            </a:r>
            <a:r>
              <a:rPr lang="ru-RU" sz="1900" dirty="0"/>
              <a:t> фасцию или шейные позвонки в связи </a:t>
            </a:r>
            <a:r>
              <a:rPr lang="ru-RU" sz="1900" dirty="0" smtClean="0"/>
              <a:t>с  </a:t>
            </a:r>
            <a:r>
              <a:rPr lang="ru-RU" sz="1900" dirty="0" err="1" smtClean="0"/>
              <a:t>нерезектабельностью</a:t>
            </a:r>
            <a:r>
              <a:rPr lang="ru-RU" sz="1900" dirty="0" smtClean="0"/>
              <a:t> </a:t>
            </a:r>
            <a:r>
              <a:rPr lang="ru-RU" sz="1900" dirty="0"/>
              <a:t>процесса, </a:t>
            </a:r>
            <a:r>
              <a:rPr lang="ru-RU" sz="1900" dirty="0" err="1"/>
              <a:t>интра</a:t>
            </a:r>
            <a:r>
              <a:rPr lang="ru-RU" sz="1900" dirty="0"/>
              <a:t> - и послеоперационными рисками, низкой эффективностью </a:t>
            </a:r>
            <a:r>
              <a:rPr lang="ru-RU" sz="1900" dirty="0" smtClean="0"/>
              <a:t>и низкой </a:t>
            </a:r>
            <a:r>
              <a:rPr lang="ru-RU" sz="1900" dirty="0"/>
              <a:t>вероятностью радикального характера хирургического лечения</a:t>
            </a:r>
            <a:r>
              <a:rPr lang="ru-RU" sz="1900" dirty="0" smtClean="0"/>
              <a:t>.</a:t>
            </a:r>
            <a:endParaRPr lang="ru-RU" sz="1900" dirty="0"/>
          </a:p>
          <a:p>
            <a:r>
              <a:rPr lang="ru-RU" sz="2000" b="1" i="1" dirty="0"/>
              <a:t>Удаление первичного </a:t>
            </a:r>
            <a:r>
              <a:rPr lang="ru-RU" sz="2000" b="1" i="1" dirty="0" smtClean="0"/>
              <a:t>очага </a:t>
            </a:r>
          </a:p>
          <a:p>
            <a:endParaRPr lang="ru-RU" sz="2000" b="1" i="1" dirty="0" smtClean="0"/>
          </a:p>
          <a:p>
            <a:endParaRPr lang="ru-RU" sz="2000" b="1" i="1" dirty="0"/>
          </a:p>
          <a:p>
            <a:endParaRPr lang="ru-RU" sz="2000" b="1" i="1" dirty="0" smtClean="0"/>
          </a:p>
          <a:p>
            <a:endParaRPr lang="ru-RU" sz="2000" b="1" i="1" dirty="0" smtClean="0"/>
          </a:p>
          <a:p>
            <a:r>
              <a:rPr lang="ru-RU" sz="2000" b="1" i="1" dirty="0" smtClean="0"/>
              <a:t>Края </a:t>
            </a:r>
            <a:r>
              <a:rPr lang="ru-RU" sz="2000" b="1" i="1" dirty="0"/>
              <a:t>резекции</a:t>
            </a:r>
          </a:p>
          <a:p>
            <a:pPr marL="0" indent="0">
              <a:buNone/>
            </a:pPr>
            <a:r>
              <a:rPr lang="ru-RU" sz="2000" dirty="0" smtClean="0"/>
              <a:t> </a:t>
            </a:r>
            <a:r>
              <a:rPr lang="ru-RU" sz="1900" dirty="0" smtClean="0"/>
              <a:t>Рекомендуется </a:t>
            </a:r>
            <a:r>
              <a:rPr lang="ru-RU" sz="1900" dirty="0"/>
              <a:t>достигать статуса R0 при хирургическом лечении для снижения риска рецидива опухоли. Адекватное удаление определяется как расстояние от края резекции до </a:t>
            </a:r>
            <a:r>
              <a:rPr lang="ru-RU" sz="1900" dirty="0" err="1"/>
              <a:t>макроскопически</a:t>
            </a:r>
            <a:r>
              <a:rPr lang="ru-RU" sz="1900" dirty="0"/>
              <a:t> видимой опухоли ≥ 2 см или отрицательный край замороженного среза.</a:t>
            </a:r>
          </a:p>
          <a:p>
            <a:pPr marL="0" indent="0">
              <a:buNone/>
            </a:pPr>
            <a:r>
              <a:rPr lang="ru-RU" sz="1900" dirty="0"/>
              <a:t>Чистый край определяется как расстояние от инвазивного края опухоли, который составляет ≥ 5 мм от края резекции. Близкий край определяется как расстояние от инвазивного края опухоли до края резекции, равное &lt; 5 мм.</a:t>
            </a:r>
          </a:p>
          <a:p>
            <a:endParaRPr lang="ru-RU" sz="2000" b="1" i="1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2501902"/>
            <a:ext cx="5458248" cy="182741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3859284" y="6363929"/>
            <a:ext cx="181774" cy="1102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57225" y="2815219"/>
            <a:ext cx="4410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Рекомендуется выполнять удаление первичной опухоли единым блоком для снижения риска рецидива опухоли</a:t>
            </a:r>
          </a:p>
        </p:txBody>
      </p:sp>
    </p:spTree>
    <p:extLst>
      <p:ext uri="{BB962C8B-B14F-4D97-AF65-F5344CB8AC3E}">
        <p14:creationId xmlns:p14="http://schemas.microsoft.com/office/powerpoint/2010/main" val="11148577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137041"/>
            <a:ext cx="10969836" cy="108204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ru-RU" sz="2800" dirty="0">
                <a:solidFill>
                  <a:schemeClr val="tx1"/>
                </a:solidFill>
              </a:rPr>
              <a:t>Принципы хирургического лечения и тактики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лечения с учетом стадии заболевания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3842" y="980919"/>
            <a:ext cx="11430000" cy="4460213"/>
          </a:xfrm>
        </p:spPr>
        <p:txBody>
          <a:bodyPr>
            <a:normAutofit/>
          </a:bodyPr>
          <a:lstStyle/>
          <a:p>
            <a:r>
              <a:rPr lang="ru-RU" sz="2200" b="1" i="1" dirty="0" err="1" smtClean="0"/>
              <a:t>Лимфодиссекции</a:t>
            </a:r>
            <a:endParaRPr lang="ru-RU" sz="2200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5" t="2639" r="14734" b="54583"/>
          <a:stretch/>
        </p:blipFill>
        <p:spPr>
          <a:xfrm>
            <a:off x="9565851" y="754306"/>
            <a:ext cx="1809750" cy="1955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3842" y="1321182"/>
            <a:ext cx="995648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sz="1600" dirty="0"/>
              <a:t>У пациентов с опухолями полости рта (стадия cN0) при проведении профилактических </a:t>
            </a:r>
            <a:r>
              <a:rPr lang="ru-RU" sz="1600" dirty="0" smtClean="0"/>
              <a:t>лимфа-</a:t>
            </a:r>
            <a:r>
              <a:rPr lang="ru-RU" sz="1600" dirty="0" err="1" smtClean="0"/>
              <a:t>диссекций</a:t>
            </a:r>
            <a:r>
              <a:rPr lang="ru-RU" sz="1600" dirty="0" smtClean="0"/>
              <a:t> </a:t>
            </a:r>
            <a:r>
              <a:rPr lang="ru-RU" sz="1600" dirty="0"/>
              <a:t>рекомендуется удалять ЛУ 1–3 уровней с целью улучшения результатов лечения и выживаемости.</a:t>
            </a:r>
          </a:p>
          <a:p>
            <a:r>
              <a:rPr lang="ru-RU" sz="1600" dirty="0"/>
              <a:t>П</a:t>
            </a:r>
            <a:r>
              <a:rPr lang="ru-RU" sz="1600" dirty="0" smtClean="0"/>
              <a:t>ри </a:t>
            </a:r>
            <a:r>
              <a:rPr lang="ru-RU" sz="1600" dirty="0"/>
              <a:t>наличии доказанных метастазов на шее </a:t>
            </a:r>
            <a:r>
              <a:rPr lang="ru-RU" sz="1600" dirty="0" err="1"/>
              <a:t>сN</a:t>
            </a:r>
            <a:r>
              <a:rPr lang="ru-RU" sz="1600" dirty="0"/>
              <a:t>+ показано удаление ЛУ 1–5 уровней с целью улучшения результатов лечения и выживаемости. </a:t>
            </a:r>
            <a:endParaRPr lang="ru-RU" sz="1600" dirty="0" smtClean="0"/>
          </a:p>
          <a:p>
            <a:r>
              <a:rPr lang="ru-RU" sz="1600" dirty="0"/>
              <a:t> </a:t>
            </a:r>
            <a:r>
              <a:rPr lang="ru-RU" sz="1600" i="1" dirty="0"/>
              <a:t>Рекомендовано при толщине опухоли </a:t>
            </a:r>
            <a:r>
              <a:rPr lang="ru-RU" sz="1600" dirty="0"/>
              <a:t>(по данным УЗИ/КТ) ≥ 4 мм, </a:t>
            </a:r>
            <a:r>
              <a:rPr lang="ru-RU" sz="1600" dirty="0" smtClean="0"/>
              <a:t>в особенности </a:t>
            </a:r>
            <a:r>
              <a:rPr lang="ru-RU" sz="1600" dirty="0"/>
              <a:t>при локализации в области языка или дна полости рта, </a:t>
            </a:r>
            <a:r>
              <a:rPr lang="ru-RU" sz="1600" dirty="0" smtClean="0"/>
              <a:t>ввиду высокой </a:t>
            </a:r>
            <a:r>
              <a:rPr lang="ru-RU" sz="1600" dirty="0"/>
              <a:t>вероятности </a:t>
            </a:r>
            <a:r>
              <a:rPr lang="ru-RU" sz="1600" dirty="0" err="1" smtClean="0"/>
              <a:t>микрометастазов</a:t>
            </a:r>
            <a:r>
              <a:rPr lang="ru-RU" sz="1600" dirty="0" smtClean="0"/>
              <a:t> </a:t>
            </a:r>
            <a:r>
              <a:rPr lang="ru-RU" sz="1600" dirty="0"/>
              <a:t>в ЛУ шеи всем пациентам</a:t>
            </a:r>
            <a:r>
              <a:rPr lang="ru-RU" sz="1600" dirty="0" smtClean="0"/>
              <a:t>, подлежащим </a:t>
            </a:r>
            <a:r>
              <a:rPr lang="ru-RU" sz="1600" dirty="0"/>
              <a:t>хирургическому лечению, выполнять </a:t>
            </a:r>
            <a:r>
              <a:rPr lang="ru-RU" sz="1600" dirty="0" smtClean="0"/>
              <a:t>профилактическую </a:t>
            </a:r>
            <a:r>
              <a:rPr lang="ru-RU" sz="1600" dirty="0" err="1" smtClean="0"/>
              <a:t>ипсилатеральную</a:t>
            </a:r>
            <a:r>
              <a:rPr lang="ru-RU" sz="1600" dirty="0" smtClean="0"/>
              <a:t> </a:t>
            </a:r>
            <a:r>
              <a:rPr lang="ru-RU" sz="1600" dirty="0"/>
              <a:t>шейную </a:t>
            </a:r>
            <a:r>
              <a:rPr lang="ru-RU" sz="1600" dirty="0" err="1"/>
              <a:t>лимфодиссекцию</a:t>
            </a:r>
            <a:r>
              <a:rPr lang="ru-RU" sz="1600" dirty="0"/>
              <a:t> с целью </a:t>
            </a:r>
            <a:r>
              <a:rPr lang="ru-RU" sz="1600" dirty="0" smtClean="0"/>
              <a:t>улучшения результатов </a:t>
            </a:r>
            <a:r>
              <a:rPr lang="ru-RU" sz="1600" dirty="0"/>
              <a:t>лечения и выживаемости.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842" y="3656809"/>
            <a:ext cx="99564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err="1"/>
              <a:t>Ипсилатеральная</a:t>
            </a:r>
            <a:r>
              <a:rPr lang="ru-RU" sz="1600" i="1" dirty="0"/>
              <a:t> центральная </a:t>
            </a:r>
            <a:r>
              <a:rPr lang="ru-RU" sz="1600" i="1" dirty="0" err="1"/>
              <a:t>лимфодиссекция</a:t>
            </a:r>
            <a:r>
              <a:rPr lang="ru-RU" sz="1600" i="1" dirty="0"/>
              <a:t> </a:t>
            </a:r>
            <a:r>
              <a:rPr lang="ru-RU" sz="1600" dirty="0"/>
              <a:t>шеи включает удаление </a:t>
            </a:r>
            <a:r>
              <a:rPr lang="ru-RU" sz="1600" dirty="0" smtClean="0"/>
              <a:t>узлов с </a:t>
            </a:r>
            <a:r>
              <a:rPr lang="ru-RU" sz="1600" dirty="0"/>
              <a:t>той же стороны, что и рак щитовидной </a:t>
            </a:r>
            <a:r>
              <a:rPr lang="ru-RU" sz="1600" dirty="0" smtClean="0"/>
              <a:t>железы; </a:t>
            </a:r>
            <a:r>
              <a:rPr lang="ru-RU" sz="1600" i="1" dirty="0" smtClean="0"/>
              <a:t>двусторонняя центральная </a:t>
            </a:r>
            <a:r>
              <a:rPr lang="ru-RU" sz="1600" i="1" dirty="0" err="1"/>
              <a:t>лимфодиссекция</a:t>
            </a:r>
            <a:r>
              <a:rPr lang="ru-RU" sz="1600" i="1" dirty="0"/>
              <a:t> </a:t>
            </a:r>
            <a:r>
              <a:rPr lang="ru-RU" sz="1600" dirty="0"/>
              <a:t>включает удаление всех лимфатических узлов</a:t>
            </a:r>
            <a:r>
              <a:rPr lang="ru-RU" sz="1600" dirty="0" smtClean="0"/>
              <a:t>, обнаруженных </a:t>
            </a:r>
            <a:r>
              <a:rPr lang="ru-RU" sz="1600" dirty="0"/>
              <a:t>в центральной зоне.</a:t>
            </a:r>
          </a:p>
          <a:p>
            <a:r>
              <a:rPr lang="ru-RU" sz="1600" dirty="0" smtClean="0"/>
              <a:t>При </a:t>
            </a:r>
            <a:r>
              <a:rPr lang="ru-RU" sz="1600" dirty="0"/>
              <a:t>локализации опухоли на срединной линии или переходе опухоли за срединную линию </a:t>
            </a:r>
            <a:r>
              <a:rPr lang="ru-RU" sz="1600" dirty="0" smtClean="0"/>
              <a:t>при выполнении </a:t>
            </a:r>
            <a:r>
              <a:rPr lang="ru-RU" sz="1600" dirty="0"/>
              <a:t>шейной </a:t>
            </a:r>
            <a:r>
              <a:rPr lang="ru-RU" sz="1600" dirty="0" err="1"/>
              <a:t>лимфодиссекции</a:t>
            </a:r>
            <a:r>
              <a:rPr lang="ru-RU" sz="1600" dirty="0"/>
              <a:t>, рекомендована двусторонняя шейная </a:t>
            </a:r>
            <a:r>
              <a:rPr lang="ru-RU" sz="1600" dirty="0" err="1" smtClean="0"/>
              <a:t>лимфодиссекция</a:t>
            </a:r>
            <a:r>
              <a:rPr lang="ru-RU" sz="1600" dirty="0" smtClean="0"/>
              <a:t> с целью </a:t>
            </a:r>
            <a:r>
              <a:rPr lang="ru-RU" sz="1600" dirty="0"/>
              <a:t>улучшения результатов лечения и выживаемости</a:t>
            </a:r>
            <a:r>
              <a:rPr lang="ru-RU" sz="1600" dirty="0" smtClean="0"/>
              <a:t>.</a:t>
            </a:r>
          </a:p>
          <a:p>
            <a:endParaRPr lang="ru-RU" sz="1600" dirty="0" smtClean="0"/>
          </a:p>
          <a:p>
            <a:r>
              <a:rPr lang="ru-RU" sz="1600" b="1" i="1" dirty="0"/>
              <a:t>При плоскоклеточном раке </a:t>
            </a:r>
            <a:r>
              <a:rPr lang="ru-RU" sz="1600" dirty="0"/>
              <a:t>полости рта с глубиной инвазии опухоли &lt; 2 мм у  пациентов, подлежащих хирургическому лечению, выполнение шейной </a:t>
            </a:r>
            <a:r>
              <a:rPr lang="ru-RU" sz="1600" dirty="0" err="1"/>
              <a:t>диссекции</a:t>
            </a:r>
            <a:r>
              <a:rPr lang="ru-RU" sz="1600" dirty="0"/>
              <a:t> не рекомендуется в связи с низким риском метастазирования опухоли в регионарные лимфатические узлы. Лимфодиссекция может быть заменена биопсией сторожевого ЛУ.</a:t>
            </a:r>
          </a:p>
          <a:p>
            <a:endParaRPr lang="ru-RU" sz="1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4" t="51388" r="7740" b="2918"/>
          <a:stretch/>
        </p:blipFill>
        <p:spPr>
          <a:xfrm>
            <a:off x="10236517" y="2816936"/>
            <a:ext cx="1702486" cy="236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005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295401"/>
            <a:ext cx="8596668" cy="4745962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Злокачественные опухоли языка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Этиологические факторы развития рака полости рта</a:t>
            </a:r>
            <a:endParaRPr lang="ru-RU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Фазы развития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Клиническая картина рака полости рта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Локализация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Методические подходы к обследованию больного с подозрением на наличие злокачественной опухоли </a:t>
            </a:r>
            <a:r>
              <a:rPr lang="ru-RU" dirty="0" smtClean="0"/>
              <a:t>языка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Диагностический алгоритм </a:t>
            </a:r>
            <a:endParaRPr lang="ru-RU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Лечение: </a:t>
            </a:r>
          </a:p>
          <a:p>
            <a:pPr marL="0" indent="0">
              <a:buNone/>
            </a:pPr>
            <a:r>
              <a:rPr lang="ru-RU" dirty="0"/>
              <a:t>Принципы хирургического лечения и тактики</a:t>
            </a:r>
            <a:br>
              <a:rPr lang="ru-RU" dirty="0"/>
            </a:br>
            <a:r>
              <a:rPr lang="ru-RU" dirty="0"/>
              <a:t>лечения с учетом стадии </a:t>
            </a:r>
            <a:r>
              <a:rPr lang="ru-RU" dirty="0" smtClean="0"/>
              <a:t>заболевания</a:t>
            </a:r>
          </a:p>
          <a:p>
            <a:pPr marL="0" indent="0">
              <a:buNone/>
            </a:pPr>
            <a:r>
              <a:rPr lang="ru-RU" dirty="0" smtClean="0"/>
              <a:t>Лучевая терапия</a:t>
            </a:r>
          </a:p>
          <a:p>
            <a:pPr marL="0" indent="0">
              <a:buNone/>
            </a:pPr>
            <a:r>
              <a:rPr lang="ru-RU" dirty="0"/>
              <a:t>Медикаментозное лечение. Химиотерапия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Список литературы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Приложение 1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1708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508" y="247650"/>
            <a:ext cx="11371791" cy="13208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sz="2800" dirty="0">
                <a:solidFill>
                  <a:schemeClr val="tx1"/>
                </a:solidFill>
              </a:rPr>
              <a:t>Принципы хирургического лечения и </a:t>
            </a:r>
            <a:r>
              <a:rPr lang="ru-RU" sz="2800" dirty="0" smtClean="0">
                <a:solidFill>
                  <a:schemeClr val="tx1"/>
                </a:solidFill>
              </a:rPr>
              <a:t>тактики лечения </a:t>
            </a:r>
            <a:r>
              <a:rPr lang="ru-RU" sz="2800" dirty="0">
                <a:solidFill>
                  <a:schemeClr val="tx1"/>
                </a:solidFill>
              </a:rPr>
              <a:t>с учетом стадии заболевания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2508" y="1247775"/>
            <a:ext cx="11781367" cy="50958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b="1" i="1" dirty="0" smtClean="0"/>
              <a:t>У </a:t>
            </a:r>
            <a:r>
              <a:rPr lang="ru-RU" sz="1600" b="1" i="1" dirty="0"/>
              <a:t>пациентов с опухолями полости рта T1–T2N0 </a:t>
            </a:r>
            <a:r>
              <a:rPr lang="ru-RU" sz="1600" dirty="0"/>
              <a:t>хирургический </a:t>
            </a:r>
            <a:r>
              <a:rPr lang="ru-RU" sz="1600" dirty="0" smtClean="0"/>
              <a:t>метод рекомендуется </a:t>
            </a:r>
            <a:r>
              <a:rPr lang="ru-RU" sz="1600" dirty="0"/>
              <a:t>в качестве основного метода лечения. В качестве альтернативной методики (</a:t>
            </a:r>
            <a:r>
              <a:rPr lang="ru-RU" sz="1600" dirty="0" smtClean="0"/>
              <a:t>при наличии </a:t>
            </a:r>
            <a:r>
              <a:rPr lang="ru-RU" sz="1600" dirty="0"/>
              <a:t>абсолютных противопоказаний к оперативному вмешательству или отказе пациента</a:t>
            </a:r>
            <a:r>
              <a:rPr lang="ru-RU" sz="1600" dirty="0" smtClean="0"/>
              <a:t>) рекомендовано </a:t>
            </a:r>
            <a:r>
              <a:rPr lang="ru-RU" sz="1600" dirty="0"/>
              <a:t>проведение дистанционной лучевой терапии </a:t>
            </a:r>
            <a:r>
              <a:rPr lang="ru-RU" sz="1600" dirty="0" smtClean="0"/>
              <a:t>или </a:t>
            </a:r>
            <a:r>
              <a:rPr lang="ru-RU" sz="1600" dirty="0" err="1"/>
              <a:t>брахитерапии</a:t>
            </a:r>
            <a:r>
              <a:rPr lang="ru-RU" sz="1600" dirty="0"/>
              <a:t> </a:t>
            </a:r>
            <a:r>
              <a:rPr lang="ru-RU" sz="1600" dirty="0" smtClean="0"/>
              <a:t> в самостоятельном </a:t>
            </a:r>
            <a:r>
              <a:rPr lang="ru-RU" sz="1600" dirty="0"/>
              <a:t>варианте для увеличения выживаемости пациентов и уменьшения </a:t>
            </a:r>
            <a:r>
              <a:rPr lang="ru-RU" sz="1600" dirty="0" smtClean="0"/>
              <a:t>количества осложнений.</a:t>
            </a:r>
          </a:p>
          <a:p>
            <a:pPr marL="0" indent="0">
              <a:buNone/>
            </a:pPr>
            <a:r>
              <a:rPr lang="ru-RU" sz="1600" b="1" i="1" dirty="0" smtClean="0"/>
              <a:t>У </a:t>
            </a:r>
            <a:r>
              <a:rPr lang="ru-RU" sz="1600" b="1" i="1" dirty="0"/>
              <a:t>пациентов с опухолями полости рта T3-4aN0M0, Т1–4aN1-3М0 </a:t>
            </a:r>
            <a:r>
              <a:rPr lang="ru-RU" sz="1600" dirty="0"/>
              <a:t>в </a:t>
            </a:r>
            <a:r>
              <a:rPr lang="ru-RU" sz="1600" dirty="0" smtClean="0"/>
              <a:t>качестве основной </a:t>
            </a:r>
            <a:r>
              <a:rPr lang="ru-RU" sz="1600" dirty="0"/>
              <a:t>методики лечения </a:t>
            </a:r>
            <a:r>
              <a:rPr lang="ru-RU" sz="1600" dirty="0" smtClean="0"/>
              <a:t>рекомендуется </a:t>
            </a:r>
            <a:r>
              <a:rPr lang="ru-RU" sz="1600" dirty="0"/>
              <a:t>оперативное вмешательство на первичном очаге </a:t>
            </a:r>
            <a:r>
              <a:rPr lang="ru-RU" sz="1600" dirty="0" smtClean="0"/>
              <a:t>с шейной </a:t>
            </a:r>
            <a:r>
              <a:rPr lang="ru-RU" sz="1600" dirty="0" err="1"/>
              <a:t>лимфодиссекцией</a:t>
            </a:r>
            <a:r>
              <a:rPr lang="ru-RU" sz="1600" dirty="0"/>
              <a:t> на стороне поражения (при односторонней локализации </a:t>
            </a:r>
            <a:r>
              <a:rPr lang="ru-RU" sz="1600" dirty="0" smtClean="0"/>
              <a:t>первичной опухоли</a:t>
            </a:r>
            <a:r>
              <a:rPr lang="ru-RU" sz="1600" dirty="0"/>
              <a:t>) и двусторонняя </a:t>
            </a:r>
            <a:r>
              <a:rPr lang="ru-RU" sz="1600" dirty="0" err="1"/>
              <a:t>лимфодиссекция</a:t>
            </a:r>
            <a:r>
              <a:rPr lang="ru-RU" sz="1600" dirty="0"/>
              <a:t> (при центральном расположение первичного очага </a:t>
            </a:r>
            <a:r>
              <a:rPr lang="ru-RU" sz="1600" dirty="0" smtClean="0"/>
              <a:t>или переходе </a:t>
            </a:r>
            <a:r>
              <a:rPr lang="ru-RU" sz="1600" dirty="0"/>
              <a:t>за среднюю линию) для улучшения результатов лечения и выживаемости пациентов</a:t>
            </a:r>
            <a:r>
              <a:rPr lang="ru-RU" sz="1600" dirty="0" smtClean="0"/>
              <a:t>.</a:t>
            </a:r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r>
              <a:rPr lang="ru-RU" sz="1600" dirty="0" smtClean="0"/>
              <a:t> </a:t>
            </a:r>
            <a:r>
              <a:rPr lang="ru-RU" sz="1600" b="1" i="1" dirty="0"/>
              <a:t>У пациентов с опухолями полости рта T4bN0-3M0 </a:t>
            </a:r>
            <a:r>
              <a:rPr lang="ru-RU" sz="1600" dirty="0"/>
              <a:t>или </a:t>
            </a:r>
            <a:r>
              <a:rPr lang="ru-RU" sz="1600" dirty="0" err="1"/>
              <a:t>нерезектабельные</a:t>
            </a:r>
            <a:r>
              <a:rPr lang="ru-RU" sz="1600" dirty="0"/>
              <a:t> N+, или другие стадии </a:t>
            </a:r>
            <a:r>
              <a:rPr lang="ru-RU" sz="1600" dirty="0" smtClean="0"/>
              <a:t>при абсолютных </a:t>
            </a:r>
            <a:r>
              <a:rPr lang="ru-RU" sz="1600" dirty="0"/>
              <a:t>противопоказаниях для хирургического лечения рекомендуется выбор метода лечения </a:t>
            </a:r>
            <a:r>
              <a:rPr lang="ru-RU" sz="1600" dirty="0" smtClean="0"/>
              <a:t>в зависимости </a:t>
            </a:r>
            <a:r>
              <a:rPr lang="ru-RU" sz="1600" dirty="0"/>
              <a:t>от общего состояния, оцененного по шкале оценки общего состояния пациента, </a:t>
            </a:r>
            <a:r>
              <a:rPr lang="ru-RU" sz="1600" dirty="0" smtClean="0"/>
              <a:t>разработанной Восточной </a:t>
            </a:r>
            <a:r>
              <a:rPr lang="ru-RU" sz="1600" dirty="0"/>
              <a:t>Кооперативной Группой Исследования Рака для улучшения результатов лечения и </a:t>
            </a:r>
            <a:r>
              <a:rPr lang="ru-RU" sz="1600" dirty="0" smtClean="0"/>
              <a:t>снижения количества </a:t>
            </a:r>
            <a:r>
              <a:rPr lang="ru-RU" sz="1600" dirty="0"/>
              <a:t>осложнений (ECOG).</a:t>
            </a:r>
          </a:p>
          <a:p>
            <a:pPr marL="0" indent="0">
              <a:buNone/>
            </a:pP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974" y="3386239"/>
            <a:ext cx="4128085" cy="19737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785" y="3682443"/>
            <a:ext cx="3987130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432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334" y="238125"/>
            <a:ext cx="10981266" cy="1320800"/>
          </a:xfrm>
        </p:spPr>
        <p:txBody>
          <a:bodyPr>
            <a:normAutofit/>
          </a:bodyPr>
          <a:lstStyle/>
          <a:p>
            <a:r>
              <a:rPr lang="ru-RU" sz="2800" dirty="0"/>
              <a:t>Лечение. Лучевая терапия </a:t>
            </a:r>
            <a:br>
              <a:rPr lang="ru-RU" sz="2800" dirty="0"/>
            </a:br>
            <a:endParaRPr lang="ru-RU" sz="28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316026"/>
              </p:ext>
            </p:extLst>
          </p:nvPr>
        </p:nvGraphicFramePr>
        <p:xfrm>
          <a:off x="296334" y="898525"/>
          <a:ext cx="11801475" cy="533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0512"/>
                <a:gridCol w="3356955"/>
                <a:gridCol w="2031586"/>
                <a:gridCol w="4382422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Виды лучевой терапии: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Показания к лучевой терапии:</a:t>
                      </a:r>
                      <a:endParaRPr lang="ru-RU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600" dirty="0" smtClean="0"/>
                        <a:t>Противопоказания к лучевой терапии:</a:t>
                      </a:r>
                      <a:endParaRPr lang="ru-RU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4279">
                <a:tc rowSpan="2">
                  <a:txBody>
                    <a:bodyPr/>
                    <a:lstStyle/>
                    <a:p>
                      <a:r>
                        <a:rPr lang="ru-RU" sz="1400" dirty="0" smtClean="0"/>
                        <a:t>*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дистанционная лучевая терапия;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400" dirty="0" smtClean="0"/>
                        <a:t>* 3D-конформное облучение;              *модулированная по интенсивности лучевая терапия (IMRT);           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400" dirty="0" smtClean="0"/>
                        <a:t> * </a:t>
                      </a:r>
                      <a:r>
                        <a:rPr lang="ru-RU" sz="1400" dirty="0" err="1" smtClean="0"/>
                        <a:t>Томотерапия</a:t>
                      </a:r>
                      <a:r>
                        <a:rPr lang="ru-RU" sz="1400" dirty="0" smtClean="0"/>
                        <a:t> на </a:t>
                      </a:r>
                      <a:r>
                        <a:rPr lang="ru-RU" sz="1400" dirty="0" err="1" smtClean="0"/>
                        <a:t>томоап-паратах</a:t>
                      </a:r>
                      <a:r>
                        <a:rPr lang="ru-RU" sz="1400" dirty="0" smtClean="0"/>
                        <a:t>.</a:t>
                      </a:r>
                      <a:endParaRPr lang="ru-RU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400" dirty="0" smtClean="0"/>
                        <a:t>   низкодифференцированные опухоли с распространенностью Т1- Т3;</a:t>
                      </a:r>
                    </a:p>
                    <a:p>
                      <a:r>
                        <a:rPr lang="ru-RU" sz="1400" dirty="0" smtClean="0"/>
                        <a:t>·  при лечении </a:t>
                      </a:r>
                      <a:r>
                        <a:rPr lang="ru-RU" sz="1400" dirty="0" err="1" smtClean="0"/>
                        <a:t>нерезектабельных</a:t>
                      </a:r>
                      <a:r>
                        <a:rPr lang="ru-RU" sz="1400" dirty="0" smtClean="0"/>
                        <a:t> опухолей;</a:t>
                      </a:r>
                    </a:p>
                    <a:p>
                      <a:r>
                        <a:rPr lang="ru-RU" sz="1400" dirty="0" smtClean="0"/>
                        <a:t>· отказа пациента от операции;</a:t>
                      </a:r>
                    </a:p>
                    <a:p>
                      <a:r>
                        <a:rPr lang="ru-RU" sz="1400" dirty="0" smtClean="0"/>
                        <a:t>· наличие </a:t>
                      </a:r>
                      <a:r>
                        <a:rPr lang="ru-RU" sz="1400" dirty="0" err="1" smtClean="0"/>
                        <a:t>резидуальной</a:t>
                      </a:r>
                      <a:r>
                        <a:rPr lang="ru-RU" sz="1400" dirty="0" smtClean="0"/>
                        <a:t> опухоли;</a:t>
                      </a:r>
                    </a:p>
                    <a:p>
                      <a:r>
                        <a:rPr lang="ru-RU" sz="1400" dirty="0" smtClean="0"/>
                        <a:t>· </a:t>
                      </a:r>
                      <a:r>
                        <a:rPr lang="ru-RU" sz="1400" dirty="0" err="1" smtClean="0"/>
                        <a:t>периневральная</a:t>
                      </a:r>
                      <a:r>
                        <a:rPr lang="ru-RU" sz="1400" dirty="0" smtClean="0"/>
                        <a:t> или </a:t>
                      </a:r>
                      <a:r>
                        <a:rPr lang="ru-RU" sz="1400" dirty="0" err="1" smtClean="0"/>
                        <a:t>перилимфатическая</a:t>
                      </a:r>
                      <a:r>
                        <a:rPr lang="ru-RU" sz="1400" dirty="0" smtClean="0"/>
                        <a:t> инвазия;</a:t>
                      </a:r>
                    </a:p>
                    <a:p>
                      <a:r>
                        <a:rPr lang="ru-RU" sz="1400" dirty="0" smtClean="0"/>
                        <a:t>· </a:t>
                      </a:r>
                      <a:r>
                        <a:rPr lang="ru-RU" sz="1400" dirty="0" err="1" smtClean="0"/>
                        <a:t>экстракапсулярное</a:t>
                      </a:r>
                      <a:r>
                        <a:rPr lang="ru-RU" sz="1400" dirty="0" smtClean="0"/>
                        <a:t> распространение опухоли;</a:t>
                      </a:r>
                    </a:p>
                    <a:p>
                      <a:r>
                        <a:rPr lang="ru-RU" sz="1400" dirty="0" smtClean="0"/>
                        <a:t>· метастазы в железе или регионарных лимфатических узлах;</a:t>
                      </a:r>
                    </a:p>
                    <a:p>
                      <a:r>
                        <a:rPr lang="ru-RU" sz="1400" dirty="0" smtClean="0"/>
                        <a:t>· рецидив опухоли.</a:t>
                      </a:r>
                      <a:endParaRPr lang="ru-RU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Абсолютные противопоказания:</a:t>
                      </a:r>
                      <a:endParaRPr lang="ru-RU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Относительные противопоказания: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87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· психическая неадекватность больного;</a:t>
                      </a:r>
                    </a:p>
                    <a:p>
                      <a:r>
                        <a:rPr lang="ru-RU" sz="1400" dirty="0" smtClean="0"/>
                        <a:t>· лучевая болезнь;</a:t>
                      </a:r>
                    </a:p>
                    <a:p>
                      <a:r>
                        <a:rPr lang="ru-RU" sz="1400" dirty="0" smtClean="0"/>
                        <a:t>· гипертермия &gt;38 градусов;</a:t>
                      </a:r>
                    </a:p>
                    <a:p>
                      <a:r>
                        <a:rPr lang="ru-RU" sz="1400" dirty="0" smtClean="0"/>
                        <a:t>· тяжелое состояние больного по шкале </a:t>
                      </a:r>
                      <a:r>
                        <a:rPr lang="ru-RU" sz="1400" dirty="0" err="1" smtClean="0"/>
                        <a:t>Карновского</a:t>
                      </a:r>
                      <a:r>
                        <a:rPr lang="ru-RU" sz="1400" dirty="0" smtClean="0"/>
                        <a:t> 50% и меньше</a:t>
                      </a:r>
                      <a:endParaRPr lang="ru-RU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· беременность;</a:t>
                      </a:r>
                    </a:p>
                    <a:p>
                      <a:r>
                        <a:rPr lang="ru-RU" sz="1400" dirty="0" smtClean="0"/>
                        <a:t>· заболевание в стадии декомпенсации (сердечно-сосудистой системы, печени, почек);</a:t>
                      </a:r>
                    </a:p>
                    <a:p>
                      <a:r>
                        <a:rPr lang="ru-RU" sz="1400" dirty="0" smtClean="0"/>
                        <a:t>· сепсис;</a:t>
                      </a:r>
                    </a:p>
                    <a:p>
                      <a:r>
                        <a:rPr lang="ru-RU" sz="1400" dirty="0" smtClean="0"/>
                        <a:t>·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активный туберкулез легких;</a:t>
                      </a:r>
                    </a:p>
                    <a:p>
                      <a:r>
                        <a:rPr lang="ru-RU" sz="1400" dirty="0" smtClean="0"/>
                        <a:t>· распространении опухоли на соседние полые органы и прорастании в крупные сосуды.</a:t>
                      </a:r>
                    </a:p>
                    <a:p>
                      <a:r>
                        <a:rPr lang="ru-RU" sz="1400" dirty="0" smtClean="0"/>
                        <a:t>· распад опухоли (угроза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кровотечения);</a:t>
                      </a:r>
                    </a:p>
                    <a:p>
                      <a:r>
                        <a:rPr lang="ru-RU" sz="1400" dirty="0" smtClean="0"/>
                        <a:t>· стойкие патологические изменения состава крови (анемия, лейкопения, тромбоцитопения);</a:t>
                      </a:r>
                    </a:p>
                    <a:p>
                      <a:r>
                        <a:rPr lang="ru-RU" sz="1400" dirty="0" smtClean="0"/>
                        <a:t>· кахексия;</a:t>
                      </a:r>
                    </a:p>
                    <a:p>
                      <a:r>
                        <a:rPr lang="ru-RU" sz="1400" dirty="0" smtClean="0"/>
                        <a:t>· наличие в анамнезе ранее проведенного лучевого лечения.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9215">
                <a:tc gridSpan="4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400" dirty="0" smtClean="0"/>
                        <a:t>Критерии эффективности лечения: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400" dirty="0" smtClean="0"/>
                        <a:t>Полный эффект – исчезновение всех очагов поражения на срок не менее 4х недель.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400" dirty="0" smtClean="0"/>
                        <a:t>Частичный эффект – большее или равное 50% уменьшение всех или отдельных опухолей при отсутствии прогрессирования других очагов.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400" dirty="0" smtClean="0"/>
                        <a:t>Стабилизация – (без изменений) уменьшение менее чем на 50% или увеличение менее чем на 25% при отсутствии новых очагов поражения.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400" dirty="0" smtClean="0"/>
                        <a:t>Прогрессирование – увеличение размеров одной или более опухолей более 25% либо появление новых очагов поражения </a:t>
                      </a:r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3687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233" y="295275"/>
            <a:ext cx="11219391" cy="13208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Медикаментозное лечение. Химиотерапия 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233" y="722314"/>
            <a:ext cx="11819467" cy="56118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 smtClean="0"/>
              <a:t>- медикаментозное </a:t>
            </a:r>
            <a:r>
              <a:rPr lang="ru-RU" sz="1600" dirty="0"/>
              <a:t>лечение злокачественных раковых опухолей, направленное на уничтожение или замедление роста раковых клеток с помощью специальных препаратов, </a:t>
            </a:r>
            <a:r>
              <a:rPr lang="ru-RU" sz="1600" dirty="0" err="1"/>
              <a:t>цитостатиков</a:t>
            </a:r>
            <a:r>
              <a:rPr lang="ru-RU" sz="1600" dirty="0"/>
              <a:t>. </a:t>
            </a:r>
            <a:r>
              <a:rPr lang="ru-RU" sz="1600" dirty="0" smtClean="0"/>
              <a:t>Происходит </a:t>
            </a:r>
            <a:r>
              <a:rPr lang="ru-RU" sz="1600" dirty="0"/>
              <a:t>систематически по определенной схеме, которая подбирается индивидуально. </a:t>
            </a:r>
            <a:r>
              <a:rPr lang="ru-RU" sz="1600" dirty="0" smtClean="0"/>
              <a:t>Схемы состоят </a:t>
            </a:r>
            <a:r>
              <a:rPr lang="ru-RU" sz="1600" dirty="0"/>
              <a:t>из нескольких курсов приема определенных комбинаций препаратов с паузами между приемами, для восстановления поврежденных тканей организма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Виды химиотерапии (по </a:t>
            </a:r>
            <a:r>
              <a:rPr lang="ru-RU" sz="1600" dirty="0"/>
              <a:t>цели </a:t>
            </a:r>
            <a:r>
              <a:rPr lang="ru-RU" sz="1600" dirty="0" smtClean="0"/>
              <a:t>назначения):</a:t>
            </a:r>
          </a:p>
          <a:p>
            <a:pPr marL="0" indent="0">
              <a:buNone/>
            </a:pPr>
            <a:r>
              <a:rPr lang="ru-RU" sz="1600" dirty="0" smtClean="0"/>
              <a:t> </a:t>
            </a:r>
            <a:r>
              <a:rPr lang="ru-RU" sz="1600" b="1" i="1" dirty="0" err="1"/>
              <a:t>неоадъювантная</a:t>
            </a:r>
            <a:r>
              <a:rPr lang="ru-RU" sz="1600" b="1" i="1" dirty="0"/>
              <a:t> химиотерапия </a:t>
            </a:r>
            <a:r>
              <a:rPr lang="ru-RU" sz="1600" dirty="0"/>
              <a:t>опухолей назначается до операции, с целью уменьшения неоперабельной опухоли для проведения операции, а так же для выявления чувствительности раковых клеток к препаратам для дальнейшего назначения после операции.</a:t>
            </a:r>
          </a:p>
          <a:p>
            <a:pPr marL="0" indent="0">
              <a:buNone/>
            </a:pPr>
            <a:r>
              <a:rPr lang="ru-RU" sz="1600" b="1" i="1" dirty="0" err="1" smtClean="0"/>
              <a:t>адъювантная</a:t>
            </a:r>
            <a:r>
              <a:rPr lang="ru-RU" sz="1600" b="1" i="1" dirty="0" smtClean="0"/>
              <a:t> </a:t>
            </a:r>
            <a:r>
              <a:rPr lang="ru-RU" sz="1600" b="1" i="1" dirty="0"/>
              <a:t>химиотерапия </a:t>
            </a:r>
            <a:r>
              <a:rPr lang="ru-RU" sz="1600" dirty="0"/>
              <a:t>назначается после хирургического лечения для предотвращения метастазирования и снижения риска </a:t>
            </a:r>
            <a:r>
              <a:rPr lang="ru-RU" sz="1600" dirty="0" smtClean="0"/>
              <a:t>рецидивов.</a:t>
            </a:r>
          </a:p>
          <a:p>
            <a:pPr marL="0" indent="0">
              <a:buNone/>
            </a:pPr>
            <a:r>
              <a:rPr lang="ru-RU" sz="1600" b="1" i="1" dirty="0" smtClean="0"/>
              <a:t>лечебная химиотерапия </a:t>
            </a:r>
            <a:r>
              <a:rPr lang="ru-RU" sz="1600" dirty="0" smtClean="0"/>
              <a:t>назначается для уменьшения метастатических раковых опухолей.</a:t>
            </a:r>
          </a:p>
          <a:p>
            <a:pPr marL="0" indent="0">
              <a:buNone/>
            </a:pPr>
            <a:r>
              <a:rPr lang="ru-RU" sz="1600" dirty="0" smtClean="0"/>
              <a:t>! В </a:t>
            </a:r>
            <a:r>
              <a:rPr lang="ru-RU" sz="1600" dirty="0"/>
              <a:t>зависимости от локализации и вида опухоли химиотерапия назначается по разным схемам и имеет </a:t>
            </a:r>
            <a:r>
              <a:rPr lang="ru-RU" sz="1600" dirty="0" smtClean="0"/>
              <a:t>свои особенности.</a:t>
            </a:r>
          </a:p>
          <a:p>
            <a:pPr marL="0" indent="0">
              <a:buNone/>
            </a:pPr>
            <a:r>
              <a:rPr lang="ru-RU" sz="1600" b="1" i="1" dirty="0"/>
              <a:t>Показания к </a:t>
            </a:r>
            <a:r>
              <a:rPr lang="ru-RU" sz="1600" b="1" i="1" dirty="0" smtClean="0"/>
              <a:t>химиотерапии</a:t>
            </a:r>
            <a:r>
              <a:rPr lang="ru-RU" sz="1600" dirty="0" smtClean="0"/>
              <a:t>:</a:t>
            </a:r>
          </a:p>
          <a:p>
            <a:pPr marL="0" indent="0">
              <a:buNone/>
            </a:pPr>
            <a:r>
              <a:rPr lang="ru-RU" sz="1600" dirty="0" smtClean="0"/>
              <a:t>1) цитологически или </a:t>
            </a:r>
            <a:r>
              <a:rPr lang="ru-RU" sz="1600" dirty="0" err="1" smtClean="0"/>
              <a:t>гистологически</a:t>
            </a:r>
            <a:r>
              <a:rPr lang="ru-RU" sz="1600" dirty="0" smtClean="0"/>
              <a:t> верифицированные ЗНО слюнных желез; 2)при </a:t>
            </a:r>
            <a:r>
              <a:rPr lang="ru-RU" sz="1600" dirty="0"/>
              <a:t>лечении </a:t>
            </a:r>
            <a:r>
              <a:rPr lang="ru-RU" sz="1600" dirty="0" err="1"/>
              <a:t>нерезектабельных</a:t>
            </a:r>
            <a:r>
              <a:rPr lang="ru-RU" sz="1600" dirty="0"/>
              <a:t> опухолей</a:t>
            </a:r>
            <a:r>
              <a:rPr lang="ru-RU" sz="1600" dirty="0" smtClean="0"/>
              <a:t>; 3) метастазы </a:t>
            </a:r>
            <a:r>
              <a:rPr lang="ru-RU" sz="1600" dirty="0"/>
              <a:t>в железе или регионарных лимфатических узлах</a:t>
            </a:r>
            <a:r>
              <a:rPr lang="ru-RU" sz="1600" dirty="0" smtClean="0"/>
              <a:t>; 4) рецидив </a:t>
            </a:r>
            <a:r>
              <a:rPr lang="ru-RU" sz="1600" dirty="0"/>
              <a:t>опухоли</a:t>
            </a:r>
            <a:r>
              <a:rPr lang="ru-RU" sz="1600" dirty="0" smtClean="0"/>
              <a:t>; 5) удовлетворительная </a:t>
            </a:r>
            <a:r>
              <a:rPr lang="ru-RU" sz="1600" dirty="0"/>
              <a:t>картина крови у пациента: нормальные показатели гемоглобина и </a:t>
            </a:r>
            <a:r>
              <a:rPr lang="ru-RU" sz="1600" dirty="0" err="1"/>
              <a:t>гемокрита</a:t>
            </a:r>
            <a:r>
              <a:rPr lang="ru-RU" sz="1600" dirty="0"/>
              <a:t>, абсолютное число гранулоцитов – более 200, тромбоцитов – более 100 000</a:t>
            </a:r>
            <a:r>
              <a:rPr lang="ru-RU" sz="1600" dirty="0" smtClean="0"/>
              <a:t>; 6) сохраненная </a:t>
            </a:r>
            <a:r>
              <a:rPr lang="ru-RU" sz="1600" dirty="0"/>
              <a:t>функция печени, почек, дыхательной системы и ССС</a:t>
            </a:r>
            <a:r>
              <a:rPr lang="ru-RU" sz="1600" dirty="0" smtClean="0"/>
              <a:t>; 7) возможность </a:t>
            </a:r>
            <a:r>
              <a:rPr lang="ru-RU" sz="1600" dirty="0"/>
              <a:t>перевода неоперабельного опухолевого процесса в операбельный</a:t>
            </a:r>
            <a:r>
              <a:rPr lang="ru-RU" sz="1600" dirty="0" smtClean="0"/>
              <a:t>; 8) отказа </a:t>
            </a:r>
            <a:r>
              <a:rPr lang="ru-RU" sz="1600" dirty="0"/>
              <a:t>пациента от операции</a:t>
            </a:r>
            <a:r>
              <a:rPr lang="ru-RU" sz="1600" dirty="0" smtClean="0"/>
              <a:t>; 9)  улучшение </a:t>
            </a:r>
            <a:r>
              <a:rPr lang="ru-RU" sz="1600" dirty="0"/>
              <a:t>отдаленных результатов лечения при неблагоприятных </a:t>
            </a:r>
            <a:r>
              <a:rPr lang="ru-RU" sz="1600" dirty="0" err="1"/>
              <a:t>гистотипах</a:t>
            </a:r>
            <a:r>
              <a:rPr lang="ru-RU" sz="1600" dirty="0"/>
              <a:t> опухоли (низкодифференцированный, недифференцированный).</a:t>
            </a:r>
          </a:p>
        </p:txBody>
      </p:sp>
    </p:spTree>
    <p:extLst>
      <p:ext uri="{BB962C8B-B14F-4D97-AF65-F5344CB8AC3E}">
        <p14:creationId xmlns:p14="http://schemas.microsoft.com/office/powerpoint/2010/main" val="42832569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017170" cy="606950"/>
          </a:xfrm>
        </p:spPr>
        <p:txBody>
          <a:bodyPr>
            <a:normAutofit/>
          </a:bodyPr>
          <a:lstStyle/>
          <a:p>
            <a:r>
              <a:rPr lang="ru-RU" sz="2800" dirty="0"/>
              <a:t>Медикаментозное лечение. Химиотерапия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4532243"/>
            <a:ext cx="8596668" cy="2154804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Химиотерапию  в </a:t>
            </a:r>
            <a:r>
              <a:rPr lang="ru-RU" dirty="0" err="1"/>
              <a:t>монорежиме</a:t>
            </a:r>
            <a:r>
              <a:rPr lang="ru-RU" dirty="0"/>
              <a:t> рекомендовано проводить</a:t>
            </a:r>
            <a:r>
              <a:rPr lang="ru-RU" dirty="0" smtClean="0"/>
              <a:t>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  </a:t>
            </a:r>
            <a:r>
              <a:rPr lang="ru-RU" dirty="0"/>
              <a:t>у ослабленных больных в  преклонном </a:t>
            </a:r>
            <a:r>
              <a:rPr lang="ru-RU" dirty="0" smtClean="0"/>
              <a:t>возрасте;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 </a:t>
            </a:r>
            <a:r>
              <a:rPr lang="ru-RU" dirty="0" smtClean="0"/>
              <a:t> при </a:t>
            </a:r>
            <a:r>
              <a:rPr lang="ru-RU" dirty="0"/>
              <a:t>низких показателях </a:t>
            </a:r>
            <a:r>
              <a:rPr lang="ru-RU" dirty="0" smtClean="0"/>
              <a:t>кроветворения;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 </a:t>
            </a:r>
            <a:r>
              <a:rPr lang="ru-RU" dirty="0" smtClean="0"/>
              <a:t> при </a:t>
            </a:r>
            <a:r>
              <a:rPr lang="ru-RU" dirty="0"/>
              <a:t>выраженном  токсическом эффекте после предыдущих курсов химиотерапии;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/>
              <a:t>при проведении  паллиативных курсов химиотерапии</a:t>
            </a:r>
            <a:r>
              <a:rPr lang="ru-RU" dirty="0" smtClean="0"/>
              <a:t>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/>
              <a:t>при наличии сопутствующей патологии с высоким риском осложнений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01679"/>
              </p:ext>
            </p:extLst>
          </p:nvPr>
        </p:nvGraphicFramePr>
        <p:xfrm>
          <a:off x="470600" y="1149036"/>
          <a:ext cx="9549700" cy="327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88273"/>
                <a:gridCol w="3561427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ru-RU" dirty="0" smtClean="0"/>
                        <a:t>Противопоказания 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Абсолютные 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Относительные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·гипертермия &gt;38 градусов;</a:t>
                      </a:r>
                    </a:p>
                    <a:p>
                      <a:r>
                        <a:rPr lang="ru-RU" sz="1600" dirty="0" smtClean="0"/>
                        <a:t>·заболевание в стадии декомпенсации (сердечно-сосудистой системы, дыхательной системы печени, почек);</a:t>
                      </a:r>
                    </a:p>
                    <a:p>
                      <a:r>
                        <a:rPr lang="ru-RU" sz="1600" dirty="0" smtClean="0"/>
                        <a:t>·наличие острых инфекционных заболеваний;</a:t>
                      </a:r>
                    </a:p>
                    <a:p>
                      <a:r>
                        <a:rPr lang="ru-RU" sz="1600" dirty="0" smtClean="0"/>
                        <a:t>·психические заболевания;</a:t>
                      </a:r>
                    </a:p>
                    <a:p>
                      <a:r>
                        <a:rPr lang="ru-RU" sz="1600" dirty="0" smtClean="0"/>
                        <a:t>·неэффективность данного вида лечения, подтвержденная одним или несколькими специалистами;</a:t>
                      </a:r>
                    </a:p>
                    <a:p>
                      <a:r>
                        <a:rPr lang="ru-RU" sz="1600" dirty="0" smtClean="0"/>
                        <a:t>·распад опухоли (угроза кровотечения);</a:t>
                      </a:r>
                    </a:p>
                    <a:p>
                      <a:r>
                        <a:rPr lang="ru-RU" sz="1600" dirty="0" smtClean="0"/>
                        <a:t>·тяжелое состояние больного по шкале </a:t>
                      </a:r>
                      <a:r>
                        <a:rPr lang="ru-RU" sz="1600" dirty="0" err="1" smtClean="0"/>
                        <a:t>Карновского</a:t>
                      </a:r>
                      <a:r>
                        <a:rPr lang="ru-RU" sz="1600" dirty="0" smtClean="0"/>
                        <a:t> 50% и меньше.</a:t>
                      </a:r>
                      <a:endParaRPr lang="ru-RU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- беременность;</a:t>
                      </a:r>
                    </a:p>
                    <a:p>
                      <a:r>
                        <a:rPr lang="ru-RU" baseline="0" dirty="0" smtClean="0"/>
                        <a:t>-  </a:t>
                      </a:r>
                      <a:r>
                        <a:rPr lang="ru-RU" dirty="0" smtClean="0"/>
                        <a:t>интоксикация организма;</a:t>
                      </a:r>
                    </a:p>
                    <a:p>
                      <a:r>
                        <a:rPr lang="ru-RU" dirty="0" smtClean="0"/>
                        <a:t> - активный туберкулез легких;</a:t>
                      </a:r>
                    </a:p>
                    <a:p>
                      <a:r>
                        <a:rPr lang="ru-RU" dirty="0" smtClean="0"/>
                        <a:t> - стойкие патологические изменения состава крови (анемия, лейкопения, тромбоцитопения); </a:t>
                      </a:r>
                    </a:p>
                    <a:p>
                      <a:r>
                        <a:rPr lang="ru-RU" dirty="0" smtClean="0"/>
                        <a:t>- кахексия.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45823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80975"/>
            <a:ext cx="8596668" cy="1320800"/>
          </a:xfrm>
        </p:spPr>
        <p:txBody>
          <a:bodyPr/>
          <a:lstStyle/>
          <a:p>
            <a:r>
              <a:rPr lang="ru-RU" dirty="0" smtClean="0"/>
              <a:t>Медикаментозное лечение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1609" y="942975"/>
            <a:ext cx="8596668" cy="5619749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Антибактериальная терапия;</a:t>
            </a:r>
          </a:p>
          <a:p>
            <a:r>
              <a:rPr lang="ru-RU" dirty="0"/>
              <a:t>Противогрибковая терапия;</a:t>
            </a:r>
          </a:p>
          <a:p>
            <a:r>
              <a:rPr lang="ru-RU" dirty="0" err="1"/>
              <a:t>Плазмозаменящая</a:t>
            </a:r>
            <a:r>
              <a:rPr lang="ru-RU" dirty="0"/>
              <a:t> терапия;</a:t>
            </a:r>
          </a:p>
          <a:p>
            <a:r>
              <a:rPr lang="ru-RU" dirty="0"/>
              <a:t>Парентеральное питание;</a:t>
            </a:r>
          </a:p>
          <a:p>
            <a:r>
              <a:rPr lang="ru-RU" dirty="0" err="1"/>
              <a:t>Регидратационная</a:t>
            </a:r>
            <a:r>
              <a:rPr lang="ru-RU" dirty="0"/>
              <a:t> терапия;</a:t>
            </a:r>
          </a:p>
          <a:p>
            <a:r>
              <a:rPr lang="ru-RU" dirty="0" err="1"/>
              <a:t>Аналгетическая</a:t>
            </a:r>
            <a:r>
              <a:rPr lang="ru-RU" dirty="0"/>
              <a:t> терапия;</a:t>
            </a:r>
          </a:p>
          <a:p>
            <a:r>
              <a:rPr lang="ru-RU" dirty="0"/>
              <a:t>Гормональные терапия</a:t>
            </a:r>
          </a:p>
          <a:p>
            <a:r>
              <a:rPr lang="ru-RU" dirty="0"/>
              <a:t>Спазмолитическая терапия</a:t>
            </a:r>
          </a:p>
          <a:p>
            <a:r>
              <a:rPr lang="ru-RU" dirty="0" err="1"/>
              <a:t>Бронхолитиеская</a:t>
            </a:r>
            <a:r>
              <a:rPr lang="ru-RU" dirty="0"/>
              <a:t> терапия</a:t>
            </a:r>
          </a:p>
          <a:p>
            <a:r>
              <a:rPr lang="ru-RU" dirty="0" err="1"/>
              <a:t>Антикоагулянтная</a:t>
            </a:r>
            <a:r>
              <a:rPr lang="ru-RU" dirty="0"/>
              <a:t> терапия</a:t>
            </a:r>
          </a:p>
          <a:p>
            <a:r>
              <a:rPr lang="ru-RU" dirty="0"/>
              <a:t>Муколитическая терапия</a:t>
            </a:r>
          </a:p>
          <a:p>
            <a:r>
              <a:rPr lang="ru-RU" dirty="0"/>
              <a:t>Противорвотная терапия</a:t>
            </a:r>
          </a:p>
          <a:p>
            <a:r>
              <a:rPr lang="ru-RU" dirty="0"/>
              <a:t>Седативная терапия</a:t>
            </a:r>
          </a:p>
          <a:p>
            <a:r>
              <a:rPr lang="ru-RU" dirty="0"/>
              <a:t>Жаропонижающая терапия</a:t>
            </a:r>
          </a:p>
          <a:p>
            <a:r>
              <a:rPr lang="ru-RU" dirty="0" err="1"/>
              <a:t>Гемостатическая</a:t>
            </a:r>
            <a:r>
              <a:rPr lang="ru-RU" dirty="0"/>
              <a:t> терапия</a:t>
            </a:r>
          </a:p>
          <a:p>
            <a:r>
              <a:rPr lang="ru-RU" dirty="0"/>
              <a:t>Диуретическая терапия</a:t>
            </a:r>
          </a:p>
          <a:p>
            <a:r>
              <a:rPr lang="ru-RU" dirty="0"/>
              <a:t>Антианемическая терапия</a:t>
            </a:r>
          </a:p>
          <a:p>
            <a:r>
              <a:rPr lang="ru-RU" dirty="0"/>
              <a:t>Гемопоэтическая терапия</a:t>
            </a:r>
          </a:p>
          <a:p>
            <a:r>
              <a:rPr lang="ru-RU" dirty="0"/>
              <a:t>Антигистаминная терапия</a:t>
            </a: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7798519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Список литературы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295400"/>
            <a:ext cx="10432626" cy="5562599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Хирургическая стоматология и челюстно-лицевая хирургия. Национальное руководство/под ред. А.А. Кулакова, Т.Г. Робустовой, А. И. </a:t>
            </a:r>
            <a:r>
              <a:rPr lang="ru-RU" dirty="0" err="1" smtClean="0"/>
              <a:t>Неробеева</a:t>
            </a:r>
            <a:r>
              <a:rPr lang="ru-RU" dirty="0" smtClean="0"/>
              <a:t>. – М. : ГЭОТАР- Медиа, 2010.-928с.-(Серия «Национальные руководства»)</a:t>
            </a:r>
          </a:p>
          <a:p>
            <a:r>
              <a:rPr lang="ru-RU" dirty="0" smtClean="0"/>
              <a:t>Вернадский Ю.И. Основы челюстно-лицевой хирургии и хирургической стоматологии.- 3-е изд., </a:t>
            </a:r>
            <a:r>
              <a:rPr lang="ru-RU" dirty="0" err="1" smtClean="0"/>
              <a:t>перераб</a:t>
            </a:r>
            <a:r>
              <a:rPr lang="ru-RU" dirty="0" smtClean="0"/>
              <a:t>. И доп. – Витебск: </a:t>
            </a:r>
            <a:r>
              <a:rPr lang="ru-RU" dirty="0" err="1" smtClean="0"/>
              <a:t>Белмедкнига</a:t>
            </a:r>
            <a:r>
              <a:rPr lang="ru-RU" dirty="0" smtClean="0"/>
              <a:t>, 1998. – 416 с.</a:t>
            </a:r>
          </a:p>
          <a:p>
            <a:r>
              <a:rPr lang="ru-RU" dirty="0" smtClean="0"/>
              <a:t>Хирургическая стоматология: учебник/под ред</a:t>
            </a:r>
            <a:r>
              <a:rPr lang="ru-RU" dirty="0"/>
              <a:t>. Т.Г. </a:t>
            </a:r>
            <a:r>
              <a:rPr lang="ru-RU" dirty="0" smtClean="0"/>
              <a:t>Робустовой.- 2-е изд., </a:t>
            </a:r>
            <a:r>
              <a:rPr lang="ru-RU" dirty="0" err="1" smtClean="0"/>
              <a:t>перераб</a:t>
            </a:r>
            <a:r>
              <a:rPr lang="ru-RU" dirty="0" smtClean="0"/>
              <a:t>. и доп. – М.: Медицина, 1996. – 688 с</a:t>
            </a:r>
            <a:r>
              <a:rPr lang="ru-RU" dirty="0" smtClean="0"/>
              <a:t>.</a:t>
            </a:r>
          </a:p>
          <a:p>
            <a:r>
              <a:rPr lang="ru-RU" dirty="0" smtClean="0"/>
              <a:t>Федяев и. М., </a:t>
            </a:r>
            <a:r>
              <a:rPr lang="ru-RU" dirty="0" err="1" smtClean="0"/>
              <a:t>Байриков</a:t>
            </a:r>
            <a:r>
              <a:rPr lang="ru-RU" dirty="0" smtClean="0"/>
              <a:t> И. М., Белова Л.П., Шувалова Т. В. Злокачественные опухоли челюстно-лицевой области. – М.: Медицинская книга, Н. Новгород: Изд-во НГМД, 2000. – 160 с.</a:t>
            </a:r>
            <a:endParaRPr lang="ru-RU" dirty="0" smtClean="0"/>
          </a:p>
          <a:p>
            <a:r>
              <a:rPr lang="ru-RU" dirty="0" smtClean="0"/>
              <a:t>Клинические </a:t>
            </a:r>
            <a:r>
              <a:rPr lang="ru-RU" dirty="0" smtClean="0"/>
              <a:t>рекомендации. Злокачественные новообразования полости рта. Министерство здравоохранения, 2019 </a:t>
            </a:r>
            <a:r>
              <a:rPr lang="en-US" dirty="0" smtClean="0">
                <a:hlinkClick r:id="rId2"/>
              </a:rPr>
              <a:t>https://legalacts.ru/doc/klinicheskie-rekomendatsii-zlokachestvennye-novoobrazovanija-polosti-rta-utv-minzdravom-rossii/</a:t>
            </a:r>
            <a:r>
              <a:rPr lang="ru-RU" dirty="0" smtClean="0"/>
              <a:t> </a:t>
            </a:r>
          </a:p>
          <a:p>
            <a:r>
              <a:rPr lang="ru-RU" dirty="0" smtClean="0"/>
              <a:t>Методы обследования при онкологическом заболевании. </a:t>
            </a:r>
            <a:r>
              <a:rPr lang="en-US" dirty="0" smtClean="0">
                <a:hlinkClick r:id="rId3"/>
              </a:rPr>
              <a:t>https://meduniver.com/Medical/vnutrennie_bolezni/obsledovanie_pri_onkologii.html</a:t>
            </a:r>
            <a:r>
              <a:rPr lang="ru-RU" dirty="0" smtClean="0"/>
              <a:t> </a:t>
            </a:r>
          </a:p>
          <a:p>
            <a:r>
              <a:rPr lang="ru-RU" dirty="0"/>
              <a:t>Сычёва А. С., </a:t>
            </a:r>
            <a:r>
              <a:rPr lang="ru-RU" dirty="0" err="1"/>
              <a:t>Кебина</a:t>
            </a:r>
            <a:r>
              <a:rPr lang="ru-RU" dirty="0"/>
              <a:t> А. Л., Носова А. В., </a:t>
            </a:r>
            <a:r>
              <a:rPr lang="ru-RU" dirty="0" err="1"/>
              <a:t>Вёрткин</a:t>
            </a:r>
            <a:r>
              <a:rPr lang="ru-RU" dirty="0"/>
              <a:t> А. Л. Принципы онкологической настороженности на амбулаторном терапевтическом этапе // Лечащий Врач. 2021; 8 (24): 48-52  </a:t>
            </a:r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www.lvrach.ru/2021/08/15438046</a:t>
            </a:r>
            <a:r>
              <a:rPr lang="ru-RU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994991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675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Приложение 1</a:t>
            </a:r>
            <a:r>
              <a:rPr lang="ru-RU" dirty="0"/>
              <a:t>. Кодирование по МКБ 10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8" t="24885" r="11846" b="9407"/>
          <a:stretch/>
        </p:blipFill>
        <p:spPr>
          <a:xfrm>
            <a:off x="371475" y="1276350"/>
            <a:ext cx="8791575" cy="5048250"/>
          </a:xfrm>
        </p:spPr>
      </p:pic>
    </p:spTree>
    <p:extLst>
      <p:ext uri="{BB962C8B-B14F-4D97-AF65-F5344CB8AC3E}">
        <p14:creationId xmlns:p14="http://schemas.microsoft.com/office/powerpoint/2010/main" val="2558231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Злокачественные опухоли языка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516027"/>
            <a:ext cx="7287351" cy="4617035"/>
          </a:xfrm>
        </p:spPr>
        <p:txBody>
          <a:bodyPr>
            <a:normAutofit/>
          </a:bodyPr>
          <a:lstStyle/>
          <a:p>
            <a:r>
              <a:rPr lang="ru-RU" dirty="0"/>
              <a:t>Рак языка – злокачественное новообразование в тканях языка, происходящее из эпителиальных клеток слизистой. Поэтому, второе название этой опухоли – плоскоклеточный рак. Трансформированные клетки начинают уплотняться, поражение может быть локальным или распространенным, приводя к образованию язвенных дефектов или наростов, похожих на </a:t>
            </a:r>
            <a:r>
              <a:rPr lang="ru-RU" dirty="0" err="1"/>
              <a:t>паппиломатозные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Опухоли языка всегда злокачественны, они крайне быстро растут, </a:t>
            </a:r>
            <a:r>
              <a:rPr lang="ru-RU" dirty="0" err="1"/>
              <a:t>метастазируют</a:t>
            </a:r>
            <a:r>
              <a:rPr lang="ru-RU" dirty="0"/>
              <a:t>, проникая в различные органы – это печень, мозг, лимфоузлы, легкие.</a:t>
            </a:r>
          </a:p>
          <a:p>
            <a:r>
              <a:rPr lang="ru-RU" dirty="0" smtClean="0"/>
              <a:t>По </a:t>
            </a:r>
            <a:r>
              <a:rPr lang="ru-RU" dirty="0"/>
              <a:t>данным статистики, чаще страдают люди после 40 лет, пик заболеваемости приходится на возраст 60-65 </a:t>
            </a:r>
            <a:r>
              <a:rPr lang="ru-RU" dirty="0" smtClean="0"/>
              <a:t>лет. </a:t>
            </a:r>
            <a:r>
              <a:rPr lang="ru-RU" dirty="0"/>
              <a:t>Среди раковых поражений в полости рта он занимает второе место. Есть данные, что у мужчин он возникает гораздо чаще (в 5-6 раз), чем у женщин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085221" y="1154886"/>
            <a:ext cx="3520946" cy="266965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8181475" y="1270000"/>
            <a:ext cx="34246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Рак слизистой оболочки полости рта- злокачественная опухоль, развивающаяся из элементов </a:t>
            </a:r>
            <a:r>
              <a:rPr lang="ru-RU" i="1" dirty="0" err="1" smtClean="0"/>
              <a:t>неороговевающего</a:t>
            </a:r>
            <a:r>
              <a:rPr lang="ru-RU" i="1" dirty="0" smtClean="0"/>
              <a:t> эпителия слизистой оболочки щёк, нёба, десен, дна ротовой полости, языка</a:t>
            </a:r>
            <a:endParaRPr lang="ru-RU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6567" t="6789" r="3246" b="7780"/>
          <a:stretch/>
        </p:blipFill>
        <p:spPr>
          <a:xfrm>
            <a:off x="8085221" y="3939659"/>
            <a:ext cx="3520946" cy="281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772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Злокачественные опухоли языка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1216" y="1366698"/>
            <a:ext cx="10718978" cy="4430676"/>
          </a:xfrm>
        </p:spPr>
        <p:txBody>
          <a:bodyPr/>
          <a:lstStyle/>
          <a:p>
            <a:r>
              <a:rPr lang="ru-RU" dirty="0" smtClean="0"/>
              <a:t>Злокачественные опухоли полости рта составляют около 6% от всех </a:t>
            </a:r>
            <a:r>
              <a:rPr lang="ru-RU" dirty="0" err="1" smtClean="0"/>
              <a:t>онкозаболеваний</a:t>
            </a:r>
            <a:r>
              <a:rPr lang="ru-RU" dirty="0" smtClean="0"/>
              <a:t> в целом.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b="1" i="1" dirty="0" smtClean="0"/>
              <a:t>По гистологическому строению (типу образующих опухоль клеток) выделяют следующие типы:</a:t>
            </a:r>
          </a:p>
          <a:p>
            <a:r>
              <a:rPr lang="ru-RU" dirty="0" smtClean="0"/>
              <a:t>Опухоль из клеток эпителия</a:t>
            </a:r>
            <a:r>
              <a:rPr lang="ru-RU" dirty="0"/>
              <a:t> </a:t>
            </a:r>
            <a:r>
              <a:rPr lang="ru-RU" dirty="0" smtClean="0"/>
              <a:t>– рак</a:t>
            </a:r>
          </a:p>
          <a:p>
            <a:r>
              <a:rPr lang="ru-RU" dirty="0" smtClean="0"/>
              <a:t>Опухоль из клеток соединительной ткани – саркома</a:t>
            </a:r>
            <a:endParaRPr lang="ru-RU" dirty="0"/>
          </a:p>
          <a:p>
            <a:r>
              <a:rPr lang="ru-RU" dirty="0" smtClean="0"/>
              <a:t>Меланома</a:t>
            </a:r>
          </a:p>
          <a:p>
            <a:pPr marL="0" indent="0">
              <a:buNone/>
            </a:pPr>
            <a:r>
              <a:rPr lang="ru-RU" dirty="0" smtClean="0"/>
              <a:t> Рак </a:t>
            </a:r>
            <a:r>
              <a:rPr lang="ru-RU" dirty="0"/>
              <a:t>языка возможен в любом регионе и стране, но наиболее часто его выявляют в Азиатских странах и Индии. Это связано с тем, что в данных странах есть традиция жевания различных тонизирующих смесей из табака, золы, стеблей растений, специй и масел, которые имеют доказанный канцерогенный эффект. Чаще поражается тело языка (это передние его 2\3 части), реже возникает рак в области корня языка.</a:t>
            </a:r>
          </a:p>
          <a:p>
            <a:endParaRPr lang="ru-RU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541216" y="5171463"/>
            <a:ext cx="102211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 Чаще </a:t>
            </a:r>
            <a:r>
              <a:rPr lang="ru-RU" i="1" dirty="0"/>
              <a:t>всего рак слизистой оболочки полости рта проявляется в виде безболезненной незаживающей язвы или уплотнения. Из-за этого опухоль часто путают с травмой слизистой оболочки и не обращают на неё внимания, считая, что всё пройдёт самостоятельно. По статистике, 65 % пациентов обращаются к врачу только на III–IV стадии рака</a:t>
            </a:r>
          </a:p>
        </p:txBody>
      </p:sp>
      <p:sp>
        <p:nvSpPr>
          <p:cNvPr id="7" name="Стрелка вправо 6"/>
          <p:cNvSpPr/>
          <p:nvPr/>
        </p:nvSpPr>
        <p:spPr>
          <a:xfrm rot="10800000">
            <a:off x="6872437" y="2266355"/>
            <a:ext cx="2739395" cy="155414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7295888" y="2504818"/>
            <a:ext cx="20454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/>
              <a:t>Каждый из типов включает в себя несколько разновидностей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1635454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964"/>
            <a:ext cx="9843079" cy="805314"/>
          </a:xfrm>
        </p:spPr>
        <p:txBody>
          <a:bodyPr>
            <a:normAutofit/>
          </a:bodyPr>
          <a:lstStyle/>
          <a:p>
            <a:r>
              <a:rPr lang="ru-RU" sz="3000" dirty="0"/>
              <a:t>Этиологические факторы развития рака полости рта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5905" y="1020278"/>
            <a:ext cx="11359557" cy="554868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b="1" i="1" dirty="0" smtClean="0"/>
              <a:t>Алкоголь </a:t>
            </a:r>
            <a:r>
              <a:rPr lang="ru-RU" b="1" i="1" dirty="0"/>
              <a:t>и табак. </a:t>
            </a:r>
            <a:r>
              <a:rPr lang="ru-RU" dirty="0"/>
              <a:t>75 % всех злокачественных опухолей слизистой оболочки полости рта связаны с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употреблением </a:t>
            </a:r>
            <a:r>
              <a:rPr lang="ru-RU" dirty="0"/>
              <a:t>алкоголя и табака, в том числе бездымного (т. е. жевательного</a:t>
            </a:r>
            <a:r>
              <a:rPr lang="ru-RU" dirty="0" smtClean="0"/>
              <a:t>). Курение </a:t>
            </a:r>
            <a:r>
              <a:rPr lang="ru-RU" dirty="0"/>
              <a:t>более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40 </a:t>
            </a:r>
            <a:r>
              <a:rPr lang="ru-RU" dirty="0"/>
              <a:t>сигарет в день в 7 раз повышает риск развития рака полости рта, а потребление более 800 г крепких спиртных напитков в неделю — в 6 раз. </a:t>
            </a:r>
            <a:r>
              <a:rPr lang="ru-RU" dirty="0" smtClean="0"/>
              <a:t>Жевание </a:t>
            </a:r>
            <a:r>
              <a:rPr lang="ru-RU" dirty="0"/>
              <a:t>ореха бетеля, характерное для жителей стран Восточной Азии и Индии, также относится к факторам риска развития рака полости </a:t>
            </a:r>
            <a:r>
              <a:rPr lang="ru-RU" dirty="0" smtClean="0"/>
              <a:t>рта.</a:t>
            </a:r>
            <a:endParaRPr lang="ru-RU" dirty="0"/>
          </a:p>
          <a:p>
            <a:pPr marL="0" indent="0">
              <a:buNone/>
            </a:pPr>
            <a:r>
              <a:rPr lang="ru-RU" b="1" i="1" dirty="0" smtClean="0"/>
              <a:t>Хроническое </a:t>
            </a:r>
            <a:r>
              <a:rPr lang="ru-RU" b="1" i="1" dirty="0"/>
              <a:t>воспаление</a:t>
            </a:r>
            <a:r>
              <a:rPr lang="ru-RU" dirty="0"/>
              <a:t>. При пародонтите риск развития рака полости рта повышается в 2–5 раз. Считается, что это связано с различиями в составе </a:t>
            </a:r>
            <a:r>
              <a:rPr lang="ru-RU" dirty="0" err="1"/>
              <a:t>микробиоты</a:t>
            </a:r>
            <a:r>
              <a:rPr lang="ru-RU" dirty="0"/>
              <a:t> (совокупности микроорганизмов) полости </a:t>
            </a:r>
            <a:r>
              <a:rPr lang="ru-RU" dirty="0" smtClean="0"/>
              <a:t>рта.</a:t>
            </a:r>
            <a:endParaRPr lang="ru-RU" dirty="0"/>
          </a:p>
          <a:p>
            <a:pPr marL="0" indent="0">
              <a:buNone/>
            </a:pPr>
            <a:r>
              <a:rPr lang="ru-RU" b="1" i="1" dirty="0" smtClean="0"/>
              <a:t>Хронические </a:t>
            </a:r>
            <a:r>
              <a:rPr lang="ru-RU" b="1" i="1" dirty="0"/>
              <a:t>травмы слизистой оболочки </a:t>
            </a:r>
            <a:r>
              <a:rPr lang="ru-RU" dirty="0"/>
              <a:t>от острых краёв зубов или пломб, неправильно подобранных протезов или </a:t>
            </a:r>
            <a:r>
              <a:rPr lang="ru-RU" dirty="0" err="1" smtClean="0"/>
              <a:t>имплантов</a:t>
            </a:r>
            <a:r>
              <a:rPr lang="ru-RU" dirty="0" smtClean="0"/>
              <a:t>, поведенческих </a:t>
            </a:r>
            <a:r>
              <a:rPr lang="ru-RU" dirty="0"/>
              <a:t>привычек, </a:t>
            </a:r>
            <a:r>
              <a:rPr lang="ru-RU" dirty="0" smtClean="0"/>
              <a:t>например, </a:t>
            </a:r>
            <a:r>
              <a:rPr lang="ru-RU" dirty="0"/>
              <a:t>прикусывания слизистой </a:t>
            </a:r>
            <a:r>
              <a:rPr lang="ru-RU" dirty="0" smtClean="0"/>
              <a:t>оболочки.</a:t>
            </a:r>
            <a:endParaRPr lang="ru-RU" dirty="0"/>
          </a:p>
          <a:p>
            <a:pPr marL="0" indent="0">
              <a:buNone/>
            </a:pPr>
            <a:r>
              <a:rPr lang="ru-RU" b="1" i="1" dirty="0"/>
              <a:t>Вирус папилломы человека (ВПЧ). </a:t>
            </a:r>
            <a:r>
              <a:rPr lang="ru-RU" dirty="0"/>
              <a:t>Это распространённый вирус, который не причиняет вреда большинству людей и проходит самостоятельно. В то же время он может вызвать изменения, приводящие к раку. Более 90 % опухолей, связанных с ВПЧ, вызваны 16-м типом </a:t>
            </a:r>
            <a:r>
              <a:rPr lang="ru-RU" dirty="0" smtClean="0"/>
              <a:t>вируса. </a:t>
            </a:r>
            <a:r>
              <a:rPr lang="ru-RU" dirty="0"/>
              <a:t>ВПЧ-ассоциированный рак более характерен для злокачественных поражений ротоглотки.</a:t>
            </a:r>
          </a:p>
          <a:p>
            <a:pPr marL="0" indent="0">
              <a:buNone/>
            </a:pPr>
            <a:r>
              <a:rPr lang="ru-RU" b="1" i="1" dirty="0" smtClean="0"/>
              <a:t>Пищевые </a:t>
            </a:r>
            <a:r>
              <a:rPr lang="ru-RU" b="1" i="1" dirty="0"/>
              <a:t>привычки</a:t>
            </a:r>
            <a:r>
              <a:rPr lang="ru-RU" dirty="0"/>
              <a:t>. К таким привычкам относится недостаток микронутриентов (особенно витамина А) из-за низкого потребления фруктов и овощей, а также употреблением слишком горячей и пряной </a:t>
            </a:r>
            <a:r>
              <a:rPr lang="ru-RU" dirty="0" smtClean="0"/>
              <a:t>пищи. Вызывают </a:t>
            </a:r>
            <a:r>
              <a:rPr lang="ru-RU" dirty="0"/>
              <a:t>рак полости рта в 10–15 % случаев.</a:t>
            </a:r>
          </a:p>
          <a:p>
            <a:pPr marL="0" indent="0">
              <a:buNone/>
            </a:pPr>
            <a:r>
              <a:rPr lang="ru-RU" b="1" i="1" dirty="0" smtClean="0"/>
              <a:t>Некоторые </a:t>
            </a:r>
            <a:r>
              <a:rPr lang="ru-RU" b="1" i="1" dirty="0"/>
              <a:t>наследственные заболевания</a:t>
            </a:r>
            <a:r>
              <a:rPr lang="ru-RU" dirty="0"/>
              <a:t>: пигментная ксеродерма, синдром Ли — </a:t>
            </a:r>
            <a:r>
              <a:rPr lang="ru-RU" dirty="0" err="1"/>
              <a:t>Фраумени</a:t>
            </a:r>
            <a:r>
              <a:rPr lang="ru-RU" dirty="0"/>
              <a:t>, системная красная волчанка, склеродермия и атаксия-</a:t>
            </a:r>
            <a:r>
              <a:rPr lang="ru-RU" dirty="0" err="1"/>
              <a:t>телеангиэктазия</a:t>
            </a:r>
            <a:r>
              <a:rPr lang="ru-RU" dirty="0"/>
              <a:t>. </a:t>
            </a:r>
            <a:r>
              <a:rPr lang="ru-RU" dirty="0" smtClean="0"/>
              <a:t>Риск </a:t>
            </a:r>
            <a:r>
              <a:rPr lang="ru-RU" dirty="0"/>
              <a:t>развития рака, в том числе полости рта, выше из-за нарушения механизмов восстановления </a:t>
            </a:r>
            <a:r>
              <a:rPr lang="ru-RU" dirty="0" smtClean="0"/>
              <a:t>ДНК.</a:t>
            </a:r>
            <a:endParaRPr lang="ru-RU" dirty="0"/>
          </a:p>
          <a:p>
            <a:pPr marL="0" indent="0">
              <a:buNone/>
            </a:pPr>
            <a:r>
              <a:rPr lang="ru-RU" b="1" i="1" dirty="0" smtClean="0"/>
              <a:t>Кислоты</a:t>
            </a:r>
            <a:r>
              <a:rPr lang="ru-RU" b="1" i="1" dirty="0"/>
              <a:t>, щёлочи и другие химические вещества </a:t>
            </a:r>
            <a:r>
              <a:rPr lang="ru-RU" dirty="0"/>
              <a:t>в виде паров и аэрозолей, </a:t>
            </a:r>
            <a:r>
              <a:rPr lang="ru-RU" dirty="0" smtClean="0"/>
              <a:t>например, </a:t>
            </a:r>
            <a:r>
              <a:rPr lang="ru-RU" dirty="0"/>
              <a:t>на химическом </a:t>
            </a:r>
            <a:r>
              <a:rPr lang="ru-RU" dirty="0" smtClean="0"/>
              <a:t>предприятии, повышают </a:t>
            </a:r>
            <a:r>
              <a:rPr lang="ru-RU" dirty="0"/>
              <a:t>риск развития злокачественных новообразований языка и полости рта.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6034" t="24215" r="6034" b="11111"/>
          <a:stretch/>
        </p:blipFill>
        <p:spPr>
          <a:xfrm>
            <a:off x="9417269" y="105103"/>
            <a:ext cx="2774731" cy="159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40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/>
          <a:srcRect l="9540" t="45518" r="9540" b="12878"/>
          <a:stretch/>
        </p:blipFill>
        <p:spPr>
          <a:xfrm>
            <a:off x="143433" y="4841718"/>
            <a:ext cx="2887615" cy="19794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t="9211" b="9442"/>
          <a:stretch/>
        </p:blipFill>
        <p:spPr>
          <a:xfrm>
            <a:off x="143433" y="3278427"/>
            <a:ext cx="2868330" cy="1681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889" y="3333741"/>
            <a:ext cx="2404568" cy="180342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6739" y="202735"/>
            <a:ext cx="8596668" cy="1320800"/>
          </a:xfrm>
        </p:spPr>
        <p:txBody>
          <a:bodyPr/>
          <a:lstStyle/>
          <a:p>
            <a:r>
              <a:rPr lang="ru-RU" dirty="0"/>
              <a:t>Этиологические факторы развития рака полости рта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3303" y="1278046"/>
            <a:ext cx="8957554" cy="2315159"/>
          </a:xfrm>
        </p:spPr>
        <p:txBody>
          <a:bodyPr>
            <a:normAutofit/>
          </a:bodyPr>
          <a:lstStyle/>
          <a:p>
            <a:r>
              <a:rPr lang="ru-RU" sz="1600" dirty="0"/>
              <a:t>Эпителиальные поражения полости рта, которые могут стать злокачественными:</a:t>
            </a:r>
          </a:p>
          <a:p>
            <a:pPr marL="0" indent="0">
              <a:buNone/>
            </a:pPr>
            <a:r>
              <a:rPr lang="ru-RU" sz="1600" dirty="0"/>
              <a:t>красный плоский </a:t>
            </a:r>
            <a:r>
              <a:rPr lang="ru-RU" sz="1600" dirty="0" smtClean="0"/>
              <a:t>л  </a:t>
            </a:r>
            <a:r>
              <a:rPr lang="ru-RU" sz="1600" dirty="0" err="1" smtClean="0"/>
              <a:t>ишай</a:t>
            </a:r>
            <a:r>
              <a:rPr lang="ru-RU" sz="1600" dirty="0" smtClean="0"/>
              <a:t> </a:t>
            </a:r>
            <a:r>
              <a:rPr lang="ru-RU" sz="1600" dirty="0"/>
              <a:t>— вероятность </a:t>
            </a:r>
            <a:r>
              <a:rPr lang="ru-RU" sz="1600" dirty="0" err="1"/>
              <a:t>озлокачествления</a:t>
            </a:r>
            <a:r>
              <a:rPr lang="ru-RU" sz="1600" dirty="0"/>
              <a:t> от 0 до 12,5 %, по данным разных авторов;</a:t>
            </a:r>
          </a:p>
          <a:p>
            <a:pPr marL="0" indent="0">
              <a:buNone/>
            </a:pPr>
            <a:r>
              <a:rPr lang="ru-RU" sz="1600" dirty="0"/>
              <a:t>лейкоплакия — вероятность перехода в рак 2–3 % в год;</a:t>
            </a:r>
          </a:p>
          <a:p>
            <a:pPr marL="0" indent="0">
              <a:buNone/>
            </a:pPr>
            <a:r>
              <a:rPr lang="ru-RU" sz="1600" dirty="0" err="1"/>
              <a:t>эритроплакия</a:t>
            </a:r>
            <a:r>
              <a:rPr lang="ru-RU" sz="1600" dirty="0"/>
              <a:t> — встречается крайне редко, однако риск </a:t>
            </a:r>
            <a:r>
              <a:rPr lang="ru-RU" sz="1600" dirty="0" err="1"/>
              <a:t>озлокачествления</a:t>
            </a:r>
            <a:r>
              <a:rPr lang="ru-RU" sz="1600" dirty="0"/>
              <a:t> доходит до 85 </a:t>
            </a:r>
            <a:r>
              <a:rPr lang="ru-RU" sz="1600" dirty="0" smtClean="0"/>
              <a:t>%</a:t>
            </a:r>
            <a:endParaRPr lang="ru-RU" sz="1600" dirty="0"/>
          </a:p>
          <a:p>
            <a:pPr marL="0" indent="0">
              <a:buNone/>
            </a:pPr>
            <a:r>
              <a:rPr lang="ru-RU" sz="1600" dirty="0"/>
              <a:t>подслизистый фиброз — злокачественный потенциал 9 %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7170" y="0"/>
            <a:ext cx="2624830" cy="46761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7170" y="4665563"/>
            <a:ext cx="2588085" cy="21319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567170" y="6151228"/>
            <a:ext cx="1771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Грандулярный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хейлит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2049" y="4775418"/>
            <a:ext cx="1617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лейкоплакия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97669" y="3504492"/>
            <a:ext cx="2039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эритроплакия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/>
          <a:srcRect l="30092" t="28965" r="27642" b="39722"/>
          <a:stretch/>
        </p:blipFill>
        <p:spPr>
          <a:xfrm>
            <a:off x="5981978" y="4985727"/>
            <a:ext cx="3658198" cy="180530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3418" y="2916057"/>
            <a:ext cx="2185443" cy="209296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243144" y="3593205"/>
            <a:ext cx="13193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Хронические инфекции в полости рта</a:t>
            </a:r>
            <a:endParaRPr lang="ru-RU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6478761" y="6434708"/>
            <a:ext cx="2722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Разрушенные зубы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301" y="4897660"/>
            <a:ext cx="3360843" cy="19175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11763" y="5119643"/>
            <a:ext cx="29702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Красный плоский лишай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348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8599" y="365051"/>
            <a:ext cx="8596668" cy="634409"/>
          </a:xfrm>
        </p:spPr>
        <p:txBody>
          <a:bodyPr>
            <a:normAutofit fontScale="90000"/>
          </a:bodyPr>
          <a:lstStyle/>
          <a:p>
            <a:r>
              <a:rPr lang="ru-RU" dirty="0"/>
              <a:t>Фазы развития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2772" y="999461"/>
            <a:ext cx="11387470" cy="41253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700" dirty="0" smtClean="0"/>
              <a:t>Новообразования, </a:t>
            </a:r>
            <a:r>
              <a:rPr lang="ru-RU" sz="1700" dirty="0"/>
              <a:t>даже доброкачественного </a:t>
            </a:r>
            <a:r>
              <a:rPr lang="ru-RU" sz="1700" dirty="0" smtClean="0"/>
              <a:t>происхождения, </a:t>
            </a:r>
            <a:r>
              <a:rPr lang="ru-RU" sz="1700" dirty="0"/>
              <a:t>спустя какое-то время перерождаются </a:t>
            </a:r>
            <a:r>
              <a:rPr lang="ru-RU" sz="1700" dirty="0" smtClean="0"/>
              <a:t>в злокачественную </a:t>
            </a:r>
            <a:r>
              <a:rPr lang="ru-RU" sz="1700" dirty="0"/>
              <a:t>опухоль, которая при прогрессировании проходит три этапа развития:</a:t>
            </a:r>
          </a:p>
          <a:p>
            <a:pPr marL="0" indent="0">
              <a:buNone/>
            </a:pPr>
            <a:r>
              <a:rPr lang="ru-RU" sz="1700" dirty="0"/>
              <a:t> 1. </a:t>
            </a:r>
            <a:r>
              <a:rPr lang="ru-RU" sz="1700" b="1" i="1" dirty="0"/>
              <a:t>Начальная форма</a:t>
            </a:r>
            <a:r>
              <a:rPr lang="ru-RU" sz="1700" dirty="0"/>
              <a:t> характеризуется непривычными явлениями для больного в виде </a:t>
            </a:r>
            <a:r>
              <a:rPr lang="ru-RU" sz="1700" dirty="0" smtClean="0"/>
              <a:t>болезненных ощущений</a:t>
            </a:r>
            <a:r>
              <a:rPr lang="ru-RU" sz="1700" dirty="0"/>
              <a:t>, язвочек, уплотнений в полости рта.</a:t>
            </a:r>
          </a:p>
          <a:p>
            <a:pPr marL="0" indent="0">
              <a:buNone/>
            </a:pPr>
            <a:r>
              <a:rPr lang="ru-RU" sz="1700" dirty="0"/>
              <a:t> 2. </a:t>
            </a:r>
            <a:r>
              <a:rPr lang="ru-RU" sz="1700" b="1" i="1" dirty="0"/>
              <a:t>Развитая форма болезни </a:t>
            </a:r>
            <a:r>
              <a:rPr lang="ru-RU" sz="1700" dirty="0"/>
              <a:t>– язвочки приобретают вид щелей, появляются боли, отдающие </a:t>
            </a:r>
            <a:r>
              <a:rPr lang="ru-RU" sz="1700" dirty="0" smtClean="0"/>
              <a:t>из полости </a:t>
            </a:r>
            <a:r>
              <a:rPr lang="ru-RU" sz="1700" dirty="0"/>
              <a:t>рта в разные части головы. Есть случаи, когда больной на данном этапе не ощущает боли.</a:t>
            </a:r>
          </a:p>
          <a:p>
            <a:pPr marL="0" indent="0">
              <a:buNone/>
            </a:pPr>
            <a:r>
              <a:rPr lang="ru-RU" sz="1700" dirty="0"/>
              <a:t> 3. </a:t>
            </a:r>
            <a:r>
              <a:rPr lang="ru-RU" sz="1700" b="1" i="1" dirty="0"/>
              <a:t>Запущенная форма </a:t>
            </a:r>
            <a:r>
              <a:rPr lang="ru-RU" sz="1700" dirty="0"/>
              <a:t>– активная фаза онкологического заболевания, когда очаги </a:t>
            </a:r>
            <a:r>
              <a:rPr lang="ru-RU" sz="1700" dirty="0" smtClean="0"/>
              <a:t>распространяются быстро</a:t>
            </a:r>
            <a:r>
              <a:rPr lang="ru-RU" sz="1700" dirty="0"/>
              <a:t>. Отмечается и сопутствующая симптоматика: боли во рту, трудности с проглатыванием пищи</a:t>
            </a:r>
            <a:r>
              <a:rPr lang="ru-RU" sz="1700" dirty="0" smtClean="0"/>
              <a:t>, резкое </a:t>
            </a:r>
            <a:r>
              <a:rPr lang="ru-RU" sz="1700" dirty="0"/>
              <a:t>снижение массы тела, изменение голоса.</a:t>
            </a:r>
          </a:p>
          <a:p>
            <a:pPr marL="0" indent="0">
              <a:buNone/>
            </a:pPr>
            <a:r>
              <a:rPr lang="ru-RU" sz="1700" b="1" i="1" dirty="0"/>
              <a:t>Опухоль характеризуется тремя формами роста</a:t>
            </a:r>
            <a:r>
              <a:rPr lang="ru-RU" sz="1700" dirty="0"/>
              <a:t>: </a:t>
            </a:r>
            <a:r>
              <a:rPr lang="ru-RU" sz="1700" dirty="0" err="1"/>
              <a:t>экзофитной</a:t>
            </a:r>
            <a:r>
              <a:rPr lang="ru-RU" sz="1700" dirty="0"/>
              <a:t>, </a:t>
            </a:r>
            <a:r>
              <a:rPr lang="ru-RU" sz="1700" dirty="0" err="1"/>
              <a:t>эндофитной</a:t>
            </a:r>
            <a:r>
              <a:rPr lang="ru-RU" sz="1700" dirty="0"/>
              <a:t> (язвенная, </a:t>
            </a:r>
            <a:r>
              <a:rPr lang="ru-RU" sz="1700" dirty="0" smtClean="0"/>
              <a:t>инфильтративная или </a:t>
            </a:r>
            <a:r>
              <a:rPr lang="ru-RU" sz="1700" dirty="0"/>
              <a:t>язвенно-инфильтративная) или смешанной.</a:t>
            </a:r>
          </a:p>
          <a:p>
            <a:pPr marL="0" indent="0">
              <a:buNone/>
            </a:pPr>
            <a:r>
              <a:rPr lang="ru-RU" sz="1700" dirty="0"/>
              <a:t>При </a:t>
            </a:r>
            <a:r>
              <a:rPr lang="ru-RU" b="1" i="1" dirty="0" err="1"/>
              <a:t>экзофитной</a:t>
            </a:r>
            <a:r>
              <a:rPr lang="ru-RU" b="1" i="1" dirty="0"/>
              <a:t> форме </a:t>
            </a:r>
            <a:r>
              <a:rPr lang="ru-RU" sz="1700" dirty="0"/>
              <a:t>отмечаются грибовидные, </a:t>
            </a:r>
            <a:r>
              <a:rPr lang="ru-RU" sz="1700" dirty="0" err="1"/>
              <a:t>бляшкообразные</a:t>
            </a:r>
            <a:r>
              <a:rPr lang="ru-RU" sz="1700" dirty="0"/>
              <a:t> наросты на слизистой </a:t>
            </a:r>
            <a:r>
              <a:rPr lang="ru-RU" sz="1700" dirty="0" smtClean="0"/>
              <a:t>оболочке с </a:t>
            </a:r>
            <a:r>
              <a:rPr lang="ru-RU" sz="1700" dirty="0"/>
              <a:t>четкими границами.</a:t>
            </a:r>
          </a:p>
          <a:p>
            <a:pPr marL="0" indent="0">
              <a:buNone/>
            </a:pPr>
            <a:r>
              <a:rPr lang="ru-RU" sz="1700" dirty="0"/>
              <a:t>При </a:t>
            </a:r>
            <a:r>
              <a:rPr lang="ru-RU" b="1" i="1" dirty="0" err="1"/>
              <a:t>эндофитной</a:t>
            </a:r>
            <a:r>
              <a:rPr lang="ru-RU" b="1" i="1" dirty="0"/>
              <a:t> форме </a:t>
            </a:r>
            <a:r>
              <a:rPr lang="ru-RU" sz="1700" dirty="0"/>
              <a:t>язва может быть ограничена опухолевым валиком, а также опухоль </a:t>
            </a:r>
            <a:r>
              <a:rPr lang="ru-RU" sz="1700" dirty="0" smtClean="0"/>
              <a:t>может распространятся </a:t>
            </a:r>
            <a:r>
              <a:rPr lang="ru-RU" sz="1700" dirty="0"/>
              <a:t>вглубь тканей в виде инфильтрата без четких границ.</a:t>
            </a:r>
          </a:p>
          <a:p>
            <a:pPr marL="0" indent="0">
              <a:buNone/>
            </a:pPr>
            <a:r>
              <a:rPr lang="ru-RU" sz="1700" dirty="0"/>
              <a:t>В запущенном периоде отмечается массивное разрушение окружающих тканей с </a:t>
            </a:r>
            <a:r>
              <a:rPr lang="ru-RU" sz="1700" dirty="0" smtClean="0"/>
              <a:t>вовлечением костных </a:t>
            </a:r>
            <a:r>
              <a:rPr lang="ru-RU" sz="1700" dirty="0"/>
              <a:t>структур, преддверия рта, кожи, мышц.</a:t>
            </a:r>
          </a:p>
        </p:txBody>
      </p:sp>
    </p:spTree>
    <p:extLst>
      <p:ext uri="{BB962C8B-B14F-4D97-AF65-F5344CB8AC3E}">
        <p14:creationId xmlns:p14="http://schemas.microsoft.com/office/powerpoint/2010/main" val="686210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Клиническая картина рака полости рта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371601"/>
            <a:ext cx="9349168" cy="4669762"/>
          </a:xfrm>
        </p:spPr>
        <p:txBody>
          <a:bodyPr/>
          <a:lstStyle/>
          <a:p>
            <a:r>
              <a:rPr lang="ru-RU" dirty="0" smtClean="0"/>
              <a:t>Формы рака слизистой рта 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4613273"/>
              </p:ext>
            </p:extLst>
          </p:nvPr>
        </p:nvGraphicFramePr>
        <p:xfrm>
          <a:off x="819886" y="1950721"/>
          <a:ext cx="9068392" cy="40183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7984"/>
                <a:gridCol w="6730408"/>
              </a:tblGrid>
              <a:tr h="452237"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Описание </a:t>
                      </a:r>
                      <a:endParaRPr lang="ru-RU" dirty="0"/>
                    </a:p>
                  </a:txBody>
                  <a:tcPr/>
                </a:tc>
              </a:tr>
              <a:tr h="955690">
                <a:tc>
                  <a:txBody>
                    <a:bodyPr/>
                    <a:lstStyle/>
                    <a:p>
                      <a:r>
                        <a:rPr lang="ru-RU" dirty="0" smtClean="0"/>
                        <a:t>Узловатая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 тканях наблюдаются</a:t>
                      </a:r>
                      <a:r>
                        <a:rPr lang="ru-RU" baseline="0" dirty="0" smtClean="0"/>
                        <a:t> уплотнения с чёткими краями. Слизистая либо имеет белёсые пятна, либо остается неизменной. Новообразования при узловатой форме рака быстро увеличиваются в размерах</a:t>
                      </a:r>
                      <a:endParaRPr lang="ru-RU" dirty="0"/>
                    </a:p>
                  </a:txBody>
                  <a:tcPr/>
                </a:tc>
              </a:tr>
              <a:tr h="955690">
                <a:tc>
                  <a:txBody>
                    <a:bodyPr/>
                    <a:lstStyle/>
                    <a:p>
                      <a:r>
                        <a:rPr lang="ru-RU" dirty="0" smtClean="0"/>
                        <a:t>Язвенная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Новообразования имеют</a:t>
                      </a:r>
                      <a:r>
                        <a:rPr lang="ru-RU" baseline="0" dirty="0" smtClean="0"/>
                        <a:t> вид язв, они долго не заживают, чем добавляют сильный дискомфорт больному. Патология при язвенной форме быстропрогрессирующая. В сравнении с другими видами поражает слизистую намного чаще</a:t>
                      </a:r>
                      <a:endParaRPr lang="ru-RU" dirty="0"/>
                    </a:p>
                  </a:txBody>
                  <a:tcPr/>
                </a:tc>
              </a:tr>
              <a:tr h="955690">
                <a:tc>
                  <a:txBody>
                    <a:bodyPr/>
                    <a:lstStyle/>
                    <a:p>
                      <a:r>
                        <a:rPr lang="ru-RU" dirty="0" smtClean="0"/>
                        <a:t>Папиллярная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Новообразование имеет плотную структуру. Не заметить не возможно, так как опухоль буквально провисает в ротовую полость. Цвет и структура слизистой остаются почти неизменными 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7513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684" y="322521"/>
            <a:ext cx="8596668" cy="730102"/>
          </a:xfrm>
        </p:spPr>
        <p:txBody>
          <a:bodyPr/>
          <a:lstStyle/>
          <a:p>
            <a:r>
              <a:rPr lang="ru-RU" dirty="0" smtClean="0"/>
              <a:t>Локализация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" t="3641" r="1532" b="4963"/>
          <a:stretch/>
        </p:blipFill>
        <p:spPr>
          <a:xfrm>
            <a:off x="446567" y="961804"/>
            <a:ext cx="10324214" cy="5896196"/>
          </a:xfrm>
        </p:spPr>
      </p:pic>
    </p:spTree>
    <p:extLst>
      <p:ext uri="{BB962C8B-B14F-4D97-AF65-F5344CB8AC3E}">
        <p14:creationId xmlns:p14="http://schemas.microsoft.com/office/powerpoint/2010/main" val="2408580995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Синий и зеленый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1680</TotalTime>
  <Words>3535</Words>
  <Application>Microsoft Office PowerPoint</Application>
  <PresentationFormat>Широкоэкранный</PresentationFormat>
  <Paragraphs>282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Trebuchet MS</vt:lpstr>
      <vt:lpstr>Wingdings</vt:lpstr>
      <vt:lpstr>Wingdings 3</vt:lpstr>
      <vt:lpstr>Грань</vt:lpstr>
      <vt:lpstr>Злокачественные опухоли языка. Методические подходы к обследованию больного с подозрением на наличие злокачественной опухоли языка. Клиника и диагностика рака языка. Лечение рака.</vt:lpstr>
      <vt:lpstr>План </vt:lpstr>
      <vt:lpstr>Злокачественные опухоли языка </vt:lpstr>
      <vt:lpstr>Злокачественные опухоли языка </vt:lpstr>
      <vt:lpstr>Этиологические факторы развития рака полости рта</vt:lpstr>
      <vt:lpstr>Этиологические факторы развития рака полости рта</vt:lpstr>
      <vt:lpstr>Фазы развития </vt:lpstr>
      <vt:lpstr>Клиническая картина рака полости рта</vt:lpstr>
      <vt:lpstr>Локализация </vt:lpstr>
      <vt:lpstr>Локализация </vt:lpstr>
      <vt:lpstr>Локализация </vt:lpstr>
      <vt:lpstr>Методические подходы к обследованию больного с подозрением на наличие злокачественной опухоли языка </vt:lpstr>
      <vt:lpstr>Методические подходы к обследованию больного с подозрением на наличие злокачественной опухоли языка </vt:lpstr>
      <vt:lpstr>Методические подходы к обследованию больного с подозрением на наличие злокачественной опухоли языка  </vt:lpstr>
      <vt:lpstr>Методические подходы к обследованию больного с подозрением на наличие злокачественной опухоли языка</vt:lpstr>
      <vt:lpstr>Методические подходы к обследованию больного с подозрением на наличие злокачественной опухоли языка</vt:lpstr>
      <vt:lpstr>Диагностический алгоритм </vt:lpstr>
      <vt:lpstr>Лечение. Принципы хирургического лечения и тактики лечения с учетом стадии заболевания</vt:lpstr>
      <vt:lpstr> Принципы хирургического лечения и тактики лечения с учетом стадии заболевания</vt:lpstr>
      <vt:lpstr> Принципы хирургического лечения и тактики лечения с учетом стадии заболевания</vt:lpstr>
      <vt:lpstr>Лечение. Лучевая терапия  </vt:lpstr>
      <vt:lpstr>Медикаментозное лечение. Химиотерапия </vt:lpstr>
      <vt:lpstr>Медикаментозное лечение. Химиотерапия </vt:lpstr>
      <vt:lpstr>Медикаментозное лечение </vt:lpstr>
      <vt:lpstr>Список литературы</vt:lpstr>
      <vt:lpstr>Приложение 1. Кодирование по МКБ 10 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Учетная запись Майкрософт</cp:lastModifiedBy>
  <cp:revision>83</cp:revision>
  <dcterms:created xsi:type="dcterms:W3CDTF">2024-01-16T01:26:34Z</dcterms:created>
  <dcterms:modified xsi:type="dcterms:W3CDTF">2024-01-22T09:32:39Z</dcterms:modified>
</cp:coreProperties>
</file>