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Кишечная непроходимость.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Дифференциальный диагноз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62518"/>
              </p:ext>
            </p:extLst>
          </p:nvPr>
        </p:nvGraphicFramePr>
        <p:xfrm>
          <a:off x="107504" y="116630"/>
          <a:ext cx="8928990" cy="6552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2059428"/>
                <a:gridCol w="1785798"/>
                <a:gridCol w="1785798"/>
                <a:gridCol w="1785798"/>
              </a:tblGrid>
              <a:tr h="792090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Диагноз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Кишечная непроходимость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Острый панкреатит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Перфорация язвы желудка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Внематочная</a:t>
                      </a:r>
                      <a:r>
                        <a:rPr lang="ru-RU" baseline="0" dirty="0" smtClean="0"/>
                        <a:t> беременность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0">
                <a:tc>
                  <a:txBody>
                    <a:bodyPr/>
                    <a:lstStyle/>
                    <a:p>
                      <a:r>
                        <a:rPr lang="ru-RU" dirty="0" smtClean="0"/>
                        <a:t>Жалобы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Боли, возникли</a:t>
                      </a:r>
                      <a:r>
                        <a:rPr lang="ru-RU" baseline="0" dirty="0" smtClean="0"/>
                        <a:t> внезапно, без четкой локализации, схваткообразный </a:t>
                      </a:r>
                      <a:r>
                        <a:rPr lang="ru-RU" baseline="0" dirty="0" err="1" smtClean="0"/>
                        <a:t>хар</a:t>
                      </a:r>
                      <a:r>
                        <a:rPr lang="ru-RU" baseline="0" dirty="0" smtClean="0"/>
                        <a:t>-р либо постоянная, резко усиливающаяся</a:t>
                      </a:r>
                    </a:p>
                    <a:p>
                      <a:r>
                        <a:rPr lang="ru-RU" baseline="0" dirty="0" smtClean="0"/>
                        <a:t>2. Частая рвота, желудочным содержимым, не приносит облегчения, возникает после приема пищи, каловый запах и вид</a:t>
                      </a:r>
                    </a:p>
                    <a:p>
                      <a:r>
                        <a:rPr lang="ru-RU" baseline="0" dirty="0" smtClean="0"/>
                        <a:t>3. Задержка стула и газов либо многократный стул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1.Боль внезапная, опоясывающая, преимущественно справа</a:t>
                      </a:r>
                      <a:r>
                        <a:rPr lang="ru-RU" baseline="0" dirty="0" smtClean="0"/>
                        <a:t> либо без четкой локализации, иррадиация в спину, поясницу</a:t>
                      </a:r>
                    </a:p>
                    <a:p>
                      <a:r>
                        <a:rPr lang="ru-RU" baseline="0" dirty="0" smtClean="0"/>
                        <a:t>2.Рвота многократная, не приносит облегчения, провоцирует прием пищи, воды</a:t>
                      </a:r>
                    </a:p>
                    <a:p>
                      <a:r>
                        <a:rPr lang="ru-RU" dirty="0" smtClean="0"/>
                        <a:t>3. Лихорадка 37-38</a:t>
                      </a:r>
                    </a:p>
                    <a:p>
                      <a:r>
                        <a:rPr lang="ru-RU" dirty="0" smtClean="0"/>
                        <a:t>4.</a:t>
                      </a:r>
                      <a:r>
                        <a:rPr lang="ru-RU" baseline="0" dirty="0" smtClean="0"/>
                        <a:t> Метеоризм, диарея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Боли острые, кинжальные, возникли внезапно либо за 3-4 дня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2.Задержка стула, газов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3. Тошнота, однократная рвота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1.Боли, возникли внезапно, схваткообразный характер, в нижних отделах живота, </a:t>
                      </a:r>
                      <a:r>
                        <a:rPr lang="ru-RU" dirty="0" err="1" smtClean="0"/>
                        <a:t>иррадиирует</a:t>
                      </a:r>
                      <a:r>
                        <a:rPr lang="ru-RU" dirty="0" smtClean="0"/>
                        <a:t> в поясницу, пупочная область, холодный пот</a:t>
                      </a:r>
                    </a:p>
                    <a:p>
                      <a:r>
                        <a:rPr lang="ru-RU" dirty="0" smtClean="0"/>
                        <a:t>2.Тошнота, рвота</a:t>
                      </a:r>
                    </a:p>
                    <a:p>
                      <a:r>
                        <a:rPr lang="ru-RU" dirty="0" smtClean="0"/>
                        <a:t>3. Задержка</a:t>
                      </a:r>
                      <a:r>
                        <a:rPr lang="ru-RU" baseline="0" dirty="0" smtClean="0"/>
                        <a:t> стула, газов или диарея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816669"/>
              </p:ext>
            </p:extLst>
          </p:nvPr>
        </p:nvGraphicFramePr>
        <p:xfrm>
          <a:off x="107504" y="130839"/>
          <a:ext cx="8928990" cy="6610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5"/>
                <a:gridCol w="1987421"/>
                <a:gridCol w="1785798"/>
                <a:gridCol w="1785798"/>
                <a:gridCol w="1785798"/>
              </a:tblGrid>
              <a:tr h="3775889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Анамнез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Травма, операции</a:t>
                      </a:r>
                      <a:r>
                        <a:rPr lang="ru-RU" baseline="0" dirty="0" smtClean="0"/>
                        <a:t> брюшной полости, грыжи, </a:t>
                      </a:r>
                      <a:r>
                        <a:rPr lang="ru-RU" sz="1600" baseline="0" dirty="0" smtClean="0"/>
                        <a:t>анатомические особенности, 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паразитарные заболевания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Погрешность</a:t>
                      </a:r>
                      <a:r>
                        <a:rPr lang="ru-RU" baseline="0" dirty="0" smtClean="0"/>
                        <a:t> в питании, прием алкоголя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Язвенная болезнь желудка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Гинекологические заболевания, анатомические</a:t>
                      </a:r>
                      <a:r>
                        <a:rPr lang="ru-RU" baseline="0" dirty="0" smtClean="0"/>
                        <a:t> особенности, нарушение менструального цикла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Физикальное</a:t>
                      </a:r>
                      <a:r>
                        <a:rPr lang="ru-RU" dirty="0" smtClean="0"/>
                        <a:t> исследование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1.Вздутие и </a:t>
                      </a:r>
                      <a:r>
                        <a:rPr lang="ru-RU" baseline="0" dirty="0" err="1" smtClean="0"/>
                        <a:t>ассиметричность</a:t>
                      </a:r>
                      <a:r>
                        <a:rPr lang="ru-RU" baseline="0" dirty="0" smtClean="0"/>
                        <a:t> живота, видимая перистальтика, болезненность при пальпации живота, пальпируемое образование, усиленные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1.Вздутие живота, преимущественно</a:t>
                      </a:r>
                      <a:r>
                        <a:rPr lang="ru-RU" baseline="0" dirty="0" smtClean="0"/>
                        <a:t> верхних отделов. Болезненность при пальпации, нестерпимого </a:t>
                      </a:r>
                      <a:r>
                        <a:rPr lang="ru-RU" baseline="0" dirty="0" err="1" smtClean="0"/>
                        <a:t>хар-ра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1.Вздутие живота, </a:t>
                      </a:r>
                      <a:r>
                        <a:rPr lang="ru-RU" dirty="0" err="1" smtClean="0"/>
                        <a:t>резчайшая</a:t>
                      </a:r>
                      <a:r>
                        <a:rPr lang="ru-RU" baseline="0" dirty="0" smtClean="0"/>
                        <a:t> болезненность при пальпации живота, напряжение мышц передней </a:t>
                      </a:r>
                      <a:r>
                        <a:rPr lang="ru-RU" baseline="0" dirty="0" err="1" smtClean="0"/>
                        <a:t>бр.стенки</a:t>
                      </a:r>
                      <a:r>
                        <a:rPr lang="ru-RU" baseline="0" dirty="0" smtClean="0"/>
                        <a:t> в верхних отделах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1.Вздутие</a:t>
                      </a:r>
                      <a:r>
                        <a:rPr lang="ru-RU" baseline="0" dirty="0" smtClean="0"/>
                        <a:t> и напряжение живота, болезненность при пальпации в нижних отделах, определяется опухолевидное образование,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8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957588"/>
              </p:ext>
            </p:extLst>
          </p:nvPr>
        </p:nvGraphicFramePr>
        <p:xfrm>
          <a:off x="107505" y="116632"/>
          <a:ext cx="8928990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798"/>
                <a:gridCol w="1785798"/>
                <a:gridCol w="1785798"/>
                <a:gridCol w="1785798"/>
                <a:gridCol w="1785798"/>
              </a:tblGrid>
              <a:tr h="6552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кишечные шумы.</a:t>
                      </a:r>
                    </a:p>
                    <a:p>
                      <a:r>
                        <a:rPr lang="ru-RU" baseline="0" dirty="0" smtClean="0"/>
                        <a:t>2.Пальцевое ректальное исследование: каловый завал, опухоль, </a:t>
                      </a:r>
                      <a:r>
                        <a:rPr lang="ru-RU" baseline="0" dirty="0" err="1" smtClean="0"/>
                        <a:t>инвагинат</a:t>
                      </a:r>
                      <a:r>
                        <a:rPr lang="ru-RU" baseline="0" dirty="0" smtClean="0"/>
                        <a:t>, кровь</a:t>
                      </a:r>
                    </a:p>
                    <a:p>
                      <a:r>
                        <a:rPr lang="ru-RU" baseline="0" dirty="0" smtClean="0"/>
                        <a:t>3.Симптомы Валя, </a:t>
                      </a:r>
                      <a:r>
                        <a:rPr lang="ru-RU" baseline="0" dirty="0" err="1" smtClean="0"/>
                        <a:t>Кивуля</a:t>
                      </a:r>
                      <a:r>
                        <a:rPr lang="ru-RU" baseline="0" dirty="0" smtClean="0"/>
                        <a:t>, Склярова, </a:t>
                      </a:r>
                      <a:r>
                        <a:rPr lang="ru-RU" baseline="0" dirty="0" err="1" smtClean="0"/>
                        <a:t>Обуховской</a:t>
                      </a:r>
                      <a:r>
                        <a:rPr lang="ru-RU" baseline="0" dirty="0" smtClean="0"/>
                        <a:t> больницы (+)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2.Возможно притупление звука при перкуссии. </a:t>
                      </a:r>
                    </a:p>
                    <a:p>
                      <a:r>
                        <a:rPr lang="ru-RU" baseline="0" dirty="0" smtClean="0"/>
                        <a:t>3.Ослабление или исчезновение кишечных шумов.</a:t>
                      </a:r>
                    </a:p>
                    <a:p>
                      <a:r>
                        <a:rPr lang="ru-RU" baseline="0" dirty="0" smtClean="0"/>
                        <a:t>4.Симптомы </a:t>
                      </a:r>
                      <a:r>
                        <a:rPr lang="ru-RU" baseline="0" dirty="0" err="1" smtClean="0"/>
                        <a:t>Мондора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Грюнвальда</a:t>
                      </a:r>
                      <a:r>
                        <a:rPr lang="ru-RU" baseline="0" dirty="0" smtClean="0"/>
                        <a:t>, Мейо-</a:t>
                      </a:r>
                      <a:r>
                        <a:rPr lang="ru-RU" baseline="0" dirty="0" err="1" smtClean="0"/>
                        <a:t>Робсона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Керте</a:t>
                      </a:r>
                      <a:r>
                        <a:rPr lang="ru-RU" baseline="0" dirty="0" smtClean="0"/>
                        <a:t>, Воскресенского (+)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либо по всему животу</a:t>
                      </a:r>
                    </a:p>
                    <a:p>
                      <a:r>
                        <a:rPr lang="ru-RU" baseline="0" dirty="0" smtClean="0"/>
                        <a:t>2.Уменьшение печеночной тупости</a:t>
                      </a:r>
                    </a:p>
                    <a:p>
                      <a:r>
                        <a:rPr lang="ru-RU" baseline="0" dirty="0" smtClean="0"/>
                        <a:t>3.Перистальтика кишечника не выслушивается</a:t>
                      </a:r>
                    </a:p>
                    <a:p>
                      <a:r>
                        <a:rPr lang="ru-RU" baseline="0" dirty="0" smtClean="0"/>
                        <a:t>4. Болезненность при ректальном пальцевом исследовании</a:t>
                      </a:r>
                    </a:p>
                    <a:p>
                      <a:r>
                        <a:rPr lang="ru-RU" baseline="0" dirty="0" smtClean="0"/>
                        <a:t>5. Симптомы </a:t>
                      </a:r>
                      <a:r>
                        <a:rPr lang="ru-RU" baseline="0" dirty="0" err="1" smtClean="0"/>
                        <a:t>Щеткина-Блюмберга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Кервена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френикус</a:t>
                      </a:r>
                      <a:r>
                        <a:rPr lang="ru-RU" baseline="0" dirty="0" smtClean="0"/>
                        <a:t> (+)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2.Осмотр матки – </a:t>
                      </a:r>
                      <a:r>
                        <a:rPr lang="ru-RU" dirty="0" err="1" smtClean="0"/>
                        <a:t>синюшность</a:t>
                      </a:r>
                      <a:r>
                        <a:rPr lang="ru-RU" dirty="0" smtClean="0"/>
                        <a:t> и рыхлость шейки</a:t>
                      </a:r>
                    </a:p>
                    <a:p>
                      <a:r>
                        <a:rPr lang="ru-RU" dirty="0" smtClean="0"/>
                        <a:t>3. </a:t>
                      </a:r>
                      <a:r>
                        <a:rPr lang="ru-RU" dirty="0" err="1" smtClean="0"/>
                        <a:t>Перистальтиака</a:t>
                      </a:r>
                      <a:r>
                        <a:rPr lang="ru-RU" dirty="0" smtClean="0"/>
                        <a:t> кишечника не выслушивается</a:t>
                      </a:r>
                    </a:p>
                    <a:p>
                      <a:r>
                        <a:rPr lang="ru-RU" dirty="0" smtClean="0"/>
                        <a:t>4. Симптомы раздражения брюшины (+)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190179"/>
              </p:ext>
            </p:extLst>
          </p:nvPr>
        </p:nvGraphicFramePr>
        <p:xfrm>
          <a:off x="107505" y="116632"/>
          <a:ext cx="8928990" cy="676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3"/>
                <a:gridCol w="1915413"/>
                <a:gridCol w="1785798"/>
                <a:gridCol w="1785798"/>
                <a:gridCol w="1785798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Лабораторное исследование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 изменений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1.Б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х</a:t>
                      </a:r>
                      <a:r>
                        <a:rPr lang="ru-RU" baseline="0" dirty="0" smtClean="0"/>
                        <a:t> анализ крови: ↑амилазы, ↑ липазы, С-реактивный белок, </a:t>
                      </a:r>
                      <a:r>
                        <a:rPr lang="ru-RU" baseline="0" dirty="0" err="1" smtClean="0"/>
                        <a:t>прокальцитонин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2.Анализ мочи: ↑ амилазы</a:t>
                      </a:r>
                    </a:p>
                    <a:p>
                      <a:r>
                        <a:rPr lang="ru-RU" baseline="0" dirty="0" smtClean="0"/>
                        <a:t>3. ОАК: лейкоцитоз, ↑гематокрит, ↑СОЭ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1.ОАК:лейкоцитоз, сдвиг влево,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↑СОЭ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Общий анализ мочи: возможно появление небольших количеств белка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Б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крови: повышение содержания в крови билирубина и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мочевины.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1.ОАК: ↓эритроцитов, ↓гемоглобина, лейкоцитоз, ↑СОЭ</a:t>
                      </a:r>
                    </a:p>
                    <a:p>
                      <a:r>
                        <a:rPr lang="ru-RU" dirty="0" smtClean="0"/>
                        <a:t>2.Уровень ХГЧ, прогестерона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Инструментальное исследование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1.Обзорная рентгенография: чаши </a:t>
                      </a:r>
                      <a:r>
                        <a:rPr lang="ru-RU" dirty="0" err="1" smtClean="0"/>
                        <a:t>Клойбера</a:t>
                      </a:r>
                      <a:r>
                        <a:rPr lang="ru-RU" dirty="0" smtClean="0"/>
                        <a:t>, кишечные арки, симптом </a:t>
                      </a:r>
                      <a:r>
                        <a:rPr lang="ru-RU" dirty="0" err="1" smtClean="0"/>
                        <a:t>перистости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1.УЗИ:</a:t>
                      </a:r>
                      <a:r>
                        <a:rPr lang="ru-RU" baseline="0" dirty="0" smtClean="0"/>
                        <a:t> увеличение размеров ПЖ, неоднородность структуры, неровность контура.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1.Обзорная рентгенограмма:</a:t>
                      </a:r>
                      <a:r>
                        <a:rPr lang="ru-RU" baseline="0" dirty="0" smtClean="0"/>
                        <a:t> свободный газ под куполом диафрагмы(симптом серпа)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1.УЗИ органов малого таза с  выявляет аномальное расположение плодного яйца, кровь 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3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651801"/>
              </p:ext>
            </p:extLst>
          </p:nvPr>
        </p:nvGraphicFramePr>
        <p:xfrm>
          <a:off x="179510" y="116632"/>
          <a:ext cx="8784977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6397"/>
                <a:gridCol w="1699645"/>
                <a:gridCol w="1699645"/>
                <a:gridCol w="1699645"/>
                <a:gridCol w="1699645"/>
              </a:tblGrid>
              <a:tr h="6552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УЗИ: увеличение диаметра петель кишечника, наличие жидкости в </a:t>
                      </a:r>
                      <a:r>
                        <a:rPr lang="ru-RU" baseline="0" dirty="0" err="1" smtClean="0"/>
                        <a:t>бр.полости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3. </a:t>
                      </a:r>
                      <a:r>
                        <a:rPr lang="ru-RU" baseline="0" dirty="0" err="1" smtClean="0"/>
                        <a:t>Ирригоскопия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колоноскопия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2.Обзорная рентгенография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2.ФЭГДС – наличие язвы в желудке</a:t>
                      </a:r>
                    </a:p>
                    <a:p>
                      <a:r>
                        <a:rPr lang="ru-RU" baseline="0" dirty="0" smtClean="0"/>
                        <a:t>3. УЗИ – жидкость в брюшной полости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брюшной полости при разрыве маточной трубы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2.Диагностическая лапароскопия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3.Пункция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заднего свода влагалища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7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526</Words>
  <Application>Microsoft Office PowerPoint</Application>
  <PresentationFormat>Экран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Кишечная непроходимость. Дифференциальный диагноз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</dc:creator>
  <cp:lastModifiedBy>Лиля</cp:lastModifiedBy>
  <cp:revision>22</cp:revision>
  <dcterms:created xsi:type="dcterms:W3CDTF">2017-10-01T05:56:50Z</dcterms:created>
  <dcterms:modified xsi:type="dcterms:W3CDTF">2017-10-01T11:46:21Z</dcterms:modified>
</cp:coreProperties>
</file>