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73" r:id="rId10"/>
    <p:sldId id="274" r:id="rId11"/>
    <p:sldId id="275" r:id="rId12"/>
    <p:sldId id="276" r:id="rId13"/>
    <p:sldId id="277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6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7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8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9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0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1" name="Rectangle 18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71312" cy="124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63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7045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5340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7967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279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1780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CFCB-E73F-41D9-8A1E-E66579D8F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27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2EC60-0C89-4788-9932-9EFD31F79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7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437F3-3211-4D5B-BBC6-33191D35C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96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71398-7C2B-4F35-B819-034511713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69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F74FE-C285-49E7-A3BA-840BE7950D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47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56F8-FB82-4D03-91D2-099F870D8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38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49E25-3009-428E-B583-B192CE69C3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96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F434C-428B-4955-83C7-9B165A71F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3506-A323-4CB4-92D4-F8A39B5B8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844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5F2B5-0265-4FED-93B3-7E6DF980EF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53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1966-AD6E-4377-9688-AB70AA12E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75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E4F13-0FF8-4DE5-A5E3-BC80C63B68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19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52D0E-45DF-4C7D-A801-EBB82DF000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5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E7E71-1E2C-4C7C-87BC-9DE8715265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55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6A47A-AE70-4C63-AAFE-722C2D9669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408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D416-8562-4A75-A455-724E3B96C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08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FE62C-140D-48B1-BD13-F4F7426CF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94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38CE-B8B5-497E-BFCE-C138E297CC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444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0FAFF-0274-42FD-AD2B-CE1F34F51D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967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A73EC-0900-4002-A8B3-EA55B8F4F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40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38872-66C8-4C50-A305-5D4EE22F4C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811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EAF5C-2F77-49AA-86BA-FCB1D67A3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85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D1241-EF9E-4155-9150-F15E0B989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35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2F02-4CAB-40D9-9207-207AABEE3F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954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0654F-40DE-4711-8CC0-94133A0F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394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3E19E-4035-420D-9FB2-7338BAAF2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500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877DC-6EA0-46F2-B2FE-D8246663B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10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688C8-44FF-4FC2-8808-C1FEBE520B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629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AEF59-A03C-4BCD-8F6D-F1EF1D804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871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C7408-C33A-45D1-968F-E930B0DB62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680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670FF-012D-4FB0-A718-C0201FDFFF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525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9F649-813F-468E-9F6C-7E060BE62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773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5C039-EBE0-4913-84D1-FD58DED58D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8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F6000-3475-4E8C-AB4E-9A9D4BE3B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132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1D32C-7CD4-4FB4-B48D-E291F68F8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340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A14D5-F13A-443C-A2F1-5176763EC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212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18D79-C417-472A-A762-0BFDA010D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900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DB4CB-25BC-4D4B-9A71-8B4F3CDCDC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821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FBE74-DAD4-4796-B830-0650F72879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806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2836-AB3B-4374-86E2-ABC135E66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044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755EC-2879-461C-8B64-9EC96D3865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096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44A24-0F1A-45CC-ADB5-219245449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149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72E71-9388-4047-B21C-6AFAA92C95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898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BDB4B-E2EA-4A78-820C-D63B0D00C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17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2E9F8-9A7B-4E74-A31C-18ACAD82F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781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EF76B-B0A7-441D-A082-DC7360E10D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653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AB040-77DB-431E-B578-EBF3EA5B8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434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E2B85-FFA7-424F-85D4-1272666E2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279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14C84-4BA8-4B4A-8FE4-76EEB40D9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38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90FAD-2921-4590-9C30-6604CBBFE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482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5144B-C7BA-43F3-9DD5-CAF22A47C5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4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0E89B-D958-4543-9A55-D088BA0E3C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3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61C8B-D412-4E04-8821-828806A189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1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05C12-C4D8-4F76-8226-FDB99EC28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84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1BBCE-B1F0-41E5-906C-F1D1ED8E1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6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8150225" y="-6350"/>
            <a:ext cx="971550" cy="6842125"/>
            <a:chOff x="5134" y="-4"/>
            <a:chExt cx="612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12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3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06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732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603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50BE4A5-83EE-4D09-A521-E203E9FC74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6C6C6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6C6C6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2663825" y="-6350"/>
            <a:ext cx="6457950" cy="6842125"/>
            <a:chOff x="1678" y="-4"/>
            <a:chExt cx="4068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-4"/>
              <a:ext cx="4068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8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62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2051" name="Line 4"/>
          <p:cNvSpPr>
            <a:spLocks noChangeShapeType="1"/>
          </p:cNvSpPr>
          <p:nvPr/>
        </p:nvSpPr>
        <p:spPr bwMode="auto">
          <a:xfrm flipV="1">
            <a:off x="2667000" y="-28575"/>
            <a:ext cx="1588" cy="6915150"/>
          </a:xfrm>
          <a:prstGeom prst="line">
            <a:avLst/>
          </a:prstGeom>
          <a:noFill/>
          <a:ln w="11520" cap="sq">
            <a:solidFill>
              <a:srgbClr val="F9F9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870575" y="6557963"/>
            <a:ext cx="19748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19400" y="6557963"/>
            <a:ext cx="2927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880350" y="6556375"/>
            <a:ext cx="5603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fld id="{4D5F3093-AE2D-4B06-9FD0-8D1B240F11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6C6C6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6C6C6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8150225" y="-6350"/>
            <a:ext cx="971550" cy="6842125"/>
            <a:chOff x="5134" y="-4"/>
            <a:chExt cx="612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12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1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06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24400" y="6556375"/>
            <a:ext cx="19732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B13F9A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35138" y="6556375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734175" y="6554788"/>
            <a:ext cx="558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B13F9A"/>
                </a:solidFill>
                <a:latin typeface="Trebuchet MS" panose="020B0603020202020204" pitchFamily="34" charset="0"/>
              </a:defRPr>
            </a:lvl1pPr>
          </a:lstStyle>
          <a:p>
            <a:fld id="{281E1705-4708-4F69-8C9D-432FAAB53C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6C6C6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6C6C6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 rot="-360000">
            <a:off x="596900" y="1033463"/>
            <a:ext cx="4319588" cy="4311650"/>
          </a:xfrm>
          <a:prstGeom prst="rect">
            <a:avLst/>
          </a:prstGeom>
          <a:solidFill>
            <a:srgbClr val="FAFAFA"/>
          </a:solidFill>
          <a:ln w="1440" cap="rnd">
            <a:solidFill>
              <a:srgbClr val="EAEAE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 rot="-18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440" cap="rnd">
            <a:solidFill>
              <a:srgbClr val="EAEAE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732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F4E7ED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603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F4E7ED"/>
                </a:solidFill>
                <a:latin typeface="Trebuchet MS" panose="020B0603020202020204" pitchFamily="34" charset="0"/>
              </a:defRPr>
            </a:lvl1pPr>
          </a:lstStyle>
          <a:p>
            <a:fld id="{A7BAD503-5EB2-4D9A-AB03-19790951A3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FFFFFF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6C6C6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6C6C6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8150225" y="-6350"/>
            <a:ext cx="971550" cy="6842125"/>
            <a:chOff x="5134" y="-4"/>
            <a:chExt cx="612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12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06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43388" y="6557963"/>
            <a:ext cx="19732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B13F9A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254750" y="6553200"/>
            <a:ext cx="558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B13F9A"/>
                </a:solidFill>
                <a:latin typeface="Trebuchet MS" panose="020B0603020202020204" pitchFamily="34" charset="0"/>
              </a:defRPr>
            </a:lvl1pPr>
          </a:lstStyle>
          <a:p>
            <a:fld id="{670863EE-70B4-4DC4-A1D8-E73ABA342D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000000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6C6C6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6C6C6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tvet.mail.ru/question/3541138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530225"/>
            <a:ext cx="64008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5900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743325" y="360363"/>
            <a:ext cx="42354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Кафедра педагогики и психологии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 с курсом ПО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097213" y="4535488"/>
            <a:ext cx="5902325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2936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FFFFFF"/>
                </a:solidFill>
                <a:latin typeface="Calibri" panose="020F0502020204030204" pitchFamily="34" charset="0"/>
              </a:rPr>
              <a:t>Практическое занятие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2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FFFFFF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0013" y="107950"/>
            <a:ext cx="8901112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1079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Функции речи: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4B1F6F"/>
                </a:solidFill>
              </a:rPr>
              <a:t>коммуникативная</a:t>
            </a:r>
            <a:r>
              <a:rPr lang="ru-RU" altLang="ru-RU" sz="2400">
                <a:solidFill>
                  <a:srgbClr val="4B1F6F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интегральная, обобщающая функция речи в передаче информации между людьми;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</a:rPr>
              <a:t>интеллектуальная</a:t>
            </a:r>
            <a:r>
              <a:rPr lang="ru-RU" altLang="ru-RU" sz="2400">
                <a:solidFill>
                  <a:srgbClr val="000000"/>
                </a:solidFill>
              </a:rPr>
              <a:t> – речь является средством мышления;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регулятивная</a:t>
            </a:r>
            <a:r>
              <a:rPr lang="ru-RU" altLang="ru-RU" sz="2400">
                <a:solidFill>
                  <a:srgbClr val="000066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речь участвует в регуляции психических процессов, поведения и деятельности;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</a:rPr>
              <a:t>экспрессивная</a:t>
            </a:r>
            <a:r>
              <a:rPr lang="ru-RU" altLang="ru-RU" sz="2400">
                <a:solidFill>
                  <a:srgbClr val="000000"/>
                </a:solidFill>
              </a:rPr>
              <a:t> – речь отражает отношение человека к событиям действительности, выражает оценку этих событий и собственное эмоциональное состояние;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сигнификативная </a:t>
            </a:r>
            <a:r>
              <a:rPr lang="ru-RU" altLang="ru-RU" sz="2400">
                <a:solidFill>
                  <a:srgbClr val="000000"/>
                </a:solidFill>
              </a:rPr>
              <a:t>– слова как символы реальных объектов являются "вторыми" сигналами, в отличие от "первых";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</a:rPr>
              <a:t>психодиагностическая</a:t>
            </a:r>
            <a:r>
              <a:rPr lang="ru-RU" altLang="ru-RU" sz="2400">
                <a:solidFill>
                  <a:srgbClr val="660066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особенности речи позволяют оценивать психические состояния, свойствах и процессы человека;</a:t>
            </a:r>
          </a:p>
          <a:p>
            <a:pPr eaLnBrk="1" hangingPunct="1"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33"/>
                </a:solidFill>
              </a:rPr>
              <a:t>психотерапевтическая</a:t>
            </a:r>
            <a:r>
              <a:rPr lang="ru-RU" altLang="ru-RU" sz="2400">
                <a:solidFill>
                  <a:srgbClr val="000000"/>
                </a:solidFill>
              </a:rPr>
              <a:t> – речь может использоваться как инструмент психологического влияния и самовлияния.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8" y="987425"/>
            <a:ext cx="8856662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238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По "</a:t>
            </a:r>
            <a:r>
              <a:rPr lang="ru-RU" altLang="ru-RU" sz="2600" b="1">
                <a:solidFill>
                  <a:srgbClr val="000000"/>
                </a:solidFill>
              </a:rPr>
              <a:t>локализации</a:t>
            </a:r>
            <a:r>
              <a:rPr lang="ru-RU" altLang="ru-RU" sz="2600">
                <a:solidFill>
                  <a:srgbClr val="000000"/>
                </a:solidFill>
              </a:rPr>
              <a:t>" различают следующие виды речи:</a:t>
            </a:r>
          </a:p>
          <a:p>
            <a:pPr eaLnBrk="1" hangingPunct="1"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внешняя</a:t>
            </a:r>
            <a:r>
              <a:rPr lang="ru-RU" altLang="ru-RU" sz="2600">
                <a:solidFill>
                  <a:srgbClr val="000000"/>
                </a:solidFill>
              </a:rPr>
              <a:t> – звучащая, осознаваемая речь, используемая в повседневном общении для обмена информацией с другими людьми;</a:t>
            </a:r>
          </a:p>
          <a:p>
            <a:pPr eaLnBrk="1" hangingPunct="1"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внутренняя</a:t>
            </a:r>
            <a:r>
              <a:rPr lang="ru-RU" altLang="ru-RU" sz="2600">
                <a:solidFill>
                  <a:srgbClr val="000000"/>
                </a:solidFill>
              </a:rPr>
              <a:t> – невокализируемая речь, которая обслуживает процесс мышления человека, не выполняя функцию общения; является производной формой внешней речи;</a:t>
            </a:r>
          </a:p>
          <a:p>
            <a:pPr eaLnBrk="1" hangingPunct="1"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эгоцентрическая</a:t>
            </a:r>
            <a:r>
              <a:rPr lang="ru-RU" altLang="ru-RU" sz="2600">
                <a:solidFill>
                  <a:srgbClr val="000000"/>
                </a:solidFill>
              </a:rPr>
              <a:t> – звучащая речь, обращенная к самому себе; возникает как промежуточная форма между внешней и внутренней речью.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>
              <a:solidFill>
                <a:srgbClr val="000000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368425" y="192088"/>
            <a:ext cx="66960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7E0021"/>
                </a:solidFill>
              </a:rPr>
              <a:t>Классификации видов речи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368425" y="192088"/>
            <a:ext cx="66960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7E0021"/>
                </a:solidFill>
              </a:rPr>
              <a:t>Классификации видов речи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338" y="863600"/>
            <a:ext cx="8640762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1079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600" b="1" i="1" smtClean="0">
                <a:solidFill>
                  <a:srgbClr val="330066"/>
                </a:solidFill>
                <a:ea typeface="+mn-ea"/>
              </a:rPr>
              <a:t>2. По форме речь подразделяют на два вида:</a:t>
            </a:r>
          </a:p>
          <a:p>
            <a:pPr marL="214313">
              <a:buSzPct val="45000"/>
              <a:buFont typeface="Wingdings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устная </a:t>
            </a:r>
            <a:r>
              <a:rPr lang="ru-RU" altLang="ru-RU" sz="2600" smtClean="0">
                <a:ea typeface="+mn-ea"/>
              </a:rPr>
              <a:t>– внешняя, вокализируемая и воспринимаемая на слух речь;</a:t>
            </a:r>
          </a:p>
          <a:p>
            <a:pPr marL="214313">
              <a:buSzPct val="45000"/>
              <a:buFont typeface="Wingdings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письменная</a:t>
            </a:r>
            <a:r>
              <a:rPr lang="ru-RU" altLang="ru-RU" sz="2600" smtClean="0">
                <a:ea typeface="+mn-ea"/>
              </a:rPr>
              <a:t> – речь, закрепленная в виде письменного текста, доступного для зрительного восприятия;</a:t>
            </a:r>
          </a:p>
          <a:p>
            <a:pPr>
              <a:buClrTx/>
              <a:buFontTx/>
              <a:buNone/>
              <a:defRPr/>
            </a:pPr>
            <a:endParaRPr lang="ru-RU" altLang="ru-RU" sz="1600" b="1" i="1" smtClean="0">
              <a:solidFill>
                <a:srgbClr val="330066"/>
              </a:solidFill>
              <a:ea typeface="+mn-ea"/>
            </a:endParaRPr>
          </a:p>
          <a:p>
            <a:pPr>
              <a:buClrTx/>
              <a:buFontTx/>
              <a:buNone/>
              <a:defRPr/>
            </a:pPr>
            <a:r>
              <a:rPr lang="ru-RU" altLang="ru-RU" sz="2600" b="1" i="1" smtClean="0">
                <a:solidFill>
                  <a:srgbClr val="330066"/>
                </a:solidFill>
                <a:ea typeface="+mn-ea"/>
              </a:rPr>
              <a:t>3. По количеству участников речевой деятельности выделяют виды речи:</a:t>
            </a:r>
          </a:p>
          <a:p>
            <a:pPr marL="214313">
              <a:buSzPct val="45000"/>
              <a:buFont typeface="Wingdings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монолог</a:t>
            </a:r>
            <a:r>
              <a:rPr lang="ru-RU" altLang="ru-RU" sz="2600" smtClean="0">
                <a:ea typeface="+mn-ea"/>
              </a:rPr>
              <a:t> – непрерывная связанная речь одного человека в течение продолжительного промежутка времени;</a:t>
            </a:r>
          </a:p>
          <a:p>
            <a:pPr marL="214313">
              <a:buSzPct val="45000"/>
              <a:buFont typeface="Wingdings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диалог</a:t>
            </a:r>
            <a:r>
              <a:rPr lang="ru-RU" altLang="ru-RU" sz="2600" smtClean="0">
                <a:ea typeface="+mn-ea"/>
              </a:rPr>
              <a:t> – одновременная речь двух человек;</a:t>
            </a:r>
          </a:p>
          <a:p>
            <a:pPr marL="214313">
              <a:buSzPct val="45000"/>
              <a:buFont typeface="Wingdings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полилог </a:t>
            </a:r>
            <a:r>
              <a:rPr lang="ru-RU" altLang="ru-RU" sz="2600" smtClean="0">
                <a:ea typeface="+mn-ea"/>
              </a:rPr>
              <a:t>– одновременная речь нескольких человек.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2600" smtClean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87338" y="1079500"/>
            <a:ext cx="78486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defRPr/>
            </a:pPr>
            <a:r>
              <a:rPr lang="ru-RU" altLang="ru-RU" sz="2800" smtClean="0">
                <a:latin typeface="Trebuchet MS" pitchFamily="32" charset="0"/>
                <a:ea typeface="Microsoft YaHei" charset="-122"/>
              </a:rPr>
              <a:t>«</a:t>
            </a:r>
            <a:r>
              <a:rPr lang="ru-RU" altLang="ru-RU" sz="4000" b="1" smtClean="0">
                <a:latin typeface="Trebuchet MS" pitchFamily="32" charset="0"/>
                <a:ea typeface="Microsoft YaHei" charset="-122"/>
              </a:rPr>
              <a:t>Интеллект</a:t>
            </a:r>
            <a:r>
              <a:rPr lang="ru-RU" altLang="ru-RU" sz="2800" smtClean="0">
                <a:latin typeface="Trebuchet MS" pitchFamily="32" charset="0"/>
                <a:ea typeface="Microsoft YaHei" charset="-122"/>
              </a:rPr>
              <a:t> – это глобальное способность действовать разумно, рационально мыслить и хорошо справляться с жизненными обстоятельствами» (Векслер), т.е. интеллект рассматривается, как способность человека адаптироваться к окружающей среде. </a:t>
            </a:r>
          </a:p>
          <a:p>
            <a:pPr marL="252413">
              <a:spcBef>
                <a:spcPts val="600"/>
              </a:spcBef>
              <a:buClrTx/>
              <a:buSzPct val="73000"/>
              <a:buFontTx/>
              <a:buNone/>
              <a:defRPr/>
            </a:pPr>
            <a:endParaRPr lang="ru-RU" altLang="ru-RU" sz="2800" smtClean="0">
              <a:latin typeface="Trebuchet MS" pitchFamily="32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5900" y="360363"/>
            <a:ext cx="7920038" cy="6254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461963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3200" b="1">
              <a:solidFill>
                <a:srgbClr val="000000"/>
              </a:solidFill>
            </a:endParaRP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66"/>
                </a:solidFill>
              </a:rPr>
              <a:t>1. Практическая работа в парах</a:t>
            </a:r>
            <a:r>
              <a:rPr lang="ru-RU" altLang="ru-RU" sz="32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 Исследование мыслительной сферы с помощью методик: 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«Понимание переносного смысла пословиц, метафор, рассказа»;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 «Исключение лишнего»;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 «Сравнение понятий».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2. Составление заключений</a:t>
            </a:r>
            <a:r>
              <a:rPr lang="ru-RU" altLang="ru-RU" sz="2800">
                <a:solidFill>
                  <a:srgbClr val="000066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по исследованию.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04838" y="1022350"/>
            <a:ext cx="74882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600" b="1">
                <a:solidFill>
                  <a:srgbClr val="7E0021"/>
                </a:solidFill>
              </a:rPr>
              <a:t>Опросник «Стили мышления»</a:t>
            </a:r>
            <a:r>
              <a:rPr lang="ru-RU" altLang="ru-RU" sz="3600">
                <a:solidFill>
                  <a:srgbClr val="000000"/>
                </a:solidFill>
              </a:rPr>
              <a:t> http://chugreev.ru/alekseev/test.</a:t>
            </a:r>
            <a:r>
              <a:rPr lang="ru-RU" altLang="ru-RU" sz="3200">
                <a:solidFill>
                  <a:srgbClr val="000000"/>
                </a:solidFill>
              </a:rPr>
              <a:t>html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60363" y="184150"/>
            <a:ext cx="864076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3. Методика А.Алексеевой, Л.Громовой по определению индивидуальных стилей мышления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74663" y="2460625"/>
            <a:ext cx="842486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Этот опросник предназначен для того, чтобы помочь Вам определить предпочитаемый Вами способ мышления, а также манеру задавать вопросы и принимать решения</a:t>
            </a:r>
            <a:r>
              <a:rPr lang="ru-RU" altLang="ru-RU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58775" y="3884613"/>
            <a:ext cx="8569325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Каждый пункт опросника (18 от А до Т) состоит из утверждения, за которым следует пять его возможных окончаний. Ваша задача – указать ту степень, в которой каждое окончание применимо к Вам: от 5 (более всего подходит) до 1 (менее всего подходит). </a:t>
            </a:r>
          </a:p>
          <a:p>
            <a:pPr algn="ctr" eaLnBrk="1" hangingPunct="1">
              <a:spcBef>
                <a:spcPts val="575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</a:rPr>
              <a:t>Каждое из пяти окончаний в группе должно получить свой номер: 5, 4, 3, 2, 1</a:t>
            </a:r>
            <a:r>
              <a:rPr lang="ru-RU" altLang="ru-RU" sz="1100" i="1">
                <a:solidFill>
                  <a:srgbClr val="000000"/>
                </a:solidFill>
              </a:rPr>
              <a:t>. </a:t>
            </a:r>
          </a:p>
          <a:p>
            <a:pPr eaLnBrk="1" hangingPunct="1">
              <a:spcBef>
                <a:spcPts val="575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31800" y="636588"/>
            <a:ext cx="8712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    Молодой человек  разобрал карбюратор. Потом долго не мог собрать его, хотя и смотрел на схематические изображения. Тогда он стал манипулировать деталями, объединял их по-разному. Наконец собрал необходимую конструкцию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12750" y="2879725"/>
            <a:ext cx="8731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Вопрос 1: </a:t>
            </a:r>
            <a:r>
              <a:rPr lang="ru-RU" altLang="ru-RU" sz="2400">
                <a:solidFill>
                  <a:srgbClr val="000000"/>
                </a:solidFill>
              </a:rPr>
              <a:t>Какой вид мышления при этом функционировал;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5300" y="3841750"/>
            <a:ext cx="85042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Ответ 1:</a:t>
            </a:r>
            <a:r>
              <a:rPr lang="ru-RU" altLang="ru-RU" sz="2400">
                <a:solidFill>
                  <a:srgbClr val="000000"/>
                </a:solidFill>
              </a:rPr>
              <a:t> Наглядно-действенное мышление. Реализуется преимущественно во внешних действиях, приковано к конкретной ситуации. Основным условием решения задач является правильные действия с соответствующими предметами;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44463" y="144463"/>
            <a:ext cx="89201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СИТУАЦИОННЫЕ ЗАДАЧИ: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12750" y="2879725"/>
            <a:ext cx="8731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Вопрос 1: </a:t>
            </a:r>
            <a:r>
              <a:rPr lang="ru-RU" altLang="ru-RU" sz="2400">
                <a:solidFill>
                  <a:srgbClr val="000000"/>
                </a:solidFill>
              </a:rPr>
              <a:t>Какая форма мышления при ответе на вопрос используется?;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95300" y="3841750"/>
            <a:ext cx="85042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Ответ 1:</a:t>
            </a:r>
            <a:r>
              <a:rPr lang="ru-RU" altLang="ru-RU" sz="2400">
                <a:solidFill>
                  <a:srgbClr val="000000"/>
                </a:solidFill>
              </a:rPr>
              <a:t>  форма мышления — по аналогии;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4463" y="144463"/>
            <a:ext cx="89201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СИТУАЦИОННЫЕ ЗАДАЧИ: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58763" y="984250"/>
            <a:ext cx="8669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ru-RU" altLang="ru-RU" sz="2600">
                <a:solidFill>
                  <a:srgbClr val="000000"/>
                </a:solidFill>
              </a:rPr>
              <a:t>Чего у кошки 3, у собаки 3, у петуха 8, у лошади 5, у кукушки 4, у лягушки 4?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327650" y="1790700"/>
            <a:ext cx="3414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Сколько у осла?</a:t>
            </a:r>
            <a:endParaRPr lang="ru-RU" altLang="ru-RU" sz="2800" b="1">
              <a:solidFill>
                <a:srgbClr val="000000"/>
              </a:solidFill>
              <a:hlinkClick r:id="rId3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22225"/>
            <a:ext cx="7488237" cy="602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buClrTx/>
              <a:buFontTx/>
              <a:buNone/>
            </a:pPr>
            <a:endParaRPr lang="ru-RU" altLang="ru-RU" b="1">
              <a:solidFill>
                <a:srgbClr val="7E0021"/>
              </a:solidFill>
            </a:endParaRPr>
          </a:p>
          <a:p>
            <a:pPr algn="ctr"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1 Вариант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1.</a:t>
            </a:r>
            <a:r>
              <a:rPr lang="ru-RU" altLang="ru-RU" sz="2800">
                <a:solidFill>
                  <a:srgbClr val="000000"/>
                </a:solidFill>
              </a:rPr>
              <a:t>  Мышление.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2.</a:t>
            </a:r>
            <a:r>
              <a:rPr lang="ru-RU" altLang="ru-RU" sz="2800">
                <a:solidFill>
                  <a:srgbClr val="000000"/>
                </a:solidFill>
              </a:rPr>
              <a:t> Операции мышления</a:t>
            </a:r>
            <a:r>
              <a:rPr lang="ru-RU" altLang="ru-RU" sz="26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3. </a:t>
            </a:r>
            <a:r>
              <a:rPr lang="ru-RU" altLang="ru-RU" sz="2800">
                <a:solidFill>
                  <a:srgbClr val="000000"/>
                </a:solidFill>
              </a:rPr>
              <a:t>Основные виды мышления</a:t>
            </a:r>
            <a:r>
              <a:rPr lang="ru-RU" altLang="ru-RU" sz="24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4. </a:t>
            </a:r>
            <a:r>
              <a:rPr lang="ru-RU" altLang="ru-RU" sz="2800">
                <a:solidFill>
                  <a:srgbClr val="000000"/>
                </a:solidFill>
              </a:rPr>
              <a:t>Формы мышления</a:t>
            </a:r>
            <a:r>
              <a:rPr lang="ru-RU" altLang="ru-RU" sz="2600">
                <a:solidFill>
                  <a:srgbClr val="000000"/>
                </a:solidFill>
              </a:rPr>
              <a:t> (понятия, суждения и умозаключения).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5. </a:t>
            </a:r>
            <a:r>
              <a:rPr lang="ru-RU" altLang="ru-RU" sz="2800">
                <a:solidFill>
                  <a:srgbClr val="000000"/>
                </a:solidFill>
              </a:rPr>
              <a:t>Методы мышления</a:t>
            </a:r>
            <a:r>
              <a:rPr lang="ru-RU" altLang="ru-RU" sz="2600">
                <a:solidFill>
                  <a:srgbClr val="000000"/>
                </a:solidFill>
              </a:rPr>
              <a:t> (дедукция, индукция).</a:t>
            </a:r>
          </a:p>
          <a:p>
            <a:pPr algn="ctr" eaLnBrk="1" hangingPunct="1">
              <a:spcBef>
                <a:spcPts val="63"/>
              </a:spcBef>
              <a:buClrTx/>
              <a:buFontTx/>
              <a:buNone/>
            </a:pPr>
            <a:endParaRPr lang="ru-RU" altLang="ru-RU" sz="2800" b="1">
              <a:solidFill>
                <a:srgbClr val="7E0021"/>
              </a:solidFill>
            </a:endParaRPr>
          </a:p>
          <a:p>
            <a:pPr algn="ctr"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2 Вариант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1.</a:t>
            </a:r>
            <a:r>
              <a:rPr lang="ru-RU" altLang="ru-RU" sz="2800">
                <a:solidFill>
                  <a:srgbClr val="000000"/>
                </a:solidFill>
              </a:rPr>
              <a:t> Речь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2.</a:t>
            </a:r>
            <a:r>
              <a:rPr lang="ru-RU" altLang="ru-RU" sz="2800">
                <a:solidFill>
                  <a:srgbClr val="000000"/>
                </a:solidFill>
              </a:rPr>
              <a:t> Виды, </a:t>
            </a: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функции</a:t>
            </a:r>
            <a:r>
              <a:rPr lang="ru-RU" altLang="ru-RU" sz="2800">
                <a:solidFill>
                  <a:srgbClr val="000000"/>
                </a:solidFill>
              </a:rPr>
              <a:t> речи.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3.</a:t>
            </a:r>
            <a:r>
              <a:rPr lang="ru-RU" altLang="ru-RU" sz="2800">
                <a:solidFill>
                  <a:srgbClr val="000000"/>
                </a:solidFill>
              </a:rPr>
              <a:t> Интеллект.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4.</a:t>
            </a:r>
            <a:r>
              <a:rPr lang="ru-RU" altLang="ru-RU" sz="2800">
                <a:solidFill>
                  <a:srgbClr val="000000"/>
                </a:solidFill>
              </a:rPr>
              <a:t> Нарушения интеллекта. </a:t>
            </a:r>
          </a:p>
          <a:p>
            <a:pPr eaLnBrk="1" hangingPunct="1">
              <a:spcBef>
                <a:spcPts val="63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5.</a:t>
            </a:r>
            <a:r>
              <a:rPr lang="ru-RU" altLang="ru-RU" sz="2800">
                <a:solidFill>
                  <a:srgbClr val="000000"/>
                </a:solidFill>
              </a:rPr>
              <a:t> Нарушения мышления.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5900" y="0"/>
            <a:ext cx="89281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Следующее занятие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ТЕМА: Эмоциональные психические процессы. Эмоции и чувства. Деятельность. Волевая деятельность. Поведение. Методы исследования.</a:t>
            </a:r>
            <a:r>
              <a:rPr lang="ru-RU" altLang="ru-RU" sz="26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План:</a:t>
            </a:r>
            <a:r>
              <a:rPr lang="ru-RU" altLang="ru-RU" sz="28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1. Определение понятий эмоции, чувства, воля.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2. Функции эмоций. Основные компоненты эмоций.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3. Эмоциональные феномены. Виды эмоциональных состояний.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4. Классификации эмоций.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5. Основные теории эмоций.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6. Воля. Становление волевых качеств личности.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7. Воля и мотивация.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8. Нарушения эмоционально волевой сферы.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33400" y="584200"/>
            <a:ext cx="7602538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Цели занятия: </a:t>
            </a:r>
            <a:r>
              <a:rPr lang="ru-RU" altLang="ru-RU" sz="2800">
                <a:solidFill>
                  <a:srgbClr val="000000"/>
                </a:solidFill>
              </a:rPr>
              <a:t>на основе теоретических знаний и практических умений обучающийся </a:t>
            </a:r>
            <a:r>
              <a:rPr lang="ru-RU" altLang="ru-RU" sz="2800" b="1">
                <a:solidFill>
                  <a:srgbClr val="000000"/>
                </a:solidFill>
              </a:rPr>
              <a:t>должен</a:t>
            </a:r>
            <a:r>
              <a:rPr lang="ru-RU" altLang="ru-RU" sz="2800">
                <a:solidFill>
                  <a:srgbClr val="000000"/>
                </a:solidFill>
              </a:rPr>
              <a:t> иметь целостное представление о процессе мышления, о роли и месте речи в этом процессе;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 </a:t>
            </a:r>
            <a:r>
              <a:rPr lang="ru-RU" altLang="ru-RU" sz="2800" b="1">
                <a:solidFill>
                  <a:srgbClr val="000000"/>
                </a:solidFill>
              </a:rPr>
              <a:t>должен знать</a:t>
            </a:r>
            <a:r>
              <a:rPr lang="ru-RU" altLang="ru-RU" sz="2800">
                <a:solidFill>
                  <a:srgbClr val="000000"/>
                </a:solidFill>
              </a:rPr>
              <a:t>: физиологическую основу мышления, виды мышления, мыслительные операции и процессы мышления;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 </a:t>
            </a:r>
            <a:r>
              <a:rPr lang="ru-RU" altLang="ru-RU" sz="2800" b="1">
                <a:solidFill>
                  <a:srgbClr val="000000"/>
                </a:solidFill>
              </a:rPr>
              <a:t>уметь проводить</a:t>
            </a:r>
            <a:r>
              <a:rPr lang="ru-RU" altLang="ru-RU" sz="2800">
                <a:solidFill>
                  <a:srgbClr val="000000"/>
                </a:solidFill>
              </a:rPr>
              <a:t> исследование мышления с помощью психологических методик. 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3238" y="695325"/>
            <a:ext cx="7704137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3200" b="1" smtClean="0">
                <a:ea typeface="+mn-ea"/>
              </a:rPr>
              <a:t>Темы докладов:</a:t>
            </a:r>
          </a:p>
          <a:p>
            <a:pPr indent="374650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3200" smtClean="0">
                <a:ea typeface="+mn-ea"/>
              </a:rPr>
              <a:t>1. Психологические методы саморегуляции эмоциональными состояниями врача</a:t>
            </a:r>
          </a:p>
          <a:p>
            <a:pPr indent="374650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3200" smtClean="0">
                <a:ea typeface="+mn-ea"/>
              </a:rPr>
              <a:t>2. Основные принципы управления эмоциями</a:t>
            </a:r>
          </a:p>
          <a:p>
            <a:pPr indent="374650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ru-RU" altLang="ru-RU" sz="3200" smtClean="0">
                <a:ea typeface="+mn-ea"/>
              </a:rPr>
              <a:t>3. Значение эмоций в жизни человека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3200" smtClean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87338" y="360363"/>
            <a:ext cx="84709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3600" b="1">
                <a:solidFill>
                  <a:srgbClr val="7E0021"/>
                </a:solidFill>
                <a:latin typeface="Trebuchet MS" panose="020B0603020202020204" pitchFamily="34" charset="0"/>
              </a:rPr>
              <a:t>Речь</a:t>
            </a:r>
            <a:r>
              <a:rPr lang="ru-RU" altLang="ru-RU" sz="2800" b="1">
                <a:solidFill>
                  <a:srgbClr val="000000"/>
                </a:solidFill>
                <a:latin typeface="Trebuchet MS" panose="020B0603020202020204" pitchFamily="34" charset="0"/>
              </a:rPr>
              <a:t> человека является основным средством общения, средством мышления, носителем сознания и памяти, носителем информации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rebuchet MS" panose="020B0603020202020204" pitchFamily="34" charset="0"/>
              </a:rPr>
              <a:t>(письменные тексты).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Речь, как и все высшие психические функции человека, являются продуктом длительного культурно-исторического процесса.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>
                <a:solidFill>
                  <a:srgbClr val="000000"/>
                </a:solidFill>
                <a:latin typeface="Trebuchet MS" panose="020B0603020202020204" pitchFamily="34" charset="0"/>
              </a:rPr>
              <a:t>Речь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– это язык в действии.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>
                <a:solidFill>
                  <a:srgbClr val="000000"/>
                </a:solidFill>
                <a:latin typeface="Trebuchet MS" panose="020B0603020202020204" pitchFamily="34" charset="0"/>
              </a:rPr>
              <a:t>Язык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– это система знаков, включающая слова с их значениями и </a:t>
            </a:r>
            <a:r>
              <a:rPr lang="ru-RU" altLang="ru-RU" sz="2800" b="1">
                <a:solidFill>
                  <a:srgbClr val="000000"/>
                </a:solidFill>
                <a:latin typeface="Trebuchet MS" panose="020B0603020202020204" pitchFamily="34" charset="0"/>
              </a:rPr>
              <a:t>синтаксис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– набор правил, по которым строятся предложения.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51388"/>
            <a:ext cx="28797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3225"/>
            <a:ext cx="43561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63600" y="863600"/>
            <a:ext cx="4679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Спасибо 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5900" y="360363"/>
            <a:ext cx="8423275" cy="6254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461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3200" b="1" smtClean="0">
                <a:solidFill>
                  <a:srgbClr val="7E0021"/>
                </a:solidFill>
                <a:ea typeface="+mn-ea"/>
              </a:rPr>
              <a:t>План изучения темы</a:t>
            </a:r>
            <a:r>
              <a:rPr lang="ru-RU" altLang="ru-RU" sz="3200" b="1" smtClean="0">
                <a:ea typeface="+mn-ea"/>
              </a:rPr>
              <a:t>:</a:t>
            </a:r>
          </a:p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3200" b="1" smtClean="0">
                <a:solidFill>
                  <a:srgbClr val="000066"/>
                </a:solidFill>
                <a:ea typeface="+mn-ea"/>
              </a:rPr>
              <a:t>1. Входной контроль</a:t>
            </a:r>
            <a:r>
              <a:rPr lang="ru-RU" altLang="ru-RU" sz="3200" smtClean="0">
                <a:ea typeface="+mn-ea"/>
              </a:rPr>
              <a:t> по теме «Мышление и речь»</a:t>
            </a:r>
          </a:p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3200" b="1" smtClean="0">
                <a:solidFill>
                  <a:srgbClr val="000066"/>
                </a:solidFill>
                <a:ea typeface="+mn-ea"/>
              </a:rPr>
              <a:t>2. Практическая работа в парах</a:t>
            </a:r>
            <a:r>
              <a:rPr lang="ru-RU" altLang="ru-RU" sz="3200" smtClean="0">
                <a:ea typeface="+mn-ea"/>
              </a:rPr>
              <a:t>.</a:t>
            </a:r>
          </a:p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3200" smtClean="0">
                <a:ea typeface="+mn-ea"/>
              </a:rPr>
              <a:t> Исследование мыслительной сферы с помощью методик: </a:t>
            </a:r>
          </a:p>
          <a:p>
            <a:pPr marL="425450" indent="241300">
              <a:spcBef>
                <a:spcPts val="63"/>
              </a:spcBef>
              <a:spcAft>
                <a:spcPts val="150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3200" smtClean="0">
                <a:ea typeface="+mn-ea"/>
              </a:rPr>
              <a:t>«Понимание переносного смысла пословиц, метафор, рассказа»;</a:t>
            </a:r>
          </a:p>
          <a:p>
            <a:pPr marL="425450" indent="241300">
              <a:spcBef>
                <a:spcPts val="63"/>
              </a:spcBef>
              <a:spcAft>
                <a:spcPts val="150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3200" smtClean="0">
                <a:ea typeface="+mn-ea"/>
              </a:rPr>
              <a:t> «Исключение лишнего»;</a:t>
            </a:r>
          </a:p>
          <a:p>
            <a:pPr marL="425450" indent="241300">
              <a:spcBef>
                <a:spcPts val="63"/>
              </a:spcBef>
              <a:spcAft>
                <a:spcPts val="150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3200" smtClean="0">
                <a:ea typeface="+mn-ea"/>
              </a:rPr>
              <a:t> «Сравнение понятий».</a:t>
            </a:r>
          </a:p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  <a:defRPr/>
            </a:pPr>
            <a:r>
              <a:rPr lang="ru-RU" altLang="ru-RU" sz="2800" b="1" smtClean="0">
                <a:solidFill>
                  <a:srgbClr val="000066"/>
                </a:solidFill>
                <a:ea typeface="+mn-ea"/>
              </a:rPr>
              <a:t>3. Составление заключений</a:t>
            </a:r>
            <a:r>
              <a:rPr lang="ru-RU" altLang="ru-RU" sz="2800" smtClean="0">
                <a:solidFill>
                  <a:srgbClr val="000066"/>
                </a:solidFill>
                <a:ea typeface="+mn-ea"/>
              </a:rPr>
              <a:t> </a:t>
            </a:r>
            <a:r>
              <a:rPr lang="ru-RU" altLang="ru-RU" sz="2800" smtClean="0">
                <a:ea typeface="+mn-ea"/>
              </a:rPr>
              <a:t>по исследованию.</a:t>
            </a:r>
          </a:p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  <a:defRPr/>
            </a:pPr>
            <a:endParaRPr lang="ru-RU" altLang="ru-RU" sz="2800" smtClean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15900" y="3455988"/>
            <a:ext cx="8928100" cy="2087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800" b="1">
                <a:solidFill>
                  <a:srgbClr val="7E0021"/>
                </a:solidFill>
                <a:latin typeface="Trebuchet MS" panose="020B0603020202020204" pitchFamily="34" charset="0"/>
              </a:rPr>
              <a:t>Мышление</a:t>
            </a:r>
            <a:r>
              <a:rPr lang="ru-RU" altLang="ru-RU" sz="2800" b="1">
                <a:solidFill>
                  <a:srgbClr val="000000"/>
                </a:solidFill>
                <a:latin typeface="Trebuchet MS" panose="020B0603020202020204" pitchFamily="34" charset="0"/>
              </a:rPr>
              <a:t> - психический процесс отражения наиболее существенных предметов и явлений действительности,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а также наиболее существенных связей и отношений между ними, что в конечном итоге приводит к получению нового знания о мире.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87338" y="114300"/>
            <a:ext cx="7848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800">
                <a:solidFill>
                  <a:srgbClr val="7E0021"/>
                </a:solidFill>
              </a:rPr>
              <a:t>Мышление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44463" y="936625"/>
            <a:ext cx="8999537" cy="1674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4762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Мышление </a:t>
            </a:r>
            <a:r>
              <a:rPr lang="ru-RU" altLang="ru-RU" sz="2800">
                <a:solidFill>
                  <a:srgbClr val="000000"/>
                </a:solidFill>
              </a:rPr>
              <a:t>— это опосредованное и обобщенное отражение существенных и закономерных связей и отношений между предметами и явлениями объективной реальности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87338" y="360363"/>
            <a:ext cx="799147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207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Физиологическая основа мышления -</a:t>
            </a:r>
            <a:r>
              <a:rPr lang="ru-RU" altLang="ru-RU" sz="2800">
                <a:solidFill>
                  <a:srgbClr val="000000"/>
                </a:solidFill>
              </a:rPr>
              <a:t>  сложная аналитико-синтетическая деятельность коры головного мозга, осуществляемая во взаимодействии двух сигнальных систем:</a:t>
            </a:r>
          </a:p>
          <a:p>
            <a:pPr eaLnBrk="1" hangingPunct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800" u="sng">
                <a:solidFill>
                  <a:srgbClr val="000000"/>
                </a:solidFill>
              </a:rPr>
              <a:t>1-я сигнальная система</a:t>
            </a:r>
            <a:r>
              <a:rPr lang="ru-RU" altLang="ru-RU" sz="2800">
                <a:solidFill>
                  <a:srgbClr val="000000"/>
                </a:solidFill>
              </a:rPr>
              <a:t> отвечает за восприятие образов и представлена подкорковой областью и корой больших полушарий без лобных долей и без отделов, воспринимающих слово. </a:t>
            </a:r>
          </a:p>
          <a:p>
            <a:pPr eaLnBrk="1" hangingPunct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800" u="sng">
                <a:solidFill>
                  <a:srgbClr val="000000"/>
                </a:solidFill>
              </a:rPr>
              <a:t>2-я сигнальная система</a:t>
            </a:r>
            <a:r>
              <a:rPr lang="ru-RU" altLang="ru-RU" sz="2800">
                <a:solidFill>
                  <a:srgbClr val="000000"/>
                </a:solidFill>
              </a:rPr>
              <a:t>  отвечает за восприятие слова и представлена корой лобных и височных долей.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2377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1049338"/>
            <a:ext cx="8542338" cy="5808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9238" indent="-2492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700" b="1">
                <a:solidFill>
                  <a:srgbClr val="000000"/>
                </a:solidFill>
                <a:latin typeface="Trebuchet MS" panose="020B0603020202020204" pitchFamily="34" charset="0"/>
              </a:rPr>
              <a:t>Анализ</a:t>
            </a:r>
            <a:r>
              <a:rPr lang="ru-RU" altLang="ru-RU" sz="2700">
                <a:solidFill>
                  <a:srgbClr val="000000"/>
                </a:solidFill>
                <a:latin typeface="Trebuchet MS" panose="020B0603020202020204" pitchFamily="34" charset="0"/>
              </a:rPr>
              <a:t> – мысленное разделение целого на части или свойства;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700" b="1">
                <a:solidFill>
                  <a:srgbClr val="000000"/>
                </a:solidFill>
                <a:latin typeface="Trebuchet MS" panose="020B0603020202020204" pitchFamily="34" charset="0"/>
              </a:rPr>
              <a:t>Синтез</a:t>
            </a:r>
            <a:r>
              <a:rPr lang="ru-RU" altLang="ru-RU" sz="2700">
                <a:solidFill>
                  <a:srgbClr val="000000"/>
                </a:solidFill>
                <a:latin typeface="Trebuchet MS" panose="020B0603020202020204" pitchFamily="34" charset="0"/>
              </a:rPr>
              <a:t> – мысленное объединение частей и свойств предмета или явления в единое целое;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700" b="1">
                <a:solidFill>
                  <a:srgbClr val="000000"/>
                </a:solidFill>
                <a:latin typeface="Trebuchet MS" panose="020B0603020202020204" pitchFamily="34" charset="0"/>
              </a:rPr>
              <a:t>Сравнение</a:t>
            </a:r>
            <a:r>
              <a:rPr lang="ru-RU" altLang="ru-RU" sz="2700">
                <a:solidFill>
                  <a:srgbClr val="000000"/>
                </a:solidFill>
                <a:latin typeface="Trebuchet MS" panose="020B0603020202020204" pitchFamily="34" charset="0"/>
              </a:rPr>
              <a:t> – мысленное сопоставление предметов или явлений и нахождение сходств и различий между ними;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700" b="1">
                <a:solidFill>
                  <a:srgbClr val="000000"/>
                </a:solidFill>
                <a:latin typeface="Trebuchet MS" panose="020B0603020202020204" pitchFamily="34" charset="0"/>
              </a:rPr>
              <a:t>Обобщение</a:t>
            </a:r>
            <a:r>
              <a:rPr lang="ru-RU" altLang="ru-RU" sz="2700">
                <a:solidFill>
                  <a:srgbClr val="000000"/>
                </a:solidFill>
                <a:latin typeface="Trebuchet MS" panose="020B0603020202020204" pitchFamily="34" charset="0"/>
              </a:rPr>
              <a:t> – мысленное объединение предметов и явлений по их общим и существенным признакам;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700" b="1">
                <a:solidFill>
                  <a:srgbClr val="000000"/>
                </a:solidFill>
                <a:latin typeface="Trebuchet MS" panose="020B0603020202020204" pitchFamily="34" charset="0"/>
              </a:rPr>
              <a:t>Абстракция</a:t>
            </a:r>
            <a:r>
              <a:rPr lang="ru-RU" altLang="ru-RU" sz="2700">
                <a:solidFill>
                  <a:srgbClr val="000000"/>
                </a:solidFill>
                <a:latin typeface="Trebuchet MS" panose="020B0603020202020204" pitchFamily="34" charset="0"/>
              </a:rPr>
              <a:t> – мысленное выделение главных, существенных  признаков при одновременном отвлечении от несущественных свойств или признаков предметов и явлений</a:t>
            </a:r>
            <a:r>
              <a:rPr lang="ru-RU" altLang="ru-RU" sz="2200">
                <a:solidFill>
                  <a:srgbClr val="000000"/>
                </a:solidFill>
                <a:latin typeface="Trebuchet MS" panose="020B0603020202020204" pitchFamily="34" charset="0"/>
              </a:rPr>
              <a:t>. 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47700" y="144463"/>
            <a:ext cx="75596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7E0021"/>
                </a:solidFill>
              </a:rPr>
              <a:t>Мыслительные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74904458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60363" y="1128713"/>
            <a:ext cx="87836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9238" indent="-2492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ts val="29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800">
                <a:solidFill>
                  <a:srgbClr val="000099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800" b="1">
                <a:solidFill>
                  <a:srgbClr val="000099"/>
                </a:solidFill>
                <a:latin typeface="Trebuchet MS" panose="020B0603020202020204" pitchFamily="34" charset="0"/>
              </a:rPr>
              <a:t>Предметно–действенное мышление</a:t>
            </a:r>
            <a:r>
              <a:rPr lang="ru-RU" altLang="ru-RU" sz="2800">
                <a:solidFill>
                  <a:srgbClr val="000099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– вид мышления, которое осуществляется только при наличии предметов и непосредственном действии с ними.</a:t>
            </a:r>
          </a:p>
          <a:p>
            <a:pPr eaLnBrk="1" hangingPunct="1">
              <a:lnSpc>
                <a:spcPts val="29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ts val="29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800" b="1">
                <a:solidFill>
                  <a:srgbClr val="000099"/>
                </a:solidFill>
                <a:latin typeface="Trebuchet MS" panose="020B0603020202020204" pitchFamily="34" charset="0"/>
              </a:rPr>
              <a:t>Наглядно-образное мышление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– характеризуется опорой на представление (образы ранее воспринятых предметов и явлений), а так же оперирует наглядными изображениями объектов (рисунок, схема, план).</a:t>
            </a:r>
          </a:p>
          <a:p>
            <a:pPr eaLnBrk="1" hangingPunct="1">
              <a:lnSpc>
                <a:spcPts val="29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ts val="29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800" b="1">
                <a:solidFill>
                  <a:srgbClr val="000099"/>
                </a:solidFill>
                <a:latin typeface="Trebuchet MS" panose="020B0603020202020204" pitchFamily="34" charset="0"/>
              </a:rPr>
              <a:t>Абстрактно-логическое мышление</a:t>
            </a:r>
            <a:r>
              <a:rPr lang="ru-RU" altLang="ru-RU" sz="2800">
                <a:solidFill>
                  <a:srgbClr val="000000"/>
                </a:solidFill>
                <a:latin typeface="Trebuchet MS" panose="020B0603020202020204" pitchFamily="34" charset="0"/>
              </a:rPr>
              <a:t> – опирается на абстрактные понятия и логические действия с ними.</a:t>
            </a:r>
            <a:r>
              <a:rPr lang="ru-RU" altLang="ru-RU" sz="260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84325" y="287338"/>
            <a:ext cx="64801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7E0021"/>
                </a:solidFill>
              </a:rPr>
              <a:t>Виды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801778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0363" y="863600"/>
            <a:ext cx="8783637" cy="599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9238" indent="-249238"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900" b="1" smtClean="0">
                <a:solidFill>
                  <a:srgbClr val="7E0021"/>
                </a:solidFill>
                <a:latin typeface="Trebuchet MS" panose="020B0603020202020204" pitchFamily="34" charset="0"/>
              </a:rPr>
              <a:t>Понятие</a:t>
            </a:r>
            <a:r>
              <a:rPr lang="ru-RU" altLang="ru-RU" sz="2900" smtClean="0">
                <a:latin typeface="Trebuchet MS" panose="020B0603020202020204" pitchFamily="34" charset="0"/>
              </a:rPr>
              <a:t> – форма мышления, отражающая наиболее общие и существенные признаки, свойства предмета, выраженная словами.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900" b="1" smtClean="0">
                <a:solidFill>
                  <a:srgbClr val="7E0021"/>
                </a:solidFill>
                <a:latin typeface="Trebuchet MS" panose="020B0603020202020204" pitchFamily="34" charset="0"/>
              </a:rPr>
              <a:t>Суждение</a:t>
            </a:r>
            <a:r>
              <a:rPr lang="ru-RU" altLang="ru-RU" sz="2900" smtClean="0">
                <a:latin typeface="Trebuchet MS" panose="020B0603020202020204" pitchFamily="34" charset="0"/>
              </a:rPr>
              <a:t> – форма мышления, в которой отражаются связи между понятиями, выраженные в виде утверждения или отрицания.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900" b="1" smtClean="0">
                <a:solidFill>
                  <a:srgbClr val="000099"/>
                </a:solidFill>
                <a:latin typeface="Trebuchet MS" panose="020B0603020202020204" pitchFamily="34" charset="0"/>
              </a:rPr>
              <a:t>Умозаключение</a:t>
            </a:r>
            <a:r>
              <a:rPr lang="ru-RU" altLang="ru-RU" sz="2900" smtClean="0">
                <a:solidFill>
                  <a:srgbClr val="000099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900" smtClean="0">
                <a:latin typeface="Trebuchet MS" panose="020B0603020202020204" pitchFamily="34" charset="0"/>
              </a:rPr>
              <a:t>- форма мышления, посредством которой из одного или нескольких суждений (</a:t>
            </a:r>
            <a:r>
              <a:rPr lang="ru-RU" altLang="ru-RU" sz="2900" u="sng" smtClean="0">
                <a:latin typeface="Trebuchet MS" panose="020B0603020202020204" pitchFamily="34" charset="0"/>
              </a:rPr>
              <a:t>посылок</a:t>
            </a:r>
            <a:r>
              <a:rPr lang="ru-RU" altLang="ru-RU" sz="2900" smtClean="0">
                <a:latin typeface="Trebuchet MS" panose="020B0603020202020204" pitchFamily="34" charset="0"/>
              </a:rPr>
              <a:t>) </a:t>
            </a:r>
            <a:r>
              <a:rPr lang="ru-RU" altLang="ru-RU" sz="2900" u="sng" smtClean="0">
                <a:latin typeface="Trebuchet MS" panose="020B0603020202020204" pitchFamily="34" charset="0"/>
              </a:rPr>
              <a:t>выводится</a:t>
            </a:r>
            <a:r>
              <a:rPr lang="ru-RU" altLang="ru-RU" sz="2900" smtClean="0">
                <a:latin typeface="Trebuchet MS" panose="020B0603020202020204" pitchFamily="34" charset="0"/>
              </a:rPr>
              <a:t> новое суждение (</a:t>
            </a:r>
            <a:r>
              <a:rPr lang="ru-RU" altLang="ru-RU" sz="2900" u="sng" smtClean="0">
                <a:latin typeface="Trebuchet MS" panose="020B0603020202020204" pitchFamily="34" charset="0"/>
              </a:rPr>
              <a:t>заключение</a:t>
            </a:r>
            <a:r>
              <a:rPr lang="ru-RU" altLang="ru-RU" sz="2900" smtClean="0">
                <a:latin typeface="Trebuchet MS" panose="020B0603020202020204" pitchFamily="34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ru-RU" altLang="ru-RU" sz="2700" smtClean="0">
                <a:latin typeface="Trebuchet MS" panose="020B0603020202020204" pitchFamily="34" charset="0"/>
              </a:rPr>
              <a:t>У</a:t>
            </a:r>
            <a:r>
              <a:rPr lang="ru-RU" altLang="ru-RU" sz="27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мозаключение состоит из</a:t>
            </a:r>
            <a:r>
              <a:rPr lang="ru-RU" altLang="ru-RU" sz="2700" i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посылок вывода и заключения</a:t>
            </a:r>
            <a:r>
              <a:rPr lang="ru-RU" altLang="ru-RU" sz="2600" i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4400" smtClean="0">
                <a:latin typeface="Trebuchet MS" panose="020B0603020202020204" pitchFamily="34" charset="0"/>
              </a:rPr>
              <a:t> </a:t>
            </a:r>
          </a:p>
          <a:p>
            <a:pPr marL="269875" eaLnBrk="1" hangingPunct="1">
              <a:lnSpc>
                <a:spcPct val="90000"/>
              </a:lnSpc>
              <a:spcBef>
                <a:spcPts val="600"/>
              </a:spcBef>
              <a:buSzPct val="73000"/>
              <a:defRPr/>
            </a:pPr>
            <a:endParaRPr lang="ru-RU" altLang="ru-RU" sz="4400" smtClean="0">
              <a:latin typeface="Trebuchet MS" panose="020B0603020202020204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4463" y="247650"/>
            <a:ext cx="8928100" cy="615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000" b="1">
                <a:solidFill>
                  <a:srgbClr val="7E0021"/>
                </a:solidFill>
              </a:rPr>
              <a:t>Основные формы абстрактного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80364902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60363" y="284163"/>
            <a:ext cx="8783637" cy="65738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200" b="1" smtClean="0">
                <a:solidFill>
                  <a:srgbClr val="7E0021"/>
                </a:solidFill>
                <a:ea typeface="+mn-ea"/>
              </a:rPr>
              <a:t>Методы мышления</a:t>
            </a:r>
          </a:p>
          <a:p>
            <a:pPr indent="2873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200" smtClean="0">
                <a:ea typeface="+mn-ea"/>
              </a:rPr>
              <a:t> </a:t>
            </a:r>
            <a:r>
              <a:rPr lang="ru-RU" altLang="ru-RU" sz="2400" smtClean="0">
                <a:ea typeface="+mn-ea"/>
              </a:rPr>
              <a:t>Различают три основных метода (способа) получения умозаключений при рассуждении: </a:t>
            </a:r>
          </a:p>
          <a:p>
            <a:pPr indent="2873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b="1" smtClean="0">
                <a:ea typeface="+mn-ea"/>
              </a:rPr>
              <a:t>Дедуктивное умозаключение</a:t>
            </a:r>
            <a:r>
              <a:rPr lang="ru-RU" altLang="ru-RU" sz="2400" smtClean="0">
                <a:ea typeface="+mn-ea"/>
              </a:rPr>
              <a:t> - ход рассуждений при получении заключения идет от более общего знания к частному (от общего к единичному).</a:t>
            </a:r>
          </a:p>
          <a:p>
            <a:pPr indent="2873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b="1" smtClean="0">
                <a:ea typeface="+mn-ea"/>
              </a:rPr>
              <a:t>Индуктивное умозаключение</a:t>
            </a:r>
            <a:r>
              <a:rPr lang="ru-RU" altLang="ru-RU" sz="2400" smtClean="0">
                <a:ea typeface="+mn-ea"/>
              </a:rPr>
              <a:t> - рассуждение идет от частного знания к общим положениям.</a:t>
            </a:r>
          </a:p>
          <a:p>
            <a:pPr indent="2873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u="sng" smtClean="0">
                <a:ea typeface="+mn-ea"/>
              </a:rPr>
              <a:t>Эмпирическое обобщение</a:t>
            </a:r>
            <a:r>
              <a:rPr lang="ru-RU" altLang="ru-RU" sz="2400" smtClean="0">
                <a:ea typeface="+mn-ea"/>
              </a:rPr>
              <a:t>, когда на основании повторяемости признака заключают о его принадлежности всем явлениям этого класса.</a:t>
            </a:r>
          </a:p>
          <a:p>
            <a:pPr indent="2873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b="1" smtClean="0">
                <a:ea typeface="+mn-ea"/>
              </a:rPr>
              <a:t>Умозаключение по аналогии</a:t>
            </a:r>
            <a:r>
              <a:rPr lang="ru-RU" altLang="ru-RU" sz="2400" smtClean="0">
                <a:ea typeface="+mn-ea"/>
              </a:rPr>
              <a:t> - делает возможным при рассуждении логический переход от известного знания об отдельном предмете к новому знанию о другом отдельном предмете на основании уподобления одного явления другому (от единичного случая к подобным единичным случаям или от частного к частному, минуя общее).</a:t>
            </a:r>
          </a:p>
        </p:txBody>
      </p:sp>
    </p:spTree>
    <p:extLst>
      <p:ext uri="{BB962C8B-B14F-4D97-AF65-F5344CB8AC3E}">
        <p14:creationId xmlns:p14="http://schemas.microsoft.com/office/powerpoint/2010/main" val="17578119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1369</Words>
  <Application>Microsoft Office PowerPoint</Application>
  <PresentationFormat>Экран (4:3)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Microsoft YaHei</vt:lpstr>
      <vt:lpstr>Times New Roman</vt:lpstr>
      <vt:lpstr>Trebuchet MS</vt:lpstr>
      <vt:lpstr>Calibri</vt:lpstr>
      <vt:lpstr>Wingdings</vt:lpstr>
      <vt:lpstr>Wingdings 2</vt:lpstr>
      <vt:lpstr>Comic Sans MS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«Мышление.Речь.Интеллект.»</dc:title>
  <dc:creator>Анжела</dc:creator>
  <cp:lastModifiedBy>Гуров</cp:lastModifiedBy>
  <cp:revision>6</cp:revision>
  <cp:lastPrinted>1601-01-01T00:00:00Z</cp:lastPrinted>
  <dcterms:created xsi:type="dcterms:W3CDTF">2014-06-02T03:06:01Z</dcterms:created>
  <dcterms:modified xsi:type="dcterms:W3CDTF">2021-03-09T14:56:20Z</dcterms:modified>
</cp:coreProperties>
</file>