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271" r:id="rId4"/>
    <p:sldId id="272" r:id="rId5"/>
    <p:sldId id="273" r:id="rId6"/>
    <p:sldId id="274" r:id="rId7"/>
    <p:sldId id="323"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7" r:id="rId57"/>
    <p:sldId id="257" r:id="rId58"/>
    <p:sldId id="258" r:id="rId59"/>
    <p:sldId id="259" r:id="rId60"/>
    <p:sldId id="262" r:id="rId61"/>
    <p:sldId id="260" r:id="rId62"/>
    <p:sldId id="265" r:id="rId63"/>
    <p:sldId id="261" r:id="rId64"/>
    <p:sldId id="263" r:id="rId65"/>
    <p:sldId id="324" r:id="rId66"/>
    <p:sldId id="266" r:id="rId67"/>
    <p:sldId id="267" r:id="rId68"/>
    <p:sldId id="268" r:id="rId69"/>
    <p:sldId id="269" r:id="rId70"/>
    <p:sldId id="270" r:id="rId71"/>
    <p:sldId id="325" r:id="rId72"/>
    <p:sldId id="326" r:id="rId73"/>
    <p:sldId id="328" r:id="rId74"/>
    <p:sldId id="329" r:id="rId75"/>
    <p:sldId id="330" r:id="rId76"/>
    <p:sldId id="331" r:id="rId77"/>
    <p:sldId id="332" r:id="rId7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6C726BF-0AB1-48FF-8D0C-DF8EF1EE527C}" type="datetimeFigureOut">
              <a:rPr lang="ru-RU" smtClean="0"/>
              <a:t>02.10.2016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397116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C726BF-0AB1-48FF-8D0C-DF8EF1EE527C}" type="datetimeFigureOut">
              <a:rPr lang="ru-RU" smtClean="0"/>
              <a:t>02.10.2016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351136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C726BF-0AB1-48FF-8D0C-DF8EF1EE527C}" type="datetimeFigureOut">
              <a:rPr lang="ru-RU" smtClean="0"/>
              <a:t>02.10.2016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89486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C726BF-0AB1-48FF-8D0C-DF8EF1EE527C}" type="datetimeFigureOut">
              <a:rPr lang="ru-RU" smtClean="0"/>
              <a:t>02.10.2016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406859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6C726BF-0AB1-48FF-8D0C-DF8EF1EE527C}" type="datetimeFigureOut">
              <a:rPr lang="ru-RU" smtClean="0"/>
              <a:t>02.10.2016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203995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6C726BF-0AB1-48FF-8D0C-DF8EF1EE527C}" type="datetimeFigureOut">
              <a:rPr lang="ru-RU" smtClean="0"/>
              <a:t>02.10.2016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214446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C726BF-0AB1-48FF-8D0C-DF8EF1EE527C}" type="datetimeFigureOut">
              <a:rPr lang="ru-RU" smtClean="0"/>
              <a:t>02.10.2016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305773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6C726BF-0AB1-48FF-8D0C-DF8EF1EE527C}" type="datetimeFigureOut">
              <a:rPr lang="ru-RU" smtClean="0"/>
              <a:t>02.10.2016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383933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C726BF-0AB1-48FF-8D0C-DF8EF1EE527C}" type="datetimeFigureOut">
              <a:rPr lang="ru-RU" smtClean="0"/>
              <a:t>02.10.2016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10566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C726BF-0AB1-48FF-8D0C-DF8EF1EE527C}" type="datetimeFigureOut">
              <a:rPr lang="ru-RU" smtClean="0"/>
              <a:t>02.10.2016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174992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C726BF-0AB1-48FF-8D0C-DF8EF1EE527C}" type="datetimeFigureOut">
              <a:rPr lang="ru-RU" smtClean="0"/>
              <a:t>02.10.2016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77FD1A-9C3F-400B-974A-3F1D27517E20}" type="slidenum">
              <a:rPr lang="ru-RU" smtClean="0"/>
              <a:t>‹#›</a:t>
            </a:fld>
            <a:endParaRPr lang="ru-RU"/>
          </a:p>
        </p:txBody>
      </p:sp>
    </p:spTree>
    <p:extLst>
      <p:ext uri="{BB962C8B-B14F-4D97-AF65-F5344CB8AC3E}">
        <p14:creationId xmlns:p14="http://schemas.microsoft.com/office/powerpoint/2010/main" val="256087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726BF-0AB1-48FF-8D0C-DF8EF1EE527C}" type="datetimeFigureOut">
              <a:rPr lang="ru-RU" smtClean="0"/>
              <a:t>02.10.2016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7FD1A-9C3F-400B-974A-3F1D27517E20}" type="slidenum">
              <a:rPr lang="ru-RU" smtClean="0"/>
              <a:t>‹#›</a:t>
            </a:fld>
            <a:endParaRPr lang="ru-RU"/>
          </a:p>
        </p:txBody>
      </p:sp>
    </p:spTree>
    <p:extLst>
      <p:ext uri="{BB962C8B-B14F-4D97-AF65-F5344CB8AC3E}">
        <p14:creationId xmlns:p14="http://schemas.microsoft.com/office/powerpoint/2010/main" val="1981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ase.garant.ru/70877304/" TargetMode="External"/><Relationship Id="rId2" Type="http://schemas.openxmlformats.org/officeDocument/2006/relationships/hyperlink" Target="http://base.garant.ru/179139/" TargetMode="External"/><Relationship Id="rId1" Type="http://schemas.openxmlformats.org/officeDocument/2006/relationships/slideLayout" Target="../slideLayouts/slideLayout2.xml"/><Relationship Id="rId4" Type="http://schemas.openxmlformats.org/officeDocument/2006/relationships/hyperlink" Target="http://base.garant.ru/4100000/"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476672"/>
            <a:ext cx="7632848" cy="3744415"/>
          </a:xfrm>
        </p:spPr>
        <p:txBody>
          <a:bodyPr>
            <a:normAutofit fontScale="90000"/>
          </a:bodyPr>
          <a:lstStyle/>
          <a:p>
            <a:r>
              <a:rPr lang="ru-RU" b="1" dirty="0"/>
              <a:t>Диспансерное наблюдение и реабилитация детей с заболеваниями органов </a:t>
            </a:r>
            <a:r>
              <a:rPr lang="ru-RU" b="1" dirty="0" smtClean="0"/>
              <a:t>дыхания, </a:t>
            </a:r>
            <a:r>
              <a:rPr lang="ru-RU" b="1" dirty="0"/>
              <a:t>сердечно-сосудистой </a:t>
            </a:r>
            <a:r>
              <a:rPr lang="ru-RU" b="1" dirty="0" smtClean="0"/>
              <a:t>системы, </a:t>
            </a:r>
            <a:r>
              <a:rPr lang="ru-RU" b="1" dirty="0"/>
              <a:t>заболеваниями органов ЖКТ</a:t>
            </a:r>
            <a:r>
              <a:rPr lang="ru-RU" b="1" dirty="0" smtClean="0"/>
              <a:t> </a:t>
            </a:r>
            <a:r>
              <a:rPr lang="ru-RU" b="1" dirty="0"/>
              <a:t>в условиях детской поликлиники</a:t>
            </a:r>
            <a:r>
              <a:rPr lang="ru-RU" dirty="0"/>
              <a:t> </a:t>
            </a:r>
          </a:p>
        </p:txBody>
      </p:sp>
      <p:sp>
        <p:nvSpPr>
          <p:cNvPr id="3" name="Подзаголовок 2"/>
          <p:cNvSpPr>
            <a:spLocks noGrp="1"/>
          </p:cNvSpPr>
          <p:nvPr>
            <p:ph type="subTitle" idx="1"/>
          </p:nvPr>
        </p:nvSpPr>
        <p:spPr>
          <a:xfrm>
            <a:off x="179512" y="4725144"/>
            <a:ext cx="8712968" cy="1512168"/>
          </a:xfrm>
        </p:spPr>
        <p:txBody>
          <a:bodyPr>
            <a:normAutofit/>
          </a:bodyPr>
          <a:lstStyle/>
          <a:p>
            <a:r>
              <a:rPr lang="ru-RU" b="1" dirty="0" smtClean="0">
                <a:solidFill>
                  <a:srgbClr val="FF0000"/>
                </a:solidFill>
              </a:rPr>
              <a:t>К.м.н., доцент </a:t>
            </a:r>
            <a:r>
              <a:rPr lang="ru-RU" b="1" dirty="0" err="1" smtClean="0">
                <a:solidFill>
                  <a:srgbClr val="FF0000"/>
                </a:solidFill>
              </a:rPr>
              <a:t>Гордиец</a:t>
            </a:r>
            <a:r>
              <a:rPr lang="ru-RU" b="1" dirty="0" smtClean="0">
                <a:solidFill>
                  <a:srgbClr val="FF0000"/>
                </a:solidFill>
              </a:rPr>
              <a:t> Анастасия </a:t>
            </a:r>
            <a:r>
              <a:rPr lang="ru-RU" b="1" dirty="0">
                <a:solidFill>
                  <a:srgbClr val="FF0000"/>
                </a:solidFill>
              </a:rPr>
              <a:t>В</a:t>
            </a:r>
            <a:r>
              <a:rPr lang="ru-RU" b="1" dirty="0" smtClean="0">
                <a:solidFill>
                  <a:srgbClr val="FF0000"/>
                </a:solidFill>
              </a:rPr>
              <a:t>икторовна,</a:t>
            </a:r>
          </a:p>
          <a:p>
            <a:r>
              <a:rPr lang="ru-RU" b="1" dirty="0" err="1" smtClean="0">
                <a:solidFill>
                  <a:srgbClr val="FF0000"/>
                </a:solidFill>
              </a:rPr>
              <a:t>КрасГМУ</a:t>
            </a:r>
            <a:r>
              <a:rPr lang="ru-RU" b="1" dirty="0" smtClean="0">
                <a:solidFill>
                  <a:srgbClr val="FF0000"/>
                </a:solidFill>
              </a:rPr>
              <a:t>, 2016</a:t>
            </a:r>
            <a:endParaRPr lang="ru-RU" b="1" dirty="0">
              <a:solidFill>
                <a:srgbClr val="FF0000"/>
              </a:solidFill>
            </a:endParaRPr>
          </a:p>
        </p:txBody>
      </p:sp>
    </p:spTree>
    <p:extLst>
      <p:ext uri="{BB962C8B-B14F-4D97-AF65-F5344CB8AC3E}">
        <p14:creationId xmlns:p14="http://schemas.microsoft.com/office/powerpoint/2010/main" val="3557096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80720"/>
          </a:xfrm>
        </p:spPr>
        <p:txBody>
          <a:bodyPr>
            <a:normAutofit lnSpcReduction="10000"/>
          </a:bodyPr>
          <a:lstStyle/>
          <a:p>
            <a:r>
              <a:rPr lang="ru-RU" b="1" dirty="0">
                <a:solidFill>
                  <a:srgbClr val="FF0000"/>
                </a:solidFill>
              </a:rPr>
              <a:t>По окончании календарного года на каждого ребенка, находившегося на диспансерном наблюдении, составляется годовой эпикриз. </a:t>
            </a:r>
            <a:r>
              <a:rPr lang="ru-RU" dirty="0"/>
              <a:t>В нем отражают длительность и динамику заболевания, наличие сопутствующих заболеваний, проведенное обследование и лечение, профилактические мероприятия, эффективность диспансеризации, которая оценивается, как «выздоровление», «улучшение», «состояние без перемен», «ухудшение». При ухудшении состояния анализируются причины отрицательной динамики.</a:t>
            </a:r>
          </a:p>
          <a:p>
            <a:endParaRPr lang="ru-RU" dirty="0"/>
          </a:p>
        </p:txBody>
      </p:sp>
    </p:spTree>
    <p:extLst>
      <p:ext uri="{BB962C8B-B14F-4D97-AF65-F5344CB8AC3E}">
        <p14:creationId xmlns:p14="http://schemas.microsoft.com/office/powerpoint/2010/main" val="77460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6552728"/>
          </a:xfrm>
        </p:spPr>
        <p:txBody>
          <a:bodyPr>
            <a:normAutofit/>
          </a:bodyPr>
          <a:lstStyle/>
          <a:p>
            <a:r>
              <a:rPr lang="ru-RU" b="1" dirty="0">
                <a:solidFill>
                  <a:srgbClr val="FF0000"/>
                </a:solidFill>
              </a:rPr>
              <a:t>Снятие ребенка с учета осуществляется при обязательном участии педиатра и специалиста, которым наблюдался ребенок. </a:t>
            </a:r>
            <a:r>
              <a:rPr lang="ru-RU" dirty="0"/>
              <a:t>Если при истечении года больной не снимается с учета, то одновременно составляется план диспансеризации на следующий год. Участковый педиатр проводит анализ диспансеризации всех детей за истекший год в целом и по отдельным нозологическим группам. Итоги диспансеризации всего контингента за год обсуждают на медицинском совете детской поликлиники.</a:t>
            </a:r>
          </a:p>
          <a:p>
            <a:endParaRPr lang="ru-RU" dirty="0"/>
          </a:p>
        </p:txBody>
      </p:sp>
    </p:spTree>
    <p:extLst>
      <p:ext uri="{BB962C8B-B14F-4D97-AF65-F5344CB8AC3E}">
        <p14:creationId xmlns:p14="http://schemas.microsoft.com/office/powerpoint/2010/main" val="2513081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Показатели качества диспансеризации</a:t>
            </a:r>
            <a:r>
              <a:rPr lang="ru-RU" b="1" dirty="0" smtClean="0">
                <a:solidFill>
                  <a:srgbClr val="FF0000"/>
                </a:solidFill>
              </a:rPr>
              <a:t>:</a:t>
            </a:r>
            <a:endParaRPr lang="ru-RU" b="1" dirty="0">
              <a:solidFill>
                <a:srgbClr val="FF0000"/>
              </a:solidFill>
            </a:endParaRPr>
          </a:p>
        </p:txBody>
      </p:sp>
      <p:sp>
        <p:nvSpPr>
          <p:cNvPr id="3" name="Объект 2"/>
          <p:cNvSpPr>
            <a:spLocks noGrp="1"/>
          </p:cNvSpPr>
          <p:nvPr>
            <p:ph idx="1"/>
          </p:nvPr>
        </p:nvSpPr>
        <p:spPr>
          <a:xfrm>
            <a:off x="0" y="1600200"/>
            <a:ext cx="9144000" cy="5141168"/>
          </a:xfrm>
        </p:spPr>
        <p:txBody>
          <a:bodyPr>
            <a:normAutofit/>
          </a:bodyPr>
          <a:lstStyle/>
          <a:p>
            <a:pPr lvl="0"/>
            <a:r>
              <a:rPr lang="ru-RU" dirty="0"/>
              <a:t>Показатель охвата регулярными медицинскими осмотрами;</a:t>
            </a:r>
          </a:p>
          <a:p>
            <a:pPr lvl="0"/>
            <a:r>
              <a:rPr lang="ru-RU" dirty="0"/>
              <a:t>Количество вновь выявленных больных детей;</a:t>
            </a:r>
          </a:p>
          <a:p>
            <a:pPr lvl="0"/>
            <a:r>
              <a:rPr lang="ru-RU" dirty="0"/>
              <a:t>Частота заболеваний, выявленных при профилактических осмотрах;</a:t>
            </a:r>
          </a:p>
          <a:p>
            <a:pPr lvl="0"/>
            <a:r>
              <a:rPr lang="ru-RU" dirty="0"/>
              <a:t>Структура заболеваемости, удельный вес заболеваний;</a:t>
            </a:r>
          </a:p>
          <a:p>
            <a:pPr lvl="0"/>
            <a:r>
              <a:rPr lang="ru-RU" dirty="0"/>
              <a:t>Охват диспансерным наблюдением;</a:t>
            </a:r>
          </a:p>
          <a:p>
            <a:pPr lvl="0"/>
            <a:r>
              <a:rPr lang="ru-RU" dirty="0"/>
              <a:t>Активность лечебно- оздоровительной работы;</a:t>
            </a:r>
          </a:p>
          <a:p>
            <a:endParaRPr lang="ru-RU" dirty="0"/>
          </a:p>
        </p:txBody>
      </p:sp>
    </p:spTree>
    <p:extLst>
      <p:ext uri="{BB962C8B-B14F-4D97-AF65-F5344CB8AC3E}">
        <p14:creationId xmlns:p14="http://schemas.microsoft.com/office/powerpoint/2010/main" val="73373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714202"/>
          </a:xfrm>
        </p:spPr>
        <p:txBody>
          <a:bodyPr>
            <a:normAutofit fontScale="90000"/>
          </a:bodyPr>
          <a:lstStyle/>
          <a:p>
            <a:r>
              <a:rPr lang="ru-RU" b="1" dirty="0">
                <a:solidFill>
                  <a:srgbClr val="FF0000"/>
                </a:solidFill>
              </a:rPr>
              <a:t>К показателям эффективности диспансеризации больных детей</a:t>
            </a:r>
            <a:br>
              <a:rPr lang="ru-RU" b="1" dirty="0">
                <a:solidFill>
                  <a:srgbClr val="FF0000"/>
                </a:solidFill>
              </a:rPr>
            </a:br>
            <a:r>
              <a:rPr lang="ru-RU" b="1" dirty="0">
                <a:solidFill>
                  <a:srgbClr val="FF0000"/>
                </a:solidFill>
              </a:rPr>
              <a:t>относятся</a:t>
            </a:r>
            <a:r>
              <a:rPr lang="ru-RU" b="1" dirty="0" smtClean="0">
                <a:solidFill>
                  <a:srgbClr val="FF0000"/>
                </a:solidFill>
              </a:rPr>
              <a:t>:</a:t>
            </a:r>
            <a:endParaRPr lang="ru-RU" b="1" dirty="0">
              <a:solidFill>
                <a:srgbClr val="FF0000"/>
              </a:solidFill>
            </a:endParaRPr>
          </a:p>
        </p:txBody>
      </p:sp>
      <p:sp>
        <p:nvSpPr>
          <p:cNvPr id="3" name="Объект 2"/>
          <p:cNvSpPr>
            <a:spLocks noGrp="1"/>
          </p:cNvSpPr>
          <p:nvPr>
            <p:ph idx="1"/>
          </p:nvPr>
        </p:nvSpPr>
        <p:spPr>
          <a:xfrm>
            <a:off x="179512" y="2204864"/>
            <a:ext cx="8712968" cy="4536504"/>
          </a:xfrm>
        </p:spPr>
        <p:txBody>
          <a:bodyPr/>
          <a:lstStyle/>
          <a:p>
            <a:pPr lvl="0"/>
            <a:r>
              <a:rPr lang="ru-RU" sz="3600" dirty="0"/>
              <a:t>Число больных, снятых с диспансерного учета по выздоровлению;</a:t>
            </a:r>
          </a:p>
          <a:p>
            <a:pPr lvl="0"/>
            <a:r>
              <a:rPr lang="ru-RU" sz="3600" dirty="0"/>
              <a:t>Число больных, имевших улучшение в лечении основного заболевания;</a:t>
            </a:r>
          </a:p>
          <a:p>
            <a:pPr lvl="0"/>
            <a:r>
              <a:rPr lang="ru-RU" sz="3600" dirty="0"/>
              <a:t>Процент ухудшений в состоянии здоровья у больных диспансерной группы.</a:t>
            </a:r>
          </a:p>
          <a:p>
            <a:endParaRPr lang="ru-RU" dirty="0"/>
          </a:p>
        </p:txBody>
      </p:sp>
    </p:spTree>
    <p:extLst>
      <p:ext uri="{BB962C8B-B14F-4D97-AF65-F5344CB8AC3E}">
        <p14:creationId xmlns:p14="http://schemas.microsoft.com/office/powerpoint/2010/main" val="1543092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Под реабилитацией</a:t>
            </a:r>
            <a:r>
              <a:rPr lang="ru-RU" dirty="0" smtClean="0"/>
              <a:t> </a:t>
            </a:r>
            <a:endParaRPr lang="ru-RU" dirty="0"/>
          </a:p>
        </p:txBody>
      </p:sp>
      <p:sp>
        <p:nvSpPr>
          <p:cNvPr id="3" name="Объект 2"/>
          <p:cNvSpPr>
            <a:spLocks noGrp="1"/>
          </p:cNvSpPr>
          <p:nvPr>
            <p:ph idx="1"/>
          </p:nvPr>
        </p:nvSpPr>
        <p:spPr>
          <a:xfrm>
            <a:off x="179512" y="1196752"/>
            <a:ext cx="8712968" cy="5544616"/>
          </a:xfrm>
        </p:spPr>
        <p:txBody>
          <a:bodyPr>
            <a:normAutofit fontScale="92500" lnSpcReduction="10000"/>
          </a:bodyPr>
          <a:lstStyle/>
          <a:p>
            <a:r>
              <a:rPr lang="ru-RU" dirty="0" smtClean="0">
                <a:solidFill>
                  <a:srgbClr val="FF0000"/>
                </a:solidFill>
              </a:rPr>
              <a:t>в </a:t>
            </a:r>
            <a:r>
              <a:rPr lang="ru-RU" dirty="0">
                <a:solidFill>
                  <a:srgbClr val="FF0000"/>
                </a:solidFill>
              </a:rPr>
              <a:t>медицине подразумевают восстановление здоровья и трудоспособности больных и инвалидов.</a:t>
            </a:r>
            <a:r>
              <a:rPr lang="ru-RU" dirty="0"/>
              <a:t> Реабилитационная педиатрия включает в себя систему государственных, социально-экономических, медицинских, педагогических, психологических и других мероприятий. Они направлены на полную ликвидацию патологических изменений, либо на максимально возможную компенсацию врождённых или приобретённых дефектов, а также на возвращение ребёнка к свойственному его возрасту образу жизни.</a:t>
            </a:r>
          </a:p>
          <a:p>
            <a:endParaRPr lang="ru-RU" dirty="0"/>
          </a:p>
        </p:txBody>
      </p:sp>
    </p:spTree>
    <p:extLst>
      <p:ext uri="{BB962C8B-B14F-4D97-AF65-F5344CB8AC3E}">
        <p14:creationId xmlns:p14="http://schemas.microsoft.com/office/powerpoint/2010/main" val="1123742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ru-RU" b="1" dirty="0">
                <a:solidFill>
                  <a:srgbClr val="FF0000"/>
                </a:solidFill>
              </a:rPr>
              <a:t>В настоящее время различают три основных взаимосвязанных аспекта реабилитации: </a:t>
            </a:r>
            <a:endParaRPr lang="ru-RU" b="1" dirty="0" smtClean="0">
              <a:solidFill>
                <a:srgbClr val="FF0000"/>
              </a:solidFill>
            </a:endParaRPr>
          </a:p>
          <a:p>
            <a:pPr marL="0" indent="0">
              <a:buNone/>
            </a:pPr>
            <a:r>
              <a:rPr lang="ru-RU" dirty="0" smtClean="0"/>
              <a:t> </a:t>
            </a:r>
          </a:p>
          <a:p>
            <a:pPr marL="0" indent="0">
              <a:buNone/>
            </a:pPr>
            <a:endParaRPr lang="ru-RU" dirty="0" smtClean="0"/>
          </a:p>
          <a:p>
            <a:pPr marL="0" indent="0">
              <a:buNone/>
            </a:pPr>
            <a:endParaRPr lang="ru-RU" dirty="0"/>
          </a:p>
        </p:txBody>
      </p:sp>
      <p:sp>
        <p:nvSpPr>
          <p:cNvPr id="4" name="Овал 3"/>
          <p:cNvSpPr/>
          <p:nvPr/>
        </p:nvSpPr>
        <p:spPr>
          <a:xfrm>
            <a:off x="2555776" y="1844824"/>
            <a:ext cx="5976664" cy="12961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медицинскую</a:t>
            </a:r>
            <a:endParaRPr lang="ru-RU" sz="2800" b="1" dirty="0">
              <a:solidFill>
                <a:schemeClr val="tx1"/>
              </a:solidFill>
            </a:endParaRPr>
          </a:p>
        </p:txBody>
      </p:sp>
      <p:sp>
        <p:nvSpPr>
          <p:cNvPr id="5" name="Овал 4"/>
          <p:cNvSpPr/>
          <p:nvPr/>
        </p:nvSpPr>
        <p:spPr>
          <a:xfrm>
            <a:off x="142798" y="3304903"/>
            <a:ext cx="6675040" cy="14904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социальную</a:t>
            </a:r>
            <a:endParaRPr lang="ru-RU" sz="2800" b="1" dirty="0">
              <a:solidFill>
                <a:schemeClr val="tx1"/>
              </a:solidFill>
            </a:endParaRPr>
          </a:p>
        </p:txBody>
      </p:sp>
      <p:sp>
        <p:nvSpPr>
          <p:cNvPr id="6" name="Овал 5"/>
          <p:cNvSpPr/>
          <p:nvPr/>
        </p:nvSpPr>
        <p:spPr>
          <a:xfrm>
            <a:off x="2555776" y="4941168"/>
            <a:ext cx="6315000" cy="156247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rPr>
              <a:t>профессиональную</a:t>
            </a:r>
            <a:endParaRPr lang="ru-RU" sz="2800" b="1" dirty="0">
              <a:solidFill>
                <a:schemeClr val="tx1"/>
              </a:solidFill>
            </a:endParaRPr>
          </a:p>
        </p:txBody>
      </p:sp>
    </p:spTree>
    <p:extLst>
      <p:ext uri="{BB962C8B-B14F-4D97-AF65-F5344CB8AC3E}">
        <p14:creationId xmlns:p14="http://schemas.microsoft.com/office/powerpoint/2010/main" val="2646043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Медицинская реабилитация</a:t>
            </a:r>
            <a:endParaRPr lang="ru-RU" b="1" dirty="0">
              <a:solidFill>
                <a:srgbClr val="FF0000"/>
              </a:solidFill>
            </a:endParaRPr>
          </a:p>
        </p:txBody>
      </p:sp>
      <p:sp>
        <p:nvSpPr>
          <p:cNvPr id="3" name="Объект 2"/>
          <p:cNvSpPr>
            <a:spLocks noGrp="1"/>
          </p:cNvSpPr>
          <p:nvPr>
            <p:ph idx="1"/>
          </p:nvPr>
        </p:nvSpPr>
        <p:spPr/>
        <p:txBody>
          <a:bodyPr/>
          <a:lstStyle/>
          <a:p>
            <a:r>
              <a:rPr lang="ru-RU" dirty="0" smtClean="0"/>
              <a:t>составляют </a:t>
            </a:r>
            <a:r>
              <a:rPr lang="ru-RU" dirty="0"/>
              <a:t>все лечебные мероприятия, направленные на восстановление здоровья, включающие медикаментозное, санаторно-курортное лечение, лечебную физкультуру, массаж, физиотерапию. </a:t>
            </a:r>
            <a:r>
              <a:rPr lang="ru-RU" dirty="0">
                <a:solidFill>
                  <a:srgbClr val="FF0000"/>
                </a:solidFill>
              </a:rPr>
              <a:t>Важным разделом медицинской реабилитации является психологическая реабилитация</a:t>
            </a:r>
            <a:r>
              <a:rPr lang="ru-RU" dirty="0"/>
              <a:t>, которую осуществляет лечащий врач, специалисты - психологи. </a:t>
            </a:r>
          </a:p>
        </p:txBody>
      </p:sp>
    </p:spTree>
    <p:extLst>
      <p:ext uri="{BB962C8B-B14F-4D97-AF65-F5344CB8AC3E}">
        <p14:creationId xmlns:p14="http://schemas.microsoft.com/office/powerpoint/2010/main" val="370910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6408712"/>
          </a:xfrm>
        </p:spPr>
        <p:txBody>
          <a:bodyPr/>
          <a:lstStyle/>
          <a:p>
            <a:r>
              <a:rPr lang="ru-RU" dirty="0"/>
              <a:t>Социальная реабилитация предусматривает организацию соответствующего образа жизни, режима дня, возможности полноценного ухода за ребёнком близкими членами семьи.</a:t>
            </a:r>
          </a:p>
          <a:p>
            <a:endParaRPr lang="ru-RU" dirty="0"/>
          </a:p>
        </p:txBody>
      </p:sp>
      <p:pic>
        <p:nvPicPr>
          <p:cNvPr id="18434" name="Picture 2" descr="http://kattrys.ru/uploads/posts/2013-10/thumbs/1381602152_17280074509499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705678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81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5184576" cy="6525344"/>
          </a:xfrm>
        </p:spPr>
        <p:txBody>
          <a:bodyPr>
            <a:normAutofit lnSpcReduction="10000"/>
          </a:bodyPr>
          <a:lstStyle/>
          <a:p>
            <a:r>
              <a:rPr lang="ru-RU" dirty="0"/>
              <a:t>Основная задача профессиональной реабилитации </a:t>
            </a:r>
            <a:r>
              <a:rPr lang="ru-RU" dirty="0" smtClean="0"/>
              <a:t>заключается </a:t>
            </a:r>
            <a:r>
              <a:rPr lang="ru-RU" dirty="0"/>
              <a:t>в подготовке детей к усвоению программы дошкольного учреждения или школы. Сюда включаются занятия с педагогом   в стационаре, организация учебного процесса в санаториях, индивидуальные занятия в домашних условиях.</a:t>
            </a:r>
          </a:p>
        </p:txBody>
      </p:sp>
      <p:pic>
        <p:nvPicPr>
          <p:cNvPr id="19458" name="Picture 2" descr="http://www.stihi.ru/pics/2015/04/24/1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6632"/>
            <a:ext cx="385192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85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426170"/>
          </a:xfrm>
        </p:spPr>
        <p:txBody>
          <a:bodyPr>
            <a:normAutofit fontScale="90000"/>
          </a:bodyPr>
          <a:lstStyle/>
          <a:p>
            <a:r>
              <a:rPr lang="ru-RU" b="1" dirty="0" smtClean="0">
                <a:solidFill>
                  <a:srgbClr val="FF0000"/>
                </a:solidFill>
              </a:rPr>
              <a:t>Основными организационными принципами реабилитации являются:</a:t>
            </a:r>
            <a:endParaRPr lang="ru-RU" b="1" dirty="0">
              <a:solidFill>
                <a:srgbClr val="FF0000"/>
              </a:solidFill>
            </a:endParaRPr>
          </a:p>
        </p:txBody>
      </p:sp>
      <p:sp>
        <p:nvSpPr>
          <p:cNvPr id="3" name="Объект 2"/>
          <p:cNvSpPr>
            <a:spLocks noGrp="1"/>
          </p:cNvSpPr>
          <p:nvPr>
            <p:ph idx="1"/>
          </p:nvPr>
        </p:nvSpPr>
        <p:spPr>
          <a:xfrm>
            <a:off x="251520" y="1844824"/>
            <a:ext cx="8784976" cy="5013176"/>
          </a:xfrm>
        </p:spPr>
        <p:txBody>
          <a:bodyPr>
            <a:normAutofit fontScale="70000" lnSpcReduction="20000"/>
          </a:bodyPr>
          <a:lstStyle/>
          <a:p>
            <a:pPr marL="0" indent="0">
              <a:buNone/>
            </a:pPr>
            <a:r>
              <a:rPr lang="ru-RU" dirty="0" smtClean="0"/>
              <a:t>непрерывность</a:t>
            </a:r>
            <a:r>
              <a:rPr lang="ru-RU" dirty="0"/>
              <a:t>, комплексность и индивидуальный подход к больному. </a:t>
            </a:r>
            <a:endParaRPr lang="ru-RU" dirty="0" smtClean="0"/>
          </a:p>
          <a:p>
            <a:pPr marL="0" indent="0">
              <a:buNone/>
            </a:pPr>
            <a:r>
              <a:rPr lang="ru-RU" dirty="0" smtClean="0"/>
              <a:t>Предложены </a:t>
            </a:r>
            <a:r>
              <a:rPr lang="ru-RU" dirty="0"/>
              <a:t>следующие этапы реабилитации: </a:t>
            </a:r>
            <a:endParaRPr lang="ru-RU" dirty="0" smtClean="0"/>
          </a:p>
          <a:p>
            <a:pPr marL="0" indent="0">
              <a:buNone/>
            </a:pPr>
            <a:r>
              <a:rPr lang="ru-RU" dirty="0" smtClean="0"/>
              <a:t>I </a:t>
            </a:r>
            <a:r>
              <a:rPr lang="ru-RU" dirty="0"/>
              <a:t>этап - клинический, </a:t>
            </a:r>
            <a:endParaRPr lang="ru-RU" dirty="0" smtClean="0"/>
          </a:p>
          <a:p>
            <a:pPr marL="0" indent="0">
              <a:buNone/>
            </a:pPr>
            <a:r>
              <a:rPr lang="ru-RU" dirty="0" smtClean="0"/>
              <a:t>II- </a:t>
            </a:r>
            <a:r>
              <a:rPr lang="ru-RU" dirty="0"/>
              <a:t>санаторный, </a:t>
            </a:r>
            <a:endParaRPr lang="ru-RU" dirty="0" smtClean="0"/>
          </a:p>
          <a:p>
            <a:pPr marL="0" indent="0">
              <a:buNone/>
            </a:pPr>
            <a:r>
              <a:rPr lang="ru-RU" dirty="0" smtClean="0"/>
              <a:t>III </a:t>
            </a:r>
            <a:r>
              <a:rPr lang="ru-RU" dirty="0"/>
              <a:t>- адаптационный. </a:t>
            </a:r>
            <a:endParaRPr lang="ru-RU" dirty="0" smtClean="0"/>
          </a:p>
          <a:p>
            <a:pPr marL="0" indent="0">
              <a:buNone/>
            </a:pPr>
            <a:r>
              <a:rPr lang="ru-RU" dirty="0"/>
              <a:t>Н</a:t>
            </a:r>
            <a:r>
              <a:rPr lang="ru-RU" dirty="0" smtClean="0"/>
              <a:t>а </a:t>
            </a:r>
            <a:r>
              <a:rPr lang="ru-RU" dirty="0"/>
              <a:t>первом этапе обеспечивается не только клиническое выздоровление больного, но и восстановление функций поражённых систем. </a:t>
            </a:r>
            <a:endParaRPr lang="ru-RU" dirty="0" smtClean="0"/>
          </a:p>
          <a:p>
            <a:pPr marL="0" indent="0">
              <a:buNone/>
            </a:pPr>
            <a:r>
              <a:rPr lang="ru-RU" dirty="0" smtClean="0"/>
              <a:t>На</a:t>
            </a:r>
            <a:r>
              <a:rPr lang="ru-RU" dirty="0"/>
              <a:t>  втором этапе реабилитации (санаторном) нормализуется функция поражённой системы наряду с восстановлением функций других органов и систем.</a:t>
            </a:r>
          </a:p>
          <a:p>
            <a:pPr marL="0" indent="0">
              <a:buNone/>
            </a:pPr>
            <a:r>
              <a:rPr lang="ru-RU" dirty="0"/>
              <a:t>На третьем этапе достигается полное восстановление здоровья ребёнка, обеспечивается адаптация к обычным для него условиям жизни, учёбы, занятиям физической  культурой и  спортом.</a:t>
            </a:r>
          </a:p>
          <a:p>
            <a:endParaRPr lang="ru-RU" dirty="0"/>
          </a:p>
        </p:txBody>
      </p:sp>
    </p:spTree>
    <p:extLst>
      <p:ext uri="{BB962C8B-B14F-4D97-AF65-F5344CB8AC3E}">
        <p14:creationId xmlns:p14="http://schemas.microsoft.com/office/powerpoint/2010/main" val="1916471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План</a:t>
            </a:r>
            <a:endParaRPr lang="ru-RU"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fontScale="92500" lnSpcReduction="20000"/>
          </a:bodyPr>
          <a:lstStyle/>
          <a:p>
            <a:pPr marL="0" indent="0">
              <a:buNone/>
            </a:pPr>
            <a:r>
              <a:rPr lang="ru-RU" dirty="0" smtClean="0"/>
              <a:t>1. Понятие диспансеризация и реабилитация.</a:t>
            </a:r>
          </a:p>
          <a:p>
            <a:pPr marL="0" indent="0">
              <a:buNone/>
            </a:pPr>
            <a:r>
              <a:rPr lang="ru-RU" dirty="0" smtClean="0"/>
              <a:t>2. План наблюдения ребенка с хроническим </a:t>
            </a:r>
            <a:r>
              <a:rPr lang="ru-RU" dirty="0" smtClean="0"/>
              <a:t>заболеванием.</a:t>
            </a:r>
            <a:endParaRPr lang="ru-RU" dirty="0" smtClean="0"/>
          </a:p>
          <a:p>
            <a:pPr marL="0" indent="0">
              <a:buNone/>
            </a:pPr>
            <a:r>
              <a:rPr lang="ru-RU" dirty="0" smtClean="0"/>
              <a:t>3. Критерии качества и эффективности диспансеризации.</a:t>
            </a:r>
          </a:p>
          <a:p>
            <a:pPr marL="0" indent="0">
              <a:buNone/>
            </a:pPr>
            <a:r>
              <a:rPr lang="ru-RU" dirty="0" smtClean="0"/>
              <a:t>4. Принципы диспансеризации и реабилитации детей с бронхо-легочной патологией.</a:t>
            </a:r>
          </a:p>
          <a:p>
            <a:pPr marL="0" indent="0">
              <a:buNone/>
            </a:pPr>
            <a:r>
              <a:rPr lang="ru-RU" dirty="0" smtClean="0"/>
              <a:t>5. Принципы диспансеризации и реабилитации детей с патологией ССС.</a:t>
            </a:r>
          </a:p>
          <a:p>
            <a:pPr marL="0" indent="0">
              <a:buNone/>
            </a:pPr>
            <a:r>
              <a:rPr lang="ru-RU" dirty="0" smtClean="0"/>
              <a:t>6. Принципы диспансеризации и реабилитации детей с патологией ЖКТ.</a:t>
            </a:r>
            <a:endParaRPr lang="ru-RU" dirty="0"/>
          </a:p>
        </p:txBody>
      </p:sp>
    </p:spTree>
    <p:extLst>
      <p:ext uri="{BB962C8B-B14F-4D97-AF65-F5344CB8AC3E}">
        <p14:creationId xmlns:p14="http://schemas.microsoft.com/office/powerpoint/2010/main" val="15566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lstStyle/>
          <a:p>
            <a:r>
              <a:rPr lang="ru-RU" dirty="0"/>
              <a:t>Ведущими методами реабилитации являются физическая культура, закаливание, массаж и физиотерапия.</a:t>
            </a:r>
          </a:p>
          <a:p>
            <a:endParaRPr lang="ru-RU" dirty="0"/>
          </a:p>
        </p:txBody>
      </p:sp>
      <p:pic>
        <p:nvPicPr>
          <p:cNvPr id="20482" name="Picture 2" descr="http://img.inforico.ua/a/konsultacii-i-lechenie-dlya-detey--db22-1348505589339555-3-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21267"/>
            <a:ext cx="7416824" cy="487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28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3"/>
            <a:ext cx="9036496" cy="2808312"/>
          </a:xfrm>
        </p:spPr>
        <p:txBody>
          <a:bodyPr>
            <a:normAutofit fontScale="92500" lnSpcReduction="20000"/>
          </a:bodyPr>
          <a:lstStyle/>
          <a:p>
            <a:r>
              <a:rPr lang="ru-RU" dirty="0"/>
              <a:t>Физическая культура включает личную гигиену, режим дня, </a:t>
            </a:r>
            <a:r>
              <a:rPr lang="ru-RU" dirty="0" smtClean="0"/>
              <a:t>рациональное</a:t>
            </a:r>
            <a:r>
              <a:rPr lang="ru-RU" dirty="0"/>
              <a:t>  питание. Комплекс физических упражнений вовлекает в орбиту своего влияния все звенья нервной системы, начиная от коры головного мозга и кончая периферическими рецепторами, а также эндокринные и гуморальные механизмы.</a:t>
            </a:r>
          </a:p>
        </p:txBody>
      </p:sp>
      <p:pic>
        <p:nvPicPr>
          <p:cNvPr id="21506" name="Picture 2" descr="http://dagpravda.ru/upload/materials/full_fiz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71500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95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758386" cy="2232248"/>
          </a:xfrm>
        </p:spPr>
        <p:txBody>
          <a:bodyPr>
            <a:normAutofit fontScale="62500" lnSpcReduction="20000"/>
          </a:bodyPr>
          <a:lstStyle/>
          <a:p>
            <a:r>
              <a:rPr lang="ru-RU" dirty="0"/>
              <a:t>Закаливание способствует выработке защитных приспособительных реакций организма, совершенствует механизмы терморегуляции. При назначении закаливающих процедур необходимо разделение детей на группы: к первой относятся здоровые, </a:t>
            </a:r>
            <a:r>
              <a:rPr lang="ru-RU" dirty="0" smtClean="0"/>
              <a:t>ранее </a:t>
            </a:r>
            <a:r>
              <a:rPr lang="ru-RU" dirty="0"/>
              <a:t>закаливаемые дети (им можно назначать любые процедуры), ко второй - здоровые, ранее не закаливаемые (все мероприятия должны быть постепенными), к третьей группе - дети-</a:t>
            </a:r>
            <a:r>
              <a:rPr lang="ru-RU" dirty="0" err="1"/>
              <a:t>реконвалесценты</a:t>
            </a:r>
            <a:r>
              <a:rPr lang="ru-RU" dirty="0"/>
              <a:t> после заболеваний и с хронической патологией (им необходим щадящий метод закаливания).</a:t>
            </a:r>
          </a:p>
          <a:p>
            <a:endParaRPr lang="ru-RU" dirty="0"/>
          </a:p>
        </p:txBody>
      </p:sp>
      <p:pic>
        <p:nvPicPr>
          <p:cNvPr id="22530" name="Picture 2" descr="http://cervacjks.com.ua/images/raznoe/zakal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56791"/>
            <a:ext cx="57340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64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1"/>
            <a:ext cx="8640960" cy="4032448"/>
          </a:xfrm>
        </p:spPr>
        <p:txBody>
          <a:bodyPr>
            <a:normAutofit fontScale="92500"/>
          </a:bodyPr>
          <a:lstStyle/>
          <a:p>
            <a:r>
              <a:rPr lang="ru-RU" dirty="0"/>
              <a:t>В результате массажа появляются общие нейрогуморальные сдвиги в организме, которые обусловлены рефлекторными реакциями и выделением биологически активных веществ. Производится раздражение приёмами вибрации, надавливания и растирания определённых "активных точек", используемых в восточной медицине для иглоукалывания.</a:t>
            </a:r>
          </a:p>
          <a:p>
            <a:endParaRPr lang="ru-RU" dirty="0"/>
          </a:p>
        </p:txBody>
      </p:sp>
      <p:pic>
        <p:nvPicPr>
          <p:cNvPr id="23554" name="Picture 2" descr="http://vremya4e.com/uploads/posts/2016-05/1464344589_benefits-of-massage-for-childre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44233"/>
            <a:ext cx="475252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365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5760640" cy="6408712"/>
          </a:xfrm>
        </p:spPr>
        <p:txBody>
          <a:bodyPr>
            <a:normAutofit fontScale="85000" lnSpcReduction="20000"/>
          </a:bodyPr>
          <a:lstStyle/>
          <a:p>
            <a:r>
              <a:rPr lang="ru-RU" dirty="0"/>
              <a:t>Физиотерапия использует физические факторы внешней среды в их естественном или </a:t>
            </a:r>
            <a:r>
              <a:rPr lang="ru-RU" dirty="0" err="1"/>
              <a:t>преформированном</a:t>
            </a:r>
            <a:r>
              <a:rPr lang="ru-RU" dirty="0"/>
              <a:t> виде. Под влиянием процедур  в тканях происходят сложные физико-химические процессы и направленное восстановление нарушенных патологическим процессов, функций и систем организма. Среди немедикаментозных методов реабилитации заслуженное первенство держит фитотерапия. Её преимущество определяется отсутствием осложнений и возможностью длительного применения при хронических процессах.</a:t>
            </a:r>
          </a:p>
          <a:p>
            <a:endParaRPr lang="ru-RU" dirty="0"/>
          </a:p>
        </p:txBody>
      </p:sp>
      <p:pic>
        <p:nvPicPr>
          <p:cNvPr id="24578" name="Picture 2" descr="http://www.rudata.ru/w/images/8/8d/%D0%9E%D1%81%D0%BD%D0%BE%D0%B2%D1%8B_%D1%84%D0%B8%D1%82%D0%BE%D1%82%D0%B5%D1%80%D0%B0%D0%BF%D0%B8%D0%B8_%D0%BA%D0%BD%D0%B8%D0%B3%D0%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731" y="31359"/>
            <a:ext cx="1905000" cy="303847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ushinka.ru/upload/3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3038476"/>
            <a:ext cx="25622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29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60648"/>
            <a:ext cx="4355976" cy="6408712"/>
          </a:xfrm>
        </p:spPr>
        <p:txBody>
          <a:bodyPr>
            <a:normAutofit fontScale="55000" lnSpcReduction="20000"/>
          </a:bodyPr>
          <a:lstStyle/>
          <a:p>
            <a:r>
              <a:rPr lang="ru-RU" dirty="0"/>
              <a:t>Иглорефлексотерапия - эффективный метод лечения и реабилитации. В настоящее время применяется ряд методов рефлекторной терапии. К ним относятся: классический метод иглотерапии, прижигание, </a:t>
            </a:r>
            <a:r>
              <a:rPr lang="ru-RU" dirty="0" err="1"/>
              <a:t>электроакупунктура</a:t>
            </a:r>
            <a:r>
              <a:rPr lang="ru-RU" dirty="0"/>
              <a:t> и </a:t>
            </a:r>
            <a:r>
              <a:rPr lang="ru-RU" dirty="0" err="1"/>
              <a:t>лазерорефлексотерапия</a:t>
            </a:r>
            <a:r>
              <a:rPr lang="ru-RU" dirty="0"/>
              <a:t>. Механизм действия иглорефлексотерапии состоит в передаче возбуждения из активных точек через нервную систему во внутренние органы, что приводит к их восстановлению и нормальной деятельности Круг показаний широк: неврозы, аллергические заболевания, патология желудочно-кишечного тракта, вегето-сосудистая дистония, заболевания мышц и суставов. Противопоказаниями для иглорефлексотерапии являются: доброкачественные и злокачественные опухоли, наличие температуры, инфекционные заболевания, грипп, ангина, тяжёлые заболевания сердца, почек, активная форма туберкулёза.</a:t>
            </a:r>
          </a:p>
        </p:txBody>
      </p:sp>
      <p:pic>
        <p:nvPicPr>
          <p:cNvPr id="25602" name="Picture 2" descr="http://www.masiki.net/pics/2012/09/1349036579_0c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067" y="188640"/>
            <a:ext cx="23336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vashnevrolog.ru/wp-content/uploads/2015/09/reben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810" y="3284984"/>
            <a:ext cx="4695825"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664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4032448" cy="6552727"/>
          </a:xfrm>
        </p:spPr>
        <p:txBody>
          <a:bodyPr>
            <a:normAutofit fontScale="85000" lnSpcReduction="10000"/>
          </a:bodyPr>
          <a:lstStyle/>
          <a:p>
            <a:r>
              <a:rPr lang="ru-RU" dirty="0"/>
              <a:t>Гомеопатия - один из древних методов, в основе применяемых  препаратов - лекарственные растения и микроэлементы. Наиболее значимые результаты получают у детей с аллергическими и кожными заболеваниями, патологией желудочно-кишечного тракта, аномалиями конституции.</a:t>
            </a:r>
          </a:p>
          <a:p>
            <a:endParaRPr lang="ru-RU" dirty="0"/>
          </a:p>
        </p:txBody>
      </p:sp>
      <p:pic>
        <p:nvPicPr>
          <p:cNvPr id="26626" name="Picture 2" descr="http://www.polykhrest.od.ua/images/it_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04664"/>
            <a:ext cx="476250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370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2304256"/>
          </a:xfrm>
        </p:spPr>
        <p:txBody>
          <a:bodyPr>
            <a:normAutofit fontScale="85000" lnSpcReduction="20000"/>
          </a:bodyPr>
          <a:lstStyle/>
          <a:p>
            <a:r>
              <a:rPr lang="ru-RU" dirty="0"/>
              <a:t>Метод </a:t>
            </a:r>
            <a:r>
              <a:rPr lang="ru-RU" dirty="0" err="1"/>
              <a:t>бароадаптации</a:t>
            </a:r>
            <a:r>
              <a:rPr lang="ru-RU" dirty="0"/>
              <a:t>, </a:t>
            </a:r>
            <a:r>
              <a:rPr lang="ru-RU" dirty="0" err="1"/>
              <a:t>спелеошахта</a:t>
            </a:r>
            <a:r>
              <a:rPr lang="ru-RU" dirty="0"/>
              <a:t>, авторские методики реабилитации по  </a:t>
            </a:r>
            <a:r>
              <a:rPr lang="ru-RU" dirty="0" err="1"/>
              <a:t>Толкачёвой</a:t>
            </a:r>
            <a:r>
              <a:rPr lang="ru-RU" dirty="0"/>
              <a:t> и Бутейко применяются при бронхиальной астме и респираторных </a:t>
            </a:r>
            <a:r>
              <a:rPr lang="ru-RU" dirty="0" err="1"/>
              <a:t>аллергозах</a:t>
            </a:r>
            <a:r>
              <a:rPr lang="ru-RU" dirty="0"/>
              <a:t> у детей. Правильная организация режима и питания являются важнейшими факторами при проведении реабилитационных мероприятий.</a:t>
            </a:r>
          </a:p>
        </p:txBody>
      </p:sp>
      <p:pic>
        <p:nvPicPr>
          <p:cNvPr id="27652" name="Picture 4" descr="http://royalmedgroup.com/inc/img/~generated/~default/deti%20lecheni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34479"/>
            <a:ext cx="7200800" cy="426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90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Рецидивирующий бронхит</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77190414"/>
              </p:ext>
            </p:extLst>
          </p:nvPr>
        </p:nvGraphicFramePr>
        <p:xfrm>
          <a:off x="323527" y="1196755"/>
          <a:ext cx="8424935" cy="5472604"/>
        </p:xfrm>
        <a:graphic>
          <a:graphicData uri="http://schemas.openxmlformats.org/drawingml/2006/table">
            <a:tbl>
              <a:tblPr firstRow="1" firstCol="1" bandRow="1">
                <a:tableStyleId>{5C22544A-7EE6-4342-B048-85BDC9FD1C3A}</a:tableStyleId>
              </a:tblPr>
              <a:tblGrid>
                <a:gridCol w="4176463"/>
                <a:gridCol w="4248472"/>
              </a:tblGrid>
              <a:tr h="525612">
                <a:tc>
                  <a:txBody>
                    <a:bodyPr/>
                    <a:lstStyle/>
                    <a:p>
                      <a:pPr algn="just">
                        <a:lnSpc>
                          <a:spcPct val="115000"/>
                        </a:lnSpc>
                        <a:spcAft>
                          <a:spcPts val="0"/>
                        </a:spcAft>
                      </a:pPr>
                      <a:r>
                        <a:rPr lang="ru-RU" sz="2000" dirty="0">
                          <a:effectLst/>
                        </a:rPr>
                        <a:t>Педиатр</a:t>
                      </a:r>
                      <a:endParaRPr lang="ru-RU" sz="20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a:effectLst/>
                        </a:rPr>
                        <a:t>2 раза в год</a:t>
                      </a:r>
                      <a:endParaRPr lang="ru-RU" sz="2000">
                        <a:effectLst/>
                        <a:latin typeface="Calibri"/>
                        <a:ea typeface="Calibri"/>
                        <a:cs typeface="Times New Roman"/>
                      </a:endParaRPr>
                    </a:p>
                  </a:txBody>
                  <a:tcPr marL="9525" marR="9525" marT="9525" marB="9525" anchor="ctr"/>
                </a:tc>
              </a:tr>
              <a:tr h="525612">
                <a:tc>
                  <a:txBody>
                    <a:bodyPr/>
                    <a:lstStyle/>
                    <a:p>
                      <a:pPr algn="just">
                        <a:lnSpc>
                          <a:spcPct val="115000"/>
                        </a:lnSpc>
                        <a:spcAft>
                          <a:spcPts val="0"/>
                        </a:spcAft>
                      </a:pPr>
                      <a:r>
                        <a:rPr lang="ru-RU" sz="2000" dirty="0">
                          <a:effectLst/>
                        </a:rPr>
                        <a:t>ЛОР</a:t>
                      </a:r>
                      <a:endParaRPr lang="ru-RU" sz="20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1 раз в год</a:t>
                      </a:r>
                      <a:endParaRPr lang="ru-RU" sz="2000" dirty="0">
                        <a:effectLst/>
                        <a:latin typeface="Calibri"/>
                        <a:ea typeface="Calibri"/>
                        <a:cs typeface="Times New Roman"/>
                      </a:endParaRPr>
                    </a:p>
                  </a:txBody>
                  <a:tcPr marL="9525" marR="9525" marT="9525" marB="9525" anchor="ctr"/>
                </a:tc>
              </a:tr>
              <a:tr h="525612">
                <a:tc>
                  <a:txBody>
                    <a:bodyPr/>
                    <a:lstStyle/>
                    <a:p>
                      <a:pPr algn="just">
                        <a:lnSpc>
                          <a:spcPct val="115000"/>
                        </a:lnSpc>
                        <a:spcAft>
                          <a:spcPts val="0"/>
                        </a:spcAft>
                      </a:pPr>
                      <a:r>
                        <a:rPr lang="ru-RU" sz="2000" dirty="0">
                          <a:effectLst/>
                        </a:rPr>
                        <a:t>Стоматолог</a:t>
                      </a:r>
                      <a:endParaRPr lang="ru-RU" sz="20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1 раз в год</a:t>
                      </a:r>
                      <a:endParaRPr lang="ru-RU" sz="2000" dirty="0">
                        <a:effectLst/>
                        <a:latin typeface="Calibri"/>
                        <a:ea typeface="Calibri"/>
                        <a:cs typeface="Times New Roman"/>
                      </a:endParaRPr>
                    </a:p>
                  </a:txBody>
                  <a:tcPr marL="9525" marR="9525" marT="9525" marB="9525" anchor="ctr"/>
                </a:tc>
              </a:tr>
              <a:tr h="525612">
                <a:tc>
                  <a:txBody>
                    <a:bodyPr/>
                    <a:lstStyle/>
                    <a:p>
                      <a:pPr algn="just">
                        <a:lnSpc>
                          <a:spcPct val="115000"/>
                        </a:lnSpc>
                        <a:spcAft>
                          <a:spcPts val="0"/>
                        </a:spcAft>
                      </a:pPr>
                      <a:r>
                        <a:rPr lang="ru-RU" sz="2000">
                          <a:effectLst/>
                        </a:rPr>
                        <a:t>Пульмонолог</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По показаниям</a:t>
                      </a:r>
                      <a:endParaRPr lang="ru-RU" sz="2000" dirty="0">
                        <a:effectLst/>
                        <a:latin typeface="Calibri"/>
                        <a:ea typeface="Calibri"/>
                        <a:cs typeface="Times New Roman"/>
                      </a:endParaRPr>
                    </a:p>
                  </a:txBody>
                  <a:tcPr marL="9525" marR="9525" marT="9525" marB="9525" anchor="ctr"/>
                </a:tc>
              </a:tr>
              <a:tr h="758396">
                <a:tc>
                  <a:txBody>
                    <a:bodyPr/>
                    <a:lstStyle/>
                    <a:p>
                      <a:pPr algn="just">
                        <a:lnSpc>
                          <a:spcPct val="115000"/>
                        </a:lnSpc>
                        <a:spcAft>
                          <a:spcPts val="0"/>
                        </a:spcAft>
                      </a:pPr>
                      <a:r>
                        <a:rPr lang="ru-RU" sz="2000">
                          <a:effectLst/>
                        </a:rPr>
                        <a:t>Аллерголог</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По показаниям</a:t>
                      </a:r>
                      <a:endParaRPr lang="ru-RU" sz="2000" dirty="0">
                        <a:effectLst/>
                        <a:latin typeface="Calibri"/>
                        <a:ea typeface="Calibri"/>
                        <a:cs typeface="Times New Roman"/>
                      </a:endParaRPr>
                    </a:p>
                  </a:txBody>
                  <a:tcPr marL="9525" marR="9525" marT="9525" marB="9525" anchor="ctr"/>
                </a:tc>
              </a:tr>
              <a:tr h="525612">
                <a:tc>
                  <a:txBody>
                    <a:bodyPr/>
                    <a:lstStyle/>
                    <a:p>
                      <a:pPr algn="just">
                        <a:lnSpc>
                          <a:spcPct val="115000"/>
                        </a:lnSpc>
                        <a:spcAft>
                          <a:spcPts val="0"/>
                        </a:spcAft>
                      </a:pPr>
                      <a:r>
                        <a:rPr lang="ru-RU" sz="2000">
                          <a:effectLst/>
                        </a:rPr>
                        <a:t>ОАК, ОАМ, копрограмма</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1 раз в год</a:t>
                      </a:r>
                      <a:endParaRPr lang="ru-RU" sz="2000" dirty="0">
                        <a:effectLst/>
                        <a:latin typeface="Calibri"/>
                        <a:ea typeface="Calibri"/>
                        <a:cs typeface="Times New Roman"/>
                      </a:endParaRPr>
                    </a:p>
                  </a:txBody>
                  <a:tcPr marL="9525" marR="9525" marT="9525" marB="9525" anchor="ctr"/>
                </a:tc>
              </a:tr>
              <a:tr h="1034924">
                <a:tc>
                  <a:txBody>
                    <a:bodyPr/>
                    <a:lstStyle/>
                    <a:p>
                      <a:pPr algn="just">
                        <a:lnSpc>
                          <a:spcPct val="115000"/>
                        </a:lnSpc>
                        <a:spcAft>
                          <a:spcPts val="0"/>
                        </a:spcAft>
                      </a:pPr>
                      <a:r>
                        <a:rPr lang="ru-RU" sz="2000">
                          <a:effectLst/>
                        </a:rPr>
                        <a:t>Рентгенография грудной клетки</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По показаниям</a:t>
                      </a:r>
                      <a:endParaRPr lang="ru-RU" sz="2000" dirty="0">
                        <a:effectLst/>
                        <a:latin typeface="Calibri"/>
                        <a:ea typeface="Calibri"/>
                        <a:cs typeface="Times New Roman"/>
                      </a:endParaRPr>
                    </a:p>
                  </a:txBody>
                  <a:tcPr marL="9525" marR="9525" marT="9525" marB="9525" anchor="ctr"/>
                </a:tc>
              </a:tr>
              <a:tr h="525612">
                <a:tc>
                  <a:txBody>
                    <a:bodyPr/>
                    <a:lstStyle/>
                    <a:p>
                      <a:pPr algn="just">
                        <a:lnSpc>
                          <a:spcPct val="115000"/>
                        </a:lnSpc>
                        <a:spcAft>
                          <a:spcPts val="0"/>
                        </a:spcAft>
                      </a:pPr>
                      <a:r>
                        <a:rPr lang="ru-RU" sz="2000">
                          <a:effectLst/>
                        </a:rPr>
                        <a:t>Спирография</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По показаниям</a:t>
                      </a:r>
                      <a:endParaRPr lang="ru-RU" sz="2000" dirty="0">
                        <a:effectLst/>
                        <a:latin typeface="Calibri"/>
                        <a:ea typeface="Calibri"/>
                        <a:cs typeface="Times New Roman"/>
                      </a:endParaRPr>
                    </a:p>
                  </a:txBody>
                  <a:tcPr marL="9525" marR="9525" marT="9525" marB="9525" anchor="ctr"/>
                </a:tc>
              </a:tr>
              <a:tr h="525612">
                <a:tc>
                  <a:txBody>
                    <a:bodyPr/>
                    <a:lstStyle/>
                    <a:p>
                      <a:pPr algn="just">
                        <a:lnSpc>
                          <a:spcPct val="115000"/>
                        </a:lnSpc>
                        <a:spcAft>
                          <a:spcPts val="0"/>
                        </a:spcAft>
                      </a:pPr>
                      <a:r>
                        <a:rPr lang="ru-RU" sz="2000">
                          <a:effectLst/>
                        </a:rPr>
                        <a:t>Пневмотахометрия</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По показаниям</a:t>
                      </a:r>
                      <a:endParaRPr lang="ru-RU" sz="20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2182109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8928992" cy="6525344"/>
          </a:xfrm>
        </p:spPr>
        <p:txBody>
          <a:bodyPr>
            <a:normAutofit fontScale="62500" lnSpcReduction="20000"/>
          </a:bodyPr>
          <a:lstStyle/>
          <a:p>
            <a:r>
              <a:rPr lang="ru-RU" dirty="0"/>
              <a:t>Режим щадящий, питание, обогащённое витаминами.</a:t>
            </a:r>
          </a:p>
          <a:p>
            <a:r>
              <a:rPr lang="ru-RU" dirty="0"/>
              <a:t>Дыхательная гимнастика, массаж грудной клетки общий, точечный. ЛФК.</a:t>
            </a:r>
          </a:p>
          <a:p>
            <a:r>
              <a:rPr lang="ru-RU" dirty="0"/>
              <a:t>Аэрозольная физиотерапия, ингаляции с ромашкой, календулой, тысячелистником, чабрецом, соком репчатого лука.</a:t>
            </a:r>
          </a:p>
          <a:p>
            <a:r>
              <a:rPr lang="ru-RU" dirty="0"/>
              <a:t>Озокеритовые аппликации на грудную клетку, кислородные коктейли, электрофорез магния сульфата.</a:t>
            </a:r>
          </a:p>
          <a:p>
            <a:r>
              <a:rPr lang="ru-RU" dirty="0"/>
              <a:t>Закаливающие процедуры: сухие и влажные обтирания, контрастные ножные ванны.</a:t>
            </a:r>
          </a:p>
          <a:p>
            <a:r>
              <a:rPr lang="ru-RU" dirty="0" err="1"/>
              <a:t>Иммунокоррекция</a:t>
            </a:r>
            <a:r>
              <a:rPr lang="ru-RU" dirty="0"/>
              <a:t>: </a:t>
            </a:r>
            <a:r>
              <a:rPr lang="ru-RU" dirty="0" err="1"/>
              <a:t>иммунал</a:t>
            </a:r>
            <a:r>
              <a:rPr lang="ru-RU" dirty="0"/>
              <a:t>, </a:t>
            </a:r>
            <a:r>
              <a:rPr lang="ru-RU" dirty="0" err="1"/>
              <a:t>бронхомунал</a:t>
            </a:r>
            <a:r>
              <a:rPr lang="ru-RU" dirty="0"/>
              <a:t>, </a:t>
            </a:r>
            <a:r>
              <a:rPr lang="ru-RU" dirty="0" err="1"/>
              <a:t>рибомунил</a:t>
            </a:r>
            <a:r>
              <a:rPr lang="ru-RU" dirty="0"/>
              <a:t>, </a:t>
            </a:r>
            <a:r>
              <a:rPr lang="ru-RU" dirty="0" err="1"/>
              <a:t>нуклеинат</a:t>
            </a:r>
            <a:r>
              <a:rPr lang="ru-RU" dirty="0"/>
              <a:t> натрия, </a:t>
            </a:r>
            <a:r>
              <a:rPr lang="ru-RU" dirty="0" err="1"/>
              <a:t>полиоксидоний</a:t>
            </a:r>
            <a:r>
              <a:rPr lang="ru-RU" dirty="0"/>
              <a:t>.</a:t>
            </a:r>
          </a:p>
          <a:p>
            <a:r>
              <a:rPr lang="ru-RU" dirty="0"/>
              <a:t>Витаминотерапия: «</a:t>
            </a:r>
            <a:r>
              <a:rPr lang="ru-RU" dirty="0" err="1"/>
              <a:t>Веторон</a:t>
            </a:r>
            <a:r>
              <a:rPr lang="ru-RU" dirty="0"/>
              <a:t>», «Алфавит», «Золотой шар».</a:t>
            </a:r>
          </a:p>
          <a:p>
            <a:r>
              <a:rPr lang="ru-RU" dirty="0" err="1"/>
              <a:t>Лазерорефлексотерапия</a:t>
            </a:r>
            <a:r>
              <a:rPr lang="ru-RU" dirty="0"/>
              <a:t>.</a:t>
            </a:r>
          </a:p>
          <a:p>
            <a:r>
              <a:rPr lang="ru-RU" dirty="0"/>
              <a:t>Фитотерапия: отвары мать-и-мачехи, подорожника, алтея лекарственного, шалфея, фиалки трёхцветной, солодки, бузины чёрной, настой из сосновых почек, плодов аниса, сок чёрной редьки.</a:t>
            </a:r>
          </a:p>
          <a:p>
            <a:r>
              <a:rPr lang="ru-RU" dirty="0"/>
              <a:t>Гомеопатическое лечение.</a:t>
            </a:r>
          </a:p>
          <a:p>
            <a:r>
              <a:rPr lang="ru-RU" dirty="0"/>
              <a:t>Группа для занятий по физкультуре: освобождение на 1 месяц после обострения, далее - подготовительная.</a:t>
            </a:r>
          </a:p>
          <a:p>
            <a:r>
              <a:rPr lang="ru-RU" dirty="0"/>
              <a:t>Санаторно-курортное лечение: местный санаторий </a:t>
            </a:r>
            <a:r>
              <a:rPr lang="ru-RU" dirty="0" smtClean="0"/>
              <a:t>«</a:t>
            </a:r>
            <a:r>
              <a:rPr lang="ru-RU" dirty="0" err="1" smtClean="0"/>
              <a:t>Тесь</a:t>
            </a:r>
            <a:r>
              <a:rPr lang="ru-RU" dirty="0" smtClean="0"/>
              <a:t>» , санатории дыхательного профиля.</a:t>
            </a:r>
          </a:p>
          <a:p>
            <a:r>
              <a:rPr lang="ru-RU" dirty="0" smtClean="0"/>
              <a:t>Вакцинация </a:t>
            </a:r>
            <a:r>
              <a:rPr lang="ru-RU" dirty="0"/>
              <a:t>по заключению иммунолога.</a:t>
            </a:r>
          </a:p>
          <a:p>
            <a:r>
              <a:rPr lang="ru-RU" dirty="0"/>
              <a:t>Состоят на диспансерном учёте 5 лет или до передачи во взрослую поликлинику.</a:t>
            </a:r>
          </a:p>
        </p:txBody>
      </p:sp>
    </p:spTree>
    <p:extLst>
      <p:ext uri="{BB962C8B-B14F-4D97-AF65-F5344CB8AC3E}">
        <p14:creationId xmlns:p14="http://schemas.microsoft.com/office/powerpoint/2010/main" val="913272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Диспансеризация - </a:t>
            </a:r>
            <a:endParaRPr lang="ru-RU" dirty="0">
              <a:solidFill>
                <a:srgbClr val="FF0000"/>
              </a:solidFill>
            </a:endParaRPr>
          </a:p>
        </p:txBody>
      </p:sp>
      <p:sp>
        <p:nvSpPr>
          <p:cNvPr id="3" name="Объект 2"/>
          <p:cNvSpPr>
            <a:spLocks noGrp="1"/>
          </p:cNvSpPr>
          <p:nvPr>
            <p:ph idx="1"/>
          </p:nvPr>
        </p:nvSpPr>
        <p:spPr>
          <a:xfrm>
            <a:off x="107504" y="1268760"/>
            <a:ext cx="8928992" cy="5400600"/>
          </a:xfrm>
        </p:spPr>
        <p:txBody>
          <a:bodyPr>
            <a:normAutofit/>
          </a:bodyPr>
          <a:lstStyle/>
          <a:p>
            <a:r>
              <a:rPr lang="ru-RU" sz="4000" dirty="0" smtClean="0"/>
              <a:t>активный </a:t>
            </a:r>
            <a:r>
              <a:rPr lang="ru-RU" sz="4000" dirty="0"/>
              <a:t>метод динамического наблюдения за состоянием здоровья отдельных контингентов с целью раннего выявления заболеваний, взятия на учет, диспансерного наблюдения, комплексного лечения больных, проведения мероприятий по их оздоровлению. </a:t>
            </a:r>
          </a:p>
        </p:txBody>
      </p:sp>
    </p:spTree>
    <p:extLst>
      <p:ext uri="{BB962C8B-B14F-4D97-AF65-F5344CB8AC3E}">
        <p14:creationId xmlns:p14="http://schemas.microsoft.com/office/powerpoint/2010/main" val="3699616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Хроническая пневмония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33523763"/>
              </p:ext>
            </p:extLst>
          </p:nvPr>
        </p:nvGraphicFramePr>
        <p:xfrm>
          <a:off x="179513" y="1196757"/>
          <a:ext cx="8640960" cy="5964174"/>
        </p:xfrm>
        <a:graphic>
          <a:graphicData uri="http://schemas.openxmlformats.org/drawingml/2006/table">
            <a:tbl>
              <a:tblPr firstRow="1" firstCol="1" bandRow="1">
                <a:tableStyleId>{5C22544A-7EE6-4342-B048-85BDC9FD1C3A}</a:tableStyleId>
              </a:tblPr>
              <a:tblGrid>
                <a:gridCol w="5270985"/>
                <a:gridCol w="3369975"/>
              </a:tblGrid>
              <a:tr h="606789">
                <a:tc>
                  <a:txBody>
                    <a:bodyPr/>
                    <a:lstStyle/>
                    <a:p>
                      <a:pPr algn="just">
                        <a:lnSpc>
                          <a:spcPct val="115000"/>
                        </a:lnSpc>
                        <a:spcAft>
                          <a:spcPts val="0"/>
                        </a:spcAft>
                      </a:pPr>
                      <a:r>
                        <a:rPr lang="ru-RU" sz="1800" dirty="0">
                          <a:effectLst/>
                        </a:rPr>
                        <a:t>Педиатр</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a:effectLst/>
                        </a:rPr>
                        <a:t>неполной ремиссии 4-6 раз в год</a:t>
                      </a:r>
                    </a:p>
                    <a:p>
                      <a:pPr algn="just">
                        <a:lnSpc>
                          <a:spcPct val="115000"/>
                        </a:lnSpc>
                        <a:spcAft>
                          <a:spcPts val="0"/>
                        </a:spcAft>
                      </a:pPr>
                      <a:r>
                        <a:rPr lang="ru-RU" sz="1800">
                          <a:effectLst/>
                        </a:rPr>
                        <a:t>ремиссия 2-4 раза в год</a:t>
                      </a:r>
                      <a:endParaRPr lang="ru-RU" sz="180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dirty="0">
                          <a:effectLst/>
                        </a:rPr>
                        <a:t>ЛОР</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a:effectLst/>
                        </a:rPr>
                        <a:t>2 раз в год</a:t>
                      </a:r>
                      <a:endParaRPr lang="ru-RU" sz="180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dirty="0">
                          <a:effectLst/>
                        </a:rPr>
                        <a:t>стоматолог</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a:effectLst/>
                        </a:rPr>
                        <a:t>2 раз в год</a:t>
                      </a:r>
                      <a:endParaRPr lang="ru-RU" sz="180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dirty="0">
                          <a:effectLst/>
                        </a:rPr>
                        <a:t>пульмонолог</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a:effectLst/>
                        </a:rPr>
                        <a:t>2 раз в год</a:t>
                      </a:r>
                      <a:endParaRPr lang="ru-RU" sz="180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dirty="0">
                          <a:effectLst/>
                        </a:rPr>
                        <a:t>фтизиатр</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a:effectLst/>
                        </a:rPr>
                        <a:t>По показаниям</a:t>
                      </a:r>
                      <a:endParaRPr lang="ru-RU" sz="1800">
                        <a:effectLst/>
                        <a:latin typeface="Calibri"/>
                        <a:ea typeface="Calibri"/>
                        <a:cs typeface="Times New Roman"/>
                      </a:endParaRPr>
                    </a:p>
                  </a:txBody>
                  <a:tcPr marL="9525" marR="9525" marT="9525" marB="9525" anchor="ctr"/>
                </a:tc>
              </a:tr>
              <a:tr h="606789">
                <a:tc>
                  <a:txBody>
                    <a:bodyPr/>
                    <a:lstStyle/>
                    <a:p>
                      <a:pPr algn="just">
                        <a:lnSpc>
                          <a:spcPct val="115000"/>
                        </a:lnSpc>
                        <a:spcAft>
                          <a:spcPts val="0"/>
                        </a:spcAft>
                      </a:pPr>
                      <a:r>
                        <a:rPr lang="ru-RU" sz="1800" dirty="0">
                          <a:effectLst/>
                        </a:rPr>
                        <a:t>ОАК,</a:t>
                      </a:r>
                    </a:p>
                    <a:p>
                      <a:pPr algn="just">
                        <a:lnSpc>
                          <a:spcPct val="115000"/>
                        </a:lnSpc>
                        <a:spcAft>
                          <a:spcPts val="0"/>
                        </a:spcAft>
                      </a:pPr>
                      <a:r>
                        <a:rPr lang="ru-RU" sz="1800" dirty="0">
                          <a:effectLst/>
                        </a:rPr>
                        <a:t>ОАМ</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2-4 раз в год</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копрограмма</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Биохимические исследования крови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По показаниям</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Посев мокроты на флору и чувствительность к антибиотикам</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ЭКГ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 1 раз в год</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Спирография</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1 раз в год</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Пневмотахометрия</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1 раз в год</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Рентгенография органов грудной клетки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По показаниям.</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Аллергологические пробы</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По показаниям.</a:t>
                      </a:r>
                      <a:endParaRPr lang="ru-RU" sz="1800" dirty="0">
                        <a:effectLst/>
                        <a:latin typeface="Calibri"/>
                        <a:ea typeface="Calibri"/>
                        <a:cs typeface="Times New Roman"/>
                      </a:endParaRPr>
                    </a:p>
                  </a:txBody>
                  <a:tcPr marL="9525" marR="9525" marT="9525" marB="9525" anchor="ctr"/>
                </a:tc>
              </a:tr>
              <a:tr h="316539">
                <a:tc>
                  <a:txBody>
                    <a:bodyPr/>
                    <a:lstStyle/>
                    <a:p>
                      <a:pPr algn="just">
                        <a:lnSpc>
                          <a:spcPct val="115000"/>
                        </a:lnSpc>
                        <a:spcAft>
                          <a:spcPts val="0"/>
                        </a:spcAft>
                      </a:pPr>
                      <a:r>
                        <a:rPr lang="ru-RU" sz="1800">
                          <a:effectLst/>
                        </a:rPr>
                        <a:t>Бронхоскопия, бронхография</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По показаниям.</a:t>
                      </a:r>
                      <a:endParaRPr lang="ru-RU" sz="18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337744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r>
              <a:rPr lang="ru-RU" sz="1050" dirty="0"/>
              <a:t>Достаточное пребывание на свежем воздухе, дневной сон, освобождение от последнего урока в школе на 2-3 месяца.</a:t>
            </a:r>
          </a:p>
          <a:p>
            <a:r>
              <a:rPr lang="ru-RU" sz="1050" dirty="0"/>
              <a:t>Диета, обогащенная витаминами и микроэлементами.</a:t>
            </a:r>
          </a:p>
          <a:p>
            <a:r>
              <a:rPr lang="ru-RU" sz="1050" dirty="0"/>
              <a:t>При наличии </a:t>
            </a:r>
            <a:r>
              <a:rPr lang="ru-RU" sz="1050" dirty="0" err="1"/>
              <a:t>бронхоэкстазов</a:t>
            </a:r>
            <a:r>
              <a:rPr lang="ru-RU" sz="1050" dirty="0"/>
              <a:t> проводится антибактериальная терапия с учетом чувствительности микрофлоры в аэрозолях или внутримышечно.</a:t>
            </a:r>
          </a:p>
          <a:p>
            <a:r>
              <a:rPr lang="ru-RU" sz="1050" dirty="0"/>
              <a:t>Ингаляции щелочно-солевые, трипсина, </a:t>
            </a:r>
            <a:r>
              <a:rPr lang="ru-RU" sz="1050" dirty="0" err="1"/>
              <a:t>рибонуклеазы</a:t>
            </a:r>
            <a:r>
              <a:rPr lang="ru-RU" sz="1050" dirty="0"/>
              <a:t> и др.</a:t>
            </a:r>
          </a:p>
          <a:p>
            <a:r>
              <a:rPr lang="ru-RU" sz="1050" dirty="0" err="1"/>
              <a:t>Муколитики</a:t>
            </a:r>
            <a:r>
              <a:rPr lang="ru-RU" sz="1050" dirty="0"/>
              <a:t>: 2% р-р йодида калия, 10% р-р хлорида аммония, бромгексин, </a:t>
            </a:r>
            <a:r>
              <a:rPr lang="ru-RU" sz="1050" dirty="0" err="1"/>
              <a:t>мукалтин</a:t>
            </a:r>
            <a:r>
              <a:rPr lang="ru-RU" sz="1050" dirty="0"/>
              <a:t>, разбавленный сок лука и чеснока.</a:t>
            </a:r>
          </a:p>
          <a:p>
            <a:r>
              <a:rPr lang="ru-RU" sz="1050" dirty="0"/>
              <a:t>Постуральный дренаж имеет цель создать благоприятные условия для оттока мокроты из пораженного участка бронхиального дерева.</a:t>
            </a:r>
          </a:p>
          <a:p>
            <a:r>
              <a:rPr lang="ru-RU" sz="1050" dirty="0"/>
              <a:t>Наиболее распространенным методом является предание ребенку положения </a:t>
            </a:r>
            <a:r>
              <a:rPr lang="ru-RU" sz="1050" dirty="0" err="1"/>
              <a:t>Квинке</a:t>
            </a:r>
            <a:r>
              <a:rPr lang="ru-RU" sz="1050" dirty="0"/>
              <a:t> (головой вниз с приподнятым тазом) в течение 15-20 мин.</a:t>
            </a:r>
          </a:p>
          <a:p>
            <a:r>
              <a:rPr lang="ru-RU" sz="1050" dirty="0"/>
              <a:t>Вибрационный массаж у детей старшего возраста производится похлопыванием по грудной клетке над областью поражения ладонью. У детей младшего возраста вибрационный массаж выполняется путем нанесения ритмичных ударов кончиками пальцев одной руки по грудной клетке и пальцами другой руки вдоль </a:t>
            </a:r>
            <a:r>
              <a:rPr lang="ru-RU" sz="1050" dirty="0" err="1"/>
              <a:t>межреберья</a:t>
            </a:r>
            <a:r>
              <a:rPr lang="ru-RU" sz="1050" dirty="0"/>
              <a:t>.</a:t>
            </a:r>
          </a:p>
          <a:p>
            <a:r>
              <a:rPr lang="ru-RU" sz="1050" dirty="0"/>
              <a:t>Лечебная физкультура дает лучшие результаты при легкой и среднетяжелой формах хронической пневмонии по сравнению с бронхоэктатическими формами. Применяются как общие, так и специальные дыхательные упражнения. Дети школьного возраста без выраженных бронхоэктатических изменений, находящиеся в состоянии стойкой компенсации, могут заниматься физкультурой в школе и даже спортом, однако такие занятия должны проводиться под строгим врачебным контролем.</a:t>
            </a:r>
          </a:p>
          <a:p>
            <a:r>
              <a:rPr lang="ru-RU" sz="1050" dirty="0"/>
              <a:t>Физиотерапия: общие УФО, электрофорез йодида калия, </a:t>
            </a:r>
            <a:r>
              <a:rPr lang="ru-RU" sz="1050" dirty="0" err="1"/>
              <a:t>лидазы</a:t>
            </a:r>
            <a:r>
              <a:rPr lang="ru-RU" sz="1050" dirty="0"/>
              <a:t>, хлорида кальция, аскорбиновой кислоты, дионина, алоэ.</a:t>
            </a:r>
          </a:p>
          <a:p>
            <a:r>
              <a:rPr lang="ru-RU" sz="1050" dirty="0"/>
              <a:t>Неспецифические стимуляторы: </a:t>
            </a:r>
            <a:r>
              <a:rPr lang="ru-RU" sz="1050" dirty="0" err="1"/>
              <a:t>пентоксил</a:t>
            </a:r>
            <a:r>
              <a:rPr lang="ru-RU" sz="1050" dirty="0"/>
              <a:t>, </a:t>
            </a:r>
            <a:r>
              <a:rPr lang="ru-RU" sz="1050" dirty="0" err="1"/>
              <a:t>метилурацил</a:t>
            </a:r>
            <a:r>
              <a:rPr lang="ru-RU" sz="1050" dirty="0"/>
              <a:t>, </a:t>
            </a:r>
            <a:r>
              <a:rPr lang="ru-RU" sz="1050" dirty="0" err="1"/>
              <a:t>нуклеинат</a:t>
            </a:r>
            <a:r>
              <a:rPr lang="ru-RU" sz="1050" dirty="0"/>
              <a:t> натрия.</a:t>
            </a:r>
          </a:p>
          <a:p>
            <a:r>
              <a:rPr lang="ru-RU" sz="1050" dirty="0" err="1"/>
              <a:t>Иммунопрепараты</a:t>
            </a:r>
            <a:r>
              <a:rPr lang="ru-RU" sz="1050" dirty="0"/>
              <a:t>: </a:t>
            </a:r>
            <a:r>
              <a:rPr lang="ru-RU" sz="1050" dirty="0" err="1"/>
              <a:t>рибомунил</a:t>
            </a:r>
            <a:r>
              <a:rPr lang="ru-RU" sz="1050" dirty="0"/>
              <a:t>, </a:t>
            </a:r>
            <a:r>
              <a:rPr lang="ru-RU" sz="1050" dirty="0" err="1"/>
              <a:t>бронхомунал</a:t>
            </a:r>
            <a:r>
              <a:rPr lang="ru-RU" sz="1050" dirty="0"/>
              <a:t>, ИРС-19.</a:t>
            </a:r>
          </a:p>
          <a:p>
            <a:r>
              <a:rPr lang="ru-RU" sz="1050" dirty="0"/>
              <a:t>Адаптогены, витамины В5, В15, А, РР.</a:t>
            </a:r>
          </a:p>
          <a:p>
            <a:r>
              <a:rPr lang="ru-RU" sz="1050" dirty="0"/>
              <a:t>Санация хронических очагов инфекции.</a:t>
            </a:r>
          </a:p>
          <a:p>
            <a:r>
              <a:rPr lang="ru-RU" sz="1050" dirty="0"/>
              <a:t>Фитотерапия: мать-и-мачеха, лист кипрея, сосновые почки, ромашка, подорожник, лист багульника, мята перечная, корень алтея. Сбор трав комбинированного действия: травы душицы, подорожник, мать-и-мачеха 2:1:1; чабрец, тысячелистник, крапива 1:1:1.</a:t>
            </a:r>
          </a:p>
          <a:p>
            <a:r>
              <a:rPr lang="ru-RU" sz="1050" dirty="0"/>
              <a:t>Закаливающие мероприятия: сухие и влажные обтирания, ножные ванны, с постепенным снижением температуры, контрастные ножные ванны, лечебное плавание.</a:t>
            </a:r>
          </a:p>
          <a:p>
            <a:r>
              <a:rPr lang="ru-RU" sz="1050" dirty="0"/>
              <a:t>Проводится 4 курса реабилитационной терапии в год, длительностью 3-4 недели.</a:t>
            </a:r>
          </a:p>
          <a:p>
            <a:r>
              <a:rPr lang="ru-RU" sz="1050" dirty="0"/>
              <a:t>При хронической пневмонии с явлениями дыхательной недостаточности выше 2 степени детям организуется домашнее обучение. Освобождение от переводных экзаменов постоянное при частых обострениях и наличии сердечно-легочной недостаточности. Выпускные экзамены сдаются в облегченной форме - два обязательных экзамена в конце учебного года в щадящем режиме.</a:t>
            </a:r>
          </a:p>
          <a:p>
            <a:r>
              <a:rPr lang="ru-RU" sz="1050" dirty="0"/>
              <a:t>Профориентация: противопоказаны профессии, связанные с неблагоприятными </a:t>
            </a:r>
            <a:r>
              <a:rPr lang="ru-RU" sz="1050" dirty="0" err="1"/>
              <a:t>метео</a:t>
            </a:r>
            <a:r>
              <a:rPr lang="ru-RU" sz="1050" dirty="0"/>
              <a:t> -  климатическими условиями (повышенная /пониженная температура воздуха, высокая влажность, атмосферное давление) пылью, значительным физическим напряжением, воздействием токсических веществ раздражающего и сенсибилизирующего действия, всеми видами излучения и т.д.</a:t>
            </a:r>
          </a:p>
          <a:p>
            <a:r>
              <a:rPr lang="ru-RU" sz="1050" dirty="0"/>
              <a:t>Инвалидность назначают при стойкой дыхательной недостаточности выше 2 степени и выше сроком до 18 лет.</a:t>
            </a:r>
          </a:p>
          <a:p>
            <a:r>
              <a:rPr lang="ru-RU" sz="1050" dirty="0"/>
              <a:t>Физкультурная группа: для школьников - специальная, ЛФК, в период неполной ремиссии – специальная, в период ремиссии – общая.</a:t>
            </a:r>
          </a:p>
          <a:p>
            <a:r>
              <a:rPr lang="ru-RU" sz="1050" dirty="0"/>
              <a:t>Профилактические прививки по заключению иммунолога.</a:t>
            </a:r>
          </a:p>
          <a:p>
            <a:r>
              <a:rPr lang="ru-RU" sz="1050" dirty="0"/>
              <a:t>Санаторно-курортное лечение в Анапе, местном санатории «Юность» в г. Бугуруслане.</a:t>
            </a:r>
          </a:p>
          <a:p>
            <a:r>
              <a:rPr lang="ru-RU" sz="1050" dirty="0"/>
              <a:t>Срок наблюдения – до передачи во взрослую поликлинику.</a:t>
            </a:r>
          </a:p>
          <a:p>
            <a:pPr marL="0" indent="0">
              <a:buNone/>
            </a:pPr>
            <a:endParaRPr lang="ru-RU" sz="1100" dirty="0"/>
          </a:p>
        </p:txBody>
      </p:sp>
    </p:spTree>
    <p:extLst>
      <p:ext uri="{BB962C8B-B14F-4D97-AF65-F5344CB8AC3E}">
        <p14:creationId xmlns:p14="http://schemas.microsoft.com/office/powerpoint/2010/main" val="4067117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Респираторные </a:t>
            </a:r>
            <a:r>
              <a:rPr lang="ru-RU" b="1" dirty="0" err="1" smtClean="0">
                <a:solidFill>
                  <a:srgbClr val="FF0000"/>
                </a:solidFill>
              </a:rPr>
              <a:t>аллергозы</a:t>
            </a:r>
            <a:endParaRPr lang="ru-RU" dirty="0">
              <a:solidFill>
                <a:srgbClr val="FF0000"/>
              </a:solidFill>
            </a:endParaRPr>
          </a:p>
        </p:txBody>
      </p:sp>
      <p:sp>
        <p:nvSpPr>
          <p:cNvPr id="3" name="Объект 2"/>
          <p:cNvSpPr>
            <a:spLocks noGrp="1"/>
          </p:cNvSpPr>
          <p:nvPr>
            <p:ph idx="1"/>
          </p:nvPr>
        </p:nvSpPr>
        <p:spPr>
          <a:xfrm>
            <a:off x="107504" y="1340768"/>
            <a:ext cx="4896544" cy="5517232"/>
          </a:xfrm>
        </p:spPr>
        <p:txBody>
          <a:bodyPr>
            <a:normAutofit fontScale="70000" lnSpcReduction="20000"/>
          </a:bodyPr>
          <a:lstStyle/>
          <a:p>
            <a:r>
              <a:rPr lang="ru-RU" dirty="0"/>
              <a:t>В последнее время резко возросло количество детей с респираторными </a:t>
            </a:r>
            <a:r>
              <a:rPr lang="ru-RU" dirty="0" err="1"/>
              <a:t>аллергозами</a:t>
            </a:r>
            <a:r>
              <a:rPr lang="ru-RU" dirty="0"/>
              <a:t>, проявляющимися в виде сезонных аллергических поражений верхних дыхательных путей. Возникновение их связанно с наследственной предрасположенностью, предшествующей пищевой аллергией, частыми ОРВИ. Характерно сезонность проявлений, связь с пребыванием вне помещений, в поле или лесу. Для южных регионов России основной природный аллерген – амброзия, цветущая с июля по октябрь, реже встречается сенсибилизация к другим сорным травам – полыни, лебеде, цветущим в августе – сентябре.</a:t>
            </a:r>
          </a:p>
          <a:p>
            <a:endParaRPr lang="ru-RU" dirty="0"/>
          </a:p>
        </p:txBody>
      </p:sp>
      <p:pic>
        <p:nvPicPr>
          <p:cNvPr id="28674" name="Picture 2" descr="http://alergostop.ru/wmrk.php?image=http://alergostop.ru/datas/files/page/177/file_5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340768"/>
            <a:ext cx="3835611"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69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642194"/>
          </a:xfrm>
        </p:spPr>
        <p:txBody>
          <a:bodyPr>
            <a:normAutofit fontScale="90000"/>
          </a:bodyPr>
          <a:lstStyle/>
          <a:p>
            <a:r>
              <a:rPr lang="ru-RU" dirty="0" smtClean="0">
                <a:solidFill>
                  <a:srgbClr val="FF0000"/>
                </a:solidFill>
              </a:rPr>
              <a:t>В группу респираторных </a:t>
            </a:r>
            <a:r>
              <a:rPr lang="ru-RU" dirty="0" err="1" smtClean="0">
                <a:solidFill>
                  <a:srgbClr val="FF0000"/>
                </a:solidFill>
              </a:rPr>
              <a:t>аллергозов</a:t>
            </a:r>
            <a:r>
              <a:rPr lang="ru-RU" dirty="0" smtClean="0">
                <a:solidFill>
                  <a:srgbClr val="FF0000"/>
                </a:solidFill>
              </a:rPr>
              <a:t> входят следующие нозологические формы:</a:t>
            </a:r>
            <a:endParaRPr lang="ru-RU" dirty="0">
              <a:solidFill>
                <a:srgbClr val="FF0000"/>
              </a:solidFill>
            </a:endParaRPr>
          </a:p>
        </p:txBody>
      </p:sp>
      <p:sp>
        <p:nvSpPr>
          <p:cNvPr id="3" name="Объект 2"/>
          <p:cNvSpPr>
            <a:spLocks noGrp="1"/>
          </p:cNvSpPr>
          <p:nvPr>
            <p:ph idx="1"/>
          </p:nvPr>
        </p:nvSpPr>
        <p:spPr>
          <a:xfrm>
            <a:off x="457200" y="2132856"/>
            <a:ext cx="8229600" cy="4536504"/>
          </a:xfrm>
        </p:spPr>
        <p:txBody>
          <a:bodyPr>
            <a:normAutofit fontScale="85000" lnSpcReduction="10000"/>
          </a:bodyPr>
          <a:lstStyle/>
          <a:p>
            <a:pPr lvl="0"/>
            <a:r>
              <a:rPr lang="ru-RU" dirty="0" smtClean="0"/>
              <a:t>Аллергический </a:t>
            </a:r>
            <a:r>
              <a:rPr lang="ru-RU" dirty="0"/>
              <a:t>ринит;</a:t>
            </a:r>
          </a:p>
          <a:p>
            <a:pPr lvl="0"/>
            <a:r>
              <a:rPr lang="ru-RU" dirty="0"/>
              <a:t>Аллергический синусит;</a:t>
            </a:r>
          </a:p>
          <a:p>
            <a:pPr lvl="0"/>
            <a:r>
              <a:rPr lang="ru-RU" dirty="0"/>
              <a:t>Аллергический </a:t>
            </a:r>
            <a:r>
              <a:rPr lang="ru-RU" dirty="0" err="1"/>
              <a:t>аденоидит</a:t>
            </a:r>
            <a:r>
              <a:rPr lang="ru-RU" dirty="0"/>
              <a:t>;</a:t>
            </a:r>
          </a:p>
          <a:p>
            <a:pPr lvl="0"/>
            <a:r>
              <a:rPr lang="ru-RU" dirty="0"/>
              <a:t>Аллергический </a:t>
            </a:r>
            <a:r>
              <a:rPr lang="ru-RU" dirty="0" err="1"/>
              <a:t>тонзилит</a:t>
            </a:r>
            <a:r>
              <a:rPr lang="ru-RU" dirty="0"/>
              <a:t>;</a:t>
            </a:r>
          </a:p>
          <a:p>
            <a:pPr lvl="0"/>
            <a:r>
              <a:rPr lang="ru-RU" dirty="0"/>
              <a:t>Аллергический фарингит;</a:t>
            </a:r>
          </a:p>
          <a:p>
            <a:pPr lvl="0"/>
            <a:r>
              <a:rPr lang="ru-RU" dirty="0"/>
              <a:t>Аллергический ларингит;</a:t>
            </a:r>
          </a:p>
          <a:p>
            <a:pPr lvl="0"/>
            <a:r>
              <a:rPr lang="ru-RU" dirty="0"/>
              <a:t>Аллергический трахеит;</a:t>
            </a:r>
          </a:p>
          <a:p>
            <a:pPr lvl="0"/>
            <a:r>
              <a:rPr lang="ru-RU" dirty="0"/>
              <a:t>Аллергический бронхит;</a:t>
            </a:r>
          </a:p>
          <a:p>
            <a:pPr lvl="0"/>
            <a:r>
              <a:rPr lang="ru-RU" dirty="0"/>
              <a:t>Аллергическая пневмония;</a:t>
            </a:r>
          </a:p>
          <a:p>
            <a:pPr lvl="0"/>
            <a:r>
              <a:rPr lang="ru-RU" dirty="0"/>
              <a:t>Эозинофильный инфильтрат.</a:t>
            </a:r>
          </a:p>
          <a:p>
            <a:endParaRPr lang="ru-RU" dirty="0"/>
          </a:p>
        </p:txBody>
      </p:sp>
    </p:spTree>
    <p:extLst>
      <p:ext uri="{BB962C8B-B14F-4D97-AF65-F5344CB8AC3E}">
        <p14:creationId xmlns:p14="http://schemas.microsoft.com/office/powerpoint/2010/main" val="4209084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073773203"/>
              </p:ext>
            </p:extLst>
          </p:nvPr>
        </p:nvGraphicFramePr>
        <p:xfrm>
          <a:off x="179512" y="260650"/>
          <a:ext cx="8784976" cy="6799948"/>
        </p:xfrm>
        <a:graphic>
          <a:graphicData uri="http://schemas.openxmlformats.org/drawingml/2006/table">
            <a:tbl>
              <a:tblPr firstRow="1" firstCol="1" bandRow="1">
                <a:tableStyleId>{5C22544A-7EE6-4342-B048-85BDC9FD1C3A}</a:tableStyleId>
              </a:tblPr>
              <a:tblGrid>
                <a:gridCol w="3573216"/>
                <a:gridCol w="5211760"/>
              </a:tblGrid>
              <a:tr h="1041221">
                <a:tc>
                  <a:txBody>
                    <a:bodyPr/>
                    <a:lstStyle/>
                    <a:p>
                      <a:pPr algn="just">
                        <a:lnSpc>
                          <a:spcPct val="115000"/>
                        </a:lnSpc>
                        <a:spcAft>
                          <a:spcPts val="0"/>
                        </a:spcAft>
                      </a:pPr>
                      <a:r>
                        <a:rPr lang="ru-RU" sz="1600" dirty="0">
                          <a:effectLst/>
                        </a:rPr>
                        <a:t>Педиатр</a:t>
                      </a:r>
                      <a:endParaRPr lang="ru-RU" sz="1600" dirty="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Дети первого года жизни: 1 раз в месяц;</a:t>
                      </a:r>
                    </a:p>
                    <a:p>
                      <a:pPr algn="just">
                        <a:lnSpc>
                          <a:spcPct val="115000"/>
                        </a:lnSpc>
                        <a:spcAft>
                          <a:spcPts val="0"/>
                        </a:spcAft>
                      </a:pPr>
                      <a:r>
                        <a:rPr lang="ru-RU" sz="1600" dirty="0">
                          <a:effectLst/>
                        </a:rPr>
                        <a:t>На 2 – 4 году: 1 раз в 3 месяца;</a:t>
                      </a:r>
                    </a:p>
                    <a:p>
                      <a:pPr algn="just">
                        <a:lnSpc>
                          <a:spcPct val="115000"/>
                        </a:lnSpc>
                        <a:spcAft>
                          <a:spcPts val="0"/>
                        </a:spcAft>
                      </a:pPr>
                      <a:r>
                        <a:rPr lang="ru-RU" sz="1600" dirty="0">
                          <a:effectLst/>
                        </a:rPr>
                        <a:t>Старше 5 лет: 2 раза в год.</a:t>
                      </a:r>
                      <a:endParaRPr lang="ru-RU" sz="1600" dirty="0">
                        <a:effectLst/>
                        <a:latin typeface="Calibri"/>
                        <a:ea typeface="Calibri"/>
                        <a:cs typeface="Times New Roman"/>
                      </a:endParaRPr>
                    </a:p>
                  </a:txBody>
                  <a:tcPr marL="8141" marR="8141" marT="8141" marB="8141" anchor="ctr"/>
                </a:tc>
              </a:tr>
              <a:tr h="277597">
                <a:tc>
                  <a:txBody>
                    <a:bodyPr/>
                    <a:lstStyle/>
                    <a:p>
                      <a:pPr algn="just">
                        <a:lnSpc>
                          <a:spcPct val="115000"/>
                        </a:lnSpc>
                        <a:spcAft>
                          <a:spcPts val="0"/>
                        </a:spcAft>
                      </a:pPr>
                      <a:r>
                        <a:rPr lang="ru-RU" sz="1600">
                          <a:effectLst/>
                        </a:rPr>
                        <a:t>ЛОР</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2 раз в год</a:t>
                      </a:r>
                      <a:endParaRPr lang="ru-RU" sz="1600" dirty="0">
                        <a:effectLst/>
                        <a:latin typeface="Calibri"/>
                        <a:ea typeface="Calibri"/>
                        <a:cs typeface="Times New Roman"/>
                      </a:endParaRPr>
                    </a:p>
                  </a:txBody>
                  <a:tcPr marL="8141" marR="8141" marT="8141" marB="8141" anchor="ctr"/>
                </a:tc>
              </a:tr>
              <a:tr h="277597">
                <a:tc>
                  <a:txBody>
                    <a:bodyPr/>
                    <a:lstStyle/>
                    <a:p>
                      <a:pPr algn="just">
                        <a:lnSpc>
                          <a:spcPct val="115000"/>
                        </a:lnSpc>
                        <a:spcAft>
                          <a:spcPts val="0"/>
                        </a:spcAft>
                      </a:pPr>
                      <a:r>
                        <a:rPr lang="ru-RU" sz="1600">
                          <a:effectLst/>
                        </a:rPr>
                        <a:t>стоматолог</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2 раз в год</a:t>
                      </a:r>
                      <a:endParaRPr lang="ru-RU" sz="1600" dirty="0">
                        <a:effectLst/>
                        <a:latin typeface="Calibri"/>
                        <a:ea typeface="Calibri"/>
                        <a:cs typeface="Times New Roman"/>
                      </a:endParaRPr>
                    </a:p>
                  </a:txBody>
                  <a:tcPr marL="8141" marR="8141" marT="8141" marB="8141" anchor="ctr"/>
                </a:tc>
              </a:tr>
              <a:tr h="1041221">
                <a:tc>
                  <a:txBody>
                    <a:bodyPr/>
                    <a:lstStyle/>
                    <a:p>
                      <a:pPr algn="just">
                        <a:lnSpc>
                          <a:spcPct val="115000"/>
                        </a:lnSpc>
                        <a:spcAft>
                          <a:spcPts val="0"/>
                        </a:spcAft>
                      </a:pPr>
                      <a:r>
                        <a:rPr lang="ru-RU" sz="1600">
                          <a:effectLst/>
                        </a:rPr>
                        <a:t>аллерголог</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С установленным спектром сенсибилизации: 1 раз в 6 месяцев;</a:t>
                      </a:r>
                    </a:p>
                    <a:p>
                      <a:pPr algn="just">
                        <a:lnSpc>
                          <a:spcPct val="115000"/>
                        </a:lnSpc>
                        <a:spcAft>
                          <a:spcPts val="0"/>
                        </a:spcAft>
                      </a:pPr>
                      <a:r>
                        <a:rPr lang="ru-RU" sz="1600" dirty="0">
                          <a:effectLst/>
                        </a:rPr>
                        <a:t>При неустановленном спектре сенсибилизации: 1 раз в 3 месяца.</a:t>
                      </a:r>
                      <a:endParaRPr lang="ru-RU" sz="1600" dirty="0">
                        <a:effectLst/>
                        <a:latin typeface="Calibri"/>
                        <a:ea typeface="Calibri"/>
                        <a:cs typeface="Times New Roman"/>
                      </a:endParaRPr>
                    </a:p>
                  </a:txBody>
                  <a:tcPr marL="8141" marR="8141" marT="8141" marB="8141" anchor="ctr"/>
                </a:tc>
              </a:tr>
              <a:tr h="277597">
                <a:tc>
                  <a:txBody>
                    <a:bodyPr/>
                    <a:lstStyle/>
                    <a:p>
                      <a:pPr algn="just">
                        <a:lnSpc>
                          <a:spcPct val="115000"/>
                        </a:lnSpc>
                        <a:spcAft>
                          <a:spcPts val="0"/>
                        </a:spcAft>
                      </a:pPr>
                      <a:r>
                        <a:rPr lang="ru-RU" sz="1600">
                          <a:effectLst/>
                        </a:rPr>
                        <a:t>Дерматолог</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По показаниям.</a:t>
                      </a:r>
                      <a:endParaRPr lang="ru-RU" sz="1600" dirty="0">
                        <a:effectLst/>
                        <a:latin typeface="Calibri"/>
                        <a:ea typeface="Calibri"/>
                        <a:cs typeface="Times New Roman"/>
                      </a:endParaRPr>
                    </a:p>
                  </a:txBody>
                  <a:tcPr marL="8141" marR="8141" marT="8141" marB="8141" anchor="ctr"/>
                </a:tc>
              </a:tr>
              <a:tr h="277597">
                <a:tc>
                  <a:txBody>
                    <a:bodyPr/>
                    <a:lstStyle/>
                    <a:p>
                      <a:pPr algn="just">
                        <a:lnSpc>
                          <a:spcPct val="115000"/>
                        </a:lnSpc>
                        <a:spcAft>
                          <a:spcPts val="0"/>
                        </a:spcAft>
                      </a:pPr>
                      <a:r>
                        <a:rPr lang="ru-RU" sz="1600">
                          <a:effectLst/>
                        </a:rPr>
                        <a:t>Гастроэнтеролог</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По показаниям.</a:t>
                      </a:r>
                      <a:endParaRPr lang="ru-RU" sz="1600" dirty="0">
                        <a:effectLst/>
                        <a:latin typeface="Calibri"/>
                        <a:ea typeface="Calibri"/>
                        <a:cs typeface="Times New Roman"/>
                      </a:endParaRPr>
                    </a:p>
                  </a:txBody>
                  <a:tcPr marL="8141" marR="8141" marT="8141" marB="8141" anchor="ctr"/>
                </a:tc>
              </a:tr>
              <a:tr h="786679">
                <a:tc>
                  <a:txBody>
                    <a:bodyPr/>
                    <a:lstStyle/>
                    <a:p>
                      <a:pPr algn="just">
                        <a:lnSpc>
                          <a:spcPct val="115000"/>
                        </a:lnSpc>
                        <a:spcAft>
                          <a:spcPts val="0"/>
                        </a:spcAft>
                      </a:pPr>
                      <a:r>
                        <a:rPr lang="ru-RU" sz="1600">
                          <a:effectLst/>
                        </a:rPr>
                        <a:t>ОАК,</a:t>
                      </a:r>
                    </a:p>
                    <a:p>
                      <a:pPr algn="just">
                        <a:lnSpc>
                          <a:spcPct val="115000"/>
                        </a:lnSpc>
                        <a:spcAft>
                          <a:spcPts val="0"/>
                        </a:spcAft>
                      </a:pPr>
                      <a:r>
                        <a:rPr lang="ru-RU" sz="1600">
                          <a:effectLst/>
                        </a:rPr>
                        <a:t>ОАМ,</a:t>
                      </a:r>
                    </a:p>
                    <a:p>
                      <a:pPr algn="just">
                        <a:lnSpc>
                          <a:spcPct val="115000"/>
                        </a:lnSpc>
                        <a:spcAft>
                          <a:spcPts val="0"/>
                        </a:spcAft>
                      </a:pPr>
                      <a:r>
                        <a:rPr lang="ru-RU" sz="1600">
                          <a:effectLst/>
                        </a:rPr>
                        <a:t>копрограмма</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2 раз в год</a:t>
                      </a:r>
                      <a:endParaRPr lang="ru-RU" sz="1600" dirty="0">
                        <a:effectLst/>
                        <a:latin typeface="Calibri"/>
                        <a:ea typeface="Calibri"/>
                        <a:cs typeface="Times New Roman"/>
                      </a:endParaRPr>
                    </a:p>
                  </a:txBody>
                  <a:tcPr marL="8141" marR="8141" marT="8141" marB="8141" anchor="ctr"/>
                </a:tc>
              </a:tr>
              <a:tr h="532137">
                <a:tc>
                  <a:txBody>
                    <a:bodyPr/>
                    <a:lstStyle/>
                    <a:p>
                      <a:pPr algn="just">
                        <a:lnSpc>
                          <a:spcPct val="115000"/>
                        </a:lnSpc>
                        <a:spcAft>
                          <a:spcPts val="0"/>
                        </a:spcAft>
                      </a:pPr>
                      <a:r>
                        <a:rPr lang="ru-RU" sz="1600">
                          <a:effectLst/>
                        </a:rPr>
                        <a:t>Биохимические исследования</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По показаниям</a:t>
                      </a:r>
                      <a:endParaRPr lang="ru-RU" sz="1600" dirty="0">
                        <a:effectLst/>
                        <a:latin typeface="Calibri"/>
                        <a:ea typeface="Calibri"/>
                        <a:cs typeface="Times New Roman"/>
                      </a:endParaRPr>
                    </a:p>
                  </a:txBody>
                  <a:tcPr marL="8141" marR="8141" marT="8141" marB="8141" anchor="ctr"/>
                </a:tc>
              </a:tr>
              <a:tr h="277597">
                <a:tc>
                  <a:txBody>
                    <a:bodyPr/>
                    <a:lstStyle/>
                    <a:p>
                      <a:pPr algn="just">
                        <a:lnSpc>
                          <a:spcPct val="115000"/>
                        </a:lnSpc>
                        <a:spcAft>
                          <a:spcPts val="0"/>
                        </a:spcAft>
                      </a:pPr>
                      <a:r>
                        <a:rPr lang="ru-RU" sz="1600">
                          <a:effectLst/>
                        </a:rPr>
                        <a:t>ЭКГ</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a:effectLst/>
                        </a:rPr>
                        <a:t> 1 раз в год</a:t>
                      </a:r>
                      <a:endParaRPr lang="ru-RU" sz="1600">
                        <a:effectLst/>
                        <a:latin typeface="Calibri"/>
                        <a:ea typeface="Calibri"/>
                        <a:cs typeface="Times New Roman"/>
                      </a:endParaRPr>
                    </a:p>
                  </a:txBody>
                  <a:tcPr marL="8141" marR="8141" marT="8141" marB="8141" anchor="ctr"/>
                </a:tc>
              </a:tr>
              <a:tr h="277597">
                <a:tc>
                  <a:txBody>
                    <a:bodyPr/>
                    <a:lstStyle/>
                    <a:p>
                      <a:pPr algn="just">
                        <a:lnSpc>
                          <a:spcPct val="115000"/>
                        </a:lnSpc>
                        <a:spcAft>
                          <a:spcPts val="0"/>
                        </a:spcAft>
                      </a:pPr>
                      <a:r>
                        <a:rPr lang="ru-RU" sz="1600">
                          <a:effectLst/>
                        </a:rPr>
                        <a:t>Спирография</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1 раз в год</a:t>
                      </a:r>
                      <a:endParaRPr lang="ru-RU" sz="1600" dirty="0">
                        <a:effectLst/>
                        <a:latin typeface="Calibri"/>
                        <a:ea typeface="Calibri"/>
                        <a:cs typeface="Times New Roman"/>
                      </a:endParaRPr>
                    </a:p>
                  </a:txBody>
                  <a:tcPr marL="8141" marR="8141" marT="8141" marB="8141" anchor="ctr"/>
                </a:tc>
              </a:tr>
              <a:tr h="277597">
                <a:tc>
                  <a:txBody>
                    <a:bodyPr/>
                    <a:lstStyle/>
                    <a:p>
                      <a:pPr algn="just">
                        <a:lnSpc>
                          <a:spcPct val="115000"/>
                        </a:lnSpc>
                        <a:spcAft>
                          <a:spcPts val="0"/>
                        </a:spcAft>
                      </a:pPr>
                      <a:r>
                        <a:rPr lang="ru-RU" sz="1600">
                          <a:effectLst/>
                        </a:rPr>
                        <a:t>Пневмотахометрия</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1 раз в год</a:t>
                      </a:r>
                      <a:endParaRPr lang="ru-RU" sz="1600" dirty="0">
                        <a:effectLst/>
                        <a:latin typeface="Calibri"/>
                        <a:ea typeface="Calibri"/>
                        <a:cs typeface="Times New Roman"/>
                      </a:endParaRPr>
                    </a:p>
                  </a:txBody>
                  <a:tcPr marL="8141" marR="8141" marT="8141" marB="8141" anchor="ctr"/>
                </a:tc>
              </a:tr>
              <a:tr h="532137">
                <a:tc>
                  <a:txBody>
                    <a:bodyPr/>
                    <a:lstStyle/>
                    <a:p>
                      <a:pPr algn="just">
                        <a:lnSpc>
                          <a:spcPct val="115000"/>
                        </a:lnSpc>
                        <a:spcAft>
                          <a:spcPts val="0"/>
                        </a:spcAft>
                      </a:pPr>
                      <a:r>
                        <a:rPr lang="ru-RU" sz="1600">
                          <a:effectLst/>
                        </a:rPr>
                        <a:t>Рентгенография органов грудной клетки</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По показаниям.</a:t>
                      </a:r>
                    </a:p>
                    <a:p>
                      <a:pPr algn="just">
                        <a:lnSpc>
                          <a:spcPct val="115000"/>
                        </a:lnSpc>
                        <a:spcAft>
                          <a:spcPts val="0"/>
                        </a:spcAft>
                      </a:pPr>
                      <a:r>
                        <a:rPr lang="ru-RU" sz="1600" dirty="0">
                          <a:effectLst/>
                        </a:rPr>
                        <a:t> </a:t>
                      </a:r>
                      <a:endParaRPr lang="ru-RU" sz="1600" dirty="0">
                        <a:effectLst/>
                        <a:latin typeface="Calibri"/>
                        <a:ea typeface="Calibri"/>
                        <a:cs typeface="Times New Roman"/>
                      </a:endParaRPr>
                    </a:p>
                  </a:txBody>
                  <a:tcPr marL="8141" marR="8141" marT="8141" marB="8141" anchor="ctr"/>
                </a:tc>
              </a:tr>
              <a:tr h="532137">
                <a:tc>
                  <a:txBody>
                    <a:bodyPr/>
                    <a:lstStyle/>
                    <a:p>
                      <a:pPr algn="just">
                        <a:lnSpc>
                          <a:spcPct val="115000"/>
                        </a:lnSpc>
                        <a:spcAft>
                          <a:spcPts val="0"/>
                        </a:spcAft>
                      </a:pPr>
                      <a:r>
                        <a:rPr lang="ru-RU" sz="1600">
                          <a:effectLst/>
                        </a:rPr>
                        <a:t>Аллергологические пробы</a:t>
                      </a:r>
                      <a:endParaRPr lang="ru-RU" sz="1600">
                        <a:effectLst/>
                        <a:latin typeface="Calibri"/>
                        <a:ea typeface="Calibri"/>
                        <a:cs typeface="Times New Roman"/>
                      </a:endParaRPr>
                    </a:p>
                  </a:txBody>
                  <a:tcPr marL="8141" marR="8141" marT="8141" marB="8141" anchor="ctr"/>
                </a:tc>
                <a:tc>
                  <a:txBody>
                    <a:bodyPr/>
                    <a:lstStyle/>
                    <a:p>
                      <a:pPr algn="just">
                        <a:lnSpc>
                          <a:spcPct val="115000"/>
                        </a:lnSpc>
                        <a:spcAft>
                          <a:spcPts val="0"/>
                        </a:spcAft>
                      </a:pPr>
                      <a:r>
                        <a:rPr lang="ru-RU" sz="1600" dirty="0">
                          <a:effectLst/>
                        </a:rPr>
                        <a:t>По показаниям.</a:t>
                      </a:r>
                    </a:p>
                    <a:p>
                      <a:pPr algn="just">
                        <a:lnSpc>
                          <a:spcPct val="115000"/>
                        </a:lnSpc>
                        <a:spcAft>
                          <a:spcPts val="0"/>
                        </a:spcAft>
                      </a:pPr>
                      <a:r>
                        <a:rPr lang="ru-RU" sz="1600" dirty="0">
                          <a:effectLst/>
                        </a:rPr>
                        <a:t> </a:t>
                      </a:r>
                      <a:endParaRPr lang="ru-RU" sz="1600" dirty="0">
                        <a:effectLst/>
                        <a:latin typeface="Calibri"/>
                        <a:ea typeface="Calibri"/>
                        <a:cs typeface="Times New Roman"/>
                      </a:endParaRPr>
                    </a:p>
                  </a:txBody>
                  <a:tcPr marL="8141" marR="8141" marT="8141" marB="8141" anchor="ctr"/>
                </a:tc>
              </a:tr>
            </a:tbl>
          </a:graphicData>
        </a:graphic>
      </p:graphicFrame>
    </p:spTree>
    <p:extLst>
      <p:ext uri="{BB962C8B-B14F-4D97-AF65-F5344CB8AC3E}">
        <p14:creationId xmlns:p14="http://schemas.microsoft.com/office/powerpoint/2010/main" val="1527622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47500" lnSpcReduction="20000"/>
          </a:bodyPr>
          <a:lstStyle/>
          <a:p>
            <a:r>
              <a:rPr lang="ru-RU" dirty="0"/>
              <a:t>Соблюдение режима дня, дневной сон после школы, достаточное пребывание на свежем воздухе. Одежда по сезону, белье хлопчатобумажное. Санация жилища, создание спокойной обстановки в семье, предотвращение контакта со значимыми аллергенами (на время цветения «опасных» растений рекомендовано, по возможности, сменить место жительства). Из видов спорта рекомендуется ходьба, плавание, ходьба на лыжах и коньках. Не рекомендуется занятие каратэ, хоккей, футбол, велосипед. Специфическая </a:t>
            </a:r>
            <a:r>
              <a:rPr lang="ru-RU" dirty="0" err="1"/>
              <a:t>гипосенсибилизация</a:t>
            </a:r>
            <a:r>
              <a:rPr lang="ru-RU" dirty="0"/>
              <a:t> с выявленным аллергеном.</a:t>
            </a:r>
          </a:p>
          <a:p>
            <a:r>
              <a:rPr lang="ru-RU" dirty="0"/>
              <a:t>Диетотерапия основана на принципах элиминации, </a:t>
            </a:r>
            <a:r>
              <a:rPr lang="ru-RU" dirty="0" err="1"/>
              <a:t>детоксикации</a:t>
            </a:r>
            <a:r>
              <a:rPr lang="ru-RU" dirty="0"/>
              <a:t>, гармонизации, динамичности и сбалансированности. Из диеты исключаются наиболее распространенные </a:t>
            </a:r>
            <a:r>
              <a:rPr lang="ru-RU" dirty="0" err="1"/>
              <a:t>аллергизирующие</a:t>
            </a:r>
            <a:r>
              <a:rPr lang="ru-RU" dirty="0"/>
              <a:t> продукты: цитрусы, яйца, мед, орехи, шоколад, какао, курица, рыба, сладости, клубника. Ограничить употребление в пищу продуктов содержащих гистамин: консервы, копчености, помидор, шпинат.</a:t>
            </a:r>
          </a:p>
          <a:p>
            <a:r>
              <a:rPr lang="ru-RU" dirty="0"/>
              <a:t>Специфическая </a:t>
            </a:r>
            <a:r>
              <a:rPr lang="ru-RU" dirty="0" err="1"/>
              <a:t>гипосенсибилизация</a:t>
            </a:r>
            <a:r>
              <a:rPr lang="ru-RU" dirty="0"/>
              <a:t>: если удается определить аллерген - курс специфической </a:t>
            </a:r>
            <a:r>
              <a:rPr lang="ru-RU" dirty="0" err="1"/>
              <a:t>гипосенсибилизации</a:t>
            </a:r>
            <a:r>
              <a:rPr lang="ru-RU" dirty="0"/>
              <a:t> заканчивается перед цветением соответствующих растений.</a:t>
            </a:r>
          </a:p>
          <a:p>
            <a:r>
              <a:rPr lang="ru-RU" dirty="0"/>
              <a:t>Неспецифическая </a:t>
            </a:r>
            <a:r>
              <a:rPr lang="ru-RU" dirty="0" err="1"/>
              <a:t>гипосенсибилизация</a:t>
            </a:r>
            <a:r>
              <a:rPr lang="ru-RU" dirty="0"/>
              <a:t>: тавегил, </a:t>
            </a:r>
            <a:r>
              <a:rPr lang="ru-RU" dirty="0" err="1"/>
              <a:t>фенкарол</a:t>
            </a:r>
            <a:r>
              <a:rPr lang="ru-RU" dirty="0"/>
              <a:t>, </a:t>
            </a:r>
            <a:r>
              <a:rPr lang="ru-RU" dirty="0" err="1"/>
              <a:t>гисталонг</a:t>
            </a:r>
            <a:r>
              <a:rPr lang="ru-RU" dirty="0"/>
              <a:t>, </a:t>
            </a:r>
            <a:r>
              <a:rPr lang="ru-RU" dirty="0" err="1"/>
              <a:t>димибон</a:t>
            </a:r>
            <a:r>
              <a:rPr lang="ru-RU" dirty="0"/>
              <a:t>, супрастин, </a:t>
            </a:r>
            <a:r>
              <a:rPr lang="ru-RU" dirty="0" err="1"/>
              <a:t>кетотифен</a:t>
            </a:r>
            <a:r>
              <a:rPr lang="ru-RU" dirty="0"/>
              <a:t>, </a:t>
            </a:r>
            <a:r>
              <a:rPr lang="ru-RU" dirty="0" err="1"/>
              <a:t>интал</a:t>
            </a:r>
            <a:r>
              <a:rPr lang="ru-RU" dirty="0"/>
              <a:t>.</a:t>
            </a:r>
          </a:p>
          <a:p>
            <a:r>
              <a:rPr lang="ru-RU" dirty="0"/>
              <a:t>При лечении интеркуррентных заболеваний нежелательно применение пенициллина и антибиотиков пенициллинового ряда, сульфаниламидов, аспирина, витаминов группы В, препаратов алоэ и других биологически активных препаратов.</a:t>
            </a:r>
          </a:p>
          <a:p>
            <a:r>
              <a:rPr lang="ru-RU" dirty="0"/>
              <a:t>Медикаментозная реабилитация. </a:t>
            </a:r>
            <a:endParaRPr lang="ru-RU" dirty="0" smtClean="0"/>
          </a:p>
          <a:p>
            <a:r>
              <a:rPr lang="ru-RU" dirty="0"/>
              <a:t>Физическая реабилитация, дыхательные упражнения по методикам (Толкачева, Бутейко, Стрельниковой, </a:t>
            </a:r>
            <a:r>
              <a:rPr lang="ru-RU" dirty="0" err="1"/>
              <a:t>Дурманова</a:t>
            </a:r>
            <a:r>
              <a:rPr lang="ru-RU" dirty="0"/>
              <a:t>), массаж грудной клетки, точечный массаж.</a:t>
            </a:r>
          </a:p>
          <a:p>
            <a:r>
              <a:rPr lang="ru-RU" dirty="0"/>
              <a:t>Физиотерапевтические методы: аэрозоли и </a:t>
            </a:r>
            <a:r>
              <a:rPr lang="ru-RU" dirty="0" err="1"/>
              <a:t>электроаэрозоли</a:t>
            </a:r>
            <a:r>
              <a:rPr lang="ru-RU" dirty="0"/>
              <a:t> </a:t>
            </a:r>
            <a:r>
              <a:rPr lang="ru-RU" dirty="0" err="1"/>
              <a:t>бронхоспазмолитическими</a:t>
            </a:r>
            <a:r>
              <a:rPr lang="ru-RU" dirty="0"/>
              <a:t> препаратами, 2% р-ром гидрокарбоната натрия, 3% р-ром натрия хлорида, </a:t>
            </a:r>
            <a:r>
              <a:rPr lang="ru-RU" dirty="0" err="1"/>
              <a:t>унитиолом</a:t>
            </a:r>
            <a:r>
              <a:rPr lang="ru-RU" dirty="0"/>
              <a:t>. Электрофорез с использованием 2% калия йодида (йод оказывает благоприятное влияние на дренажную функцию бронхов), индуктотермия на область надпочечников (стимулирует функцию глюкокортикоидных гормонов), </a:t>
            </a:r>
            <a:r>
              <a:rPr lang="ru-RU" dirty="0" err="1"/>
              <a:t>магнитотерапия</a:t>
            </a:r>
            <a:r>
              <a:rPr lang="ru-RU" dirty="0"/>
              <a:t> (магнитные поля).</a:t>
            </a:r>
          </a:p>
          <a:p>
            <a:r>
              <a:rPr lang="ru-RU" dirty="0"/>
              <a:t>Вакцинация по заключению врача иммунолога.</a:t>
            </a:r>
          </a:p>
          <a:p>
            <a:r>
              <a:rPr lang="ru-RU" dirty="0"/>
              <a:t>Санаторно-курортное </a:t>
            </a:r>
            <a:r>
              <a:rPr lang="ru-RU" dirty="0" smtClean="0"/>
              <a:t>лечение</a:t>
            </a:r>
            <a:r>
              <a:rPr lang="ru-RU" dirty="0"/>
              <a:t>.</a:t>
            </a:r>
          </a:p>
          <a:p>
            <a:r>
              <a:rPr lang="ru-RU" dirty="0"/>
              <a:t>Наблюдаются до перевода во взрослую поликлинику.</a:t>
            </a:r>
          </a:p>
          <a:p>
            <a:endParaRPr lang="ru-RU" dirty="0"/>
          </a:p>
        </p:txBody>
      </p:sp>
    </p:spTree>
    <p:extLst>
      <p:ext uri="{BB962C8B-B14F-4D97-AF65-F5344CB8AC3E}">
        <p14:creationId xmlns:p14="http://schemas.microsoft.com/office/powerpoint/2010/main" val="4107152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Бронхиальная астма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762517786"/>
              </p:ext>
            </p:extLst>
          </p:nvPr>
        </p:nvGraphicFramePr>
        <p:xfrm>
          <a:off x="251520" y="1124744"/>
          <a:ext cx="8712968" cy="5584403"/>
        </p:xfrm>
        <a:graphic>
          <a:graphicData uri="http://schemas.openxmlformats.org/drawingml/2006/table">
            <a:tbl>
              <a:tblPr firstRow="1" firstCol="1" bandRow="1">
                <a:tableStyleId>{5C22544A-7EE6-4342-B048-85BDC9FD1C3A}</a:tableStyleId>
              </a:tblPr>
              <a:tblGrid>
                <a:gridCol w="2814958"/>
                <a:gridCol w="5898010"/>
              </a:tblGrid>
              <a:tr h="1127841">
                <a:tc>
                  <a:txBody>
                    <a:bodyPr/>
                    <a:lstStyle/>
                    <a:p>
                      <a:pPr algn="just">
                        <a:lnSpc>
                          <a:spcPct val="115000"/>
                        </a:lnSpc>
                        <a:spcAft>
                          <a:spcPts val="0"/>
                        </a:spcAft>
                      </a:pPr>
                      <a:r>
                        <a:rPr lang="ru-RU" sz="1400" dirty="0">
                          <a:effectLst/>
                        </a:rPr>
                        <a:t>Педиатр</a:t>
                      </a:r>
                      <a:endParaRPr lang="ru-RU" sz="14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При тяжелой форме 1 раз в 1-2 месяца, легкой и среднетяжелой форме 1 раз в 3 месяца.</a:t>
                      </a:r>
                    </a:p>
                    <a:p>
                      <a:pPr algn="just">
                        <a:lnSpc>
                          <a:spcPct val="115000"/>
                        </a:lnSpc>
                        <a:spcAft>
                          <a:spcPts val="0"/>
                        </a:spcAft>
                      </a:pPr>
                      <a:r>
                        <a:rPr lang="ru-RU" sz="1400" dirty="0">
                          <a:effectLst/>
                        </a:rPr>
                        <a:t>При длительном межприступном периоде 2 раза в год.</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ЛОР</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2 раз в год</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стоматолог</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2 раз в год</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аллерголог</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1 раз в 3 месяца</a:t>
                      </a:r>
                      <a:endParaRPr lang="ru-RU" sz="1400" dirty="0">
                        <a:effectLst/>
                        <a:latin typeface="Calibri"/>
                        <a:ea typeface="Calibri"/>
                        <a:cs typeface="Times New Roman"/>
                      </a:endParaRPr>
                    </a:p>
                  </a:txBody>
                  <a:tcPr marL="9525" marR="9525" marT="9525" marB="9525" anchor="ctr"/>
                </a:tc>
              </a:tr>
              <a:tr h="762912">
                <a:tc>
                  <a:txBody>
                    <a:bodyPr/>
                    <a:lstStyle/>
                    <a:p>
                      <a:pPr algn="just">
                        <a:lnSpc>
                          <a:spcPct val="115000"/>
                        </a:lnSpc>
                        <a:spcAft>
                          <a:spcPts val="0"/>
                        </a:spcAft>
                      </a:pPr>
                      <a:r>
                        <a:rPr lang="ru-RU" sz="1400">
                          <a:effectLst/>
                        </a:rPr>
                        <a:t>ОАК, ОАМ,</a:t>
                      </a:r>
                    </a:p>
                    <a:p>
                      <a:pPr algn="just">
                        <a:lnSpc>
                          <a:spcPct val="115000"/>
                        </a:lnSpc>
                        <a:spcAft>
                          <a:spcPts val="0"/>
                        </a:spcAft>
                      </a:pPr>
                      <a:r>
                        <a:rPr lang="ru-RU" sz="1400">
                          <a:effectLst/>
                        </a:rPr>
                        <a:t>копрограмма</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2 раз в год</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Биохимические исследования</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По показаниям</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ЭКГ</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 1 раз в год</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Спирография</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1 раз в год</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Пневмотахометрия</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1 раз в год</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Рентгенография органов грудной клетки</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По показаниям.</a:t>
                      </a:r>
                      <a:endParaRPr lang="ru-RU" sz="1400" dirty="0">
                        <a:effectLst/>
                        <a:latin typeface="Calibri"/>
                        <a:ea typeface="Calibri"/>
                        <a:cs typeface="Times New Roman"/>
                      </a:endParaRPr>
                    </a:p>
                  </a:txBody>
                  <a:tcPr marL="9525" marR="9525" marT="9525" marB="9525" anchor="ctr"/>
                </a:tc>
              </a:tr>
              <a:tr h="397984">
                <a:tc>
                  <a:txBody>
                    <a:bodyPr/>
                    <a:lstStyle/>
                    <a:p>
                      <a:pPr algn="just">
                        <a:lnSpc>
                          <a:spcPct val="115000"/>
                        </a:lnSpc>
                        <a:spcAft>
                          <a:spcPts val="0"/>
                        </a:spcAft>
                      </a:pPr>
                      <a:r>
                        <a:rPr lang="ru-RU" sz="1400">
                          <a:effectLst/>
                        </a:rPr>
                        <a:t>Аллергологические пробы</a:t>
                      </a:r>
                      <a:endParaRPr lang="ru-RU" sz="1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400" dirty="0">
                          <a:effectLst/>
                        </a:rPr>
                        <a:t>По показаниям.</a:t>
                      </a:r>
                      <a:endParaRPr lang="ru-RU" sz="14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3172349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6741368"/>
          </a:xfrm>
        </p:spPr>
        <p:txBody>
          <a:bodyPr>
            <a:normAutofit fontScale="70000" lnSpcReduction="20000"/>
          </a:bodyPr>
          <a:lstStyle/>
          <a:p>
            <a:r>
              <a:rPr lang="ru-RU" dirty="0"/>
              <a:t>Соблюдение режима дня, дневной сон после школы, достаточное пребывание на свежем воздухе. Одежда по сезону, белье хлопчатобумажное. Санация жилища, создание спокойной обстановки в семье. Из видов спорта рекомендуется ходьба, плавание, ходьба на лыжах и коньках. Не рекомендуется занятие каратэ, хоккей, футбол, велосипед. Специфическая </a:t>
            </a:r>
            <a:r>
              <a:rPr lang="ru-RU" dirty="0" err="1"/>
              <a:t>гипосенсибилизация</a:t>
            </a:r>
            <a:r>
              <a:rPr lang="ru-RU" dirty="0"/>
              <a:t> с выявленным аллергеном, </a:t>
            </a:r>
            <a:r>
              <a:rPr lang="ru-RU" dirty="0" err="1"/>
              <a:t>гистоглобулин</a:t>
            </a:r>
            <a:r>
              <a:rPr lang="ru-RU" dirty="0"/>
              <a:t> – 5 инъекций с интервалом 3-4 дня.</a:t>
            </a:r>
          </a:p>
          <a:p>
            <a:r>
              <a:rPr lang="ru-RU" dirty="0"/>
              <a:t>Диетотерапия основана на принципах элиминации, </a:t>
            </a:r>
            <a:r>
              <a:rPr lang="ru-RU" dirty="0" err="1"/>
              <a:t>детоксикации</a:t>
            </a:r>
            <a:r>
              <a:rPr lang="ru-RU" dirty="0"/>
              <a:t>, гармонизации, динамичности и сбалансированности. Из диеты исключаются наиболее распространенные </a:t>
            </a:r>
            <a:r>
              <a:rPr lang="ru-RU" dirty="0" err="1"/>
              <a:t>аллергизирующие</a:t>
            </a:r>
            <a:r>
              <a:rPr lang="ru-RU" dirty="0"/>
              <a:t> продукты: цитрусы, яйца, мед, орехи, шоколад, какао, курица, рыба, сладости, клубника. Ограничить употребление в пищу продуктов содержащих гистамин: консервы, копчености, помидор, шпинат.</a:t>
            </a:r>
          </a:p>
          <a:p>
            <a:r>
              <a:rPr lang="ru-RU" dirty="0"/>
              <a:t>Специфическая </a:t>
            </a:r>
            <a:r>
              <a:rPr lang="ru-RU" dirty="0" err="1"/>
              <a:t>гипосенсибилизация</a:t>
            </a:r>
            <a:r>
              <a:rPr lang="ru-RU" dirty="0"/>
              <a:t>: если удается определить аллерген, как, например, при атипической бронхиальной астме, связанной с пыльцевыми аллергенами, курс специфической </a:t>
            </a:r>
            <a:r>
              <a:rPr lang="ru-RU" dirty="0" err="1"/>
              <a:t>гипосенсибилизации</a:t>
            </a:r>
            <a:r>
              <a:rPr lang="ru-RU" dirty="0"/>
              <a:t> заканчивается перед цветением соответствующих растений.</a:t>
            </a:r>
          </a:p>
          <a:p>
            <a:endParaRPr lang="ru-RU" dirty="0"/>
          </a:p>
        </p:txBody>
      </p:sp>
    </p:spTree>
    <p:extLst>
      <p:ext uri="{BB962C8B-B14F-4D97-AF65-F5344CB8AC3E}">
        <p14:creationId xmlns:p14="http://schemas.microsoft.com/office/powerpoint/2010/main" val="279272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91264" cy="6408712"/>
          </a:xfrm>
        </p:spPr>
        <p:txBody>
          <a:bodyPr>
            <a:normAutofit fontScale="40000" lnSpcReduction="20000"/>
          </a:bodyPr>
          <a:lstStyle/>
          <a:p>
            <a:r>
              <a:rPr lang="ru-RU" dirty="0"/>
              <a:t>Физическая реабилитация, дыхательные упражнения по методикам (Толкачева, Бутейко, Стрельниковой, </a:t>
            </a:r>
            <a:r>
              <a:rPr lang="ru-RU" dirty="0" err="1"/>
              <a:t>Дурманова</a:t>
            </a:r>
            <a:r>
              <a:rPr lang="ru-RU" dirty="0"/>
              <a:t>), массаж грудной клетки, точечный массаж.</a:t>
            </a:r>
          </a:p>
          <a:p>
            <a:r>
              <a:rPr lang="ru-RU" dirty="0"/>
              <a:t>Физиотерапевтические методы: аэрозоли и </a:t>
            </a:r>
            <a:r>
              <a:rPr lang="ru-RU" dirty="0" err="1"/>
              <a:t>электроаэрозоли</a:t>
            </a:r>
            <a:r>
              <a:rPr lang="ru-RU" dirty="0"/>
              <a:t> </a:t>
            </a:r>
            <a:r>
              <a:rPr lang="ru-RU" dirty="0" err="1"/>
              <a:t>бронхоспазмолитическими</a:t>
            </a:r>
            <a:r>
              <a:rPr lang="ru-RU" dirty="0"/>
              <a:t> препаратами, 2% р-ром гидрокарбоната натрия, 3% р-ром натрия хлорида, </a:t>
            </a:r>
            <a:r>
              <a:rPr lang="ru-RU" dirty="0" err="1"/>
              <a:t>унитиолом</a:t>
            </a:r>
            <a:r>
              <a:rPr lang="ru-RU" dirty="0"/>
              <a:t>. Электрофорез с использованием 2% калия йодида (йод оказывает благоприятное влияние на дренажную функцию бронхов), индуктотермия на область надпочечников (стимулирует функцию глюкокортикоидных гормонов), </a:t>
            </a:r>
            <a:r>
              <a:rPr lang="ru-RU" dirty="0" err="1"/>
              <a:t>магнитотерапия</a:t>
            </a:r>
            <a:r>
              <a:rPr lang="ru-RU" dirty="0"/>
              <a:t> (магнитные поля)</a:t>
            </a:r>
          </a:p>
          <a:p>
            <a:r>
              <a:rPr lang="ru-RU" dirty="0" err="1"/>
              <a:t>Лазерорефлексотерапия</a:t>
            </a:r>
            <a:r>
              <a:rPr lang="ru-RU" dirty="0"/>
              <a:t>, </a:t>
            </a:r>
            <a:r>
              <a:rPr lang="ru-RU" dirty="0" err="1"/>
              <a:t>спелеотерапия</a:t>
            </a:r>
            <a:r>
              <a:rPr lang="ru-RU" dirty="0"/>
              <a:t>, барокамера, гомеопатия, психотерапия, метод интервальной гипоксической тренировки (ИГТ) с использованием аппаратов </a:t>
            </a:r>
            <a:r>
              <a:rPr lang="ru-RU" dirty="0" err="1"/>
              <a:t>гипоксикаторов</a:t>
            </a:r>
            <a:r>
              <a:rPr lang="ru-RU" dirty="0"/>
              <a:t>, позволяющих создавать необходимую концентрацию кислорода во вдыхаемой смеси.</a:t>
            </a:r>
          </a:p>
          <a:p>
            <a:r>
              <a:rPr lang="ru-RU" dirty="0" err="1"/>
              <a:t>Иммунокоррегирующие</a:t>
            </a:r>
            <a:r>
              <a:rPr lang="ru-RU" dirty="0"/>
              <a:t> средства: </a:t>
            </a:r>
            <a:r>
              <a:rPr lang="ru-RU" dirty="0" err="1"/>
              <a:t>бронхомунал</a:t>
            </a:r>
            <a:r>
              <a:rPr lang="ru-RU" dirty="0"/>
              <a:t>, </a:t>
            </a:r>
            <a:r>
              <a:rPr lang="ru-RU" dirty="0" err="1"/>
              <a:t>рибомунил</a:t>
            </a:r>
            <a:r>
              <a:rPr lang="ru-RU" dirty="0"/>
              <a:t>, ИРС-19.</a:t>
            </a:r>
          </a:p>
          <a:p>
            <a:r>
              <a:rPr lang="ru-RU" dirty="0"/>
              <a:t>Фитотерапия: корень солодки, корень лопуха, фиалка 3-х цветная, трава тимьяна, листья мяты перечной, корень валерианы, плоды фенхеля, цветы ромашки. Сбор: душица 5 г, мать и мачеха 10 г, цветы боярышника 5 г. двадцать грамм сбора на 200 мл кипятка заварить в термос, настоять 8-10 часов. Принимать по 1 столовой ложке в теплом виде 3-4- раза в день и на ночь; сбор: корень девясила 20 г, фиалка трехцветная 20 г, тимьян 20 г, анис 20 г, мать и мачеха 20 г. две столовые ложки сбора на 1/2литра кипятка. Настаивать 1 час. Пить теплым 3 раза в день по ½ стакана настоя.</a:t>
            </a:r>
          </a:p>
          <a:p>
            <a:r>
              <a:rPr lang="ru-RU" dirty="0"/>
              <a:t>В 400 мл отвара солодки (20 г на 400 мл) растворить в 0,5 г мумие. Принимать по 100 мл детям младшего возраста и по 200 мл старше 8 лет 1 раз утром. Отвар хранить в холодильнике. Через 2 дня готовить новый.</a:t>
            </a:r>
          </a:p>
          <a:p>
            <a:r>
              <a:rPr lang="ru-RU" dirty="0"/>
              <a:t>Настой травы медуницы лекарственной (10 г травы на стакан кипятка). Пить по 1 ст. ложке 3-4 раза в день.</a:t>
            </a:r>
          </a:p>
          <a:p>
            <a:r>
              <a:rPr lang="ru-RU" dirty="0"/>
              <a:t>При легком и среднетяжелом течении бронхиальной астмы дети посещают школу, при тяжелом течении организуется обучение на дому или выделяется дополнительный выходной день. Освобождение от переводных экзаменов постоянное при частых приступах. Выпускные экзамены проводятся по щадящему режиму.</a:t>
            </a:r>
          </a:p>
          <a:p>
            <a:r>
              <a:rPr lang="ru-RU" dirty="0"/>
              <a:t>Физкультурная группа: первый год: освобождение на 1 месяц после приступа. При тяжелом течении далее -  ЛФК, при среднетяжелом и легком - подготовительная.</a:t>
            </a:r>
          </a:p>
          <a:p>
            <a:r>
              <a:rPr lang="ru-RU" dirty="0"/>
              <a:t>Противопоказаны профессии, связанные с повышенным нервно- эмоциональным напряжением, высокой физической нагрузкой, воздействием неблагоприятных метеорологических условий (нагревающий/ охлаждающий климат и т.д.), воздействием ингаляционных и контактных аллергенов, веществами, оказывающими травмирующее и токсическое действие на эпителий бронхов (лаки, краски, цемент, шерсть, пух, асбест и т.д.)</a:t>
            </a:r>
          </a:p>
          <a:p>
            <a:r>
              <a:rPr lang="ru-RU" dirty="0"/>
              <a:t>Инвалидность при тяжело течении бронхиальной астмы сроком на 2 года, при гормонозависимой форме до 18 лет. Дети имеют право на бесплатный отпуск лекарств.</a:t>
            </a:r>
          </a:p>
          <a:p>
            <a:r>
              <a:rPr lang="ru-RU" dirty="0"/>
              <a:t>Вакцинация по заключению врача иммунолога.</a:t>
            </a:r>
          </a:p>
          <a:p>
            <a:r>
              <a:rPr lang="ru-RU" dirty="0"/>
              <a:t>Санаторно-курортное лечение: местный санаторий, Анапа, Кисловодск.</a:t>
            </a:r>
          </a:p>
          <a:p>
            <a:r>
              <a:rPr lang="ru-RU" dirty="0"/>
              <a:t>Снимается с учета через 5 лет стойкой ремиссии.</a:t>
            </a:r>
          </a:p>
          <a:p>
            <a:endParaRPr lang="ru-RU" dirty="0"/>
          </a:p>
        </p:txBody>
      </p:sp>
    </p:spTree>
    <p:extLst>
      <p:ext uri="{BB962C8B-B14F-4D97-AF65-F5344CB8AC3E}">
        <p14:creationId xmlns:p14="http://schemas.microsoft.com/office/powerpoint/2010/main" val="394194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Ревматизм</a:t>
            </a: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02502098"/>
              </p:ext>
            </p:extLst>
          </p:nvPr>
        </p:nvGraphicFramePr>
        <p:xfrm>
          <a:off x="251520" y="1196752"/>
          <a:ext cx="8640960" cy="5472610"/>
        </p:xfrm>
        <a:graphic>
          <a:graphicData uri="http://schemas.openxmlformats.org/drawingml/2006/table">
            <a:tbl>
              <a:tblPr firstRow="1" firstCol="1" bandRow="1">
                <a:tableStyleId>{5C22544A-7EE6-4342-B048-85BDC9FD1C3A}</a:tableStyleId>
              </a:tblPr>
              <a:tblGrid>
                <a:gridCol w="3324243"/>
                <a:gridCol w="5316717"/>
              </a:tblGrid>
              <a:tr h="1187550">
                <a:tc>
                  <a:txBody>
                    <a:bodyPr/>
                    <a:lstStyle/>
                    <a:p>
                      <a:pPr algn="just">
                        <a:lnSpc>
                          <a:spcPct val="115000"/>
                        </a:lnSpc>
                        <a:spcAft>
                          <a:spcPts val="0"/>
                        </a:spcAft>
                      </a:pPr>
                      <a:r>
                        <a:rPr lang="ru-RU" sz="2400" dirty="0">
                          <a:effectLst/>
                        </a:rPr>
                        <a:t>Педиатр</a:t>
                      </a:r>
                      <a:endParaRPr lang="ru-RU" sz="24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В первые 3 года 2-3 раза в год, затем 2 раза в год</a:t>
                      </a:r>
                      <a:endParaRPr lang="ru-RU" sz="2400" dirty="0">
                        <a:effectLst/>
                        <a:latin typeface="Calibri"/>
                        <a:ea typeface="Calibri"/>
                        <a:cs typeface="Times New Roman"/>
                      </a:endParaRPr>
                    </a:p>
                  </a:txBody>
                  <a:tcPr marL="9525" marR="9525" marT="9525" marB="9525" anchor="ctr"/>
                </a:tc>
              </a:tr>
              <a:tr h="1187550">
                <a:tc>
                  <a:txBody>
                    <a:bodyPr/>
                    <a:lstStyle/>
                    <a:p>
                      <a:pPr algn="just">
                        <a:lnSpc>
                          <a:spcPct val="115000"/>
                        </a:lnSpc>
                        <a:spcAft>
                          <a:spcPts val="0"/>
                        </a:spcAft>
                      </a:pPr>
                      <a:r>
                        <a:rPr lang="ru-RU" sz="2400" dirty="0" err="1">
                          <a:effectLst/>
                        </a:rPr>
                        <a:t>Кардиоревматолог</a:t>
                      </a:r>
                      <a:endParaRPr lang="ru-RU" sz="24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1 раз в месяц в течение 3 месяцев, затем 1 раза в 3 месяца</a:t>
                      </a:r>
                      <a:endParaRPr lang="ru-RU" sz="2400" dirty="0">
                        <a:effectLst/>
                        <a:latin typeface="Calibri"/>
                        <a:ea typeface="Calibri"/>
                        <a:cs typeface="Times New Roman"/>
                      </a:endParaRPr>
                    </a:p>
                  </a:txBody>
                  <a:tcPr marL="9525" marR="9525" marT="9525" marB="9525" anchor="ctr"/>
                </a:tc>
              </a:tr>
              <a:tr h="619502">
                <a:tc>
                  <a:txBody>
                    <a:bodyPr/>
                    <a:lstStyle/>
                    <a:p>
                      <a:pPr algn="just">
                        <a:lnSpc>
                          <a:spcPct val="115000"/>
                        </a:lnSpc>
                        <a:spcAft>
                          <a:spcPts val="0"/>
                        </a:spcAft>
                      </a:pPr>
                      <a:r>
                        <a:rPr lang="ru-RU" sz="2400">
                          <a:effectLst/>
                        </a:rPr>
                        <a:t>ЛОР</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2 раз в год</a:t>
                      </a:r>
                      <a:endParaRPr lang="ru-RU" sz="2400" dirty="0">
                        <a:effectLst/>
                        <a:latin typeface="Calibri"/>
                        <a:ea typeface="Calibri"/>
                        <a:cs typeface="Times New Roman"/>
                      </a:endParaRPr>
                    </a:p>
                  </a:txBody>
                  <a:tcPr marL="9525" marR="9525" marT="9525" marB="9525" anchor="ctr"/>
                </a:tc>
              </a:tr>
              <a:tr h="619502">
                <a:tc>
                  <a:txBody>
                    <a:bodyPr/>
                    <a:lstStyle/>
                    <a:p>
                      <a:pPr algn="just">
                        <a:lnSpc>
                          <a:spcPct val="115000"/>
                        </a:lnSpc>
                        <a:spcAft>
                          <a:spcPts val="0"/>
                        </a:spcAft>
                      </a:pPr>
                      <a:r>
                        <a:rPr lang="ru-RU" sz="2400">
                          <a:effectLst/>
                        </a:rPr>
                        <a:t>стоматолог</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2 раз в год</a:t>
                      </a:r>
                      <a:endParaRPr lang="ru-RU" sz="2400" dirty="0">
                        <a:effectLst/>
                        <a:latin typeface="Calibri"/>
                        <a:ea typeface="Calibri"/>
                        <a:cs typeface="Times New Roman"/>
                      </a:endParaRPr>
                    </a:p>
                  </a:txBody>
                  <a:tcPr marL="9525" marR="9525" marT="9525" marB="9525" anchor="ctr"/>
                </a:tc>
              </a:tr>
              <a:tr h="619502">
                <a:tc>
                  <a:txBody>
                    <a:bodyPr/>
                    <a:lstStyle/>
                    <a:p>
                      <a:pPr algn="just">
                        <a:lnSpc>
                          <a:spcPct val="115000"/>
                        </a:lnSpc>
                        <a:spcAft>
                          <a:spcPts val="0"/>
                        </a:spcAft>
                      </a:pPr>
                      <a:r>
                        <a:rPr lang="ru-RU" sz="2400">
                          <a:effectLst/>
                        </a:rPr>
                        <a:t>ОАК, ОАМ</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2-4 раз в год</a:t>
                      </a:r>
                      <a:endParaRPr lang="ru-RU" sz="2400" dirty="0">
                        <a:effectLst/>
                        <a:latin typeface="Calibri"/>
                        <a:ea typeface="Calibri"/>
                        <a:cs typeface="Times New Roman"/>
                      </a:endParaRPr>
                    </a:p>
                  </a:txBody>
                  <a:tcPr marL="9525" marR="9525" marT="9525" marB="9525" anchor="ctr"/>
                </a:tc>
              </a:tr>
              <a:tr h="619502">
                <a:tc>
                  <a:txBody>
                    <a:bodyPr/>
                    <a:lstStyle/>
                    <a:p>
                      <a:pPr algn="just">
                        <a:lnSpc>
                          <a:spcPct val="115000"/>
                        </a:lnSpc>
                        <a:spcAft>
                          <a:spcPts val="0"/>
                        </a:spcAft>
                      </a:pPr>
                      <a:r>
                        <a:rPr lang="ru-RU" sz="2400">
                          <a:effectLst/>
                        </a:rPr>
                        <a:t>ЭКГ,  ФКГ</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2 раза в год</a:t>
                      </a:r>
                      <a:endParaRPr lang="ru-RU" sz="2400" dirty="0">
                        <a:effectLst/>
                        <a:latin typeface="Calibri"/>
                        <a:ea typeface="Calibri"/>
                        <a:cs typeface="Times New Roman"/>
                      </a:endParaRPr>
                    </a:p>
                  </a:txBody>
                  <a:tcPr marL="9525" marR="9525" marT="9525" marB="9525" anchor="ctr"/>
                </a:tc>
              </a:tr>
              <a:tr h="619502">
                <a:tc>
                  <a:txBody>
                    <a:bodyPr/>
                    <a:lstStyle/>
                    <a:p>
                      <a:pPr algn="just">
                        <a:lnSpc>
                          <a:spcPct val="115000"/>
                        </a:lnSpc>
                        <a:spcAft>
                          <a:spcPts val="0"/>
                        </a:spcAft>
                      </a:pPr>
                      <a:r>
                        <a:rPr lang="ru-RU" sz="2400">
                          <a:effectLst/>
                        </a:rPr>
                        <a:t>ЭХО кардиоскопия</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По показаниям</a:t>
                      </a:r>
                      <a:endParaRPr lang="ru-RU" sz="2400" dirty="0">
                        <a:effectLst/>
                        <a:latin typeface="Calibri"/>
                        <a:ea typeface="Calibri"/>
                        <a:cs typeface="Times New Roman"/>
                      </a:endParaRPr>
                    </a:p>
                  </a:txBody>
                  <a:tcPr marL="9525" marR="9525" marT="9525" marB="9525" anchor="ctr"/>
                </a:tc>
              </a:tr>
            </a:tbl>
          </a:graphicData>
        </a:graphic>
      </p:graphicFrame>
      <p:sp>
        <p:nvSpPr>
          <p:cNvPr id="5" name="Rectangle 1"/>
          <p:cNvSpPr>
            <a:spLocks noChangeArrowheads="1"/>
          </p:cNvSpPr>
          <p:nvPr/>
        </p:nvSpPr>
        <p:spPr bwMode="auto">
          <a:xfrm>
            <a:off x="2386013" y="2849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2C2C2C"/>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9636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6480720"/>
          </a:xfrm>
        </p:spPr>
        <p:txBody>
          <a:bodyPr/>
          <a:lstStyle/>
          <a:p>
            <a:r>
              <a:rPr lang="ru-RU" sz="4800" dirty="0"/>
              <a:t>В структуре детского населения дети с хроническими заболеваниями составляют до </a:t>
            </a:r>
            <a:r>
              <a:rPr lang="ru-RU" sz="4800" b="1" dirty="0">
                <a:solidFill>
                  <a:srgbClr val="FF0000"/>
                </a:solidFill>
              </a:rPr>
              <a:t>15% </a:t>
            </a:r>
            <a:r>
              <a:rPr lang="ru-RU" sz="4800" dirty="0"/>
              <a:t>, но, несмотря на сравнительно небольшой процент, эта группа формирует значительный раздел работы участкового педиатра.</a:t>
            </a:r>
          </a:p>
          <a:p>
            <a:endParaRPr lang="ru-RU" dirty="0"/>
          </a:p>
        </p:txBody>
      </p:sp>
    </p:spTree>
    <p:extLst>
      <p:ext uri="{BB962C8B-B14F-4D97-AF65-F5344CB8AC3E}">
        <p14:creationId xmlns:p14="http://schemas.microsoft.com/office/powerpoint/2010/main" val="2100881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507288" cy="6408712"/>
          </a:xfrm>
        </p:spPr>
        <p:txBody>
          <a:bodyPr>
            <a:normAutofit fontScale="85000" lnSpcReduction="20000"/>
          </a:bodyPr>
          <a:lstStyle/>
          <a:p>
            <a:r>
              <a:rPr lang="ru-RU" dirty="0"/>
              <a:t>Щадящий режим – освобождение от дополнительных занятий, нагрузок.</a:t>
            </a:r>
          </a:p>
          <a:p>
            <a:r>
              <a:rPr lang="ru-RU" dirty="0"/>
              <a:t>Диета № 10.</a:t>
            </a:r>
          </a:p>
          <a:p>
            <a:r>
              <a:rPr lang="ru-RU" dirty="0"/>
              <a:t>Первичная профилактика:</a:t>
            </a:r>
          </a:p>
          <a:p>
            <a:r>
              <a:rPr lang="ru-RU" dirty="0"/>
              <a:t>В понятие первичной профилактики при ревматизме включается меры общего и санитарно- гигиенического характера, уменьшение стрептококкового окружения, борьба со стрептококковой инфекцией, борьба со скученностью, проветривание и влажная уборка помещений, соблюдение правил личной гигиены, санация очагов хронической инфекции.</a:t>
            </a:r>
          </a:p>
          <a:p>
            <a:r>
              <a:rPr lang="ru-RU" dirty="0"/>
              <a:t>Вторичная профилактика:</a:t>
            </a:r>
          </a:p>
          <a:p>
            <a:r>
              <a:rPr lang="ru-RU" dirty="0"/>
              <a:t>Направлена на предупреждение повторных атак и прогрессирования заболевания у лиц, перенесших ОРЛ, и предусматривает круглогодичное введение пенициллинов  пролонгированного </a:t>
            </a:r>
            <a:r>
              <a:rPr lang="ru-RU" dirty="0" smtClean="0"/>
              <a:t>действия.</a:t>
            </a:r>
          </a:p>
          <a:p>
            <a:endParaRPr lang="ru-RU" dirty="0"/>
          </a:p>
        </p:txBody>
      </p:sp>
    </p:spTree>
    <p:extLst>
      <p:ext uri="{BB962C8B-B14F-4D97-AF65-F5344CB8AC3E}">
        <p14:creationId xmlns:p14="http://schemas.microsoft.com/office/powerpoint/2010/main" val="2793840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9036496" cy="6741368"/>
          </a:xfrm>
        </p:spPr>
        <p:txBody>
          <a:bodyPr>
            <a:noAutofit/>
          </a:bodyPr>
          <a:lstStyle/>
          <a:p>
            <a:r>
              <a:rPr lang="ru-RU" sz="1050" dirty="0"/>
              <a:t>длительность вторичной профилактики (которую следует начинать еще в стационаре) для каждого пациента устанавливается индивидуально и, в соответствии с рекомендациями ВОЗ, определяется наличием факторов риска, повторных атак ОРЛ. К этим факторам относятся:</a:t>
            </a:r>
          </a:p>
          <a:p>
            <a:r>
              <a:rPr lang="ru-RU" sz="1050" dirty="0"/>
              <a:t>- возраст больного</a:t>
            </a:r>
          </a:p>
          <a:p>
            <a:r>
              <a:rPr lang="ru-RU" sz="1050" dirty="0"/>
              <a:t>- наличие ХРБС</a:t>
            </a:r>
          </a:p>
          <a:p>
            <a:r>
              <a:rPr lang="ru-RU" sz="1050" dirty="0"/>
              <a:t>- время от момента первой атаки ОРЛ</a:t>
            </a:r>
          </a:p>
          <a:p>
            <a:r>
              <a:rPr lang="ru-RU" sz="1050" dirty="0"/>
              <a:t>- число предыдущих атак</a:t>
            </a:r>
          </a:p>
          <a:p>
            <a:r>
              <a:rPr lang="ru-RU" sz="1050" dirty="0"/>
              <a:t>- фактор скученности в семье</a:t>
            </a:r>
          </a:p>
          <a:p>
            <a:r>
              <a:rPr lang="ru-RU" sz="1050" dirty="0"/>
              <a:t>- семейный анамнез, отягощенный ОРЛ/ХРБС</a:t>
            </a:r>
          </a:p>
          <a:p>
            <a:r>
              <a:rPr lang="ru-RU" sz="1050" dirty="0"/>
              <a:t>- социально - экономический и образовательный статус больного</a:t>
            </a:r>
          </a:p>
          <a:p>
            <a:r>
              <a:rPr lang="ru-RU" sz="1050" dirty="0"/>
              <a:t>- риск стрептококковой инфекции в регионе</a:t>
            </a:r>
          </a:p>
          <a:p>
            <a:r>
              <a:rPr lang="ru-RU" sz="1050" dirty="0"/>
              <a:t>- профессия и место работы больного (школьные учителя, врачи, лица, работающие в условиях скученности).</a:t>
            </a:r>
          </a:p>
          <a:p>
            <a:r>
              <a:rPr lang="ru-RU" sz="1050" dirty="0"/>
              <a:t>Как правило, длительность вторичной профилактики должна составлять:</a:t>
            </a:r>
          </a:p>
          <a:p>
            <a:r>
              <a:rPr lang="ru-RU" sz="1050" dirty="0"/>
              <a:t>а ) для лиц, перенесших ОРЛ без кардита (артриты, хорея) - не менее 5 лет после последней атаки или до 18 лет (по принципу «что дольше»).</a:t>
            </a:r>
          </a:p>
          <a:p>
            <a:r>
              <a:rPr lang="ru-RU" sz="1050" dirty="0"/>
              <a:t>б) в случаях излеченного кардита без формирования порока сердца - не менее 10 лет после последней атаки или до 25 лет (по принципу «что дольше»).</a:t>
            </a:r>
          </a:p>
          <a:p>
            <a:r>
              <a:rPr lang="ru-RU" sz="1050" dirty="0"/>
              <a:t>в) для больных с пороком сердца (в том числе после оперативного лечения) - пожизненно.</a:t>
            </a:r>
          </a:p>
          <a:p>
            <a:r>
              <a:rPr lang="ru-RU" sz="1050" dirty="0"/>
              <a:t>У данной категории больных, при наличии у них тонзиллита/фарингиты, оправдано курсовое лечение </a:t>
            </a:r>
            <a:r>
              <a:rPr lang="ru-RU" sz="1050" dirty="0" err="1"/>
              <a:t>макролидами</a:t>
            </a:r>
            <a:r>
              <a:rPr lang="ru-RU" sz="1050" dirty="0"/>
              <a:t> каждого случая.</a:t>
            </a:r>
          </a:p>
          <a:p>
            <a:r>
              <a:rPr lang="ru-RU" sz="1050" dirty="0" err="1"/>
              <a:t>Кардиотропные</a:t>
            </a:r>
            <a:r>
              <a:rPr lang="ru-RU" sz="1050" dirty="0"/>
              <a:t> средства</a:t>
            </a:r>
          </a:p>
          <a:p>
            <a:r>
              <a:rPr lang="ru-RU" sz="1050" dirty="0"/>
              <a:t>Биостимуляторы. Адаптогены.</a:t>
            </a:r>
          </a:p>
          <a:p>
            <a:r>
              <a:rPr lang="ru-RU" sz="1050" dirty="0"/>
              <a:t>ЛФК. Массаж.</a:t>
            </a:r>
          </a:p>
          <a:p>
            <a:r>
              <a:rPr lang="ru-RU" sz="1050" dirty="0"/>
              <a:t>Фитотерапия: брусничный лист, вереск, лавровый лист, корень лопуха, донник лекарственный.</a:t>
            </a:r>
          </a:p>
          <a:p>
            <a:r>
              <a:rPr lang="ru-RU" sz="1050" dirty="0"/>
              <a:t>Для полоскания горла применяется настой листьев шалфея, календулы, эвкалипта, </a:t>
            </a:r>
            <a:r>
              <a:rPr lang="ru-RU" sz="1050" dirty="0" err="1"/>
              <a:t>каланхоэ</a:t>
            </a:r>
            <a:r>
              <a:rPr lang="ru-RU" sz="1050" dirty="0"/>
              <a:t>.</a:t>
            </a:r>
          </a:p>
          <a:p>
            <a:r>
              <a:rPr lang="ru-RU" sz="1050" dirty="0"/>
              <a:t>В остром периоде – показаны настои трав, содержащие салициловые соединения и оказывающие потогонное действие:</a:t>
            </a:r>
          </a:p>
          <a:p>
            <a:r>
              <a:rPr lang="ru-RU" sz="1050" dirty="0"/>
              <a:t>Сбор №1: кора крушины, листья берёзы, кора ивы.</a:t>
            </a:r>
          </a:p>
          <a:p>
            <a:r>
              <a:rPr lang="ru-RU" sz="1050" dirty="0"/>
              <a:t>Сбор №2: цветки бузины черной, листья берёзы, кора ивы, листья крапивы, корень петрушки.</a:t>
            </a:r>
          </a:p>
          <a:p>
            <a:r>
              <a:rPr lang="ru-RU" sz="1050" dirty="0"/>
              <a:t>Применяют отвар в возрастных дозировках 3-4 раза в день.</a:t>
            </a:r>
          </a:p>
          <a:p>
            <a:r>
              <a:rPr lang="ru-RU" sz="1050" dirty="0"/>
              <a:t>При ревматическом полиартрите сбор: кора ивы, трава хвоща полевого, листья берёзы, цветки календулы лекарственной, плоды можжевельника, кора крушины, листья крапивы. Настой принимают каждые 2 часа, глотками в тёплом виде.</a:t>
            </a:r>
          </a:p>
          <a:p>
            <a:r>
              <a:rPr lang="ru-RU" sz="1050" dirty="0"/>
              <a:t>Школьникам предоставляется дополнительный выходной день, освобождение от переводных экзаменов на 6 месяцев от начала атаки, при непрерывно рецидивирующем течении – освобождение дают постоянно. Выпускные экзамены проводят по щадящей методике.</a:t>
            </a:r>
          </a:p>
          <a:p>
            <a:r>
              <a:rPr lang="ru-RU" sz="1050" dirty="0"/>
              <a:t>Профориентация: при ревматизме неактивной фазы, без клинических проявлений противопоказаны факторы производства и трудового процесса: неблагоприятные метеорологические и микроклиматические факторы, значительное физическое напряжение, токсические вещества.</a:t>
            </a:r>
          </a:p>
          <a:p>
            <a:r>
              <a:rPr lang="ru-RU" sz="1050" dirty="0"/>
              <a:t>Группа по физкультуре – специальная в течение 1 года наблюдения; затем подготовительная.</a:t>
            </a:r>
          </a:p>
          <a:p>
            <a:r>
              <a:rPr lang="ru-RU" sz="1050" dirty="0"/>
              <a:t>Санаторно-курортное лечение: Сочи, Кисловодск, Белокуриха.</a:t>
            </a:r>
          </a:p>
          <a:p>
            <a:r>
              <a:rPr lang="ru-RU" sz="1050" dirty="0"/>
              <a:t>Вакцинация по заключению иммунолога.</a:t>
            </a:r>
          </a:p>
          <a:p>
            <a:r>
              <a:rPr lang="ru-RU" sz="1050" dirty="0"/>
              <a:t>Диспансерное лечение в течение 5 лет, затем снимают с учета при отсутствии рецидива.</a:t>
            </a:r>
          </a:p>
          <a:p>
            <a:endParaRPr lang="ru-RU" sz="1050" dirty="0"/>
          </a:p>
        </p:txBody>
      </p:sp>
    </p:spTree>
    <p:extLst>
      <p:ext uri="{BB962C8B-B14F-4D97-AF65-F5344CB8AC3E}">
        <p14:creationId xmlns:p14="http://schemas.microsoft.com/office/powerpoint/2010/main" val="636551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Неревматические кардиты</a:t>
            </a: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67857360"/>
              </p:ext>
            </p:extLst>
          </p:nvPr>
        </p:nvGraphicFramePr>
        <p:xfrm>
          <a:off x="251520" y="1196751"/>
          <a:ext cx="8640960" cy="5583576"/>
        </p:xfrm>
        <a:graphic>
          <a:graphicData uri="http://schemas.openxmlformats.org/drawingml/2006/table">
            <a:tbl>
              <a:tblPr firstRow="1" firstCol="1" bandRow="1">
                <a:tableStyleId>{5C22544A-7EE6-4342-B048-85BDC9FD1C3A}</a:tableStyleId>
              </a:tblPr>
              <a:tblGrid>
                <a:gridCol w="4636613"/>
                <a:gridCol w="4004347"/>
              </a:tblGrid>
              <a:tr h="832305">
                <a:tc>
                  <a:txBody>
                    <a:bodyPr/>
                    <a:lstStyle/>
                    <a:p>
                      <a:pPr algn="just">
                        <a:lnSpc>
                          <a:spcPct val="115000"/>
                        </a:lnSpc>
                        <a:spcAft>
                          <a:spcPts val="0"/>
                        </a:spcAft>
                      </a:pPr>
                      <a:r>
                        <a:rPr lang="ru-RU" sz="2400" dirty="0">
                          <a:effectLst/>
                        </a:rPr>
                        <a:t>Педиатр</a:t>
                      </a:r>
                      <a:endParaRPr lang="ru-RU" sz="24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1 р. в мес., затем 2 р. в год.</a:t>
                      </a:r>
                      <a:endParaRPr lang="ru-RU" sz="2400" dirty="0">
                        <a:effectLst/>
                        <a:latin typeface="Calibri"/>
                        <a:ea typeface="Calibri"/>
                        <a:cs typeface="Times New Roman"/>
                      </a:endParaRPr>
                    </a:p>
                  </a:txBody>
                  <a:tcPr marL="9525" marR="9525" marT="9525" marB="9525" anchor="ctr"/>
                </a:tc>
              </a:tr>
              <a:tr h="422707">
                <a:tc>
                  <a:txBody>
                    <a:bodyPr/>
                    <a:lstStyle/>
                    <a:p>
                      <a:pPr algn="just">
                        <a:lnSpc>
                          <a:spcPct val="115000"/>
                        </a:lnSpc>
                        <a:spcAft>
                          <a:spcPts val="0"/>
                        </a:spcAft>
                      </a:pPr>
                      <a:r>
                        <a:rPr lang="ru-RU" sz="2400">
                          <a:effectLst/>
                        </a:rPr>
                        <a:t>Кардиоревматолог</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1 р. в мес., затем 2 р. в год</a:t>
                      </a:r>
                      <a:endParaRPr lang="ru-RU" sz="2400" dirty="0">
                        <a:effectLst/>
                        <a:latin typeface="Calibri"/>
                        <a:ea typeface="Calibri"/>
                        <a:cs typeface="Times New Roman"/>
                      </a:endParaRPr>
                    </a:p>
                  </a:txBody>
                  <a:tcPr marL="9525" marR="9525" marT="9525" marB="9525" anchor="ctr"/>
                </a:tc>
              </a:tr>
              <a:tr h="422707">
                <a:tc>
                  <a:txBody>
                    <a:bodyPr/>
                    <a:lstStyle/>
                    <a:p>
                      <a:pPr algn="just">
                        <a:lnSpc>
                          <a:spcPct val="115000"/>
                        </a:lnSpc>
                        <a:spcAft>
                          <a:spcPts val="0"/>
                        </a:spcAft>
                      </a:pPr>
                      <a:r>
                        <a:rPr lang="ru-RU" sz="2400">
                          <a:effectLst/>
                        </a:rPr>
                        <a:t>ЛОР</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2 раза в год</a:t>
                      </a:r>
                      <a:endParaRPr lang="ru-RU" sz="2400" dirty="0">
                        <a:effectLst/>
                        <a:latin typeface="Calibri"/>
                        <a:ea typeface="Calibri"/>
                        <a:cs typeface="Times New Roman"/>
                      </a:endParaRPr>
                    </a:p>
                  </a:txBody>
                  <a:tcPr marL="9525" marR="9525" marT="9525" marB="9525" anchor="ctr"/>
                </a:tc>
              </a:tr>
              <a:tr h="422707">
                <a:tc>
                  <a:txBody>
                    <a:bodyPr/>
                    <a:lstStyle/>
                    <a:p>
                      <a:pPr algn="just">
                        <a:lnSpc>
                          <a:spcPct val="115000"/>
                        </a:lnSpc>
                        <a:spcAft>
                          <a:spcPts val="0"/>
                        </a:spcAft>
                      </a:pPr>
                      <a:r>
                        <a:rPr lang="ru-RU" sz="2400">
                          <a:effectLst/>
                        </a:rPr>
                        <a:t>стоматолог</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2 раза в год</a:t>
                      </a:r>
                      <a:endParaRPr lang="ru-RU" sz="2400" dirty="0">
                        <a:effectLst/>
                        <a:latin typeface="Calibri"/>
                        <a:ea typeface="Calibri"/>
                        <a:cs typeface="Times New Roman"/>
                      </a:endParaRPr>
                    </a:p>
                  </a:txBody>
                  <a:tcPr marL="9525" marR="9525" marT="9525" marB="9525" anchor="ctr"/>
                </a:tc>
              </a:tr>
              <a:tr h="1241905">
                <a:tc>
                  <a:txBody>
                    <a:bodyPr/>
                    <a:lstStyle/>
                    <a:p>
                      <a:pPr algn="just">
                        <a:lnSpc>
                          <a:spcPct val="115000"/>
                        </a:lnSpc>
                        <a:spcAft>
                          <a:spcPts val="0"/>
                        </a:spcAft>
                      </a:pPr>
                      <a:r>
                        <a:rPr lang="ru-RU" sz="2400" dirty="0">
                          <a:effectLst/>
                        </a:rPr>
                        <a:t>ОАК,</a:t>
                      </a:r>
                    </a:p>
                    <a:p>
                      <a:pPr algn="just">
                        <a:lnSpc>
                          <a:spcPct val="115000"/>
                        </a:lnSpc>
                        <a:spcAft>
                          <a:spcPts val="0"/>
                        </a:spcAft>
                      </a:pPr>
                      <a:r>
                        <a:rPr lang="ru-RU" sz="2400" dirty="0">
                          <a:effectLst/>
                        </a:rPr>
                        <a:t>ОАМ</a:t>
                      </a:r>
                    </a:p>
                    <a:p>
                      <a:pPr algn="just">
                        <a:lnSpc>
                          <a:spcPct val="115000"/>
                        </a:lnSpc>
                        <a:spcAft>
                          <a:spcPts val="0"/>
                        </a:spcAft>
                      </a:pPr>
                      <a:r>
                        <a:rPr lang="ru-RU" sz="2400" dirty="0">
                          <a:effectLst/>
                        </a:rPr>
                        <a:t>Биохимия крови</a:t>
                      </a:r>
                      <a:endParaRPr lang="ru-RU" sz="24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2 раза в год</a:t>
                      </a:r>
                      <a:endParaRPr lang="ru-RU" sz="2400" dirty="0">
                        <a:effectLst/>
                        <a:latin typeface="Calibri"/>
                        <a:ea typeface="Calibri"/>
                        <a:cs typeface="Times New Roman"/>
                      </a:endParaRPr>
                    </a:p>
                  </a:txBody>
                  <a:tcPr marL="9525" marR="9525" marT="9525" marB="9525" anchor="ctr"/>
                </a:tc>
              </a:tr>
              <a:tr h="422707">
                <a:tc>
                  <a:txBody>
                    <a:bodyPr/>
                    <a:lstStyle/>
                    <a:p>
                      <a:pPr algn="just">
                        <a:lnSpc>
                          <a:spcPct val="115000"/>
                        </a:lnSpc>
                        <a:spcAft>
                          <a:spcPts val="0"/>
                        </a:spcAft>
                      </a:pPr>
                      <a:r>
                        <a:rPr lang="ru-RU" sz="2400">
                          <a:effectLst/>
                        </a:rPr>
                        <a:t>ЭКГ</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2 раза в год</a:t>
                      </a:r>
                      <a:endParaRPr lang="ru-RU" sz="2400" dirty="0">
                        <a:effectLst/>
                        <a:latin typeface="Calibri"/>
                        <a:ea typeface="Calibri"/>
                        <a:cs typeface="Times New Roman"/>
                      </a:endParaRPr>
                    </a:p>
                  </a:txBody>
                  <a:tcPr marL="9525" marR="9525" marT="9525" marB="9525" anchor="ctr"/>
                </a:tc>
              </a:tr>
              <a:tr h="422707">
                <a:tc>
                  <a:txBody>
                    <a:bodyPr/>
                    <a:lstStyle/>
                    <a:p>
                      <a:pPr algn="just">
                        <a:lnSpc>
                          <a:spcPct val="115000"/>
                        </a:lnSpc>
                        <a:spcAft>
                          <a:spcPts val="0"/>
                        </a:spcAft>
                      </a:pPr>
                      <a:r>
                        <a:rPr lang="ru-RU" sz="2400">
                          <a:effectLst/>
                        </a:rPr>
                        <a:t>ФКГ</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По показаниям</a:t>
                      </a:r>
                      <a:endParaRPr lang="ru-RU" sz="2400" dirty="0">
                        <a:effectLst/>
                        <a:latin typeface="Calibri"/>
                        <a:ea typeface="Calibri"/>
                        <a:cs typeface="Times New Roman"/>
                      </a:endParaRPr>
                    </a:p>
                  </a:txBody>
                  <a:tcPr marL="9525" marR="9525" marT="9525" marB="9525" anchor="ctr"/>
                </a:tc>
              </a:tr>
              <a:tr h="422707">
                <a:tc>
                  <a:txBody>
                    <a:bodyPr/>
                    <a:lstStyle/>
                    <a:p>
                      <a:pPr algn="just">
                        <a:lnSpc>
                          <a:spcPct val="115000"/>
                        </a:lnSpc>
                        <a:spcAft>
                          <a:spcPts val="0"/>
                        </a:spcAft>
                      </a:pPr>
                      <a:r>
                        <a:rPr lang="ru-RU" sz="2400">
                          <a:effectLst/>
                        </a:rPr>
                        <a:t>ЭХО кардиоскопия</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По показаниям</a:t>
                      </a:r>
                      <a:endParaRPr lang="ru-RU" sz="2400" dirty="0">
                        <a:effectLst/>
                        <a:latin typeface="Calibri"/>
                        <a:ea typeface="Calibri"/>
                        <a:cs typeface="Times New Roman"/>
                      </a:endParaRPr>
                    </a:p>
                  </a:txBody>
                  <a:tcPr marL="9525" marR="9525" marT="9525" marB="9525" anchor="ctr"/>
                </a:tc>
              </a:tr>
              <a:tr h="832305">
                <a:tc>
                  <a:txBody>
                    <a:bodyPr/>
                    <a:lstStyle/>
                    <a:p>
                      <a:pPr algn="just">
                        <a:lnSpc>
                          <a:spcPct val="115000"/>
                        </a:lnSpc>
                        <a:spcAft>
                          <a:spcPts val="0"/>
                        </a:spcAft>
                      </a:pPr>
                      <a:r>
                        <a:rPr lang="ru-RU" sz="2400">
                          <a:effectLst/>
                        </a:rPr>
                        <a:t>Рентгенография грудной клетки</a:t>
                      </a:r>
                      <a:endParaRPr lang="ru-RU" sz="24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400" dirty="0">
                          <a:effectLst/>
                        </a:rPr>
                        <a:t>По показаниям</a:t>
                      </a:r>
                      <a:endParaRPr lang="ru-RU" sz="24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056850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669360"/>
          </a:xfrm>
        </p:spPr>
        <p:txBody>
          <a:bodyPr>
            <a:normAutofit fontScale="47500" lnSpcReduction="20000"/>
          </a:bodyPr>
          <a:lstStyle/>
          <a:p>
            <a:r>
              <a:rPr lang="ru-RU" dirty="0"/>
              <a:t>Щадящий режим. Освобождение от дополнительных занятий, нагрузок. Необходим свободный день среди недели в первые 3 мес.</a:t>
            </a:r>
          </a:p>
          <a:p>
            <a:r>
              <a:rPr lang="ru-RU" dirty="0"/>
              <a:t>Диета №10.</a:t>
            </a:r>
          </a:p>
          <a:p>
            <a:r>
              <a:rPr lang="ru-RU" dirty="0"/>
              <a:t>Сердечные гликозиды – по показаниям (под контролем ЭКГ и рентгенографии).</a:t>
            </a:r>
          </a:p>
          <a:p>
            <a:r>
              <a:rPr lang="ru-RU" dirty="0" err="1"/>
              <a:t>Кардиотропные</a:t>
            </a:r>
            <a:r>
              <a:rPr lang="ru-RU" dirty="0"/>
              <a:t> средства: </a:t>
            </a:r>
            <a:r>
              <a:rPr lang="ru-RU" dirty="0" err="1"/>
              <a:t>рибоксин</a:t>
            </a:r>
            <a:r>
              <a:rPr lang="ru-RU" dirty="0"/>
              <a:t> – ½ - 1 таб. 3 р. в день в течение месяца, затем 2 р. в день в течение 1 мес. (</a:t>
            </a:r>
            <a:r>
              <a:rPr lang="ru-RU" dirty="0" err="1"/>
              <a:t>панангин</a:t>
            </a:r>
            <a:r>
              <a:rPr lang="ru-RU" dirty="0"/>
              <a:t>, </a:t>
            </a:r>
            <a:r>
              <a:rPr lang="ru-RU" dirty="0" err="1"/>
              <a:t>оротат</a:t>
            </a:r>
            <a:r>
              <a:rPr lang="ru-RU" dirty="0"/>
              <a:t> калия, витамин В12,В5,В15).</a:t>
            </a:r>
          </a:p>
          <a:p>
            <a:r>
              <a:rPr lang="ru-RU" dirty="0" err="1"/>
              <a:t>Антиревматические</a:t>
            </a:r>
            <a:r>
              <a:rPr lang="ru-RU" dirty="0"/>
              <a:t> противовоспалительные препараты весной и осенью в течение 4-х недель.</a:t>
            </a:r>
          </a:p>
          <a:p>
            <a:r>
              <a:rPr lang="ru-RU" dirty="0"/>
              <a:t>При затяжном и хроническом течении нестероидные противовоспалительные препараты или </a:t>
            </a:r>
            <a:r>
              <a:rPr lang="ru-RU" dirty="0" err="1"/>
              <a:t>аминохинолинового</a:t>
            </a:r>
            <a:r>
              <a:rPr lang="ru-RU" dirty="0"/>
              <a:t> ряда (</a:t>
            </a:r>
            <a:r>
              <a:rPr lang="ru-RU" dirty="0" err="1"/>
              <a:t>делагил</a:t>
            </a:r>
            <a:r>
              <a:rPr lang="ru-RU" dirty="0"/>
              <a:t>, </a:t>
            </a:r>
            <a:r>
              <a:rPr lang="ru-RU" dirty="0" err="1"/>
              <a:t>плаквенил</a:t>
            </a:r>
            <a:r>
              <a:rPr lang="ru-RU" dirty="0"/>
              <a:t> в течение 4-8 мес.).</a:t>
            </a:r>
          </a:p>
          <a:p>
            <a:r>
              <a:rPr lang="ru-RU" dirty="0"/>
              <a:t>Санация хронических очагов инфекции. Фитотерапия.</a:t>
            </a:r>
          </a:p>
          <a:p>
            <a:r>
              <a:rPr lang="ru-RU" dirty="0"/>
              <a:t>При сердечно-сосудистых неврозах рекомендуется применение лекарственных препаратов, оказывающих успокаивающее действие на ЦНС. Это мята перечная, ландыш, хмель.</a:t>
            </a:r>
          </a:p>
          <a:p>
            <a:r>
              <a:rPr lang="ru-RU" dirty="0"/>
              <a:t>Показан следующий сбор: листья мяты, корень валерианы, шишки хмеля, листья вахты, применяют в виде отвара в возрастной дозировке 2-3 раза в день 2-3 недели.</a:t>
            </a:r>
          </a:p>
          <a:p>
            <a:r>
              <a:rPr lang="ru-RU" dirty="0"/>
              <a:t>При сердцебиении, раздражительности и бессоннице рекомендуется сбор: листья хвоща полевого, листья горца птичьего, цветки боярышника, по 1-4 стакана 3-4 раза в день.</a:t>
            </a:r>
          </a:p>
          <a:p>
            <a:r>
              <a:rPr lang="ru-RU" dirty="0"/>
              <a:t>При нарушениях ритма сердца рекомендуется валериана, боярышник, мята в виде отвара 2-3 раза в день, а также следующие сборы: кора крушины, цветки ромашки аптечной – принимают вечером ¼ стакана в виде настоя.</a:t>
            </a:r>
          </a:p>
          <a:p>
            <a:r>
              <a:rPr lang="ru-RU" dirty="0"/>
              <a:t>Точечный массаж. Иглорефлексотерапия. Гомеопатическое лечение. Закаливание, обливание, обтирание, ножные ванны. ЛФК.</a:t>
            </a:r>
          </a:p>
          <a:p>
            <a:r>
              <a:rPr lang="ru-RU" dirty="0"/>
              <a:t>Группа по физкультуре – освобождение от физкультуры на 6 месяцев,  специальная группа - 1 год, затем – подготовительная.</a:t>
            </a:r>
          </a:p>
          <a:p>
            <a:r>
              <a:rPr lang="ru-RU" dirty="0"/>
              <a:t>Санаторное лечение: местные санатории, Сочи, Кисловодск, Белокуриха.</a:t>
            </a:r>
          </a:p>
          <a:p>
            <a:r>
              <a:rPr lang="ru-RU" dirty="0"/>
              <a:t>Вакцинация после заключения иммунолога и кардиолога.</a:t>
            </a:r>
          </a:p>
          <a:p>
            <a:r>
              <a:rPr lang="ru-RU" dirty="0"/>
              <a:t>Снятие с диспансерного учета через 4 года при остром кардите, при хроническом с учета не снимаются до перевода во взрослую поликлинику.</a:t>
            </a:r>
          </a:p>
          <a:p>
            <a:endParaRPr lang="ru-RU" dirty="0"/>
          </a:p>
        </p:txBody>
      </p:sp>
    </p:spTree>
    <p:extLst>
      <p:ext uri="{BB962C8B-B14F-4D97-AF65-F5344CB8AC3E}">
        <p14:creationId xmlns:p14="http://schemas.microsoft.com/office/powerpoint/2010/main" val="2448005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ВПС</a:t>
            </a:r>
            <a:endParaRPr lang="ru-RU"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2787512"/>
              </p:ext>
            </p:extLst>
          </p:nvPr>
        </p:nvGraphicFramePr>
        <p:xfrm>
          <a:off x="179513" y="1340766"/>
          <a:ext cx="8784976" cy="5430299"/>
        </p:xfrm>
        <a:graphic>
          <a:graphicData uri="http://schemas.openxmlformats.org/drawingml/2006/table">
            <a:tbl>
              <a:tblPr firstRow="1" firstCol="1" bandRow="1">
                <a:tableStyleId>{5C22544A-7EE6-4342-B048-85BDC9FD1C3A}</a:tableStyleId>
              </a:tblPr>
              <a:tblGrid>
                <a:gridCol w="3884496"/>
                <a:gridCol w="4900480"/>
              </a:tblGrid>
              <a:tr h="1862657">
                <a:tc>
                  <a:txBody>
                    <a:bodyPr/>
                    <a:lstStyle/>
                    <a:p>
                      <a:pPr algn="just">
                        <a:lnSpc>
                          <a:spcPct val="115000"/>
                        </a:lnSpc>
                        <a:spcAft>
                          <a:spcPts val="0"/>
                        </a:spcAft>
                      </a:pPr>
                      <a:r>
                        <a:rPr lang="ru-RU" sz="1800" dirty="0">
                          <a:effectLst/>
                        </a:rPr>
                        <a:t>Педиатр</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 в мес. в 1-м полугодии болезни</a:t>
                      </a:r>
                    </a:p>
                    <a:p>
                      <a:pPr algn="just">
                        <a:lnSpc>
                          <a:spcPct val="115000"/>
                        </a:lnSpc>
                        <a:spcAft>
                          <a:spcPts val="0"/>
                        </a:spcAft>
                      </a:pPr>
                      <a:r>
                        <a:rPr lang="ru-RU" sz="1800" dirty="0">
                          <a:effectLst/>
                        </a:rPr>
                        <a:t>1 р. в мес. во 2-м полугодии в первый год наблюдения,</a:t>
                      </a:r>
                    </a:p>
                    <a:p>
                      <a:pPr algn="just">
                        <a:lnSpc>
                          <a:spcPct val="115000"/>
                        </a:lnSpc>
                        <a:spcAft>
                          <a:spcPts val="0"/>
                        </a:spcAft>
                      </a:pPr>
                      <a:r>
                        <a:rPr lang="ru-RU" sz="1800" dirty="0">
                          <a:effectLst/>
                        </a:rPr>
                        <a:t>на втором году болезни 1 раз в квартал,</a:t>
                      </a:r>
                    </a:p>
                    <a:p>
                      <a:pPr algn="just">
                        <a:lnSpc>
                          <a:spcPct val="115000"/>
                        </a:lnSpc>
                        <a:spcAft>
                          <a:spcPts val="0"/>
                        </a:spcAft>
                      </a:pPr>
                      <a:r>
                        <a:rPr lang="ru-RU" sz="1800" dirty="0">
                          <a:effectLst/>
                        </a:rPr>
                        <a:t>в последующие годы – 2 р. в год.</a:t>
                      </a:r>
                      <a:endParaRPr lang="ru-RU" sz="1800" dirty="0">
                        <a:effectLst/>
                        <a:latin typeface="Calibri"/>
                        <a:ea typeface="Calibri"/>
                        <a:cs typeface="Times New Roman"/>
                      </a:endParaRPr>
                    </a:p>
                  </a:txBody>
                  <a:tcPr marL="9525" marR="9525" marT="9525" marB="9525" anchor="ctr"/>
                </a:tc>
              </a:tr>
              <a:tr h="1245066">
                <a:tc>
                  <a:txBody>
                    <a:bodyPr/>
                    <a:lstStyle/>
                    <a:p>
                      <a:pPr algn="just">
                        <a:lnSpc>
                          <a:spcPct val="115000"/>
                        </a:lnSpc>
                        <a:spcAft>
                          <a:spcPts val="0"/>
                        </a:spcAft>
                      </a:pPr>
                      <a:r>
                        <a:rPr lang="ru-RU" sz="1800">
                          <a:effectLst/>
                        </a:rPr>
                        <a:t>Кардиоревматолог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1 раз в квартал на 1-м году,</a:t>
                      </a:r>
                    </a:p>
                    <a:p>
                      <a:pPr algn="just">
                        <a:lnSpc>
                          <a:spcPct val="115000"/>
                        </a:lnSpc>
                        <a:spcAft>
                          <a:spcPts val="0"/>
                        </a:spcAft>
                      </a:pPr>
                      <a:r>
                        <a:rPr lang="ru-RU" sz="1800" dirty="0">
                          <a:effectLst/>
                        </a:rPr>
                        <a:t>затем 2 р. в год,</a:t>
                      </a:r>
                    </a:p>
                    <a:p>
                      <a:pPr algn="just">
                        <a:lnSpc>
                          <a:spcPct val="115000"/>
                        </a:lnSpc>
                        <a:spcAft>
                          <a:spcPts val="0"/>
                        </a:spcAft>
                      </a:pPr>
                      <a:r>
                        <a:rPr lang="ru-RU" sz="1800" dirty="0">
                          <a:effectLst/>
                        </a:rPr>
                        <a:t>после операции – в течение года 1 р. в мес.</a:t>
                      </a:r>
                      <a:endParaRPr lang="ru-RU" sz="1800" dirty="0">
                        <a:effectLst/>
                        <a:latin typeface="Calibri"/>
                        <a:ea typeface="Calibri"/>
                        <a:cs typeface="Times New Roman"/>
                      </a:endParaRPr>
                    </a:p>
                  </a:txBody>
                  <a:tcPr marL="9525" marR="9525" marT="9525" marB="9525" anchor="ctr"/>
                </a:tc>
              </a:tr>
              <a:tr h="318679">
                <a:tc>
                  <a:txBody>
                    <a:bodyPr/>
                    <a:lstStyle/>
                    <a:p>
                      <a:pPr algn="just">
                        <a:lnSpc>
                          <a:spcPct val="115000"/>
                        </a:lnSpc>
                        <a:spcAft>
                          <a:spcPts val="0"/>
                        </a:spcAft>
                      </a:pPr>
                      <a:r>
                        <a:rPr lang="ru-RU" sz="1800">
                          <a:effectLst/>
                        </a:rPr>
                        <a:t>ЛОР</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318679">
                <a:tc>
                  <a:txBody>
                    <a:bodyPr/>
                    <a:lstStyle/>
                    <a:p>
                      <a:pPr algn="just">
                        <a:lnSpc>
                          <a:spcPct val="115000"/>
                        </a:lnSpc>
                        <a:spcAft>
                          <a:spcPts val="0"/>
                        </a:spcAft>
                      </a:pPr>
                      <a:r>
                        <a:rPr lang="ru-RU" sz="1800">
                          <a:effectLst/>
                        </a:rPr>
                        <a:t>стоматолог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627475">
                <a:tc>
                  <a:txBody>
                    <a:bodyPr/>
                    <a:lstStyle/>
                    <a:p>
                      <a:pPr algn="just">
                        <a:lnSpc>
                          <a:spcPct val="115000"/>
                        </a:lnSpc>
                        <a:spcAft>
                          <a:spcPts val="0"/>
                        </a:spcAft>
                      </a:pPr>
                      <a:r>
                        <a:rPr lang="ru-RU" sz="1800">
                          <a:effectLst/>
                        </a:rPr>
                        <a:t>ОАК, ОАМ</a:t>
                      </a:r>
                    </a:p>
                    <a:p>
                      <a:pPr algn="just">
                        <a:lnSpc>
                          <a:spcPct val="115000"/>
                        </a:lnSpc>
                        <a:spcAft>
                          <a:spcPts val="0"/>
                        </a:spcAft>
                      </a:pPr>
                      <a:r>
                        <a:rPr lang="ru-RU" sz="1800">
                          <a:effectLst/>
                        </a:rPr>
                        <a:t>Биохимия крови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1-2 раза в год</a:t>
                      </a:r>
                      <a:endParaRPr lang="ru-RU" sz="1800" dirty="0">
                        <a:effectLst/>
                        <a:latin typeface="Calibri"/>
                        <a:ea typeface="Calibri"/>
                        <a:cs typeface="Times New Roman"/>
                      </a:endParaRPr>
                    </a:p>
                  </a:txBody>
                  <a:tcPr marL="9525" marR="9525" marT="9525" marB="9525" anchor="ctr"/>
                </a:tc>
              </a:tr>
              <a:tr h="318679">
                <a:tc>
                  <a:txBody>
                    <a:bodyPr/>
                    <a:lstStyle/>
                    <a:p>
                      <a:pPr algn="just">
                        <a:lnSpc>
                          <a:spcPct val="115000"/>
                        </a:lnSpc>
                        <a:spcAft>
                          <a:spcPts val="0"/>
                        </a:spcAft>
                      </a:pPr>
                      <a:r>
                        <a:rPr lang="ru-RU" sz="1800">
                          <a:effectLst/>
                        </a:rPr>
                        <a:t>ЭКГ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318679">
                <a:tc>
                  <a:txBody>
                    <a:bodyPr/>
                    <a:lstStyle/>
                    <a:p>
                      <a:pPr algn="just">
                        <a:lnSpc>
                          <a:spcPct val="115000"/>
                        </a:lnSpc>
                        <a:spcAft>
                          <a:spcPts val="0"/>
                        </a:spcAft>
                      </a:pPr>
                      <a:r>
                        <a:rPr lang="ru-RU" sz="1800">
                          <a:effectLst/>
                        </a:rPr>
                        <a:t>ФКГ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318679">
                <a:tc>
                  <a:txBody>
                    <a:bodyPr/>
                    <a:lstStyle/>
                    <a:p>
                      <a:pPr algn="just">
                        <a:lnSpc>
                          <a:spcPct val="115000"/>
                        </a:lnSpc>
                        <a:spcAft>
                          <a:spcPts val="0"/>
                        </a:spcAft>
                      </a:pPr>
                      <a:r>
                        <a:rPr lang="ru-RU" sz="1800">
                          <a:effectLst/>
                        </a:rPr>
                        <a:t>ЭХО кардиоскопия</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По показаниям</a:t>
                      </a:r>
                      <a:endParaRPr lang="ru-RU" sz="18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160542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597352"/>
          </a:xfrm>
        </p:spPr>
        <p:txBody>
          <a:bodyPr>
            <a:normAutofit fontScale="92500" lnSpcReduction="20000"/>
          </a:bodyPr>
          <a:lstStyle/>
          <a:p>
            <a:r>
              <a:rPr lang="ru-RU" dirty="0"/>
              <a:t>В первой фазе необходимо проводить 4 курса реабилитационного лечения в год по 2-3 недели, в 2-й фазе - 2-3 курса. Пациенты с СН 3-4-го функционального класса после проведенного лечения в стационаре продолжают длительное лечение поддерживающими дозами сердечных гликозидов, ингибиторов АПФ, препаратов калия и </a:t>
            </a:r>
            <a:r>
              <a:rPr lang="ru-RU" dirty="0" err="1"/>
              <a:t>кардиотрофиков</a:t>
            </a:r>
            <a:r>
              <a:rPr lang="ru-RU" dirty="0"/>
              <a:t>.</a:t>
            </a:r>
          </a:p>
          <a:p>
            <a:r>
              <a:rPr lang="ru-RU" dirty="0"/>
              <a:t>Санация очагов хронической инфекции.</a:t>
            </a:r>
          </a:p>
          <a:p>
            <a:r>
              <a:rPr lang="ru-RU" dirty="0"/>
              <a:t>Профилактика инфекционного эндокардита - при интеркуррентных заболеваниях  назначаются антибиотики на 1--14 дней.</a:t>
            </a:r>
          </a:p>
          <a:p>
            <a:r>
              <a:rPr lang="ru-RU" dirty="0"/>
              <a:t>Медикаментозная реабилитация: препараты, улучшающие метаболические процессы в </a:t>
            </a:r>
            <a:r>
              <a:rPr lang="ru-RU" dirty="0" smtClean="0"/>
              <a:t>миокарде.</a:t>
            </a:r>
          </a:p>
          <a:p>
            <a:endParaRPr lang="ru-RU" dirty="0"/>
          </a:p>
        </p:txBody>
      </p:sp>
    </p:spTree>
    <p:extLst>
      <p:ext uri="{BB962C8B-B14F-4D97-AF65-F5344CB8AC3E}">
        <p14:creationId xmlns:p14="http://schemas.microsoft.com/office/powerpoint/2010/main" val="2888329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25638"/>
            <a:ext cx="9144000" cy="6552728"/>
          </a:xfrm>
        </p:spPr>
        <p:txBody>
          <a:bodyPr>
            <a:normAutofit fontScale="47500" lnSpcReduction="20000"/>
          </a:bodyPr>
          <a:lstStyle/>
          <a:p>
            <a:r>
              <a:rPr lang="ru-RU" dirty="0"/>
              <a:t>-Препараты для улучшения белкового обмена (инозин 3-4 недели, калия </a:t>
            </a:r>
            <a:r>
              <a:rPr lang="ru-RU" dirty="0" err="1"/>
              <a:t>оротат</a:t>
            </a:r>
            <a:r>
              <a:rPr lang="ru-RU" dirty="0"/>
              <a:t> 3-4 недели, витамин В</a:t>
            </a:r>
            <a:r>
              <a:rPr lang="ru-RU" baseline="-25000" dirty="0"/>
              <a:t>12</a:t>
            </a:r>
            <a:r>
              <a:rPr lang="ru-RU" dirty="0"/>
              <a:t> в/м № 15, </a:t>
            </a:r>
            <a:r>
              <a:rPr lang="ru-RU" dirty="0" err="1"/>
              <a:t>ретаболил</a:t>
            </a:r>
            <a:r>
              <a:rPr lang="ru-RU" dirty="0"/>
              <a:t> в/м 1 раз в месяц № 3).</a:t>
            </a:r>
          </a:p>
          <a:p>
            <a:r>
              <a:rPr lang="ru-RU" dirty="0"/>
              <a:t>-Препараты для улучшения энергетического обмена (</a:t>
            </a:r>
            <a:r>
              <a:rPr lang="ru-RU" dirty="0" err="1"/>
              <a:t>фосфаден</a:t>
            </a:r>
            <a:r>
              <a:rPr lang="ru-RU" dirty="0"/>
              <a:t> от 1 до 4-х недель, </a:t>
            </a:r>
            <a:r>
              <a:rPr lang="ru-RU" dirty="0" err="1"/>
              <a:t>цитохром</a:t>
            </a:r>
            <a:r>
              <a:rPr lang="ru-RU" dirty="0"/>
              <a:t>, глио-6, </a:t>
            </a:r>
            <a:r>
              <a:rPr lang="ru-RU" dirty="0" err="1"/>
              <a:t>милдронат</a:t>
            </a:r>
            <a:r>
              <a:rPr lang="ru-RU" dirty="0"/>
              <a:t> от 2 до 6 недель, </a:t>
            </a:r>
            <a:r>
              <a:rPr lang="ru-RU" dirty="0" err="1"/>
              <a:t>неотон</a:t>
            </a:r>
            <a:r>
              <a:rPr lang="ru-RU" dirty="0"/>
              <a:t> 7-10 дней, </a:t>
            </a:r>
            <a:r>
              <a:rPr lang="ru-RU" dirty="0" err="1"/>
              <a:t>актовегин</a:t>
            </a:r>
            <a:r>
              <a:rPr lang="ru-RU" dirty="0"/>
              <a:t> 2-3 недели, витамин В</a:t>
            </a:r>
            <a:r>
              <a:rPr lang="ru-RU" baseline="-25000" dirty="0"/>
              <a:t>15 </a:t>
            </a:r>
            <a:r>
              <a:rPr lang="ru-RU" dirty="0"/>
              <a:t>3-4 недели, </a:t>
            </a:r>
            <a:r>
              <a:rPr lang="ru-RU" dirty="0" err="1"/>
              <a:t>элькар</a:t>
            </a:r>
            <a:r>
              <a:rPr lang="ru-RU" dirty="0"/>
              <a:t> в течение 1 месяца, </a:t>
            </a:r>
            <a:r>
              <a:rPr lang="ru-RU" dirty="0" err="1"/>
              <a:t>предуктал</a:t>
            </a:r>
            <a:r>
              <a:rPr lang="ru-RU" dirty="0"/>
              <a:t>).</a:t>
            </a:r>
          </a:p>
          <a:p>
            <a:r>
              <a:rPr lang="ru-RU" dirty="0"/>
              <a:t>-Препараты для коррекции электролитного обмена (</a:t>
            </a:r>
            <a:r>
              <a:rPr lang="ru-RU" dirty="0" err="1"/>
              <a:t>панангин</a:t>
            </a:r>
            <a:r>
              <a:rPr lang="ru-RU" dirty="0"/>
              <a:t>, </a:t>
            </a:r>
            <a:r>
              <a:rPr lang="ru-RU" dirty="0" err="1"/>
              <a:t>аспаркам</a:t>
            </a:r>
            <a:r>
              <a:rPr lang="ru-RU" dirty="0"/>
              <a:t> на 2-4 недели, магния </a:t>
            </a:r>
            <a:r>
              <a:rPr lang="ru-RU" dirty="0" err="1"/>
              <a:t>оротат</a:t>
            </a:r>
            <a:r>
              <a:rPr lang="ru-RU" dirty="0"/>
              <a:t> 6 недель).</a:t>
            </a:r>
          </a:p>
          <a:p>
            <a:r>
              <a:rPr lang="ru-RU" dirty="0"/>
              <a:t>-Антиоксидантная терапия - поливитаминные препараты с высоким содержанием витаминов А, С, Е и микроэлемента селена - </a:t>
            </a:r>
            <a:r>
              <a:rPr lang="ru-RU" dirty="0" err="1"/>
              <a:t>оксигард</a:t>
            </a:r>
            <a:r>
              <a:rPr lang="ru-RU" dirty="0"/>
              <a:t>, </a:t>
            </a:r>
            <a:r>
              <a:rPr lang="ru-RU" dirty="0" err="1"/>
              <a:t>витамакс</a:t>
            </a:r>
            <a:r>
              <a:rPr lang="ru-RU" dirty="0"/>
              <a:t> плюс, </a:t>
            </a:r>
            <a:r>
              <a:rPr lang="ru-RU" dirty="0" err="1"/>
              <a:t>олигогал</a:t>
            </a:r>
            <a:r>
              <a:rPr lang="ru-RU" dirty="0"/>
              <a:t> </a:t>
            </a:r>
            <a:r>
              <a:rPr lang="ru-RU" dirty="0" err="1"/>
              <a:t>Se</a:t>
            </a:r>
            <a:r>
              <a:rPr lang="ru-RU" dirty="0"/>
              <a:t>, </a:t>
            </a:r>
            <a:r>
              <a:rPr lang="ru-RU" dirty="0" err="1"/>
              <a:t>триовит</a:t>
            </a:r>
            <a:r>
              <a:rPr lang="ru-RU" dirty="0"/>
              <a:t>; </a:t>
            </a:r>
            <a:r>
              <a:rPr lang="ru-RU" dirty="0" err="1"/>
              <a:t>эссенциале</a:t>
            </a:r>
            <a:r>
              <a:rPr lang="ru-RU" dirty="0"/>
              <a:t>; </a:t>
            </a:r>
            <a:r>
              <a:rPr lang="ru-RU" dirty="0" err="1"/>
              <a:t>мексидол</a:t>
            </a:r>
            <a:r>
              <a:rPr lang="ru-RU" dirty="0"/>
              <a:t>, </a:t>
            </a:r>
            <a:r>
              <a:rPr lang="ru-RU" dirty="0" err="1"/>
              <a:t>эмоксипин</a:t>
            </a:r>
            <a:r>
              <a:rPr lang="ru-RU" dirty="0"/>
              <a:t>, </a:t>
            </a:r>
            <a:r>
              <a:rPr lang="ru-RU" dirty="0" err="1"/>
              <a:t>димефосфон</a:t>
            </a:r>
            <a:r>
              <a:rPr lang="ru-RU" dirty="0"/>
              <a:t> не менее 2-х недель.</a:t>
            </a:r>
          </a:p>
          <a:p>
            <a:r>
              <a:rPr lang="ru-RU" dirty="0"/>
              <a:t>-Сердечные гликозиды, мочегонные, антиаритмические препараты по показаниям;</a:t>
            </a:r>
          </a:p>
          <a:p>
            <a:r>
              <a:rPr lang="ru-RU" dirty="0"/>
              <a:t>-Больным с </a:t>
            </a:r>
            <a:r>
              <a:rPr lang="ru-RU" dirty="0" err="1"/>
              <a:t>цианотическими</a:t>
            </a:r>
            <a:r>
              <a:rPr lang="ru-RU" dirty="0"/>
              <a:t> пороками сердца, протекающими со сгущением крови, нарушением ее реологии, для профилактики возможных тромбозов рекомендован прием антикоагулянтов и </a:t>
            </a:r>
            <a:r>
              <a:rPr lang="ru-RU" dirty="0" err="1"/>
              <a:t>дезагрегантов</a:t>
            </a:r>
            <a:r>
              <a:rPr lang="ru-RU" dirty="0"/>
              <a:t> (ацетилсалициловая кислота, </a:t>
            </a:r>
            <a:r>
              <a:rPr lang="ru-RU" dirty="0" err="1"/>
              <a:t>курантил</a:t>
            </a:r>
            <a:r>
              <a:rPr lang="ru-RU" dirty="0"/>
              <a:t>, </a:t>
            </a:r>
            <a:r>
              <a:rPr lang="ru-RU" dirty="0" err="1"/>
              <a:t>финилин</a:t>
            </a:r>
            <a:r>
              <a:rPr lang="ru-RU" dirty="0"/>
              <a:t>) в малых дозах.</a:t>
            </a:r>
          </a:p>
          <a:p>
            <a:r>
              <a:rPr lang="ru-RU" dirty="0"/>
              <a:t>Массаж.</a:t>
            </a:r>
          </a:p>
          <a:p>
            <a:r>
              <a:rPr lang="ru-RU" dirty="0"/>
              <a:t>Закаливающие процедуры.</a:t>
            </a:r>
          </a:p>
          <a:p>
            <a:r>
              <a:rPr lang="ru-RU" dirty="0"/>
              <a:t>ЛФК.</a:t>
            </a:r>
          </a:p>
          <a:p>
            <a:r>
              <a:rPr lang="ru-RU" dirty="0"/>
              <a:t>Санаторное лечение -  местный санаторий в 2 фазе.</a:t>
            </a:r>
          </a:p>
          <a:p>
            <a:r>
              <a:rPr lang="ru-RU" dirty="0"/>
              <a:t>Профориентация: при органических поражениях клапанов, пороках сердца и крупных сосудов с нарушением кровообращения I-II стадий противопоказаны физическое напряжение, чрезмерное нервно- психическое напряжение, предписанный темп работы, неблагоприятные </a:t>
            </a:r>
            <a:r>
              <a:rPr lang="ru-RU" dirty="0" err="1"/>
              <a:t>метео</a:t>
            </a:r>
            <a:r>
              <a:rPr lang="ru-RU" dirty="0"/>
              <a:t> - и климатические условия, воздействие токсинов, пыли, вынужденное положение тела.</a:t>
            </a:r>
          </a:p>
          <a:p>
            <a:r>
              <a:rPr lang="ru-RU" dirty="0"/>
              <a:t>Группа занятий по физкультуре в фазе первичной адаптации - специальная, в 2-й  фазе - подготовительная. Через 2-3 года после оперативного лечения детей (после занятий ЛФК) допускают к занятиям физкультурой в школе с исключением изометрических и соревновательных нагрузок.</a:t>
            </a:r>
          </a:p>
          <a:p>
            <a:r>
              <a:rPr lang="ru-RU" dirty="0"/>
              <a:t>С учета не снимаются. После операции – снятие с “Д” учета через 2-3 года по заключению кардиохирурга.</a:t>
            </a:r>
          </a:p>
          <a:p>
            <a:endParaRPr lang="ru-RU" dirty="0"/>
          </a:p>
        </p:txBody>
      </p:sp>
    </p:spTree>
    <p:extLst>
      <p:ext uri="{BB962C8B-B14F-4D97-AF65-F5344CB8AC3E}">
        <p14:creationId xmlns:p14="http://schemas.microsoft.com/office/powerpoint/2010/main" val="1862631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Первичная артериальная гипертензия</a:t>
            </a:r>
            <a:endParaRPr lang="ru-RU" b="1" dirty="0">
              <a:solidFill>
                <a:srgbClr val="FF0000"/>
              </a:solidFill>
            </a:endParaRPr>
          </a:p>
        </p:txBody>
      </p:sp>
      <p:sp>
        <p:nvSpPr>
          <p:cNvPr id="3" name="Объект 2"/>
          <p:cNvSpPr>
            <a:spLocks noGrp="1"/>
          </p:cNvSpPr>
          <p:nvPr>
            <p:ph idx="1"/>
          </p:nvPr>
        </p:nvSpPr>
        <p:spPr>
          <a:xfrm>
            <a:off x="3650" y="1412776"/>
            <a:ext cx="9032846" cy="5328592"/>
          </a:xfrm>
        </p:spPr>
        <p:txBody>
          <a:bodyPr>
            <a:normAutofit fontScale="62500" lnSpcReduction="20000"/>
          </a:bodyPr>
          <a:lstStyle/>
          <a:p>
            <a:pPr marL="0" indent="0">
              <a:buNone/>
            </a:pPr>
            <a:r>
              <a:rPr lang="ru-RU" dirty="0"/>
              <a:t>Первичной артериальной гипертензией следует считать повышение артериального давления выше 140/90 мм. рт. ст., которое было зарегистрировано при двух повторных визитах. (по ВОЗ - МОАГ, 1999 г.) </a:t>
            </a:r>
          </a:p>
          <a:p>
            <a:pPr marL="0" indent="0">
              <a:buNone/>
            </a:pPr>
            <a:r>
              <a:rPr lang="ru-RU" dirty="0"/>
              <a:t>Проблема артериальной гипертензии у подростков и детей одна из наиболее актуальных, поскольку у части этих больных с возрастом развиваются тяжелые осложнения, приводящие к ранней инвалидности или смерти.</a:t>
            </a:r>
          </a:p>
          <a:p>
            <a:pPr marL="0" indent="0">
              <a:buNone/>
            </a:pPr>
            <a:r>
              <a:rPr lang="ru-RU" b="1" dirty="0">
                <a:solidFill>
                  <a:srgbClr val="FF0000"/>
                </a:solidFill>
              </a:rPr>
              <a:t>Первичная артериальная гипертензия включает в себя три формы:</a:t>
            </a:r>
          </a:p>
          <a:p>
            <a:pPr marL="514350" lvl="0" indent="-514350">
              <a:buFont typeface="+mj-lt"/>
              <a:buAutoNum type="arabicPeriod"/>
            </a:pPr>
            <a:r>
              <a:rPr lang="ru-RU" dirty="0"/>
              <a:t>Артериальная гипертензия периода </a:t>
            </a:r>
            <a:r>
              <a:rPr lang="ru-RU" dirty="0" err="1"/>
              <a:t>пубертата</a:t>
            </a:r>
            <a:r>
              <a:rPr lang="ru-RU" dirty="0"/>
              <a:t> (повышение АД, наблюдающееся у подростков с бурными темпами роста и полового развития).</a:t>
            </a:r>
          </a:p>
          <a:p>
            <a:pPr marL="514350" lvl="0" indent="-514350">
              <a:buFont typeface="+mj-lt"/>
              <a:buAutoNum type="arabicPeriod"/>
            </a:pPr>
            <a:r>
              <a:rPr lang="ru-RU" dirty="0"/>
              <a:t>Нейроциркуляторная дистония по гипертоническому типу (синдром функциональных нарушений деятельности сердечно- сосудистой системы, который возникает в результате неадекватной нервной регуляции).</a:t>
            </a:r>
          </a:p>
          <a:p>
            <a:pPr marL="514350" lvl="0" indent="-514350">
              <a:buFont typeface="+mj-lt"/>
              <a:buAutoNum type="arabicPeriod"/>
            </a:pPr>
            <a:r>
              <a:rPr lang="ru-RU" dirty="0"/>
              <a:t>Гипертоническая болезнь (это хронически протекающее заболевание, основным проявлением которого является синдром артериальной гипертензии, не связанный с какими- либо патологическими процессами, при которых повышение АД обусловлено известными причинами, т. е симптоматические АГ).</a:t>
            </a:r>
          </a:p>
          <a:p>
            <a:pPr marL="514350" indent="-514350">
              <a:buFont typeface="+mj-lt"/>
              <a:buAutoNum type="arabicPeriod"/>
            </a:pPr>
            <a:endParaRPr lang="ru-RU" dirty="0"/>
          </a:p>
        </p:txBody>
      </p:sp>
    </p:spTree>
    <p:extLst>
      <p:ext uri="{BB962C8B-B14F-4D97-AF65-F5344CB8AC3E}">
        <p14:creationId xmlns:p14="http://schemas.microsoft.com/office/powerpoint/2010/main" val="3271674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86076972"/>
              </p:ext>
            </p:extLst>
          </p:nvPr>
        </p:nvGraphicFramePr>
        <p:xfrm>
          <a:off x="179512" y="260643"/>
          <a:ext cx="8568952" cy="6336708"/>
        </p:xfrm>
        <a:graphic>
          <a:graphicData uri="http://schemas.openxmlformats.org/drawingml/2006/table">
            <a:tbl>
              <a:tblPr firstRow="1" firstCol="1" bandRow="1">
                <a:tableStyleId>{5C22544A-7EE6-4342-B048-85BDC9FD1C3A}</a:tableStyleId>
              </a:tblPr>
              <a:tblGrid>
                <a:gridCol w="4229237"/>
                <a:gridCol w="4339715"/>
              </a:tblGrid>
              <a:tr h="1105203">
                <a:tc>
                  <a:txBody>
                    <a:bodyPr/>
                    <a:lstStyle/>
                    <a:p>
                      <a:pPr algn="just">
                        <a:lnSpc>
                          <a:spcPct val="115000"/>
                        </a:lnSpc>
                        <a:spcAft>
                          <a:spcPts val="0"/>
                        </a:spcAft>
                      </a:pPr>
                      <a:r>
                        <a:rPr lang="ru-RU" sz="1800" dirty="0">
                          <a:effectLst/>
                        </a:rPr>
                        <a:t>Педиатр</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1 раз в 3-4 мес.</a:t>
                      </a:r>
                    </a:p>
                    <a:p>
                      <a:pPr algn="just">
                        <a:lnSpc>
                          <a:spcPct val="115000"/>
                        </a:lnSpc>
                        <a:spcAft>
                          <a:spcPts val="0"/>
                        </a:spcAft>
                      </a:pPr>
                      <a:r>
                        <a:rPr lang="ru-RU" sz="1800" dirty="0">
                          <a:effectLst/>
                        </a:rPr>
                        <a:t>При высоком нормальном АД (130-139/85-89) 1 раз в 6 мес.</a:t>
                      </a:r>
                      <a:endParaRPr lang="ru-RU" sz="1800" dirty="0">
                        <a:effectLst/>
                        <a:latin typeface="Calibri"/>
                        <a:ea typeface="Calibri"/>
                        <a:cs typeface="Times New Roman"/>
                      </a:endParaRPr>
                    </a:p>
                  </a:txBody>
                  <a:tcPr marL="9525" marR="9525" marT="9525" marB="9525" anchor="ctr"/>
                </a:tc>
              </a:tr>
              <a:tr h="740691">
                <a:tc>
                  <a:txBody>
                    <a:bodyPr/>
                    <a:lstStyle/>
                    <a:p>
                      <a:pPr algn="just">
                        <a:lnSpc>
                          <a:spcPct val="115000"/>
                        </a:lnSpc>
                        <a:spcAft>
                          <a:spcPts val="0"/>
                        </a:spcAft>
                      </a:pPr>
                      <a:r>
                        <a:rPr lang="ru-RU" sz="1800" dirty="0" err="1">
                          <a:effectLst/>
                        </a:rPr>
                        <a:t>Кардиоревматолог</a:t>
                      </a:r>
                      <a:endParaRPr lang="ru-RU" sz="18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1 раз в 6 мес., при ГБ 1раз в 3 мес.</a:t>
                      </a:r>
                      <a:endParaRPr lang="ru-RU" sz="1800" dirty="0">
                        <a:effectLst/>
                        <a:latin typeface="Calibri"/>
                        <a:ea typeface="Calibri"/>
                        <a:cs typeface="Times New Roman"/>
                      </a:endParaRPr>
                    </a:p>
                  </a:txBody>
                  <a:tcPr marL="9525" marR="9525" marT="9525" marB="9525" anchor="ctr"/>
                </a:tc>
              </a:tr>
              <a:tr h="376179">
                <a:tc>
                  <a:txBody>
                    <a:bodyPr/>
                    <a:lstStyle/>
                    <a:p>
                      <a:pPr algn="just">
                        <a:lnSpc>
                          <a:spcPct val="115000"/>
                        </a:lnSpc>
                        <a:spcAft>
                          <a:spcPts val="0"/>
                        </a:spcAft>
                      </a:pPr>
                      <a:r>
                        <a:rPr lang="ru-RU" sz="1800">
                          <a:effectLst/>
                        </a:rPr>
                        <a:t>ЛОР, стоматолог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1 раз в год</a:t>
                      </a:r>
                      <a:endParaRPr lang="ru-RU" sz="1800" dirty="0">
                        <a:effectLst/>
                        <a:latin typeface="Calibri"/>
                        <a:ea typeface="Calibri"/>
                        <a:cs typeface="Times New Roman"/>
                      </a:endParaRPr>
                    </a:p>
                  </a:txBody>
                  <a:tcPr marL="9525" marR="9525" marT="9525" marB="9525" anchor="ctr"/>
                </a:tc>
              </a:tr>
              <a:tr h="376179">
                <a:tc>
                  <a:txBody>
                    <a:bodyPr/>
                    <a:lstStyle/>
                    <a:p>
                      <a:pPr algn="just">
                        <a:lnSpc>
                          <a:spcPct val="115000"/>
                        </a:lnSpc>
                        <a:spcAft>
                          <a:spcPts val="0"/>
                        </a:spcAft>
                      </a:pPr>
                      <a:r>
                        <a:rPr lang="ru-RU" sz="1800">
                          <a:effectLst/>
                        </a:rPr>
                        <a:t>нефролог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376179">
                <a:tc>
                  <a:txBody>
                    <a:bodyPr/>
                    <a:lstStyle/>
                    <a:p>
                      <a:pPr algn="just">
                        <a:lnSpc>
                          <a:spcPct val="115000"/>
                        </a:lnSpc>
                        <a:spcAft>
                          <a:spcPts val="0"/>
                        </a:spcAft>
                      </a:pPr>
                      <a:r>
                        <a:rPr lang="ru-RU" sz="1800">
                          <a:effectLst/>
                        </a:rPr>
                        <a:t>окулист</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a:effectLst/>
                        </a:rPr>
                        <a:t>2 раза в год</a:t>
                      </a:r>
                      <a:endParaRPr lang="ru-RU" sz="1800">
                        <a:effectLst/>
                        <a:latin typeface="Calibri"/>
                        <a:ea typeface="Calibri"/>
                        <a:cs typeface="Times New Roman"/>
                      </a:endParaRPr>
                    </a:p>
                  </a:txBody>
                  <a:tcPr marL="9525" marR="9525" marT="9525" marB="9525" anchor="ctr"/>
                </a:tc>
              </a:tr>
              <a:tr h="376179">
                <a:tc>
                  <a:txBody>
                    <a:bodyPr/>
                    <a:lstStyle/>
                    <a:p>
                      <a:pPr algn="just">
                        <a:lnSpc>
                          <a:spcPct val="115000"/>
                        </a:lnSpc>
                        <a:spcAft>
                          <a:spcPts val="0"/>
                        </a:spcAft>
                      </a:pPr>
                      <a:r>
                        <a:rPr lang="ru-RU" sz="1800">
                          <a:effectLst/>
                        </a:rPr>
                        <a:t>невролог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376179">
                <a:tc>
                  <a:txBody>
                    <a:bodyPr/>
                    <a:lstStyle/>
                    <a:p>
                      <a:pPr algn="just">
                        <a:lnSpc>
                          <a:spcPct val="115000"/>
                        </a:lnSpc>
                        <a:spcAft>
                          <a:spcPts val="0"/>
                        </a:spcAft>
                      </a:pPr>
                      <a:r>
                        <a:rPr lang="ru-RU" sz="1800">
                          <a:effectLst/>
                        </a:rPr>
                        <a:t>стоматолог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740691">
                <a:tc>
                  <a:txBody>
                    <a:bodyPr/>
                    <a:lstStyle/>
                    <a:p>
                      <a:pPr algn="just">
                        <a:lnSpc>
                          <a:spcPct val="115000"/>
                        </a:lnSpc>
                        <a:spcAft>
                          <a:spcPts val="0"/>
                        </a:spcAft>
                      </a:pPr>
                      <a:r>
                        <a:rPr lang="ru-RU" sz="1800">
                          <a:effectLst/>
                        </a:rPr>
                        <a:t>ОАК, ОАМ</a:t>
                      </a:r>
                    </a:p>
                    <a:p>
                      <a:pPr algn="just">
                        <a:lnSpc>
                          <a:spcPct val="115000"/>
                        </a:lnSpc>
                        <a:spcAft>
                          <a:spcPts val="0"/>
                        </a:spcAft>
                      </a:pPr>
                      <a:r>
                        <a:rPr lang="ru-RU" sz="1800">
                          <a:effectLst/>
                        </a:rPr>
                        <a:t>Биохимия крови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1 раза в год</a:t>
                      </a:r>
                      <a:endParaRPr lang="ru-RU" sz="1800" dirty="0">
                        <a:effectLst/>
                        <a:latin typeface="Calibri"/>
                        <a:ea typeface="Calibri"/>
                        <a:cs typeface="Times New Roman"/>
                      </a:endParaRPr>
                    </a:p>
                  </a:txBody>
                  <a:tcPr marL="9525" marR="9525" marT="9525" marB="9525" anchor="ctr"/>
                </a:tc>
              </a:tr>
              <a:tr h="376179">
                <a:tc>
                  <a:txBody>
                    <a:bodyPr/>
                    <a:lstStyle/>
                    <a:p>
                      <a:pPr algn="just">
                        <a:lnSpc>
                          <a:spcPct val="115000"/>
                        </a:lnSpc>
                        <a:spcAft>
                          <a:spcPts val="0"/>
                        </a:spcAft>
                      </a:pPr>
                      <a:r>
                        <a:rPr lang="ru-RU" sz="1800">
                          <a:effectLst/>
                        </a:rPr>
                        <a:t>ЭКГ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2 раза в год</a:t>
                      </a:r>
                      <a:endParaRPr lang="ru-RU" sz="1800" dirty="0">
                        <a:effectLst/>
                        <a:latin typeface="Calibri"/>
                        <a:ea typeface="Calibri"/>
                        <a:cs typeface="Times New Roman"/>
                      </a:endParaRPr>
                    </a:p>
                  </a:txBody>
                  <a:tcPr marL="9525" marR="9525" marT="9525" marB="9525" anchor="ctr"/>
                </a:tc>
              </a:tr>
              <a:tr h="376179">
                <a:tc>
                  <a:txBody>
                    <a:bodyPr/>
                    <a:lstStyle/>
                    <a:p>
                      <a:pPr algn="just">
                        <a:lnSpc>
                          <a:spcPct val="115000"/>
                        </a:lnSpc>
                        <a:spcAft>
                          <a:spcPts val="0"/>
                        </a:spcAft>
                      </a:pPr>
                      <a:r>
                        <a:rPr lang="ru-RU" sz="1800">
                          <a:effectLst/>
                        </a:rPr>
                        <a:t>ФКГ</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По показаниям</a:t>
                      </a:r>
                      <a:endParaRPr lang="ru-RU" sz="1800" dirty="0">
                        <a:effectLst/>
                        <a:latin typeface="Calibri"/>
                        <a:ea typeface="Calibri"/>
                        <a:cs typeface="Times New Roman"/>
                      </a:endParaRPr>
                    </a:p>
                  </a:txBody>
                  <a:tcPr marL="9525" marR="9525" marT="9525" marB="9525" anchor="ctr"/>
                </a:tc>
              </a:tr>
              <a:tr h="376179">
                <a:tc>
                  <a:txBody>
                    <a:bodyPr/>
                    <a:lstStyle/>
                    <a:p>
                      <a:pPr algn="just">
                        <a:lnSpc>
                          <a:spcPct val="115000"/>
                        </a:lnSpc>
                        <a:spcAft>
                          <a:spcPts val="0"/>
                        </a:spcAft>
                      </a:pPr>
                      <a:r>
                        <a:rPr lang="ru-RU" sz="1800">
                          <a:effectLst/>
                        </a:rPr>
                        <a:t>ЭХО кардиоскопия</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По показаниям</a:t>
                      </a:r>
                      <a:endParaRPr lang="ru-RU" sz="1800" dirty="0">
                        <a:effectLst/>
                        <a:latin typeface="Calibri"/>
                        <a:ea typeface="Calibri"/>
                        <a:cs typeface="Times New Roman"/>
                      </a:endParaRPr>
                    </a:p>
                  </a:txBody>
                  <a:tcPr marL="9525" marR="9525" marT="9525" marB="9525" anchor="ctr"/>
                </a:tc>
              </a:tr>
              <a:tr h="740691">
                <a:tc>
                  <a:txBody>
                    <a:bodyPr/>
                    <a:lstStyle/>
                    <a:p>
                      <a:pPr algn="just">
                        <a:lnSpc>
                          <a:spcPct val="115000"/>
                        </a:lnSpc>
                        <a:spcAft>
                          <a:spcPts val="0"/>
                        </a:spcAft>
                      </a:pPr>
                      <a:r>
                        <a:rPr lang="ru-RU" sz="1800">
                          <a:effectLst/>
                        </a:rPr>
                        <a:t>Рентгенография грудной клетки</a:t>
                      </a:r>
                      <a:endParaRPr lang="ru-RU" sz="18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1800" dirty="0">
                          <a:effectLst/>
                        </a:rPr>
                        <a:t>По показаниям</a:t>
                      </a:r>
                      <a:endParaRPr lang="ru-RU" sz="18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478178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9144000" cy="6669360"/>
          </a:xfrm>
        </p:spPr>
        <p:txBody>
          <a:bodyPr>
            <a:normAutofit fontScale="47500" lnSpcReduction="20000"/>
          </a:bodyPr>
          <a:lstStyle/>
          <a:p>
            <a:r>
              <a:rPr lang="ru-RU" dirty="0"/>
              <a:t>Режим возрастной щадящий режим. Освобождение от дополнительных занятий, нагрузок при гипертонической болезни. Оптимизация физической активности, предотвращение факторов риска.  Отказ от курения и употребления алкоголя. Необходим ежедневный контроль артериального давления в утренние и вечерние часы.</a:t>
            </a:r>
          </a:p>
          <a:p>
            <a:r>
              <a:rPr lang="ru-RU" dirty="0"/>
              <a:t>Диета соответственно возрасту и полу. Обогащение дневного рациона витаминами, фруктами. Уменьшение потребления поваренной соли, тугоплавких животных жиров, легко усвояемых углеводов.</a:t>
            </a:r>
          </a:p>
          <a:p>
            <a:r>
              <a:rPr lang="ru-RU" dirty="0"/>
              <a:t>Санация хронических очагов инфекции.</a:t>
            </a:r>
          </a:p>
          <a:p>
            <a:r>
              <a:rPr lang="ru-RU" dirty="0"/>
              <a:t>Фитотерапия.</a:t>
            </a:r>
          </a:p>
          <a:p>
            <a:pPr lvl="0"/>
            <a:r>
              <a:rPr lang="ru-RU" dirty="0"/>
              <a:t>седативные травы: сбор из шести трав (шалфей, боярышника ягоды, пустырник, трава валерианы, зверобой, багульник);</a:t>
            </a:r>
          </a:p>
          <a:p>
            <a:pPr lvl="0"/>
            <a:r>
              <a:rPr lang="ru-RU" dirty="0"/>
              <a:t>настой листьев </a:t>
            </a:r>
            <a:r>
              <a:rPr lang="ru-RU" dirty="0" err="1"/>
              <a:t>эвкамии</a:t>
            </a:r>
            <a:r>
              <a:rPr lang="ru-RU" dirty="0"/>
              <a:t> и </a:t>
            </a:r>
            <a:r>
              <a:rPr lang="ru-RU" dirty="0" err="1"/>
              <a:t>шлемника</a:t>
            </a:r>
            <a:r>
              <a:rPr lang="ru-RU" dirty="0"/>
              <a:t>;</a:t>
            </a:r>
          </a:p>
          <a:p>
            <a:pPr lvl="0"/>
            <a:r>
              <a:rPr lang="ru-RU" dirty="0"/>
              <a:t>настой сушеницы болотной;</a:t>
            </a:r>
          </a:p>
          <a:p>
            <a:pPr lvl="0"/>
            <a:r>
              <a:rPr lang="ru-RU" dirty="0"/>
              <a:t>мочегонные травы лист брусники, толокнянка, березовые почки);</a:t>
            </a:r>
          </a:p>
          <a:p>
            <a:r>
              <a:rPr lang="ru-RU" dirty="0"/>
              <a:t>Курс фитотерапии проводят продолжительностью 1 мес. 3-4 раза в год.</a:t>
            </a:r>
          </a:p>
          <a:p>
            <a:r>
              <a:rPr lang="ru-RU" dirty="0"/>
              <a:t>Физиотерапия: Гальванизация, диатермия синокаротидной зоны, электрофорез по </a:t>
            </a:r>
            <a:r>
              <a:rPr lang="ru-RU" dirty="0" err="1"/>
              <a:t>Вермелю</a:t>
            </a:r>
            <a:r>
              <a:rPr lang="ru-RU" dirty="0"/>
              <a:t> (с 5% р-ром бромистого натрия, 4% сульфатом магния, 2% р-ром эуфиллина, 1% р-ром папаверина). Электросон с частотой импульсов 10 Гц.</a:t>
            </a:r>
          </a:p>
          <a:p>
            <a:r>
              <a:rPr lang="ru-RU" dirty="0"/>
              <a:t>Точечный массаж, общий массаж. Иглорефлексотерапия. Гомеопатическое лечение. Закаливание, обливание, обтирание, ножные ванны; углекислые, сульфидные, жемчужные ванны; душ Шарко, циркулярный душ. ЛФК.</a:t>
            </a:r>
          </a:p>
          <a:p>
            <a:r>
              <a:rPr lang="ru-RU" dirty="0"/>
              <a:t>Группа по физкультуре – специальная группа при гипертонической болезни, затем – подготовительная.</a:t>
            </a:r>
          </a:p>
          <a:p>
            <a:r>
              <a:rPr lang="ru-RU" dirty="0"/>
              <a:t>От переводных и выпускных экзаменов освобождают только при гипертонической болезни, в остальных случаях - щадящий режим.</a:t>
            </a:r>
          </a:p>
          <a:p>
            <a:r>
              <a:rPr lang="ru-RU" dirty="0"/>
              <a:t>Профориентация: исключаются специальности, связанные с хроническими стрессами, тяжелой физической работой, ночными дежурствами, неблагоприятными </a:t>
            </a:r>
            <a:r>
              <a:rPr lang="ru-RU" dirty="0" err="1"/>
              <a:t>метеоклиматическими</a:t>
            </a:r>
            <a:r>
              <a:rPr lang="ru-RU" dirty="0"/>
              <a:t> условиями, вибрациями, шумом.</a:t>
            </a:r>
          </a:p>
          <a:p>
            <a:r>
              <a:rPr lang="ru-RU" dirty="0"/>
              <a:t>Пригодность к военной службе определяется военно-врачебной комиссией и после стационарного обследования.</a:t>
            </a:r>
          </a:p>
          <a:p>
            <a:r>
              <a:rPr lang="ru-RU" dirty="0"/>
              <a:t>Санаторное лечение: местные санатории, Сочи, Кисловодск, Белокуриха.</a:t>
            </a:r>
          </a:p>
          <a:p>
            <a:r>
              <a:rPr lang="ru-RU" dirty="0"/>
              <a:t>Вакцинация после заключения иммунолога и кардиолога.</a:t>
            </a:r>
          </a:p>
          <a:p>
            <a:r>
              <a:rPr lang="ru-RU" dirty="0"/>
              <a:t>Снятие с диспансерного учета через 2 года при стойкой нормализации артериального давления.</a:t>
            </a:r>
          </a:p>
          <a:p>
            <a:endParaRPr lang="ru-RU" dirty="0"/>
          </a:p>
        </p:txBody>
      </p:sp>
    </p:spTree>
    <p:extLst>
      <p:ext uri="{BB962C8B-B14F-4D97-AF65-F5344CB8AC3E}">
        <p14:creationId xmlns:p14="http://schemas.microsoft.com/office/powerpoint/2010/main" val="125567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6408712"/>
          </a:xfrm>
        </p:spPr>
        <p:txBody>
          <a:bodyPr>
            <a:normAutofit fontScale="85000" lnSpcReduction="20000"/>
          </a:bodyPr>
          <a:lstStyle/>
          <a:p>
            <a:r>
              <a:rPr lang="ru-RU" dirty="0"/>
              <a:t>Выявление и регистрация больных, а так же детей, имеющих отклонения в состоянии здоровья, осуществляется во время амбулаторного приема, при посещении ребенка на дому, в специализированных диспансерах, а так же на основании данных, полученных при ежегодных профилактических осмотрах ребенка в организованных коллективах.</a:t>
            </a:r>
          </a:p>
          <a:p>
            <a:r>
              <a:rPr lang="ru-RU" dirty="0"/>
              <a:t>Организатором диспансерного наблюдения больных своего участка является участковый педиатр. Он же несет ответственность за регулярное посещение больными диспансерной группы врачей- специалистов. К этой работе педиатр привлекает участковую медицинскую сестру, которая проводит патронажи и ежемесячно составляет списки детей для приглашения на диспансерный осмотр к врачу- педиатру или специалистам. Контроль эффективности диспансеризации совместно проводят заведующая отделением и участковые врачи.</a:t>
            </a:r>
          </a:p>
        </p:txBody>
      </p:sp>
    </p:spTree>
    <p:extLst>
      <p:ext uri="{BB962C8B-B14F-4D97-AF65-F5344CB8AC3E}">
        <p14:creationId xmlns:p14="http://schemas.microsoft.com/office/powerpoint/2010/main" val="4095284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Язвенная болезнь </a:t>
            </a:r>
            <a:r>
              <a:rPr lang="ru-RU" b="1" dirty="0">
                <a:solidFill>
                  <a:srgbClr val="FF0000"/>
                </a:solidFill>
              </a:rPr>
              <a:t>желудка и двенадцатиперстной кишки</a:t>
            </a: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85198272"/>
              </p:ext>
            </p:extLst>
          </p:nvPr>
        </p:nvGraphicFramePr>
        <p:xfrm>
          <a:off x="179512" y="1420880"/>
          <a:ext cx="8784976" cy="5477776"/>
        </p:xfrm>
        <a:graphic>
          <a:graphicData uri="http://schemas.openxmlformats.org/drawingml/2006/table">
            <a:tbl>
              <a:tblPr firstRow="1" firstCol="1" bandRow="1">
                <a:tableStyleId>{5C22544A-7EE6-4342-B048-85BDC9FD1C3A}</a:tableStyleId>
              </a:tblPr>
              <a:tblGrid>
                <a:gridCol w="3917624"/>
                <a:gridCol w="4867352"/>
              </a:tblGrid>
              <a:tr h="477544">
                <a:tc>
                  <a:txBody>
                    <a:bodyPr/>
                    <a:lstStyle/>
                    <a:p>
                      <a:pPr algn="just">
                        <a:lnSpc>
                          <a:spcPct val="115000"/>
                        </a:lnSpc>
                        <a:spcAft>
                          <a:spcPts val="0"/>
                        </a:spcAft>
                      </a:pPr>
                      <a:r>
                        <a:rPr lang="ru-RU" sz="1400" dirty="0">
                          <a:effectLst/>
                        </a:rPr>
                        <a:t>Педиатр</a:t>
                      </a:r>
                      <a:endParaRPr lang="ru-RU" sz="1400" dirty="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a:effectLst/>
                        </a:rPr>
                        <a:t>После выписки из стационара 4 раза, затем 2 раза в год</a:t>
                      </a:r>
                      <a:endParaRPr lang="ru-RU" sz="1400">
                        <a:effectLst/>
                        <a:latin typeface="Calibri"/>
                        <a:ea typeface="Calibri"/>
                        <a:cs typeface="Times New Roman"/>
                      </a:endParaRPr>
                    </a:p>
                  </a:txBody>
                  <a:tcPr marL="9205" marR="9205" marT="9205" marB="9205" anchor="ctr"/>
                </a:tc>
              </a:tr>
              <a:tr h="477544">
                <a:tc>
                  <a:txBody>
                    <a:bodyPr/>
                    <a:lstStyle/>
                    <a:p>
                      <a:pPr algn="just">
                        <a:lnSpc>
                          <a:spcPct val="115000"/>
                        </a:lnSpc>
                        <a:spcAft>
                          <a:spcPts val="0"/>
                        </a:spcAft>
                      </a:pPr>
                      <a:r>
                        <a:rPr lang="ru-RU" sz="1400" dirty="0">
                          <a:effectLst/>
                        </a:rPr>
                        <a:t>Гастроэнтеролог</a:t>
                      </a:r>
                      <a:endParaRPr lang="ru-RU" sz="1400" dirty="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a:effectLst/>
                        </a:rPr>
                        <a:t>4 раза в год или чаще по показаниям</a:t>
                      </a:r>
                      <a:endParaRPr lang="ru-RU" sz="1400">
                        <a:effectLst/>
                        <a:latin typeface="Calibri"/>
                        <a:ea typeface="Calibri"/>
                        <a:cs typeface="Times New Roman"/>
                      </a:endParaRPr>
                    </a:p>
                  </a:txBody>
                  <a:tcPr marL="9205" marR="9205" marT="9205" marB="9205" anchor="ctr"/>
                </a:tc>
              </a:tr>
              <a:tr h="248062">
                <a:tc>
                  <a:txBody>
                    <a:bodyPr/>
                    <a:lstStyle/>
                    <a:p>
                      <a:pPr algn="just">
                        <a:lnSpc>
                          <a:spcPct val="115000"/>
                        </a:lnSpc>
                        <a:spcAft>
                          <a:spcPts val="0"/>
                        </a:spcAft>
                      </a:pPr>
                      <a:r>
                        <a:rPr lang="ru-RU" sz="1400" dirty="0">
                          <a:effectLst/>
                        </a:rPr>
                        <a:t>ЛОР</a:t>
                      </a:r>
                      <a:endParaRPr lang="ru-RU" sz="1400" dirty="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a:effectLst/>
                        </a:rPr>
                        <a:t>2 раза в год</a:t>
                      </a:r>
                      <a:endParaRPr lang="ru-RU" sz="1400">
                        <a:effectLst/>
                        <a:latin typeface="Calibri"/>
                        <a:ea typeface="Calibri"/>
                        <a:cs typeface="Times New Roman"/>
                      </a:endParaRPr>
                    </a:p>
                  </a:txBody>
                  <a:tcPr marL="9205" marR="9205" marT="9205" marB="9205" anchor="ctr"/>
                </a:tc>
              </a:tr>
              <a:tr h="248062">
                <a:tc>
                  <a:txBody>
                    <a:bodyPr/>
                    <a:lstStyle/>
                    <a:p>
                      <a:pPr algn="just">
                        <a:lnSpc>
                          <a:spcPct val="115000"/>
                        </a:lnSpc>
                        <a:spcAft>
                          <a:spcPts val="0"/>
                        </a:spcAft>
                      </a:pPr>
                      <a:r>
                        <a:rPr lang="ru-RU" sz="1400">
                          <a:effectLst/>
                        </a:rPr>
                        <a:t>стоматолог</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2 раза в год</a:t>
                      </a:r>
                      <a:endParaRPr lang="ru-RU" sz="1400" dirty="0">
                        <a:effectLst/>
                        <a:latin typeface="Calibri"/>
                        <a:ea typeface="Calibri"/>
                        <a:cs typeface="Times New Roman"/>
                      </a:endParaRPr>
                    </a:p>
                  </a:txBody>
                  <a:tcPr marL="9205" marR="9205" marT="9205" marB="9205" anchor="ctr"/>
                </a:tc>
              </a:tr>
              <a:tr h="477544">
                <a:tc>
                  <a:txBody>
                    <a:bodyPr/>
                    <a:lstStyle/>
                    <a:p>
                      <a:pPr algn="just">
                        <a:lnSpc>
                          <a:spcPct val="115000"/>
                        </a:lnSpc>
                        <a:spcAft>
                          <a:spcPts val="0"/>
                        </a:spcAft>
                      </a:pPr>
                      <a:r>
                        <a:rPr lang="ru-RU" sz="1400">
                          <a:effectLst/>
                        </a:rPr>
                        <a:t>Невропатолог, аллерголог,</a:t>
                      </a:r>
                    </a:p>
                    <a:p>
                      <a:pPr algn="just">
                        <a:lnSpc>
                          <a:spcPct val="115000"/>
                        </a:lnSpc>
                        <a:spcAft>
                          <a:spcPts val="0"/>
                        </a:spcAft>
                      </a:pPr>
                      <a:r>
                        <a:rPr lang="ru-RU" sz="1400">
                          <a:effectLst/>
                        </a:rPr>
                        <a:t>генетик</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По показаниям</a:t>
                      </a:r>
                      <a:endParaRPr lang="ru-RU" sz="1400" dirty="0">
                        <a:effectLst/>
                        <a:latin typeface="Calibri"/>
                        <a:ea typeface="Calibri"/>
                        <a:cs typeface="Times New Roman"/>
                      </a:endParaRPr>
                    </a:p>
                  </a:txBody>
                  <a:tcPr marL="9205" marR="9205" marT="9205" marB="9205" anchor="ctr"/>
                </a:tc>
              </a:tr>
              <a:tr h="248062">
                <a:tc>
                  <a:txBody>
                    <a:bodyPr/>
                    <a:lstStyle/>
                    <a:p>
                      <a:pPr algn="just">
                        <a:lnSpc>
                          <a:spcPct val="115000"/>
                        </a:lnSpc>
                        <a:spcAft>
                          <a:spcPts val="0"/>
                        </a:spcAft>
                      </a:pPr>
                      <a:r>
                        <a:rPr lang="ru-RU" sz="1400">
                          <a:effectLst/>
                        </a:rPr>
                        <a:t>ОАК</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4 раза в год</a:t>
                      </a:r>
                      <a:endParaRPr lang="ru-RU" sz="1400" dirty="0">
                        <a:effectLst/>
                        <a:latin typeface="Calibri"/>
                        <a:ea typeface="Calibri"/>
                        <a:cs typeface="Times New Roman"/>
                      </a:endParaRPr>
                    </a:p>
                  </a:txBody>
                  <a:tcPr marL="9205" marR="9205" marT="9205" marB="9205" anchor="ctr"/>
                </a:tc>
              </a:tr>
              <a:tr h="248062">
                <a:tc>
                  <a:txBody>
                    <a:bodyPr/>
                    <a:lstStyle/>
                    <a:p>
                      <a:pPr algn="just">
                        <a:lnSpc>
                          <a:spcPct val="115000"/>
                        </a:lnSpc>
                        <a:spcAft>
                          <a:spcPts val="0"/>
                        </a:spcAft>
                      </a:pPr>
                      <a:r>
                        <a:rPr lang="ru-RU" sz="1400">
                          <a:effectLst/>
                        </a:rPr>
                        <a:t>Биохимия крови</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a:effectLst/>
                        </a:rPr>
                        <a:t>По показаниям</a:t>
                      </a:r>
                      <a:endParaRPr lang="ru-RU" sz="1400">
                        <a:effectLst/>
                        <a:latin typeface="Calibri"/>
                        <a:ea typeface="Calibri"/>
                        <a:cs typeface="Times New Roman"/>
                      </a:endParaRPr>
                    </a:p>
                  </a:txBody>
                  <a:tcPr marL="9205" marR="9205" marT="9205" marB="9205" anchor="ctr"/>
                </a:tc>
              </a:tr>
              <a:tr h="248062">
                <a:tc>
                  <a:txBody>
                    <a:bodyPr/>
                    <a:lstStyle/>
                    <a:p>
                      <a:pPr algn="just">
                        <a:lnSpc>
                          <a:spcPct val="115000"/>
                        </a:lnSpc>
                        <a:spcAft>
                          <a:spcPts val="0"/>
                        </a:spcAft>
                      </a:pPr>
                      <a:r>
                        <a:rPr lang="ru-RU" sz="1400">
                          <a:effectLst/>
                        </a:rPr>
                        <a:t>ОАМ</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2 раза в год</a:t>
                      </a:r>
                      <a:endParaRPr lang="ru-RU" sz="1400" dirty="0">
                        <a:effectLst/>
                        <a:latin typeface="Calibri"/>
                        <a:ea typeface="Calibri"/>
                        <a:cs typeface="Times New Roman"/>
                      </a:endParaRPr>
                    </a:p>
                  </a:txBody>
                  <a:tcPr marL="9205" marR="9205" marT="9205" marB="9205" anchor="ctr"/>
                </a:tc>
              </a:tr>
              <a:tr h="712907">
                <a:tc>
                  <a:txBody>
                    <a:bodyPr/>
                    <a:lstStyle/>
                    <a:p>
                      <a:pPr algn="just">
                        <a:lnSpc>
                          <a:spcPct val="115000"/>
                        </a:lnSpc>
                        <a:spcAft>
                          <a:spcPts val="0"/>
                        </a:spcAft>
                      </a:pPr>
                      <a:r>
                        <a:rPr lang="ru-RU" sz="1400">
                          <a:effectLst/>
                        </a:rPr>
                        <a:t>кал на я/г, лямблии, кал на дисбактериоз, на скрытую кровь – р-ция Грегерсена</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4 раза в год</a:t>
                      </a:r>
                    </a:p>
                    <a:p>
                      <a:pPr algn="just">
                        <a:lnSpc>
                          <a:spcPct val="115000"/>
                        </a:lnSpc>
                        <a:spcAft>
                          <a:spcPts val="0"/>
                        </a:spcAft>
                      </a:pPr>
                      <a:r>
                        <a:rPr lang="ru-RU" sz="1400" dirty="0">
                          <a:effectLst/>
                        </a:rPr>
                        <a:t> </a:t>
                      </a:r>
                      <a:endParaRPr lang="ru-RU" sz="1400" dirty="0">
                        <a:effectLst/>
                        <a:latin typeface="Calibri"/>
                        <a:ea typeface="Calibri"/>
                        <a:cs typeface="Times New Roman"/>
                      </a:endParaRPr>
                    </a:p>
                  </a:txBody>
                  <a:tcPr marL="9205" marR="9205" marT="9205" marB="9205" anchor="ctr"/>
                </a:tc>
              </a:tr>
              <a:tr h="248062">
                <a:tc>
                  <a:txBody>
                    <a:bodyPr/>
                    <a:lstStyle/>
                    <a:p>
                      <a:pPr algn="just">
                        <a:lnSpc>
                          <a:spcPct val="115000"/>
                        </a:lnSpc>
                        <a:spcAft>
                          <a:spcPts val="0"/>
                        </a:spcAft>
                      </a:pPr>
                      <a:r>
                        <a:rPr lang="ru-RU" sz="1400">
                          <a:effectLst/>
                        </a:rPr>
                        <a:t>Иммунограмма</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По показаниям</a:t>
                      </a:r>
                      <a:endParaRPr lang="ru-RU" sz="1400" dirty="0">
                        <a:effectLst/>
                        <a:latin typeface="Calibri"/>
                        <a:ea typeface="Calibri"/>
                        <a:cs typeface="Times New Roman"/>
                      </a:endParaRPr>
                    </a:p>
                  </a:txBody>
                  <a:tcPr marL="9205" marR="9205" marT="9205" marB="9205" anchor="ctr"/>
                </a:tc>
              </a:tr>
              <a:tr h="712907">
                <a:tc>
                  <a:txBody>
                    <a:bodyPr/>
                    <a:lstStyle/>
                    <a:p>
                      <a:pPr algn="just">
                        <a:lnSpc>
                          <a:spcPct val="115000"/>
                        </a:lnSpc>
                        <a:spcAft>
                          <a:spcPts val="0"/>
                        </a:spcAft>
                      </a:pPr>
                      <a:r>
                        <a:rPr lang="ru-RU" sz="1400">
                          <a:effectLst/>
                        </a:rPr>
                        <a:t>Желудочное и дуоденальное зондирование</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1 раз в год</a:t>
                      </a:r>
                      <a:endParaRPr lang="ru-RU" sz="1400" dirty="0">
                        <a:effectLst/>
                        <a:latin typeface="Calibri"/>
                        <a:ea typeface="Calibri"/>
                        <a:cs typeface="Times New Roman"/>
                      </a:endParaRPr>
                    </a:p>
                  </a:txBody>
                  <a:tcPr marL="9205" marR="9205" marT="9205" marB="9205" anchor="ctr"/>
                </a:tc>
              </a:tr>
              <a:tr h="248062">
                <a:tc>
                  <a:txBody>
                    <a:bodyPr/>
                    <a:lstStyle/>
                    <a:p>
                      <a:pPr algn="just">
                        <a:lnSpc>
                          <a:spcPct val="115000"/>
                        </a:lnSpc>
                        <a:spcAft>
                          <a:spcPts val="0"/>
                        </a:spcAft>
                      </a:pPr>
                      <a:r>
                        <a:rPr lang="ru-RU" sz="1400">
                          <a:effectLst/>
                        </a:rPr>
                        <a:t>ФГС</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1 раз в год</a:t>
                      </a:r>
                      <a:endParaRPr lang="ru-RU" sz="1400" dirty="0">
                        <a:effectLst/>
                        <a:latin typeface="Calibri"/>
                        <a:ea typeface="Calibri"/>
                        <a:cs typeface="Times New Roman"/>
                      </a:endParaRPr>
                    </a:p>
                  </a:txBody>
                  <a:tcPr marL="9205" marR="9205" marT="9205" marB="9205" anchor="ctr"/>
                </a:tc>
              </a:tr>
              <a:tr h="477544">
                <a:tc>
                  <a:txBody>
                    <a:bodyPr/>
                    <a:lstStyle/>
                    <a:p>
                      <a:pPr algn="just">
                        <a:lnSpc>
                          <a:spcPct val="115000"/>
                        </a:lnSpc>
                        <a:spcAft>
                          <a:spcPts val="0"/>
                        </a:spcAft>
                      </a:pPr>
                      <a:r>
                        <a:rPr lang="ru-RU" sz="1400">
                          <a:effectLst/>
                        </a:rPr>
                        <a:t>Дистанционная термография, УЗИ</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1 раз в год</a:t>
                      </a:r>
                      <a:endParaRPr lang="ru-RU" sz="1400" dirty="0">
                        <a:effectLst/>
                        <a:latin typeface="Calibri"/>
                        <a:ea typeface="Calibri"/>
                        <a:cs typeface="Times New Roman"/>
                      </a:endParaRPr>
                    </a:p>
                  </a:txBody>
                  <a:tcPr marL="9205" marR="9205" marT="9205" marB="9205" anchor="ctr"/>
                </a:tc>
              </a:tr>
              <a:tr h="248062">
                <a:tc>
                  <a:txBody>
                    <a:bodyPr/>
                    <a:lstStyle/>
                    <a:p>
                      <a:pPr algn="just">
                        <a:lnSpc>
                          <a:spcPct val="115000"/>
                        </a:lnSpc>
                        <a:spcAft>
                          <a:spcPts val="0"/>
                        </a:spcAft>
                      </a:pPr>
                      <a:r>
                        <a:rPr lang="ru-RU" sz="1400">
                          <a:effectLst/>
                        </a:rPr>
                        <a:t>Рентгенография желудка</a:t>
                      </a:r>
                      <a:endParaRPr lang="ru-RU" sz="1400">
                        <a:effectLst/>
                        <a:latin typeface="Calibri"/>
                        <a:ea typeface="Calibri"/>
                        <a:cs typeface="Times New Roman"/>
                      </a:endParaRPr>
                    </a:p>
                  </a:txBody>
                  <a:tcPr marL="9205" marR="9205" marT="9205" marB="9205" anchor="ctr"/>
                </a:tc>
                <a:tc>
                  <a:txBody>
                    <a:bodyPr/>
                    <a:lstStyle/>
                    <a:p>
                      <a:pPr algn="just">
                        <a:lnSpc>
                          <a:spcPct val="115000"/>
                        </a:lnSpc>
                        <a:spcAft>
                          <a:spcPts val="0"/>
                        </a:spcAft>
                      </a:pPr>
                      <a:r>
                        <a:rPr lang="ru-RU" sz="1400" dirty="0">
                          <a:effectLst/>
                        </a:rPr>
                        <a:t>По показаниям</a:t>
                      </a:r>
                      <a:endParaRPr lang="ru-RU" sz="1400" dirty="0">
                        <a:effectLst/>
                        <a:latin typeface="Calibri"/>
                        <a:ea typeface="Calibri"/>
                        <a:cs typeface="Times New Roman"/>
                      </a:endParaRPr>
                    </a:p>
                  </a:txBody>
                  <a:tcPr marL="9205" marR="9205" marT="9205" marB="9205" anchor="ctr"/>
                </a:tc>
              </a:tr>
            </a:tbl>
          </a:graphicData>
        </a:graphic>
      </p:graphicFrame>
    </p:spTree>
    <p:extLst>
      <p:ext uri="{BB962C8B-B14F-4D97-AF65-F5344CB8AC3E}">
        <p14:creationId xmlns:p14="http://schemas.microsoft.com/office/powerpoint/2010/main" val="21787043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252520" cy="6741368"/>
          </a:xfrm>
        </p:spPr>
        <p:txBody>
          <a:bodyPr>
            <a:noAutofit/>
          </a:bodyPr>
          <a:lstStyle/>
          <a:p>
            <a:r>
              <a:rPr lang="ru-RU" sz="1150" dirty="0"/>
              <a:t>Режим щадящий: освобождение от последнего урока, дополнительный выходной, дневной сон, прогулки на свежем воздухе.</a:t>
            </a:r>
          </a:p>
          <a:p>
            <a:r>
              <a:rPr lang="ru-RU" sz="1150" dirty="0"/>
              <a:t>Стол № 1 в течение 6 месяцев, затем стол № 5.</a:t>
            </a:r>
          </a:p>
          <a:p>
            <a:r>
              <a:rPr lang="ru-RU" sz="1150" dirty="0" err="1"/>
              <a:t>Противорецидивное</a:t>
            </a:r>
            <a:r>
              <a:rPr lang="ru-RU" sz="1150" dirty="0"/>
              <a:t> лечение весной и осенью.</a:t>
            </a:r>
          </a:p>
          <a:p>
            <a:r>
              <a:rPr lang="ru-RU" sz="1150" dirty="0" err="1"/>
              <a:t>Противорецидивное</a:t>
            </a:r>
            <a:r>
              <a:rPr lang="ru-RU" sz="1150" dirty="0"/>
              <a:t> лечение 2 раза в год по 3-4 недели.</a:t>
            </a:r>
          </a:p>
          <a:p>
            <a:r>
              <a:rPr lang="ru-RU" sz="1150" dirty="0"/>
              <a:t>-Базисная терапия – через месяц после основного курса лечения (де-</a:t>
            </a:r>
            <a:r>
              <a:rPr lang="ru-RU" sz="1150" dirty="0" err="1"/>
              <a:t>нол</a:t>
            </a:r>
            <a:r>
              <a:rPr lang="ru-RU" sz="1150" dirty="0"/>
              <a:t>, </a:t>
            </a:r>
            <a:r>
              <a:rPr lang="ru-RU" sz="1150" dirty="0" err="1"/>
              <a:t>омепразол</a:t>
            </a:r>
            <a:r>
              <a:rPr lang="ru-RU" sz="1150" dirty="0"/>
              <a:t>, </a:t>
            </a:r>
            <a:r>
              <a:rPr lang="ru-RU" sz="1150" dirty="0" err="1"/>
              <a:t>трихопол</a:t>
            </a:r>
            <a:r>
              <a:rPr lang="ru-RU" sz="1150" dirty="0"/>
              <a:t>).</a:t>
            </a:r>
          </a:p>
          <a:p>
            <a:r>
              <a:rPr lang="ru-RU" sz="1150" dirty="0"/>
              <a:t>-Седативная терапия: валериана, пустырник, мята перечная, препараты брома. По показаниям седуксен, </a:t>
            </a:r>
            <a:r>
              <a:rPr lang="ru-RU" sz="1150" dirty="0" err="1"/>
              <a:t>сибазон</a:t>
            </a:r>
            <a:r>
              <a:rPr lang="ru-RU" sz="1150" dirty="0"/>
              <a:t>, витамины гр. В.</a:t>
            </a:r>
          </a:p>
          <a:p>
            <a:r>
              <a:rPr lang="ru-RU" sz="1150" dirty="0"/>
              <a:t>-Стимулирующая терапия: алоэ, </a:t>
            </a:r>
            <a:r>
              <a:rPr lang="ru-RU" sz="1150" dirty="0" err="1"/>
              <a:t>метилурацил</a:t>
            </a:r>
            <a:r>
              <a:rPr lang="ru-RU" sz="1150" dirty="0"/>
              <a:t>, </a:t>
            </a:r>
            <a:r>
              <a:rPr lang="ru-RU" sz="1150" dirty="0" err="1"/>
              <a:t>пентоксил</a:t>
            </a:r>
            <a:r>
              <a:rPr lang="ru-RU" sz="1150" dirty="0"/>
              <a:t>.</a:t>
            </a:r>
          </a:p>
          <a:p>
            <a:r>
              <a:rPr lang="ru-RU" sz="1150" dirty="0"/>
              <a:t>-Спазмолитики: папаверин, но-шпа.</a:t>
            </a:r>
          </a:p>
          <a:p>
            <a:r>
              <a:rPr lang="ru-RU" sz="1150" dirty="0"/>
              <a:t>- </a:t>
            </a:r>
            <a:r>
              <a:rPr lang="ru-RU" sz="1150" dirty="0" err="1"/>
              <a:t>Прокинетики</a:t>
            </a:r>
            <a:r>
              <a:rPr lang="ru-RU" sz="1150" dirty="0"/>
              <a:t>: метоклопрамид, </a:t>
            </a:r>
            <a:r>
              <a:rPr lang="ru-RU" sz="1150" dirty="0" err="1"/>
              <a:t>домперидон</a:t>
            </a:r>
            <a:r>
              <a:rPr lang="ru-RU" sz="1150" dirty="0"/>
              <a:t>, </a:t>
            </a:r>
            <a:r>
              <a:rPr lang="ru-RU" sz="1150" dirty="0" err="1"/>
              <a:t>цизаприд</a:t>
            </a:r>
            <a:r>
              <a:rPr lang="ru-RU" sz="1150" dirty="0"/>
              <a:t>.</a:t>
            </a:r>
          </a:p>
          <a:p>
            <a:r>
              <a:rPr lang="ru-RU" sz="1150" dirty="0"/>
              <a:t>При сочетании поражений желудка и 12перстной кишки с поражением пищевода и панкреаса, показаны антациды: </a:t>
            </a:r>
            <a:r>
              <a:rPr lang="ru-RU" sz="1150" dirty="0" err="1"/>
              <a:t>альмагель</a:t>
            </a:r>
            <a:r>
              <a:rPr lang="ru-RU" sz="1150" dirty="0"/>
              <a:t>, </a:t>
            </a:r>
            <a:r>
              <a:rPr lang="ru-RU" sz="1150" dirty="0" err="1"/>
              <a:t>гастал</a:t>
            </a:r>
            <a:r>
              <a:rPr lang="ru-RU" sz="1150" dirty="0"/>
              <a:t>, маалокс. Препараты нейтрализуют соляную кислоту, обеспечивают адсорбцию пепсина, желчных кислот, </a:t>
            </a:r>
            <a:r>
              <a:rPr lang="ru-RU" sz="1150" dirty="0" err="1"/>
              <a:t>лизолецитина</a:t>
            </a:r>
            <a:r>
              <a:rPr lang="ru-RU" sz="1150" dirty="0"/>
              <a:t>, обладают </a:t>
            </a:r>
            <a:r>
              <a:rPr lang="ru-RU" sz="1150" dirty="0" err="1"/>
              <a:t>протективным</a:t>
            </a:r>
            <a:r>
              <a:rPr lang="ru-RU" sz="1150" dirty="0"/>
              <a:t> действием за счет усиления секреции слизи и простагландинов.</a:t>
            </a:r>
          </a:p>
          <a:p>
            <a:r>
              <a:rPr lang="ru-RU" sz="1150" dirty="0"/>
              <a:t>Фитотерапия: зверобой, ромашка, тысячелистник, водяной перец.</a:t>
            </a:r>
          </a:p>
          <a:p>
            <a:r>
              <a:rPr lang="ru-RU" sz="1150" dirty="0"/>
              <a:t>Сборы: корень солодки, цветки ромашки (1:1) или трава тысячелистника, цветки ромашки и календулы (1:1).</a:t>
            </a:r>
          </a:p>
          <a:p>
            <a:r>
              <a:rPr lang="ru-RU" sz="1150" dirty="0"/>
              <a:t>Лечение прополисом: </a:t>
            </a:r>
            <a:r>
              <a:rPr lang="ru-RU" sz="1150" dirty="0" err="1"/>
              <a:t>прополисный</a:t>
            </a:r>
            <a:r>
              <a:rPr lang="ru-RU" sz="1150" dirty="0"/>
              <a:t> экстракт по 20 капель в воде, молоке или 0,5% р-р новокаина за 1-1,5 часа до еды 2-3 раза в день.</a:t>
            </a:r>
          </a:p>
          <a:p>
            <a:r>
              <a:rPr lang="ru-RU" sz="1150" dirty="0"/>
              <a:t>Физиотерапия: электросон, воротник по Щербаку (через день   процедур на курс, 2 раза в год.). Парафиновые и озокеритовые аппликации 10 -15 процедур 2 раза в год.</a:t>
            </a:r>
          </a:p>
          <a:p>
            <a:r>
              <a:rPr lang="ru-RU" sz="1150" dirty="0"/>
              <a:t>Минеральные воды: Боржоми, Ессентуки №4 и № 17, Славяновская, Смирновская, Сергиевские минеральные воды и др.</a:t>
            </a:r>
          </a:p>
          <a:p>
            <a:r>
              <a:rPr lang="ru-RU" sz="1150" dirty="0"/>
              <a:t>При повышенной кислотности минеральную воду – за час до приёма пищи, без газа, комнатной температуры, 5 мл/кг массы, в течение месяца, 2-3 курса в год.</a:t>
            </a:r>
          </a:p>
          <a:p>
            <a:r>
              <a:rPr lang="ru-RU" sz="1150" dirty="0"/>
              <a:t>Иглорефлексотерапия, гомеопатия, ЛФК.</a:t>
            </a:r>
          </a:p>
          <a:p>
            <a:r>
              <a:rPr lang="ru-RU" sz="1150" dirty="0"/>
              <a:t>Для школьников рекомендуется дополнительный выходной день, освобождение от переводных экзаменов на 2 месяца после обострения.</a:t>
            </a:r>
          </a:p>
          <a:p>
            <a:r>
              <a:rPr lang="ru-RU" sz="1150" dirty="0"/>
              <a:t>Инвалидность - при осложненном течении оформляется на 6 месяцев- 2 года.</a:t>
            </a:r>
          </a:p>
          <a:p>
            <a:r>
              <a:rPr lang="ru-RU" sz="1150" dirty="0"/>
              <a:t>Профориентация: противопоказаны профессии, сопряженные со значительным физическим и нервно- психическим напряжением, невозможностью соблюдать режим питания, длительным пребыванием в вынужденном положении с напряжением брюшного пресса, неблагоприятными </a:t>
            </a:r>
            <a:r>
              <a:rPr lang="ru-RU" sz="1150" dirty="0" err="1"/>
              <a:t>метео</a:t>
            </a:r>
            <a:r>
              <a:rPr lang="ru-RU" sz="1150" dirty="0"/>
              <a:t>- и микроклиматическими условиями, контактами с токсинами, шумом и вибрацией, всеми видами излучения, предписанным темпом работы, длительной ходьбой.</a:t>
            </a:r>
          </a:p>
          <a:p>
            <a:r>
              <a:rPr lang="ru-RU" sz="1150" dirty="0"/>
              <a:t>Физкультура: освобождение от физкультуры на 6 месяцев после обострения, затем - ЛФК, затем подготовительная, потом – основная – при стойкой ремиссии.</a:t>
            </a:r>
          </a:p>
          <a:p>
            <a:r>
              <a:rPr lang="ru-RU" sz="1150" dirty="0"/>
              <a:t>Санаторно-курортное лечение: Железноводск.</a:t>
            </a:r>
          </a:p>
          <a:p>
            <a:r>
              <a:rPr lang="ru-RU" sz="1150" dirty="0"/>
              <a:t>Прививки по заключению иммунолога.</a:t>
            </a:r>
          </a:p>
          <a:p>
            <a:r>
              <a:rPr lang="ru-RU" sz="1150" dirty="0"/>
              <a:t>Срок диспансерного  наблюдения 3-5 лет.</a:t>
            </a:r>
          </a:p>
          <a:p>
            <a:endParaRPr lang="ru-RU" sz="1200" dirty="0"/>
          </a:p>
        </p:txBody>
      </p:sp>
    </p:spTree>
    <p:extLst>
      <p:ext uri="{BB962C8B-B14F-4D97-AF65-F5344CB8AC3E}">
        <p14:creationId xmlns:p14="http://schemas.microsoft.com/office/powerpoint/2010/main" val="3809376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Гастрит (повышенная кислотность) </a:t>
            </a: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948494001"/>
              </p:ext>
            </p:extLst>
          </p:nvPr>
        </p:nvGraphicFramePr>
        <p:xfrm>
          <a:off x="467544" y="1412776"/>
          <a:ext cx="8352928" cy="5184580"/>
        </p:xfrm>
        <a:graphic>
          <a:graphicData uri="http://schemas.openxmlformats.org/drawingml/2006/table">
            <a:tbl>
              <a:tblPr firstRow="1" firstCol="1" bandRow="1">
                <a:tableStyleId>{5C22544A-7EE6-4342-B048-85BDC9FD1C3A}</a:tableStyleId>
              </a:tblPr>
              <a:tblGrid>
                <a:gridCol w="4262086"/>
                <a:gridCol w="4090842"/>
              </a:tblGrid>
              <a:tr h="735688">
                <a:tc>
                  <a:txBody>
                    <a:bodyPr/>
                    <a:lstStyle/>
                    <a:p>
                      <a:pPr algn="just">
                        <a:lnSpc>
                          <a:spcPct val="115000"/>
                        </a:lnSpc>
                        <a:spcAft>
                          <a:spcPts val="0"/>
                        </a:spcAft>
                      </a:pPr>
                      <a:r>
                        <a:rPr lang="ru-RU" sz="2000" dirty="0">
                          <a:effectLst/>
                        </a:rPr>
                        <a:t>Педиатр</a:t>
                      </a:r>
                      <a:endParaRPr lang="ru-RU" sz="20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a:effectLst/>
                        </a:rPr>
                        <a:t>после выписки из стационара 4 раза, а затем 2 раза в год</a:t>
                      </a:r>
                      <a:endParaRPr lang="ru-RU" sz="2000">
                        <a:effectLst/>
                        <a:latin typeface="Calibri"/>
                        <a:ea typeface="Calibri"/>
                        <a:cs typeface="Times New Roman"/>
                      </a:endParaRPr>
                    </a:p>
                  </a:txBody>
                  <a:tcPr marL="9525" marR="9525" marT="9525" marB="9525" anchor="ctr"/>
                </a:tc>
              </a:tr>
              <a:tr h="373638">
                <a:tc>
                  <a:txBody>
                    <a:bodyPr/>
                    <a:lstStyle/>
                    <a:p>
                      <a:pPr algn="just">
                        <a:lnSpc>
                          <a:spcPct val="115000"/>
                        </a:lnSpc>
                        <a:spcAft>
                          <a:spcPts val="0"/>
                        </a:spcAft>
                      </a:pPr>
                      <a:r>
                        <a:rPr lang="ru-RU" sz="2000" dirty="0">
                          <a:effectLst/>
                        </a:rPr>
                        <a:t>Гастроэнтеролог</a:t>
                      </a:r>
                      <a:endParaRPr lang="ru-RU" sz="20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4 раза в год, затем 2 раза в год</a:t>
                      </a:r>
                      <a:endParaRPr lang="ru-RU" sz="2000" dirty="0">
                        <a:effectLst/>
                        <a:latin typeface="Calibri"/>
                        <a:ea typeface="Calibri"/>
                        <a:cs typeface="Times New Roman"/>
                      </a:endParaRPr>
                    </a:p>
                  </a:txBody>
                  <a:tcPr marL="9525" marR="9525" marT="9525" marB="9525" anchor="ctr"/>
                </a:tc>
              </a:tr>
              <a:tr h="373638">
                <a:tc>
                  <a:txBody>
                    <a:bodyPr/>
                    <a:lstStyle/>
                    <a:p>
                      <a:pPr algn="just">
                        <a:lnSpc>
                          <a:spcPct val="115000"/>
                        </a:lnSpc>
                        <a:spcAft>
                          <a:spcPts val="0"/>
                        </a:spcAft>
                      </a:pPr>
                      <a:r>
                        <a:rPr lang="ru-RU" sz="2000">
                          <a:effectLst/>
                        </a:rPr>
                        <a:t>ЛОР</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373638">
                <a:tc>
                  <a:txBody>
                    <a:bodyPr/>
                    <a:lstStyle/>
                    <a:p>
                      <a:pPr algn="just">
                        <a:lnSpc>
                          <a:spcPct val="115000"/>
                        </a:lnSpc>
                        <a:spcAft>
                          <a:spcPts val="0"/>
                        </a:spcAft>
                      </a:pPr>
                      <a:r>
                        <a:rPr lang="ru-RU" sz="2000">
                          <a:effectLst/>
                        </a:rPr>
                        <a:t>стоматолог</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373638">
                <a:tc>
                  <a:txBody>
                    <a:bodyPr/>
                    <a:lstStyle/>
                    <a:p>
                      <a:pPr algn="just">
                        <a:lnSpc>
                          <a:spcPct val="115000"/>
                        </a:lnSpc>
                        <a:spcAft>
                          <a:spcPts val="0"/>
                        </a:spcAft>
                      </a:pPr>
                      <a:r>
                        <a:rPr lang="ru-RU" sz="2000">
                          <a:effectLst/>
                        </a:rPr>
                        <a:t>ОАК</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373638">
                <a:tc>
                  <a:txBody>
                    <a:bodyPr/>
                    <a:lstStyle/>
                    <a:p>
                      <a:pPr algn="just">
                        <a:lnSpc>
                          <a:spcPct val="115000"/>
                        </a:lnSpc>
                        <a:spcAft>
                          <a:spcPts val="0"/>
                        </a:spcAft>
                      </a:pPr>
                      <a:r>
                        <a:rPr lang="ru-RU" sz="2000">
                          <a:effectLst/>
                        </a:rPr>
                        <a:t>ОАМ</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373638">
                <a:tc>
                  <a:txBody>
                    <a:bodyPr/>
                    <a:lstStyle/>
                    <a:p>
                      <a:pPr algn="just">
                        <a:lnSpc>
                          <a:spcPct val="115000"/>
                        </a:lnSpc>
                        <a:spcAft>
                          <a:spcPts val="0"/>
                        </a:spcAft>
                      </a:pPr>
                      <a:r>
                        <a:rPr lang="ru-RU" sz="2000">
                          <a:effectLst/>
                        </a:rPr>
                        <a:t>кал на я/г, лямблии</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1097738">
                <a:tc>
                  <a:txBody>
                    <a:bodyPr/>
                    <a:lstStyle/>
                    <a:p>
                      <a:pPr algn="just">
                        <a:lnSpc>
                          <a:spcPct val="115000"/>
                        </a:lnSpc>
                        <a:spcAft>
                          <a:spcPts val="0"/>
                        </a:spcAft>
                      </a:pPr>
                      <a:r>
                        <a:rPr lang="ru-RU" sz="2000">
                          <a:effectLst/>
                        </a:rPr>
                        <a:t>Фракционное исследование желудочного сока или РН-метрия</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1 раз в год</a:t>
                      </a:r>
                      <a:endParaRPr lang="ru-RU" sz="2000" dirty="0">
                        <a:effectLst/>
                        <a:latin typeface="Calibri"/>
                        <a:ea typeface="Calibri"/>
                        <a:cs typeface="Times New Roman"/>
                      </a:endParaRPr>
                    </a:p>
                  </a:txBody>
                  <a:tcPr marL="9525" marR="9525" marT="9525" marB="9525" anchor="ctr"/>
                </a:tc>
              </a:tr>
              <a:tr h="735688">
                <a:tc>
                  <a:txBody>
                    <a:bodyPr/>
                    <a:lstStyle/>
                    <a:p>
                      <a:pPr algn="just">
                        <a:lnSpc>
                          <a:spcPct val="115000"/>
                        </a:lnSpc>
                        <a:spcAft>
                          <a:spcPts val="0"/>
                        </a:spcAft>
                      </a:pPr>
                      <a:r>
                        <a:rPr lang="ru-RU" sz="2000">
                          <a:effectLst/>
                        </a:rPr>
                        <a:t>ФГС, дуоденальное зондирование</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По показанию</a:t>
                      </a:r>
                      <a:endParaRPr lang="ru-RU" sz="2000" dirty="0">
                        <a:effectLst/>
                        <a:latin typeface="Calibri"/>
                        <a:ea typeface="Calibri"/>
                        <a:cs typeface="Times New Roman"/>
                      </a:endParaRPr>
                    </a:p>
                  </a:txBody>
                  <a:tcPr marL="9525" marR="9525" marT="9525" marB="9525" anchor="ctr"/>
                </a:tc>
              </a:tr>
              <a:tr h="373638">
                <a:tc>
                  <a:txBody>
                    <a:bodyPr/>
                    <a:lstStyle/>
                    <a:p>
                      <a:pPr algn="just">
                        <a:lnSpc>
                          <a:spcPct val="115000"/>
                        </a:lnSpc>
                        <a:spcAft>
                          <a:spcPts val="0"/>
                        </a:spcAft>
                      </a:pPr>
                      <a:r>
                        <a:rPr lang="ru-RU" sz="2000">
                          <a:effectLst/>
                        </a:rPr>
                        <a:t>Дистанционная термография</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1 раз в год</a:t>
                      </a:r>
                      <a:endParaRPr lang="ru-RU" sz="20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660825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480720"/>
          </a:xfrm>
        </p:spPr>
        <p:txBody>
          <a:bodyPr>
            <a:normAutofit fontScale="47500" lnSpcReduction="20000"/>
          </a:bodyPr>
          <a:lstStyle/>
          <a:p>
            <a:r>
              <a:rPr lang="ru-RU" dirty="0"/>
              <a:t>Режим щадящий: прогулки на свежем воздухе, дневной сон.</a:t>
            </a:r>
          </a:p>
          <a:p>
            <a:r>
              <a:rPr lang="ru-RU" dirty="0"/>
              <a:t>Стол № 1 в течение 3 месяцев, затем стол №5. Исключаются: ржаной и свежий белый хлеб; сдобное, слоёное тесто; жирные сорта мяса; консервы, копчености; сваренные вкрутую яйца; острые сыры; жиры; соленые, квашенные, маринованные овощи и грибы, овощные консервы, бобовые; супы на наваристых мясных, рыбных бульонах; шоколад, халва, квас, кофе, газированные напитки, какао, соусы и пряности.</a:t>
            </a:r>
          </a:p>
          <a:p>
            <a:r>
              <a:rPr lang="ru-RU" dirty="0"/>
              <a:t>Базисная терапия по показаниям (</a:t>
            </a:r>
            <a:r>
              <a:rPr lang="ru-RU" dirty="0" err="1"/>
              <a:t>викалин</a:t>
            </a:r>
            <a:r>
              <a:rPr lang="ru-RU" dirty="0"/>
              <a:t>, </a:t>
            </a:r>
            <a:r>
              <a:rPr lang="ru-RU" dirty="0" err="1"/>
              <a:t>викаир</a:t>
            </a:r>
            <a:r>
              <a:rPr lang="ru-RU" dirty="0"/>
              <a:t>, </a:t>
            </a:r>
            <a:r>
              <a:rPr lang="ru-RU" dirty="0" err="1"/>
              <a:t>вентер</a:t>
            </a:r>
            <a:r>
              <a:rPr lang="ru-RU" dirty="0"/>
              <a:t>, </a:t>
            </a:r>
            <a:r>
              <a:rPr lang="ru-RU" dirty="0" err="1"/>
              <a:t>гастроцепин</a:t>
            </a:r>
            <a:r>
              <a:rPr lang="ru-RU" dirty="0"/>
              <a:t>, </a:t>
            </a:r>
            <a:r>
              <a:rPr lang="ru-RU" dirty="0" err="1"/>
              <a:t>трихопол</a:t>
            </a:r>
            <a:r>
              <a:rPr lang="ru-RU" dirty="0"/>
              <a:t>), курсы </a:t>
            </a:r>
            <a:r>
              <a:rPr lang="ru-RU" dirty="0" err="1"/>
              <a:t>альмагеля</a:t>
            </a:r>
            <a:r>
              <a:rPr lang="ru-RU" dirty="0"/>
              <a:t>, </a:t>
            </a:r>
            <a:r>
              <a:rPr lang="ru-RU" dirty="0" err="1"/>
              <a:t>гастрофарма</a:t>
            </a:r>
            <a:r>
              <a:rPr lang="ru-RU" dirty="0"/>
              <a:t>.</a:t>
            </a:r>
          </a:p>
          <a:p>
            <a:r>
              <a:rPr lang="ru-RU" dirty="0"/>
              <a:t>При наличии </a:t>
            </a:r>
            <a:r>
              <a:rPr lang="ru-RU" dirty="0" err="1"/>
              <a:t>гастродуоденального</a:t>
            </a:r>
            <a:r>
              <a:rPr lang="ru-RU" dirty="0"/>
              <a:t> рефлюкса – элеутерококк, настойка аралии, женьшень – 1 капля на год жизни в течение месяца.</a:t>
            </a:r>
          </a:p>
          <a:p>
            <a:r>
              <a:rPr lang="ru-RU" dirty="0"/>
              <a:t>Седативная терапия: валериана, пустырник, мята перечная, препараты брома.</a:t>
            </a:r>
          </a:p>
          <a:p>
            <a:r>
              <a:rPr lang="ru-RU" dirty="0"/>
              <a:t>Спазмолитики: папаверин, но-шпа.</a:t>
            </a:r>
          </a:p>
          <a:p>
            <a:r>
              <a:rPr lang="ru-RU" dirty="0"/>
              <a:t>Витаминотерапия: аскорбиновая кислота, витамины группы В. Стимулирующая терапия: алоэ, </a:t>
            </a:r>
            <a:r>
              <a:rPr lang="ru-RU" dirty="0" err="1"/>
              <a:t>пентоксил</a:t>
            </a:r>
            <a:r>
              <a:rPr lang="ru-RU" dirty="0"/>
              <a:t>, </a:t>
            </a:r>
            <a:r>
              <a:rPr lang="ru-RU" dirty="0" err="1"/>
              <a:t>метилурацил</a:t>
            </a:r>
            <a:r>
              <a:rPr lang="ru-RU" dirty="0"/>
              <a:t>.</a:t>
            </a:r>
          </a:p>
          <a:p>
            <a:r>
              <a:rPr lang="ru-RU" dirty="0"/>
              <a:t>Физиотерапия: электрофорез атропина, новокаина, парафиновые и озокеритовые аппликации, воротник по Щербаку.</a:t>
            </a:r>
          </a:p>
          <a:p>
            <a:r>
              <a:rPr lang="ru-RU" dirty="0"/>
              <a:t>Фитотерапия: ромашка, корень аира, лист белой березы, трава зверобоя, семя льна, мята перечная, трава золототысячника, трава чабреца, прополис.</a:t>
            </a:r>
          </a:p>
          <a:p>
            <a:r>
              <a:rPr lang="ru-RU" dirty="0"/>
              <a:t>Минеральные воды: Славяновская, Смирновская, Ессентуки № 4 и др. воду пить быстрыми глотками за 1-1,5 часа до еды – 5 мл/кг массы, в течение месяца, 2-3 курса в год.</a:t>
            </a:r>
          </a:p>
          <a:p>
            <a:r>
              <a:rPr lang="ru-RU" dirty="0"/>
              <a:t>Иглорефлексотерапия, гомеопатия, ЛФК.</a:t>
            </a:r>
          </a:p>
          <a:p>
            <a:r>
              <a:rPr lang="ru-RU" dirty="0"/>
              <a:t>Физкультура: подготовительная группа, затем – основная при стойкой ремиссии.</a:t>
            </a:r>
          </a:p>
          <a:p>
            <a:r>
              <a:rPr lang="ru-RU" dirty="0"/>
              <a:t>Санаторно-курортное лечение: Железноводск, Ессентуки, Сергиевские минеральные воды.</a:t>
            </a:r>
          </a:p>
          <a:p>
            <a:r>
              <a:rPr lang="ru-RU" dirty="0"/>
              <a:t>Прививки по заключению иммунолога.</a:t>
            </a:r>
          </a:p>
          <a:p>
            <a:r>
              <a:rPr lang="ru-RU" dirty="0"/>
              <a:t>Срок диспансерного наблюдения 3 года.</a:t>
            </a:r>
          </a:p>
          <a:p>
            <a:endParaRPr lang="ru-RU" dirty="0"/>
          </a:p>
        </p:txBody>
      </p:sp>
    </p:spTree>
    <p:extLst>
      <p:ext uri="{BB962C8B-B14F-4D97-AF65-F5344CB8AC3E}">
        <p14:creationId xmlns:p14="http://schemas.microsoft.com/office/powerpoint/2010/main" val="3052377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гастрит </a:t>
            </a:r>
            <a:r>
              <a:rPr lang="ru-RU" b="1" dirty="0">
                <a:solidFill>
                  <a:srgbClr val="FF0000"/>
                </a:solidFill>
              </a:rPr>
              <a:t>(сниженная кислотность)</a:t>
            </a: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12164046"/>
              </p:ext>
            </p:extLst>
          </p:nvPr>
        </p:nvGraphicFramePr>
        <p:xfrm>
          <a:off x="395536" y="1268760"/>
          <a:ext cx="8424935" cy="5256585"/>
        </p:xfrm>
        <a:graphic>
          <a:graphicData uri="http://schemas.openxmlformats.org/drawingml/2006/table">
            <a:tbl>
              <a:tblPr firstRow="1" firstCol="1" bandRow="1">
                <a:tableStyleId>{5C22544A-7EE6-4342-B048-85BDC9FD1C3A}</a:tableStyleId>
              </a:tblPr>
              <a:tblGrid>
                <a:gridCol w="4335529"/>
                <a:gridCol w="4089406"/>
              </a:tblGrid>
              <a:tr h="745906">
                <a:tc>
                  <a:txBody>
                    <a:bodyPr/>
                    <a:lstStyle/>
                    <a:p>
                      <a:pPr algn="just">
                        <a:lnSpc>
                          <a:spcPct val="115000"/>
                        </a:lnSpc>
                        <a:spcAft>
                          <a:spcPts val="0"/>
                        </a:spcAft>
                      </a:pPr>
                      <a:r>
                        <a:rPr lang="ru-RU" sz="2000" dirty="0">
                          <a:effectLst/>
                        </a:rPr>
                        <a:t>Педиатр</a:t>
                      </a:r>
                      <a:endParaRPr lang="ru-RU" sz="20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a:effectLst/>
                        </a:rPr>
                        <a:t>4 раза в год (в период ремиссии), далее 2 раза в год</a:t>
                      </a:r>
                      <a:endParaRPr lang="ru-RU" sz="2000">
                        <a:effectLst/>
                        <a:latin typeface="Calibri"/>
                        <a:ea typeface="Calibri"/>
                        <a:cs typeface="Times New Roman"/>
                      </a:endParaRPr>
                    </a:p>
                  </a:txBody>
                  <a:tcPr marL="9525" marR="9525" marT="9525" marB="9525" anchor="ctr"/>
                </a:tc>
              </a:tr>
              <a:tr h="378827">
                <a:tc>
                  <a:txBody>
                    <a:bodyPr/>
                    <a:lstStyle/>
                    <a:p>
                      <a:pPr algn="just">
                        <a:lnSpc>
                          <a:spcPct val="115000"/>
                        </a:lnSpc>
                        <a:spcAft>
                          <a:spcPts val="0"/>
                        </a:spcAft>
                      </a:pPr>
                      <a:r>
                        <a:rPr lang="ru-RU" sz="2000" dirty="0">
                          <a:effectLst/>
                        </a:rPr>
                        <a:t>Гастроэнтеролог</a:t>
                      </a:r>
                      <a:endParaRPr lang="ru-RU" sz="20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4 раза в год, затем 2 раза в год</a:t>
                      </a:r>
                      <a:endParaRPr lang="ru-RU" sz="2000" dirty="0">
                        <a:effectLst/>
                        <a:latin typeface="Calibri"/>
                        <a:ea typeface="Calibri"/>
                        <a:cs typeface="Times New Roman"/>
                      </a:endParaRPr>
                    </a:p>
                  </a:txBody>
                  <a:tcPr marL="9525" marR="9525" marT="9525" marB="9525" anchor="ctr"/>
                </a:tc>
              </a:tr>
              <a:tr h="378827">
                <a:tc>
                  <a:txBody>
                    <a:bodyPr/>
                    <a:lstStyle/>
                    <a:p>
                      <a:pPr algn="just">
                        <a:lnSpc>
                          <a:spcPct val="115000"/>
                        </a:lnSpc>
                        <a:spcAft>
                          <a:spcPts val="0"/>
                        </a:spcAft>
                      </a:pPr>
                      <a:r>
                        <a:rPr lang="ru-RU" sz="2000">
                          <a:effectLst/>
                        </a:rPr>
                        <a:t>ЛОР</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378827">
                <a:tc>
                  <a:txBody>
                    <a:bodyPr/>
                    <a:lstStyle/>
                    <a:p>
                      <a:pPr algn="just">
                        <a:lnSpc>
                          <a:spcPct val="115000"/>
                        </a:lnSpc>
                        <a:spcAft>
                          <a:spcPts val="0"/>
                        </a:spcAft>
                      </a:pPr>
                      <a:r>
                        <a:rPr lang="ru-RU" sz="2000">
                          <a:effectLst/>
                        </a:rPr>
                        <a:t>стоматолог</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378827">
                <a:tc>
                  <a:txBody>
                    <a:bodyPr/>
                    <a:lstStyle/>
                    <a:p>
                      <a:pPr algn="just">
                        <a:lnSpc>
                          <a:spcPct val="115000"/>
                        </a:lnSpc>
                        <a:spcAft>
                          <a:spcPts val="0"/>
                        </a:spcAft>
                      </a:pPr>
                      <a:r>
                        <a:rPr lang="ru-RU" sz="2000">
                          <a:effectLst/>
                        </a:rPr>
                        <a:t>ОАК</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378827">
                <a:tc>
                  <a:txBody>
                    <a:bodyPr/>
                    <a:lstStyle/>
                    <a:p>
                      <a:pPr algn="just">
                        <a:lnSpc>
                          <a:spcPct val="115000"/>
                        </a:lnSpc>
                        <a:spcAft>
                          <a:spcPts val="0"/>
                        </a:spcAft>
                      </a:pPr>
                      <a:r>
                        <a:rPr lang="ru-RU" sz="2000">
                          <a:effectLst/>
                        </a:rPr>
                        <a:t>ОАМ</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378827">
                <a:tc>
                  <a:txBody>
                    <a:bodyPr/>
                    <a:lstStyle/>
                    <a:p>
                      <a:pPr algn="just">
                        <a:lnSpc>
                          <a:spcPct val="115000"/>
                        </a:lnSpc>
                        <a:spcAft>
                          <a:spcPts val="0"/>
                        </a:spcAft>
                      </a:pPr>
                      <a:r>
                        <a:rPr lang="ru-RU" sz="2000">
                          <a:effectLst/>
                        </a:rPr>
                        <a:t>кал на я/г, лямблии</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2 раза в год</a:t>
                      </a:r>
                      <a:endParaRPr lang="ru-RU" sz="2000" dirty="0">
                        <a:effectLst/>
                        <a:latin typeface="Calibri"/>
                        <a:ea typeface="Calibri"/>
                        <a:cs typeface="Times New Roman"/>
                      </a:endParaRPr>
                    </a:p>
                  </a:txBody>
                  <a:tcPr marL="9525" marR="9525" marT="9525" marB="9525" anchor="ctr"/>
                </a:tc>
              </a:tr>
              <a:tr h="1112984">
                <a:tc>
                  <a:txBody>
                    <a:bodyPr/>
                    <a:lstStyle/>
                    <a:p>
                      <a:pPr algn="just">
                        <a:lnSpc>
                          <a:spcPct val="115000"/>
                        </a:lnSpc>
                        <a:spcAft>
                          <a:spcPts val="0"/>
                        </a:spcAft>
                      </a:pPr>
                      <a:r>
                        <a:rPr lang="ru-RU" sz="2000" dirty="0">
                          <a:effectLst/>
                        </a:rPr>
                        <a:t>Фракционное исследование желудочного сока или РН-метрия</a:t>
                      </a:r>
                      <a:endParaRPr lang="ru-RU" sz="2000" dirty="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1 раз в год</a:t>
                      </a:r>
                      <a:endParaRPr lang="ru-RU" sz="2000" dirty="0">
                        <a:effectLst/>
                        <a:latin typeface="Calibri"/>
                        <a:ea typeface="Calibri"/>
                        <a:cs typeface="Times New Roman"/>
                      </a:endParaRPr>
                    </a:p>
                  </a:txBody>
                  <a:tcPr marL="9525" marR="9525" marT="9525" marB="9525" anchor="ctr"/>
                </a:tc>
              </a:tr>
              <a:tr h="745906">
                <a:tc>
                  <a:txBody>
                    <a:bodyPr/>
                    <a:lstStyle/>
                    <a:p>
                      <a:pPr algn="just">
                        <a:lnSpc>
                          <a:spcPct val="115000"/>
                        </a:lnSpc>
                        <a:spcAft>
                          <a:spcPts val="0"/>
                        </a:spcAft>
                      </a:pPr>
                      <a:r>
                        <a:rPr lang="ru-RU" sz="2000">
                          <a:effectLst/>
                        </a:rPr>
                        <a:t>ФГС, дуоденальное зондирование</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По показанию</a:t>
                      </a:r>
                      <a:endParaRPr lang="ru-RU" sz="2000" dirty="0">
                        <a:effectLst/>
                        <a:latin typeface="Calibri"/>
                        <a:ea typeface="Calibri"/>
                        <a:cs typeface="Times New Roman"/>
                      </a:endParaRPr>
                    </a:p>
                  </a:txBody>
                  <a:tcPr marL="9525" marR="9525" marT="9525" marB="9525" anchor="ctr"/>
                </a:tc>
              </a:tr>
              <a:tr h="378827">
                <a:tc>
                  <a:txBody>
                    <a:bodyPr/>
                    <a:lstStyle/>
                    <a:p>
                      <a:pPr algn="just">
                        <a:lnSpc>
                          <a:spcPct val="115000"/>
                        </a:lnSpc>
                        <a:spcAft>
                          <a:spcPts val="0"/>
                        </a:spcAft>
                      </a:pPr>
                      <a:r>
                        <a:rPr lang="ru-RU" sz="2000">
                          <a:effectLst/>
                        </a:rPr>
                        <a:t>Дистанционная термография</a:t>
                      </a:r>
                      <a:endParaRPr lang="ru-RU" sz="2000">
                        <a:effectLst/>
                        <a:latin typeface="Calibri"/>
                        <a:ea typeface="Calibri"/>
                        <a:cs typeface="Times New Roman"/>
                      </a:endParaRPr>
                    </a:p>
                  </a:txBody>
                  <a:tcPr marL="9525" marR="9525" marT="9525" marB="9525" anchor="ctr"/>
                </a:tc>
                <a:tc>
                  <a:txBody>
                    <a:bodyPr/>
                    <a:lstStyle/>
                    <a:p>
                      <a:pPr algn="just">
                        <a:lnSpc>
                          <a:spcPct val="115000"/>
                        </a:lnSpc>
                        <a:spcAft>
                          <a:spcPts val="0"/>
                        </a:spcAft>
                      </a:pPr>
                      <a:r>
                        <a:rPr lang="ru-RU" sz="2000" dirty="0">
                          <a:effectLst/>
                        </a:rPr>
                        <a:t>1 раз в год</a:t>
                      </a:r>
                      <a:endParaRPr lang="ru-RU" sz="20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489195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856984" cy="6480720"/>
          </a:xfrm>
        </p:spPr>
        <p:txBody>
          <a:bodyPr>
            <a:normAutofit fontScale="55000" lnSpcReduction="20000"/>
          </a:bodyPr>
          <a:lstStyle/>
          <a:p>
            <a:r>
              <a:rPr lang="ru-RU" dirty="0"/>
              <a:t>Режим щадящий: прогулки на свежем воздухе, дневной сон.</a:t>
            </a:r>
          </a:p>
          <a:p>
            <a:r>
              <a:rPr lang="ru-RU" dirty="0"/>
              <a:t>Стол №2 (2-3 мес.) № 5- исключаются: грубый ржаной хлеб, сдоба, слоеное тесто; жирные сорта мяса, копчености, соленая и вяленая рыба; яйца вкрутую, сливки, мороженное; тугоплавкие жиры, сало; бобовые, пшенные и перловые крупы; овощи богатые грубой растительной клетчаткой (капуста); острые, жирные соусы, пряности, газированные напитки, виноградный сок.</a:t>
            </a:r>
          </a:p>
          <a:p>
            <a:r>
              <a:rPr lang="ru-RU" dirty="0"/>
              <a:t>Заместительная терапия: </a:t>
            </a:r>
            <a:r>
              <a:rPr lang="ru-RU" dirty="0" err="1"/>
              <a:t>ацидин</a:t>
            </a:r>
            <a:r>
              <a:rPr lang="ru-RU" dirty="0"/>
              <a:t>-пепсин, натуральный желудочный сок, </a:t>
            </a:r>
            <a:r>
              <a:rPr lang="ru-RU" dirty="0" err="1"/>
              <a:t>пепсидил</a:t>
            </a:r>
            <a:r>
              <a:rPr lang="ru-RU" dirty="0"/>
              <a:t>.</a:t>
            </a:r>
          </a:p>
          <a:p>
            <a:r>
              <a:rPr lang="ru-RU" dirty="0"/>
              <a:t>Ферменты – </a:t>
            </a:r>
            <a:r>
              <a:rPr lang="ru-RU" dirty="0" err="1"/>
              <a:t>абомин</a:t>
            </a:r>
            <a:r>
              <a:rPr lang="ru-RU" dirty="0"/>
              <a:t>, панкреатин. Витаминотерапия: гр. В, аскорбиновая кислота. Стимулирующие средства: </a:t>
            </a:r>
            <a:r>
              <a:rPr lang="ru-RU" dirty="0" err="1"/>
              <a:t>нуклеинат</a:t>
            </a:r>
            <a:r>
              <a:rPr lang="ru-RU" dirty="0"/>
              <a:t> натрия, </a:t>
            </a:r>
            <a:r>
              <a:rPr lang="ru-RU" dirty="0" err="1"/>
              <a:t>метилурацил</a:t>
            </a:r>
            <a:r>
              <a:rPr lang="ru-RU" dirty="0"/>
              <a:t>, </a:t>
            </a:r>
            <a:r>
              <a:rPr lang="ru-RU" dirty="0" err="1"/>
              <a:t>пентоксил</a:t>
            </a:r>
            <a:r>
              <a:rPr lang="ru-RU" dirty="0"/>
              <a:t>.</a:t>
            </a:r>
          </a:p>
          <a:p>
            <a:r>
              <a:rPr lang="ru-RU" dirty="0"/>
              <a:t>Излечение: </a:t>
            </a:r>
            <a:r>
              <a:rPr lang="ru-RU" dirty="0" err="1"/>
              <a:t>индуктотерапия</a:t>
            </a:r>
            <a:r>
              <a:rPr lang="ru-RU" dirty="0"/>
              <a:t>, электрофорез с </a:t>
            </a:r>
            <a:r>
              <a:rPr lang="ru-RU" dirty="0" err="1"/>
              <a:t>платифиллином</a:t>
            </a:r>
            <a:r>
              <a:rPr lang="ru-RU" dirty="0"/>
              <a:t> и новокаином, СМТ.</a:t>
            </a:r>
          </a:p>
          <a:p>
            <a:r>
              <a:rPr lang="ru-RU" dirty="0"/>
              <a:t>Минеральные воды: Ессентуки-17, Смирновская за 15-20 мин. до еды 3 раза в день, комнатной температуры – 5 мл/кг в течение месяца – 2-3 курса в год.</a:t>
            </a:r>
          </a:p>
          <a:p>
            <a:r>
              <a:rPr lang="ru-RU" dirty="0"/>
              <a:t>Фитотерапия: сбор №1- лист шалфея + цветок ромашки + полынь (1:1:1) сбор №2 корень одуванчика + плоды укропа (3:1). Используются также лист подорожника, трава спорыша.</a:t>
            </a:r>
          </a:p>
          <a:p>
            <a:r>
              <a:rPr lang="ru-RU" dirty="0"/>
              <a:t>Иглорефлексотерапия, ЛФК. Гомеопатия.</a:t>
            </a:r>
          </a:p>
          <a:p>
            <a:r>
              <a:rPr lang="ru-RU" dirty="0"/>
              <a:t>Группа для занятий по физкультуре: 1 год – подготовительная, 2 год – основная.</a:t>
            </a:r>
          </a:p>
          <a:p>
            <a:r>
              <a:rPr lang="ru-RU" dirty="0"/>
              <a:t>Санаторно-курортное лечение: Бугуруслан, Ессентуки, Железноводск, Сергиевские минеральные воды.</a:t>
            </a:r>
          </a:p>
          <a:p>
            <a:r>
              <a:rPr lang="ru-RU" dirty="0"/>
              <a:t>Вакцинация по заключению иммунолога.</a:t>
            </a:r>
          </a:p>
          <a:p>
            <a:r>
              <a:rPr lang="ru-RU" dirty="0"/>
              <a:t>Снятие с учета через 3 года.</a:t>
            </a:r>
          </a:p>
          <a:p>
            <a:endParaRPr lang="ru-RU" dirty="0"/>
          </a:p>
        </p:txBody>
      </p:sp>
    </p:spTree>
    <p:extLst>
      <p:ext uri="{BB962C8B-B14F-4D97-AF65-F5344CB8AC3E}">
        <p14:creationId xmlns:p14="http://schemas.microsoft.com/office/powerpoint/2010/main" val="1208553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81328"/>
            <a:ext cx="8507288" cy="4972008"/>
          </a:xfrm>
        </p:spPr>
        <p:txBody>
          <a:bodyPr>
            <a:normAutofit/>
          </a:bodyPr>
          <a:lstStyle/>
          <a:p>
            <a:pPr marL="109728" indent="0">
              <a:buNone/>
            </a:pPr>
            <a:r>
              <a:rPr lang="ru-RU" sz="2400" dirty="0" smtClean="0"/>
              <a:t>Санаторно-курортное лечение направлено на:</a:t>
            </a:r>
          </a:p>
          <a:p>
            <a:pPr>
              <a:buFont typeface="Wingdings" pitchFamily="2" charset="2"/>
              <a:buChar char="Ø"/>
            </a:pPr>
            <a:r>
              <a:rPr lang="ru-RU" sz="2400" dirty="0" smtClean="0"/>
              <a:t>1) активацию защитно-приспособительных реакций организма в целях профилактики заболеваний, оздоровления;</a:t>
            </a:r>
          </a:p>
          <a:p>
            <a:pPr>
              <a:buFont typeface="Wingdings" pitchFamily="2" charset="2"/>
              <a:buChar char="Ø"/>
            </a:pPr>
            <a:r>
              <a:rPr lang="ru-RU" sz="2400" dirty="0" smtClean="0"/>
              <a:t>2) восстановление и (или) компенсацию функций организма, нарушенных вследствие травм, операций и хронических заболеваний, уменьшение количества обострений, удлинение периода ремиссии, замедление развития заболеваний и предупреждение инвалидности в качестве одного из этапов медицинской реабилитации.</a:t>
            </a:r>
          </a:p>
          <a:p>
            <a:endParaRPr lang="ru-RU" dirty="0"/>
          </a:p>
        </p:txBody>
      </p:sp>
      <p:sp>
        <p:nvSpPr>
          <p:cNvPr id="2" name="Заголовок 1"/>
          <p:cNvSpPr>
            <a:spLocks noGrp="1"/>
          </p:cNvSpPr>
          <p:nvPr>
            <p:ph type="title"/>
          </p:nvPr>
        </p:nvSpPr>
        <p:spPr/>
        <p:txBody>
          <a:bodyPr>
            <a:noAutofit/>
          </a:bodyPr>
          <a:lstStyle/>
          <a:p>
            <a:pPr algn="ctr"/>
            <a:r>
              <a:rPr lang="ru-RU" sz="2400" b="1" dirty="0" smtClean="0">
                <a:solidFill>
                  <a:srgbClr val="FF0000"/>
                </a:solidFill>
              </a:rPr>
              <a:t>Федеральный Закон от 21.11.2011 №323-ФЗ «Об основах охраны здоровья граждан в Российской Федерации» ст.40</a:t>
            </a:r>
            <a:endParaRPr lang="ru-RU" sz="2400" b="1" dirty="0">
              <a:solidFill>
                <a:srgbClr val="FF0000"/>
              </a:solidFill>
            </a:endParaRPr>
          </a:p>
        </p:txBody>
      </p:sp>
    </p:spTree>
    <p:extLst>
      <p:ext uri="{BB962C8B-B14F-4D97-AF65-F5344CB8AC3E}">
        <p14:creationId xmlns:p14="http://schemas.microsoft.com/office/powerpoint/2010/main" val="321108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570186"/>
          </a:xfrm>
        </p:spPr>
        <p:txBody>
          <a:bodyPr>
            <a:normAutofit fontScale="90000"/>
          </a:bodyPr>
          <a:lstStyle/>
          <a:p>
            <a:r>
              <a:rPr lang="ru-RU" b="1" dirty="0" smtClean="0">
                <a:solidFill>
                  <a:srgbClr val="FF0000"/>
                </a:solidFill>
              </a:rPr>
              <a:t>Порядок медицинского отбора и направления больных</a:t>
            </a:r>
            <a:r>
              <a:rPr lang="ru-RU" dirty="0" smtClean="0">
                <a:solidFill>
                  <a:srgbClr val="FF0000"/>
                </a:solidFill>
              </a:rPr>
              <a:t/>
            </a:r>
            <a:br>
              <a:rPr lang="ru-RU" dirty="0" smtClean="0">
                <a:solidFill>
                  <a:srgbClr val="FF0000"/>
                </a:solidFill>
              </a:rPr>
            </a:br>
            <a:r>
              <a:rPr lang="ru-RU" b="1" dirty="0" smtClean="0">
                <a:solidFill>
                  <a:srgbClr val="FF0000"/>
                </a:solidFill>
              </a:rPr>
              <a:t>на санаторно-курортное  лечение</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fontScale="62500" lnSpcReduction="20000"/>
          </a:bodyPr>
          <a:lstStyle/>
          <a:p>
            <a:pPr marL="0" indent="0">
              <a:buNone/>
            </a:pPr>
            <a:r>
              <a:rPr lang="ru-RU" b="1" dirty="0"/>
              <a:t> </a:t>
            </a:r>
            <a:endParaRPr lang="ru-RU" dirty="0"/>
          </a:p>
          <a:p>
            <a:pPr marL="0" indent="0">
              <a:buNone/>
            </a:pPr>
            <a:r>
              <a:rPr lang="ru-RU" dirty="0"/>
              <a:t>Порядок медицинского отбора и направления больных  на санаторно-курортное  лечение    утвержден    приказом   Министерства здравоохранения </a:t>
            </a:r>
          </a:p>
          <a:p>
            <a:pPr marL="0" indent="0">
              <a:buNone/>
            </a:pPr>
            <a:r>
              <a:rPr lang="ru-RU" dirty="0"/>
              <a:t>и социального   развития    Российской  Федерации   от  22.11.2004   № 256 </a:t>
            </a:r>
            <a:br>
              <a:rPr lang="ru-RU" dirty="0"/>
            </a:br>
            <a:r>
              <a:rPr lang="ru-RU" dirty="0"/>
              <a:t>«О порядке медицинского отбора и направления больных на санаторно-курортное лечение».</a:t>
            </a:r>
          </a:p>
          <a:p>
            <a:pPr marL="0" indent="0">
              <a:buNone/>
            </a:pPr>
            <a:r>
              <a:rPr lang="ru-RU" dirty="0"/>
              <a:t> </a:t>
            </a:r>
          </a:p>
          <a:p>
            <a:pPr marL="0" indent="0">
              <a:buNone/>
            </a:pPr>
            <a:r>
              <a:rPr lang="ru-RU" dirty="0"/>
              <a:t>В соответствии с пунктом 1.3 настоящего приказа медицинские показания для санаторно-курортного лечения и отсутствие противопоказаний для его осуществления </a:t>
            </a:r>
            <a:r>
              <a:rPr lang="ru-RU" b="1" dirty="0"/>
              <a:t>устанавливает лечащий врач</a:t>
            </a:r>
            <a:r>
              <a:rPr lang="ru-RU" dirty="0"/>
              <a:t> на основании анализа объективного состояния больного, результатов предшествующего лечения, данных лабораторных, функциональных, рентгенологических и других исследований, при наличии необходимости -  заключения соответствующих специалистов. </a:t>
            </a:r>
          </a:p>
          <a:p>
            <a:endParaRPr lang="ru-RU" dirty="0"/>
          </a:p>
        </p:txBody>
      </p:sp>
    </p:spTree>
    <p:extLst>
      <p:ext uri="{BB962C8B-B14F-4D97-AF65-F5344CB8AC3E}">
        <p14:creationId xmlns:p14="http://schemas.microsoft.com/office/powerpoint/2010/main" val="14826342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solidFill>
                  <a:srgbClr val="FF0000"/>
                </a:solidFill>
              </a:rPr>
              <a:t>Обязательный перечень диагностических исследований и консультаций специалистов, результаты которых необходимо отразить в санаторно-курортной карте:</a:t>
            </a:r>
            <a:br>
              <a:rPr lang="ru-RU" sz="2000" dirty="0">
                <a:solidFill>
                  <a:srgbClr val="FF0000"/>
                </a:solidFill>
              </a:rPr>
            </a:br>
            <a:endParaRPr lang="ru-RU" sz="2000" dirty="0">
              <a:solidFill>
                <a:srgbClr val="FF0000"/>
              </a:solidFill>
            </a:endParaRPr>
          </a:p>
        </p:txBody>
      </p:sp>
      <p:sp>
        <p:nvSpPr>
          <p:cNvPr id="3" name="Объект 2"/>
          <p:cNvSpPr>
            <a:spLocks noGrp="1"/>
          </p:cNvSpPr>
          <p:nvPr>
            <p:ph idx="1"/>
          </p:nvPr>
        </p:nvSpPr>
        <p:spPr>
          <a:xfrm>
            <a:off x="467544" y="1268760"/>
            <a:ext cx="8219256" cy="5328592"/>
          </a:xfrm>
        </p:spPr>
        <p:txBody>
          <a:bodyPr>
            <a:normAutofit fontScale="40000" lnSpcReduction="20000"/>
          </a:bodyPr>
          <a:lstStyle/>
          <a:p>
            <a:r>
              <a:rPr lang="ru-RU" dirty="0"/>
              <a:t>а)  клинический анализ крови и анализ мочи;</a:t>
            </a:r>
          </a:p>
          <a:p>
            <a:r>
              <a:rPr lang="ru-RU" dirty="0"/>
              <a:t>б)  электрокардиографическое обследование;</a:t>
            </a:r>
          </a:p>
          <a:p>
            <a:r>
              <a:rPr lang="ru-RU" dirty="0"/>
              <a:t>в) рентгенологическое исследование органов грудной клетки (флюорография);</a:t>
            </a:r>
          </a:p>
          <a:p>
            <a:r>
              <a:rPr lang="ru-RU" dirty="0"/>
              <a:t>г) при заболеваниях органов пищеварения - их рентгеноскопическое исследование (если с момента последнего рентгенологического обследования прошло более 6 месяцев) либо УЗИ, эндоскопия;</a:t>
            </a:r>
          </a:p>
          <a:p>
            <a:r>
              <a:rPr lang="ru-RU" dirty="0"/>
              <a:t>д) в необходимых случаях проводятся дополнительные исследования: определение остаточного азота крови, исследование глазного дна, желудочного сока, печеночные, </a:t>
            </a:r>
            <a:r>
              <a:rPr lang="ru-RU" dirty="0" err="1"/>
              <a:t>аллергологические</a:t>
            </a:r>
            <a:r>
              <a:rPr lang="ru-RU" dirty="0"/>
              <a:t> пробы и др.;</a:t>
            </a:r>
          </a:p>
          <a:p>
            <a:r>
              <a:rPr lang="ru-RU" dirty="0"/>
              <a:t>е) при направлении на санаторно-курортное лечение женщин по поводу любого заболевания обязательно заключение акушера-гинеколога, а для беременных - дополнительно обменная карта;</a:t>
            </a:r>
          </a:p>
          <a:p>
            <a:r>
              <a:rPr lang="ru-RU" dirty="0"/>
              <a:t>ж) справка-заключение психоневрологического диспансера при наличии в анамнезе больного нервно-психических расстройств;</a:t>
            </a:r>
          </a:p>
          <a:p>
            <a:r>
              <a:rPr lang="ru-RU" dirty="0"/>
              <a:t>з) при основном или сопутствующих заболеваниях (урологических, кожи, крови, глаз и др.) - заключение соответствующих специалистов.</a:t>
            </a:r>
          </a:p>
          <a:p>
            <a:r>
              <a:rPr lang="ru-RU" dirty="0"/>
              <a:t>а)  клинический анализ крови и анализ мочи;</a:t>
            </a:r>
          </a:p>
          <a:p>
            <a:r>
              <a:rPr lang="ru-RU" dirty="0"/>
              <a:t>б)  электрокардиографическое обследование;</a:t>
            </a:r>
          </a:p>
          <a:p>
            <a:r>
              <a:rPr lang="ru-RU" dirty="0"/>
              <a:t>в) рентгенологическое исследование органов грудной клетки (флюорография);</a:t>
            </a:r>
          </a:p>
          <a:p>
            <a:r>
              <a:rPr lang="ru-RU" dirty="0"/>
              <a:t>г) при заболеваниях органов пищеварения - их рентгеноскопическое исследование (если с момента последнего рентгенологического обследования прошло более 6 месяцев) либо УЗИ, эндоскопия;</a:t>
            </a:r>
          </a:p>
          <a:p>
            <a:r>
              <a:rPr lang="ru-RU" dirty="0"/>
              <a:t>д) в необходимых случаях проводятся дополнительные исследования: определение остаточного азота крови, исследование глазного дна, желудочного сока, печеночные, </a:t>
            </a:r>
            <a:r>
              <a:rPr lang="ru-RU" dirty="0" err="1"/>
              <a:t>аллергологические</a:t>
            </a:r>
            <a:r>
              <a:rPr lang="ru-RU" dirty="0"/>
              <a:t> пробы и др.;</a:t>
            </a:r>
          </a:p>
          <a:p>
            <a:r>
              <a:rPr lang="ru-RU" dirty="0"/>
              <a:t>е) при направлении на санаторно-курортное лечение женщин по поводу любого заболевания обязательно заключение акушера-гинеколога, а для беременных - дополнительно обменная карта;</a:t>
            </a:r>
          </a:p>
          <a:p>
            <a:r>
              <a:rPr lang="ru-RU" dirty="0"/>
              <a:t>ж) справка-заключение психоневрологического диспансера при наличии в анамнезе больного нервно-психических расстройств;</a:t>
            </a:r>
          </a:p>
          <a:p>
            <a:r>
              <a:rPr lang="ru-RU" dirty="0"/>
              <a:t>з) при основном или сопутствующих заболеваниях (урологических, кожи, крови, глаз и др.) - заключение соответствующих специалистов.</a:t>
            </a:r>
          </a:p>
          <a:p>
            <a:endParaRPr lang="ru-RU" dirty="0"/>
          </a:p>
        </p:txBody>
      </p:sp>
    </p:spTree>
    <p:extLst>
      <p:ext uri="{BB962C8B-B14F-4D97-AF65-F5344CB8AC3E}">
        <p14:creationId xmlns:p14="http://schemas.microsoft.com/office/powerpoint/2010/main" val="9068925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fontScale="77500" lnSpcReduction="20000"/>
          </a:bodyPr>
          <a:lstStyle/>
          <a:p>
            <a:pPr fontAlgn="base"/>
            <a:r>
              <a:rPr lang="ru-RU" dirty="0"/>
              <a:t>Медицинский отбор и направление на санаторно-курортное лечение больных, нуждающихся в санаторно-курортном лечении (за исключением граждан, имеющих право на получение государственной социальной помощи в виде набора социальных услуг), осуществляет лечащий врач в поликлинике по месту жительства ребенка. Лечащий врач определяет медицинские показания для санаторно-курортного лечения и отсутствие противопоказаний для его осуществления, в первую очередь для применения природных климатических факторов.</a:t>
            </a:r>
          </a:p>
          <a:p>
            <a:pPr fontAlgn="base"/>
            <a:r>
              <a:rPr lang="ru-RU" dirty="0"/>
              <a:t>В случае наличия показаний и отсутствии противопоказаний лечащий врач оформит справку для получения путевки формы 070/у и родителям будет предложено заполнить специальную форму заявления. </a:t>
            </a:r>
          </a:p>
          <a:p>
            <a:pPr fontAlgn="base"/>
            <a:r>
              <a:rPr lang="ru-RU" b="1" dirty="0"/>
              <a:t>В детских поликлиниках имеются путевки в санатории, расположенные на территории Красноярского края:</a:t>
            </a:r>
            <a:endParaRPr lang="ru-RU" dirty="0"/>
          </a:p>
          <a:p>
            <a:endParaRPr lang="ru-RU" dirty="0"/>
          </a:p>
        </p:txBody>
      </p:sp>
    </p:spTree>
    <p:extLst>
      <p:ext uri="{BB962C8B-B14F-4D97-AF65-F5344CB8AC3E}">
        <p14:creationId xmlns:p14="http://schemas.microsoft.com/office/powerpoint/2010/main" val="2052112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9036496" cy="6741368"/>
          </a:xfrm>
        </p:spPr>
        <p:txBody>
          <a:bodyPr>
            <a:normAutofit lnSpcReduction="10000"/>
          </a:bodyPr>
          <a:lstStyle/>
          <a:p>
            <a:r>
              <a:rPr lang="ru-RU" sz="4000" dirty="0"/>
              <a:t>При постановке ребенка на учет и затем весь период диспансеризации педиатр решает ряд задач, направленных на всестороннюю реабилитацию больного ребенка. Постановка на диспансерный учет фиксируется в двух медицинских документах: истории развития ребенка (форма 112/у) и контрольной карте диспансерного больного (форма 30/у).</a:t>
            </a:r>
          </a:p>
          <a:p>
            <a:endParaRPr lang="ru-RU" dirty="0"/>
          </a:p>
        </p:txBody>
      </p:sp>
    </p:spTree>
    <p:extLst>
      <p:ext uri="{BB962C8B-B14F-4D97-AF65-F5344CB8AC3E}">
        <p14:creationId xmlns:p14="http://schemas.microsoft.com/office/powerpoint/2010/main" val="434438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txBody>
          <a:bodyPr>
            <a:normAutofit fontScale="92500" lnSpcReduction="10000"/>
          </a:bodyPr>
          <a:lstStyle/>
          <a:p>
            <a:pPr lvl="0" fontAlgn="base"/>
            <a:r>
              <a:rPr lang="ru-RU" b="1" dirty="0"/>
              <a:t>КГКУЗ «Детский санаторий «Березка»</a:t>
            </a:r>
            <a:endParaRPr lang="ru-RU" dirty="0"/>
          </a:p>
          <a:p>
            <a:pPr fontAlgn="base"/>
            <a:r>
              <a:rPr lang="ru-RU" dirty="0"/>
              <a:t>для детей (с 5 до 14 лет для пребывания без сопровождения взрослого)</a:t>
            </a:r>
          </a:p>
          <a:p>
            <a:pPr fontAlgn="base"/>
            <a:r>
              <a:rPr lang="ru-RU" dirty="0"/>
              <a:t>с вегетососудистой дистонией, хроническими тонзиллитами, кардиологическими и ревматологическими заболеваниями;</a:t>
            </a:r>
          </a:p>
          <a:p>
            <a:pPr lvl="0" fontAlgn="base"/>
            <a:r>
              <a:rPr lang="ru-RU" b="1" dirty="0"/>
              <a:t>КГАУ «СОЦ «</a:t>
            </a:r>
            <a:r>
              <a:rPr lang="ru-RU" b="1" dirty="0" err="1"/>
              <a:t>Тесь</a:t>
            </a:r>
            <a:r>
              <a:rPr lang="ru-RU" b="1" dirty="0"/>
              <a:t>» (Минусинский р-он)</a:t>
            </a:r>
            <a:endParaRPr lang="ru-RU" dirty="0"/>
          </a:p>
          <a:p>
            <a:pPr fontAlgn="base"/>
            <a:r>
              <a:rPr lang="ru-RU" dirty="0"/>
              <a:t>для детей (с 7 до 17 лет в отделение для пребывания без сопровождения взрослого и с 3 до 7 лет в отделение для пребывания в сопровождении взрослого)</a:t>
            </a:r>
          </a:p>
          <a:p>
            <a:pPr fontAlgn="base"/>
            <a:r>
              <a:rPr lang="ru-RU" dirty="0"/>
              <a:t>с заболеваниями органов дыхания, пищеварения, опорно-двигательного аппарата, нервной системы.</a:t>
            </a:r>
          </a:p>
          <a:p>
            <a:endParaRPr lang="ru-RU" dirty="0"/>
          </a:p>
        </p:txBody>
      </p:sp>
    </p:spTree>
    <p:extLst>
      <p:ext uri="{BB962C8B-B14F-4D97-AF65-F5344CB8AC3E}">
        <p14:creationId xmlns:p14="http://schemas.microsoft.com/office/powerpoint/2010/main" val="39966924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b="1" dirty="0" smtClean="0">
                <a:solidFill>
                  <a:srgbClr val="FF0000"/>
                </a:solidFill>
              </a:rPr>
              <a:t>Медицинские показания и противопоказания </a:t>
            </a:r>
            <a:r>
              <a:rPr lang="ru-RU" sz="2700" dirty="0" smtClean="0">
                <a:solidFill>
                  <a:srgbClr val="FF0000"/>
                </a:solidFill>
              </a:rPr>
              <a:t/>
            </a:r>
            <a:br>
              <a:rPr lang="ru-RU" sz="2700" dirty="0" smtClean="0">
                <a:solidFill>
                  <a:srgbClr val="FF0000"/>
                </a:solidFill>
              </a:rPr>
            </a:br>
            <a:r>
              <a:rPr lang="ru-RU" sz="2700" b="1" dirty="0" smtClean="0">
                <a:solidFill>
                  <a:srgbClr val="FF0000"/>
                </a:solidFill>
              </a:rPr>
              <a:t>для санаторно-курортного лечения</a:t>
            </a:r>
            <a:endParaRPr lang="ru-RU" dirty="0">
              <a:solidFill>
                <a:srgbClr val="FF0000"/>
              </a:solidFill>
            </a:endParaRPr>
          </a:p>
        </p:txBody>
      </p:sp>
      <p:sp>
        <p:nvSpPr>
          <p:cNvPr id="3" name="Объект 2"/>
          <p:cNvSpPr>
            <a:spLocks noGrp="1"/>
          </p:cNvSpPr>
          <p:nvPr>
            <p:ph idx="1"/>
          </p:nvPr>
        </p:nvSpPr>
        <p:spPr/>
        <p:txBody>
          <a:bodyPr>
            <a:normAutofit fontScale="62500" lnSpcReduction="20000"/>
          </a:bodyPr>
          <a:lstStyle/>
          <a:p>
            <a:r>
              <a:rPr lang="ru-RU" dirty="0"/>
              <a:t>Медицинские показания и противопоказания для санаторно-курортного лечения взрослых и подростков (кроме больных туберкулезом) определены методическими указаниями, утвержденными Министерством  здравоохранения  Российской  Федерации   22.12.1999 № 99/227.</a:t>
            </a:r>
          </a:p>
          <a:p>
            <a:r>
              <a:rPr lang="ru-RU" dirty="0"/>
              <a:t>Общими  противопоказаниями,  исключающими направление больных на курорты  и  в местные санатории,  являются:</a:t>
            </a:r>
          </a:p>
          <a:p>
            <a:r>
              <a:rPr lang="ru-RU" dirty="0"/>
              <a:t>1. Все заболевания в острой стадии, хронические заболевания в стадии обострения и осложненные острогнойным процессом.</a:t>
            </a:r>
          </a:p>
          <a:p>
            <a:r>
              <a:rPr lang="ru-RU" dirty="0"/>
              <a:t>2. Острые инфекционные заболевания до окончания срока изоляции.</a:t>
            </a:r>
          </a:p>
          <a:p>
            <a:r>
              <a:rPr lang="ru-RU" dirty="0"/>
              <a:t>3. Все венерические заболевания в острой и заразной форме.</a:t>
            </a:r>
          </a:p>
          <a:p>
            <a:r>
              <a:rPr lang="ru-RU" dirty="0"/>
              <a:t>4. Все болезни крови в острой стадии и стадии обострения.</a:t>
            </a:r>
          </a:p>
          <a:p>
            <a:r>
              <a:rPr lang="ru-RU" dirty="0"/>
              <a:t>5. Кахексия любого происхождения.</a:t>
            </a:r>
          </a:p>
          <a:p>
            <a:r>
              <a:rPr lang="ru-RU" dirty="0"/>
              <a:t>6. Злокачественные новообразования.</a:t>
            </a:r>
          </a:p>
          <a:p>
            <a:endParaRPr lang="ru-RU" dirty="0"/>
          </a:p>
        </p:txBody>
      </p:sp>
    </p:spTree>
    <p:extLst>
      <p:ext uri="{BB962C8B-B14F-4D97-AF65-F5344CB8AC3E}">
        <p14:creationId xmlns:p14="http://schemas.microsoft.com/office/powerpoint/2010/main" val="1588190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fontAlgn="base"/>
            <a:r>
              <a:rPr lang="ru-RU" sz="1600" b="1" dirty="0" smtClean="0"/>
              <a:t>В соответствии с Законом Красноярского края от 09.12.2010 № 11-5393 «О социальной поддержке семей, имеющий детей, в Красноярском крае» право на компенсацию стоимости проезда к месту санаторно-курортного лечения и обратно имеют</a:t>
            </a:r>
            <a:endParaRPr lang="ru-RU" sz="1600" dirty="0"/>
          </a:p>
        </p:txBody>
      </p:sp>
      <p:sp>
        <p:nvSpPr>
          <p:cNvPr id="3" name="Объект 2"/>
          <p:cNvSpPr>
            <a:spLocks noGrp="1"/>
          </p:cNvSpPr>
          <p:nvPr>
            <p:ph idx="1"/>
          </p:nvPr>
        </p:nvSpPr>
        <p:spPr>
          <a:xfrm>
            <a:off x="457200" y="1340768"/>
            <a:ext cx="8229600" cy="5184576"/>
          </a:xfrm>
        </p:spPr>
        <p:txBody>
          <a:bodyPr>
            <a:normAutofit fontScale="55000" lnSpcReduction="20000"/>
          </a:bodyPr>
          <a:lstStyle/>
          <a:p>
            <a:pPr fontAlgn="base"/>
            <a:r>
              <a:rPr lang="ru-RU" dirty="0" smtClean="0"/>
              <a:t>а</a:t>
            </a:r>
            <a:r>
              <a:rPr lang="ru-RU" dirty="0"/>
              <a:t>) дети, проживающие на территории края в семьях, среднедушевой доход которых не превышает величину прожиточного минимума на душу населения, установленную по соответствующей группе территорий Красноярского края, нуждающиеся в санаторно-курортном лечении по заключению медицинских организаций, имеющие путевку (курсовку) в санаторно-курортные организации соответствующего профиля независимо от форм собственности;</a:t>
            </a:r>
          </a:p>
          <a:p>
            <a:pPr fontAlgn="base"/>
            <a:r>
              <a:rPr lang="ru-RU" dirty="0"/>
              <a:t>б) лицо, сопровождающее ребенка, указанного в подпункте "а" настоящего пункта, к месту санаторно-курортного лечения и обратно;</a:t>
            </a:r>
          </a:p>
          <a:p>
            <a:pPr fontAlgn="base"/>
            <a:r>
              <a:rPr lang="ru-RU" dirty="0"/>
              <a:t>в) лицо, сопроводившее ребенка, указанного в подпункте "а" настоящего пункта, к месту санаторно-курортного лечения и вернувшееся обратно к месту своего жительства;</a:t>
            </a:r>
          </a:p>
          <a:p>
            <a:pPr fontAlgn="base"/>
            <a:r>
              <a:rPr lang="ru-RU" dirty="0"/>
              <a:t>г) лицо, отправившееся за ребенком, указанным в подпункте "а" настоящего пункта, для его сопровождения от места санаторно-курортного лечения к месту жительства.</a:t>
            </a:r>
          </a:p>
          <a:p>
            <a:pPr fontAlgn="base"/>
            <a:r>
              <a:rPr lang="ru-RU" dirty="0"/>
              <a:t>Компенсация стоимости проезда к месту консультирования, обследования, лечения и обратно предоставляется детям, не имеющим права на аналогичные меры социальной поддержки (социальные услуги) в соответствии с федеральным законодательством.</a:t>
            </a:r>
          </a:p>
          <a:p>
            <a:endParaRPr lang="ru-RU" dirty="0"/>
          </a:p>
        </p:txBody>
      </p:sp>
    </p:spTree>
    <p:extLst>
      <p:ext uri="{BB962C8B-B14F-4D97-AF65-F5344CB8AC3E}">
        <p14:creationId xmlns:p14="http://schemas.microsoft.com/office/powerpoint/2010/main" val="1768478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fontAlgn="base"/>
            <a:r>
              <a:rPr lang="ru-RU" b="1" dirty="0"/>
              <a:t>Министерство здравоохранения Красноярского края имеет возможность направлять на санаторно-курортное лечение в санатории, находящиеся в ведении Министерства здравоохранения Российской Федерации:</a:t>
            </a:r>
            <a:endParaRPr lang="ru-RU" dirty="0"/>
          </a:p>
          <a:p>
            <a:pPr fontAlgn="base"/>
            <a:r>
              <a:rPr lang="ru-RU" b="1" dirty="0">
                <a:solidFill>
                  <a:srgbClr val="FF0000"/>
                </a:solidFill>
              </a:rPr>
              <a:t>Для детей с заболеваниями органов дыхания (с 4 лет)</a:t>
            </a:r>
          </a:p>
          <a:p>
            <a:endParaRPr lang="ru-RU" dirty="0"/>
          </a:p>
        </p:txBody>
      </p:sp>
    </p:spTree>
    <p:extLst>
      <p:ext uri="{BB962C8B-B14F-4D97-AF65-F5344CB8AC3E}">
        <p14:creationId xmlns:p14="http://schemas.microsoft.com/office/powerpoint/2010/main" val="36362753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708890964"/>
              </p:ext>
            </p:extLst>
          </p:nvPr>
        </p:nvGraphicFramePr>
        <p:xfrm>
          <a:off x="251520" y="-1"/>
          <a:ext cx="8640959" cy="6741368"/>
        </p:xfrm>
        <a:graphic>
          <a:graphicData uri="http://schemas.openxmlformats.org/drawingml/2006/table">
            <a:tbl>
              <a:tblPr firstRow="1" firstCol="1" bandRow="1">
                <a:tableStyleId>{5C22544A-7EE6-4342-B048-85BDC9FD1C3A}</a:tableStyleId>
              </a:tblPr>
              <a:tblGrid>
                <a:gridCol w="3058873"/>
                <a:gridCol w="2791043"/>
                <a:gridCol w="2791043"/>
              </a:tblGrid>
              <a:tr h="376253">
                <a:tc>
                  <a:txBody>
                    <a:bodyPr/>
                    <a:lstStyle/>
                    <a:p>
                      <a:pPr algn="l" fontAlgn="base">
                        <a:lnSpc>
                          <a:spcPts val="1275"/>
                        </a:lnSpc>
                        <a:spcAft>
                          <a:spcPts val="0"/>
                        </a:spcAft>
                      </a:pPr>
                      <a:r>
                        <a:rPr lang="ru-RU" sz="1400" dirty="0">
                          <a:effectLst/>
                        </a:rPr>
                        <a:t>Название санатория:</a:t>
                      </a:r>
                      <a:endParaRPr lang="ru-RU" sz="1400" dirty="0">
                        <a:effectLst/>
                        <a:latin typeface="Calibri"/>
                        <a:ea typeface="Calibri"/>
                        <a:cs typeface="Times New Roman"/>
                      </a:endParaRPr>
                    </a:p>
                  </a:txBody>
                  <a:tcPr marL="53923" marR="53923" marT="48531" marB="48531" anchor="b"/>
                </a:tc>
                <a:tc>
                  <a:txBody>
                    <a:bodyPr/>
                    <a:lstStyle/>
                    <a:p>
                      <a:pPr algn="l" fontAlgn="base">
                        <a:lnSpc>
                          <a:spcPts val="1275"/>
                        </a:lnSpc>
                        <a:spcAft>
                          <a:spcPts val="0"/>
                        </a:spcAft>
                      </a:pPr>
                      <a:r>
                        <a:rPr lang="ru-RU" sz="1400" dirty="0">
                          <a:effectLst/>
                        </a:rPr>
                        <a:t>Адрес:</a:t>
                      </a:r>
                      <a:endParaRPr lang="ru-RU" sz="1400" dirty="0">
                        <a:effectLst/>
                        <a:latin typeface="Calibri"/>
                        <a:ea typeface="Calibri"/>
                        <a:cs typeface="Times New Roman"/>
                      </a:endParaRPr>
                    </a:p>
                  </a:txBody>
                  <a:tcPr marL="53923" marR="53923" marT="48531" marB="48531" anchor="b"/>
                </a:tc>
                <a:tc>
                  <a:txBody>
                    <a:bodyPr/>
                    <a:lstStyle/>
                    <a:p>
                      <a:pPr algn="l" fontAlgn="base">
                        <a:lnSpc>
                          <a:spcPts val="1275"/>
                        </a:lnSpc>
                        <a:spcAft>
                          <a:spcPts val="0"/>
                        </a:spcAft>
                      </a:pPr>
                      <a:r>
                        <a:rPr lang="ru-RU" sz="1400" dirty="0">
                          <a:effectLst/>
                        </a:rPr>
                        <a:t>Наличие отделений:</a:t>
                      </a:r>
                      <a:endParaRPr lang="ru-RU" sz="1400" dirty="0">
                        <a:effectLst/>
                        <a:latin typeface="Calibri"/>
                        <a:ea typeface="Calibri"/>
                        <a:cs typeface="Times New Roman"/>
                      </a:endParaRPr>
                    </a:p>
                  </a:txBody>
                  <a:tcPr marL="53923" marR="53923" marT="48531" marB="48531" anchor="b"/>
                </a:tc>
              </a:tr>
              <a:tr h="613202">
                <a:tc>
                  <a:txBody>
                    <a:bodyPr/>
                    <a:lstStyle/>
                    <a:p>
                      <a:pPr algn="ctr" fontAlgn="base">
                        <a:lnSpc>
                          <a:spcPts val="1275"/>
                        </a:lnSpc>
                        <a:spcAft>
                          <a:spcPts val="0"/>
                        </a:spcAft>
                      </a:pPr>
                      <a:r>
                        <a:rPr lang="ru-RU" sz="1400">
                          <a:effectLst/>
                        </a:rPr>
                        <a:t> «Детский пульмонологический санаторий «Колчаново»</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187439, Ленинградская область, Волховский район, п/о Колчаново</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a:t>
                      </a:r>
                    </a:p>
                    <a:p>
                      <a:pPr algn="ctr" fontAlgn="base">
                        <a:lnSpc>
                          <a:spcPts val="1275"/>
                        </a:lnSpc>
                        <a:spcAft>
                          <a:spcPts val="0"/>
                        </a:spcAft>
                      </a:pPr>
                      <a:r>
                        <a:rPr lang="ru-RU" sz="1400" dirty="0">
                          <a:effectLst/>
                        </a:rPr>
                        <a:t>Для лечения детей в сопровождении</a:t>
                      </a:r>
                      <a:endParaRPr lang="ru-RU" sz="1400" dirty="0">
                        <a:effectLst/>
                        <a:latin typeface="Calibri"/>
                        <a:ea typeface="Calibri"/>
                        <a:cs typeface="Times New Roman"/>
                      </a:endParaRPr>
                    </a:p>
                  </a:txBody>
                  <a:tcPr marL="53923" marR="53923" marT="48531" marB="48531" anchor="b"/>
                </a:tc>
              </a:tr>
              <a:tr h="675875">
                <a:tc>
                  <a:txBody>
                    <a:bodyPr/>
                    <a:lstStyle/>
                    <a:p>
                      <a:pPr algn="ctr" fontAlgn="base">
                        <a:lnSpc>
                          <a:spcPts val="1275"/>
                        </a:lnSpc>
                        <a:spcAft>
                          <a:spcPts val="0"/>
                        </a:spcAft>
                      </a:pPr>
                      <a:r>
                        <a:rPr lang="ru-RU" sz="1400">
                          <a:effectLst/>
                        </a:rPr>
                        <a:t>«Детский пульмонологический санаторий «Кратово»</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140130, Московская область, Раменский район, пос. Кратово, ул. Тверская,</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a:t>
                      </a:r>
                    </a:p>
                    <a:p>
                      <a:pPr algn="ctr" fontAlgn="base">
                        <a:lnSpc>
                          <a:spcPts val="1275"/>
                        </a:lnSpc>
                        <a:spcAft>
                          <a:spcPts val="0"/>
                        </a:spcAft>
                      </a:pPr>
                      <a:r>
                        <a:rPr lang="ru-RU" sz="1400" dirty="0">
                          <a:effectLst/>
                        </a:rPr>
                        <a:t>Для лечения детей в сопровождении</a:t>
                      </a:r>
                      <a:endParaRPr lang="ru-RU" sz="1400" dirty="0">
                        <a:effectLst/>
                        <a:latin typeface="Calibri"/>
                        <a:ea typeface="Calibri"/>
                        <a:cs typeface="Times New Roman"/>
                      </a:endParaRPr>
                    </a:p>
                  </a:txBody>
                  <a:tcPr marL="53923" marR="53923" marT="48531" marB="48531" anchor="b"/>
                </a:tc>
              </a:tr>
              <a:tr h="675875">
                <a:tc>
                  <a:txBody>
                    <a:bodyPr/>
                    <a:lstStyle/>
                    <a:p>
                      <a:pPr algn="ctr" fontAlgn="base">
                        <a:lnSpc>
                          <a:spcPts val="1275"/>
                        </a:lnSpc>
                        <a:spcAft>
                          <a:spcPts val="0"/>
                        </a:spcAft>
                      </a:pPr>
                      <a:r>
                        <a:rPr lang="ru-RU" sz="1400">
                          <a:effectLst/>
                        </a:rPr>
                        <a:t>«Детский пульмонологический санаторий «Отрадное»</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238561, Калининградская область, г. Светлогорск, Калининградский проспект, 74</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a:t>
                      </a:r>
                    </a:p>
                    <a:p>
                      <a:pPr algn="ctr" fontAlgn="base">
                        <a:lnSpc>
                          <a:spcPts val="1275"/>
                        </a:lnSpc>
                        <a:spcAft>
                          <a:spcPts val="0"/>
                        </a:spcAft>
                      </a:pPr>
                      <a:r>
                        <a:rPr lang="ru-RU" sz="1400" dirty="0">
                          <a:effectLst/>
                        </a:rPr>
                        <a:t>Для лечения детей в сопровождении</a:t>
                      </a:r>
                      <a:endParaRPr lang="ru-RU" sz="1400" dirty="0">
                        <a:effectLst/>
                        <a:latin typeface="Calibri"/>
                        <a:ea typeface="Calibri"/>
                        <a:cs typeface="Times New Roman"/>
                      </a:endParaRPr>
                    </a:p>
                  </a:txBody>
                  <a:tcPr marL="53923" marR="53923" marT="48531" marB="48531" anchor="b"/>
                </a:tc>
              </a:tr>
              <a:tr h="541731">
                <a:tc>
                  <a:txBody>
                    <a:bodyPr/>
                    <a:lstStyle/>
                    <a:p>
                      <a:pPr algn="ctr" fontAlgn="base">
                        <a:lnSpc>
                          <a:spcPts val="1275"/>
                        </a:lnSpc>
                        <a:spcAft>
                          <a:spcPts val="0"/>
                        </a:spcAft>
                      </a:pPr>
                      <a:r>
                        <a:rPr lang="ru-RU" sz="1400">
                          <a:effectLst/>
                        </a:rPr>
                        <a:t> «Детский санаторий «Бимлюк»</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353440, Краснодарский край, г. Анапа, Пионерский проспект, 21</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a:t>
                      </a:r>
                      <a:endParaRPr lang="ru-RU" sz="1400" dirty="0">
                        <a:effectLst/>
                        <a:latin typeface="Calibri"/>
                        <a:ea typeface="Calibri"/>
                        <a:cs typeface="Times New Roman"/>
                      </a:endParaRPr>
                    </a:p>
                  </a:txBody>
                  <a:tcPr marL="53923" marR="53923" marT="48531" marB="48531" anchor="b"/>
                </a:tc>
              </a:tr>
              <a:tr h="675875">
                <a:tc>
                  <a:txBody>
                    <a:bodyPr/>
                    <a:lstStyle/>
                    <a:p>
                      <a:pPr algn="ctr" fontAlgn="base">
                        <a:lnSpc>
                          <a:spcPts val="1275"/>
                        </a:lnSpc>
                        <a:spcAft>
                          <a:spcPts val="0"/>
                        </a:spcAft>
                      </a:pPr>
                      <a:r>
                        <a:rPr lang="ru-RU" sz="1400">
                          <a:effectLst/>
                        </a:rPr>
                        <a:t>«Детский санаторий «Васильевское»</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143088, Московская область, Одинцовский район, п/о санатория им. Герцена</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a:t>
                      </a:r>
                    </a:p>
                    <a:p>
                      <a:pPr algn="ctr" fontAlgn="base">
                        <a:lnSpc>
                          <a:spcPts val="1275"/>
                        </a:lnSpc>
                        <a:spcAft>
                          <a:spcPts val="0"/>
                        </a:spcAft>
                      </a:pPr>
                      <a:r>
                        <a:rPr lang="ru-RU" sz="1400" dirty="0">
                          <a:effectLst/>
                        </a:rPr>
                        <a:t>Для лечения детей в сопровождении</a:t>
                      </a:r>
                      <a:endParaRPr lang="ru-RU" sz="1400" dirty="0">
                        <a:effectLst/>
                        <a:latin typeface="Calibri"/>
                        <a:ea typeface="Calibri"/>
                        <a:cs typeface="Times New Roman"/>
                      </a:endParaRPr>
                    </a:p>
                  </a:txBody>
                  <a:tcPr marL="53923" marR="53923" marT="48531" marB="48531" anchor="b"/>
                </a:tc>
              </a:tr>
              <a:tr h="613202">
                <a:tc>
                  <a:txBody>
                    <a:bodyPr/>
                    <a:lstStyle/>
                    <a:p>
                      <a:pPr algn="ctr" fontAlgn="base">
                        <a:lnSpc>
                          <a:spcPts val="1275"/>
                        </a:lnSpc>
                        <a:spcAft>
                          <a:spcPts val="0"/>
                        </a:spcAft>
                      </a:pPr>
                      <a:r>
                        <a:rPr lang="ru-RU" sz="1400">
                          <a:effectLst/>
                        </a:rPr>
                        <a:t> «Детский санаторий «Отдых»</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140180, Московская область, г. Жуковский, ул. Дзержинского, 1/11</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a:t>
                      </a:r>
                    </a:p>
                    <a:p>
                      <a:pPr algn="ctr" fontAlgn="base">
                        <a:lnSpc>
                          <a:spcPts val="1275"/>
                        </a:lnSpc>
                        <a:spcAft>
                          <a:spcPts val="0"/>
                        </a:spcAft>
                      </a:pPr>
                      <a:r>
                        <a:rPr lang="ru-RU" sz="1400" dirty="0">
                          <a:effectLst/>
                        </a:rPr>
                        <a:t>Для лечения детей в сопровождении</a:t>
                      </a:r>
                      <a:endParaRPr lang="ru-RU" sz="1400" dirty="0">
                        <a:effectLst/>
                        <a:latin typeface="Calibri"/>
                        <a:ea typeface="Calibri"/>
                        <a:cs typeface="Times New Roman"/>
                      </a:endParaRPr>
                    </a:p>
                  </a:txBody>
                  <a:tcPr marL="53923" marR="53923" marT="48531" marB="48531" anchor="b"/>
                </a:tc>
              </a:tr>
              <a:tr h="541731">
                <a:tc>
                  <a:txBody>
                    <a:bodyPr/>
                    <a:lstStyle/>
                    <a:p>
                      <a:pPr algn="ctr" fontAlgn="base">
                        <a:lnSpc>
                          <a:spcPts val="1275"/>
                        </a:lnSpc>
                        <a:spcAft>
                          <a:spcPts val="0"/>
                        </a:spcAft>
                      </a:pPr>
                      <a:r>
                        <a:rPr lang="ru-RU" sz="1400">
                          <a:effectLst/>
                        </a:rPr>
                        <a:t>«Санаторий «Луч»</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357716, Ставропольский край, г. Кисловодск, ул. Коминтерна, 10-11</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 в сопровождении</a:t>
                      </a:r>
                      <a:endParaRPr lang="ru-RU" sz="1400" dirty="0">
                        <a:effectLst/>
                        <a:latin typeface="Calibri"/>
                        <a:ea typeface="Calibri"/>
                        <a:cs typeface="Times New Roman"/>
                      </a:endParaRPr>
                    </a:p>
                  </a:txBody>
                  <a:tcPr marL="53923" marR="53923" marT="48531" marB="48531" anchor="b"/>
                </a:tc>
              </a:tr>
              <a:tr h="944161">
                <a:tc>
                  <a:txBody>
                    <a:bodyPr/>
                    <a:lstStyle/>
                    <a:p>
                      <a:pPr algn="ctr" fontAlgn="base">
                        <a:lnSpc>
                          <a:spcPts val="1275"/>
                        </a:lnSpc>
                        <a:spcAft>
                          <a:spcPts val="0"/>
                        </a:spcAft>
                      </a:pPr>
                      <a:r>
                        <a:rPr lang="ru-RU" sz="1400">
                          <a:effectLst/>
                        </a:rPr>
                        <a:t>Филиал «Российский научный центр восстановительной медицины и курортологии» - «Санаторно-курортный комплекс «Вулан»</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353486, Краснодарский край, г. Геленджик, с. Архипо-Осиповка, пер. Глухой, д. 2</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 в сопровождении</a:t>
                      </a:r>
                      <a:endParaRPr lang="ru-RU" sz="1400" dirty="0">
                        <a:effectLst/>
                        <a:latin typeface="Calibri"/>
                        <a:ea typeface="Calibri"/>
                        <a:cs typeface="Times New Roman"/>
                      </a:endParaRPr>
                    </a:p>
                  </a:txBody>
                  <a:tcPr marL="53923" marR="53923" marT="48531" marB="48531" anchor="b"/>
                </a:tc>
              </a:tr>
              <a:tr h="407588">
                <a:tc>
                  <a:txBody>
                    <a:bodyPr/>
                    <a:lstStyle/>
                    <a:p>
                      <a:pPr algn="ctr" fontAlgn="base">
                        <a:lnSpc>
                          <a:spcPts val="1275"/>
                        </a:lnSpc>
                        <a:spcAft>
                          <a:spcPts val="0"/>
                        </a:spcAft>
                      </a:pPr>
                      <a:r>
                        <a:rPr lang="ru-RU" sz="1400">
                          <a:effectLst/>
                        </a:rPr>
                        <a:t> «Детский санаторий «Белокуриха»</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Алтайский край</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a:t>
                      </a:r>
                      <a:endParaRPr lang="ru-RU" sz="1400" dirty="0">
                        <a:effectLst/>
                        <a:latin typeface="Calibri"/>
                        <a:ea typeface="Calibri"/>
                        <a:cs typeface="Times New Roman"/>
                      </a:endParaRPr>
                    </a:p>
                  </a:txBody>
                  <a:tcPr marL="53923" marR="53923" marT="48531" marB="48531" anchor="b"/>
                </a:tc>
              </a:tr>
              <a:tr h="675875">
                <a:tc>
                  <a:txBody>
                    <a:bodyPr/>
                    <a:lstStyle/>
                    <a:p>
                      <a:pPr algn="ctr" fontAlgn="base">
                        <a:lnSpc>
                          <a:spcPts val="1275"/>
                        </a:lnSpc>
                        <a:spcAft>
                          <a:spcPts val="0"/>
                        </a:spcAft>
                      </a:pPr>
                      <a:r>
                        <a:rPr lang="ru-RU" sz="1400">
                          <a:effectLst/>
                        </a:rPr>
                        <a:t>"Санаторий "Шафраново"</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a:effectLst/>
                        </a:rPr>
                        <a:t>452100, Башкортостан, Альшеевский район, с.Шафраново, ул Железнодорожная, д.20</a:t>
                      </a:r>
                      <a:endParaRPr lang="ru-RU" sz="1400">
                        <a:effectLst/>
                        <a:latin typeface="Calibri"/>
                        <a:ea typeface="Calibri"/>
                        <a:cs typeface="Times New Roman"/>
                      </a:endParaRPr>
                    </a:p>
                  </a:txBody>
                  <a:tcPr marL="53923" marR="53923" marT="48531" marB="48531" anchor="b"/>
                </a:tc>
                <a:tc>
                  <a:txBody>
                    <a:bodyPr/>
                    <a:lstStyle/>
                    <a:p>
                      <a:pPr algn="ctr" fontAlgn="base">
                        <a:lnSpc>
                          <a:spcPts val="1275"/>
                        </a:lnSpc>
                        <a:spcAft>
                          <a:spcPts val="0"/>
                        </a:spcAft>
                      </a:pPr>
                      <a:r>
                        <a:rPr lang="ru-RU" sz="1400" dirty="0">
                          <a:effectLst/>
                        </a:rPr>
                        <a:t>Для лечения детей в сопровождении</a:t>
                      </a:r>
                      <a:endParaRPr lang="ru-RU" sz="1400" dirty="0">
                        <a:effectLst/>
                        <a:latin typeface="Calibri"/>
                        <a:ea typeface="Calibri"/>
                        <a:cs typeface="Times New Roman"/>
                      </a:endParaRPr>
                    </a:p>
                  </a:txBody>
                  <a:tcPr marL="53923" marR="53923" marT="48531" marB="48531" anchor="b"/>
                </a:tc>
              </a:tr>
            </a:tbl>
          </a:graphicData>
        </a:graphic>
      </p:graphicFrame>
    </p:spTree>
    <p:extLst>
      <p:ext uri="{BB962C8B-B14F-4D97-AF65-F5344CB8AC3E}">
        <p14:creationId xmlns:p14="http://schemas.microsoft.com/office/powerpoint/2010/main" val="32880018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fontAlgn="base"/>
            <a:r>
              <a:rPr lang="ru-RU" b="1" dirty="0"/>
              <a:t>Министерство здравоохранения Красноярского края имеет возможность направлять на санаторно-курортное лечение в санатории, находящиеся в ведении Министерства здравоохранения Российской Федерации:</a:t>
            </a:r>
            <a:endParaRPr lang="ru-RU" dirty="0"/>
          </a:p>
          <a:p>
            <a:pPr fontAlgn="base"/>
            <a:r>
              <a:rPr lang="ru-RU" b="1" dirty="0">
                <a:solidFill>
                  <a:srgbClr val="FF0000"/>
                </a:solidFill>
              </a:rPr>
              <a:t>Для детей с заболеваниями органов </a:t>
            </a:r>
            <a:r>
              <a:rPr lang="ru-RU" b="1" dirty="0" smtClean="0">
                <a:solidFill>
                  <a:srgbClr val="FF0000"/>
                </a:solidFill>
              </a:rPr>
              <a:t>ЖКТ </a:t>
            </a:r>
            <a:r>
              <a:rPr lang="ru-RU" b="1" dirty="0">
                <a:solidFill>
                  <a:srgbClr val="FF0000"/>
                </a:solidFill>
              </a:rPr>
              <a:t>(с 4 лет)</a:t>
            </a:r>
          </a:p>
          <a:p>
            <a:endParaRPr lang="ru-RU" dirty="0"/>
          </a:p>
        </p:txBody>
      </p:sp>
    </p:spTree>
    <p:extLst>
      <p:ext uri="{BB962C8B-B14F-4D97-AF65-F5344CB8AC3E}">
        <p14:creationId xmlns:p14="http://schemas.microsoft.com/office/powerpoint/2010/main" val="25750177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46788296"/>
              </p:ext>
            </p:extLst>
          </p:nvPr>
        </p:nvGraphicFramePr>
        <p:xfrm>
          <a:off x="107504" y="0"/>
          <a:ext cx="8928992" cy="6923370"/>
        </p:xfrm>
        <a:graphic>
          <a:graphicData uri="http://schemas.openxmlformats.org/drawingml/2006/table">
            <a:tbl>
              <a:tblPr firstRow="1" firstCol="1" bandRow="1">
                <a:tableStyleId>{5C22544A-7EE6-4342-B048-85BDC9FD1C3A}</a:tableStyleId>
              </a:tblPr>
              <a:tblGrid>
                <a:gridCol w="1681593"/>
                <a:gridCol w="1572094"/>
                <a:gridCol w="5675305"/>
              </a:tblGrid>
              <a:tr h="392589">
                <a:tc>
                  <a:txBody>
                    <a:bodyPr/>
                    <a:lstStyle/>
                    <a:p>
                      <a:pPr algn="ctr" fontAlgn="base">
                        <a:lnSpc>
                          <a:spcPts val="1275"/>
                        </a:lnSpc>
                        <a:spcAft>
                          <a:spcPts val="0"/>
                        </a:spcAft>
                      </a:pPr>
                      <a:r>
                        <a:rPr lang="ru-RU" sz="1100" dirty="0">
                          <a:effectLst/>
                        </a:rPr>
                        <a:t>Название санатория:</a:t>
                      </a:r>
                      <a:endParaRPr lang="ru-RU" sz="1100" dirty="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Адрес:</a:t>
                      </a:r>
                      <a:endParaRPr lang="ru-RU" sz="1100" dirty="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Наличие отделений:</a:t>
                      </a:r>
                      <a:endParaRPr lang="ru-RU" sz="1100" dirty="0">
                        <a:effectLst/>
                        <a:latin typeface="Calibri"/>
                        <a:ea typeface="Calibri"/>
                        <a:cs typeface="Times New Roman"/>
                      </a:endParaRPr>
                    </a:p>
                  </a:txBody>
                  <a:tcPr marL="78214" marR="78214" marT="70392" marB="70392" anchor="b"/>
                </a:tc>
              </a:tr>
              <a:tr h="1299203">
                <a:tc>
                  <a:txBody>
                    <a:bodyPr/>
                    <a:lstStyle/>
                    <a:p>
                      <a:pPr algn="ctr" fontAlgn="base">
                        <a:lnSpc>
                          <a:spcPts val="1275"/>
                        </a:lnSpc>
                        <a:spcAft>
                          <a:spcPts val="0"/>
                        </a:spcAft>
                      </a:pPr>
                      <a:r>
                        <a:rPr lang="ru-RU" sz="1100">
                          <a:effectLst/>
                        </a:rPr>
                        <a:t> «Детский дерматологический санаторий имени Н.А.Семашко»</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354206, Краснодарский край, г. Сочи, пос. </a:t>
                      </a:r>
                      <a:r>
                        <a:rPr lang="ru-RU" sz="1100" dirty="0" err="1">
                          <a:effectLst/>
                        </a:rPr>
                        <a:t>Уч</a:t>
                      </a:r>
                      <a:r>
                        <a:rPr lang="ru-RU" sz="1100" dirty="0">
                          <a:effectLst/>
                        </a:rPr>
                        <a:t>-Дере</a:t>
                      </a:r>
                      <a:endParaRPr lang="ru-RU" sz="1100" dirty="0">
                        <a:effectLst/>
                        <a:latin typeface="Calibri"/>
                        <a:ea typeface="Calibri"/>
                        <a:cs typeface="Times New Roman"/>
                      </a:endParaRPr>
                    </a:p>
                  </a:txBody>
                  <a:tcPr marL="78214" marR="78214" marT="70392" marB="70392" anchor="b"/>
                </a:tc>
                <a:tc>
                  <a:txBody>
                    <a:bodyPr/>
                    <a:lstStyle/>
                    <a:p>
                      <a:pPr algn="ctr" fontAlgn="base">
                        <a:lnSpc>
                          <a:spcPts val="1275"/>
                        </a:lnSpc>
                        <a:spcAft>
                          <a:spcPts val="1425"/>
                        </a:spcAft>
                      </a:pPr>
                      <a:r>
                        <a:rPr lang="ru-RU" sz="1100" dirty="0">
                          <a:effectLst/>
                        </a:rPr>
                        <a:t> </a:t>
                      </a:r>
                    </a:p>
                    <a:p>
                      <a:pPr algn="ctr" fontAlgn="base">
                        <a:lnSpc>
                          <a:spcPts val="1275"/>
                        </a:lnSpc>
                        <a:spcAft>
                          <a:spcPts val="0"/>
                        </a:spcAft>
                      </a:pPr>
                      <a:r>
                        <a:rPr lang="ru-RU" sz="1100" dirty="0">
                          <a:effectLst/>
                        </a:rPr>
                        <a:t>Для лечения детей;</a:t>
                      </a:r>
                    </a:p>
                    <a:p>
                      <a:pPr algn="ctr" fontAlgn="base">
                        <a:lnSpc>
                          <a:spcPts val="1275"/>
                        </a:lnSpc>
                        <a:spcAft>
                          <a:spcPts val="0"/>
                        </a:spcAft>
                      </a:pPr>
                      <a:r>
                        <a:rPr lang="ru-RU" sz="1100" dirty="0">
                          <a:effectLst/>
                        </a:rPr>
                        <a:t>Для лечения детей в сопровождении</a:t>
                      </a:r>
                      <a:endParaRPr lang="ru-RU" sz="1100" dirty="0">
                        <a:effectLst/>
                        <a:latin typeface="Calibri"/>
                        <a:ea typeface="Calibri"/>
                        <a:cs typeface="Times New Roman"/>
                      </a:endParaRPr>
                    </a:p>
                  </a:txBody>
                  <a:tcPr marL="78214" marR="78214" marT="70392" marB="70392" anchor="b"/>
                </a:tc>
              </a:tr>
              <a:tr h="920039">
                <a:tc>
                  <a:txBody>
                    <a:bodyPr/>
                    <a:lstStyle/>
                    <a:p>
                      <a:pPr algn="ctr" fontAlgn="base">
                        <a:lnSpc>
                          <a:spcPts val="1275"/>
                        </a:lnSpc>
                        <a:spcAft>
                          <a:spcPts val="0"/>
                        </a:spcAft>
                      </a:pPr>
                      <a:r>
                        <a:rPr lang="ru-RU" sz="1100">
                          <a:effectLst/>
                        </a:rPr>
                        <a:t> «Детский санаторий «Васильевское»</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a:effectLst/>
                        </a:rPr>
                        <a:t>143088, Московская область, Одинцовский район, п/о санатория им. Герцена</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Для лечения детей;</a:t>
                      </a:r>
                    </a:p>
                    <a:p>
                      <a:pPr algn="ctr" fontAlgn="base">
                        <a:lnSpc>
                          <a:spcPts val="1275"/>
                        </a:lnSpc>
                        <a:spcAft>
                          <a:spcPts val="0"/>
                        </a:spcAft>
                      </a:pPr>
                      <a:r>
                        <a:rPr lang="ru-RU" sz="1100" dirty="0">
                          <a:effectLst/>
                        </a:rPr>
                        <a:t>Для лечения детей в сопровождении</a:t>
                      </a:r>
                      <a:endParaRPr lang="ru-RU" sz="1100" dirty="0">
                        <a:effectLst/>
                        <a:latin typeface="Calibri"/>
                        <a:ea typeface="Calibri"/>
                        <a:cs typeface="Times New Roman"/>
                      </a:endParaRPr>
                    </a:p>
                  </a:txBody>
                  <a:tcPr marL="78214" marR="78214" marT="70392" marB="70392" anchor="b"/>
                </a:tc>
              </a:tr>
              <a:tr h="920039">
                <a:tc>
                  <a:txBody>
                    <a:bodyPr/>
                    <a:lstStyle/>
                    <a:p>
                      <a:pPr algn="ctr" fontAlgn="base">
                        <a:lnSpc>
                          <a:spcPts val="1275"/>
                        </a:lnSpc>
                        <a:spcAft>
                          <a:spcPts val="0"/>
                        </a:spcAft>
                      </a:pPr>
                      <a:r>
                        <a:rPr lang="ru-RU" sz="1100">
                          <a:effectLst/>
                        </a:rPr>
                        <a:t>«Детский санаторий «Озеро Шира»</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a:effectLst/>
                        </a:rPr>
                        <a:t>655220, Республика Хакасия, Ширинский район, пос. Жемчужный, ул. Санаторная, 7</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Для лечения детей</a:t>
                      </a:r>
                      <a:endParaRPr lang="ru-RU" sz="1100" dirty="0">
                        <a:effectLst/>
                        <a:latin typeface="Calibri"/>
                        <a:ea typeface="Calibri"/>
                        <a:cs typeface="Times New Roman"/>
                      </a:endParaRPr>
                    </a:p>
                  </a:txBody>
                  <a:tcPr marL="78214" marR="78214" marT="70392" marB="70392" anchor="b"/>
                </a:tc>
              </a:tr>
              <a:tr h="614966">
                <a:tc>
                  <a:txBody>
                    <a:bodyPr/>
                    <a:lstStyle/>
                    <a:p>
                      <a:pPr algn="ctr" fontAlgn="base">
                        <a:lnSpc>
                          <a:spcPts val="1275"/>
                        </a:lnSpc>
                        <a:spcAft>
                          <a:spcPts val="0"/>
                        </a:spcAft>
                      </a:pPr>
                      <a:r>
                        <a:rPr lang="ru-RU" sz="1100">
                          <a:effectLst/>
                        </a:rPr>
                        <a:t>«Детский санаторий «Белокуриха»</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a:effectLst/>
                        </a:rPr>
                        <a:t>Алтайский край</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Для лечения детей</a:t>
                      </a:r>
                      <a:endParaRPr lang="ru-RU" sz="1100" dirty="0">
                        <a:effectLst/>
                        <a:latin typeface="Calibri"/>
                        <a:ea typeface="Calibri"/>
                        <a:cs typeface="Times New Roman"/>
                      </a:endParaRPr>
                    </a:p>
                  </a:txBody>
                  <a:tcPr marL="78214" marR="78214" marT="70392" marB="70392" anchor="b"/>
                </a:tc>
              </a:tr>
              <a:tr h="737435">
                <a:tc>
                  <a:txBody>
                    <a:bodyPr/>
                    <a:lstStyle/>
                    <a:p>
                      <a:pPr algn="ctr" fontAlgn="base">
                        <a:lnSpc>
                          <a:spcPts val="1275"/>
                        </a:lnSpc>
                        <a:spcAft>
                          <a:spcPts val="0"/>
                        </a:spcAft>
                      </a:pPr>
                      <a:r>
                        <a:rPr lang="ru-RU" sz="1100">
                          <a:effectLst/>
                        </a:rPr>
                        <a:t> «Санаторий «Горный воздух»</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a:effectLst/>
                        </a:rPr>
                        <a:t>357409, Ставропольский край, г. Железноводск, ул. Семашко, 1</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Для лечения детей в сопровождении</a:t>
                      </a:r>
                      <a:endParaRPr lang="ru-RU" sz="1100" dirty="0">
                        <a:effectLst/>
                        <a:latin typeface="Calibri"/>
                        <a:ea typeface="Calibri"/>
                        <a:cs typeface="Times New Roman"/>
                      </a:endParaRPr>
                    </a:p>
                  </a:txBody>
                  <a:tcPr marL="78214" marR="78214" marT="70392" marB="70392" anchor="b"/>
                </a:tc>
              </a:tr>
              <a:tr h="837343">
                <a:tc>
                  <a:txBody>
                    <a:bodyPr/>
                    <a:lstStyle/>
                    <a:p>
                      <a:pPr algn="ctr" fontAlgn="base">
                        <a:lnSpc>
                          <a:spcPts val="1275"/>
                        </a:lnSpc>
                        <a:spcAft>
                          <a:spcPts val="0"/>
                        </a:spcAft>
                      </a:pPr>
                      <a:r>
                        <a:rPr lang="ru-RU" sz="1100">
                          <a:effectLst/>
                        </a:rPr>
                        <a:t> «Санаторий имени М.И. Калинина»</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a:effectLst/>
                        </a:rPr>
                        <a:t>357600, Ставропольский край, г. Ессентуки, ул. Разумовского, д. 16</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Для лечения детей в сопровождении</a:t>
                      </a:r>
                      <a:endParaRPr lang="ru-RU" sz="1100" dirty="0">
                        <a:effectLst/>
                        <a:latin typeface="Calibri"/>
                        <a:ea typeface="Calibri"/>
                        <a:cs typeface="Times New Roman"/>
                      </a:endParaRPr>
                    </a:p>
                  </a:txBody>
                  <a:tcPr marL="78214" marR="78214" marT="70392" marB="70392" anchor="b"/>
                </a:tc>
              </a:tr>
              <a:tr h="1091762">
                <a:tc>
                  <a:txBody>
                    <a:bodyPr/>
                    <a:lstStyle/>
                    <a:p>
                      <a:pPr algn="ctr" fontAlgn="base">
                        <a:lnSpc>
                          <a:spcPts val="1275"/>
                        </a:lnSpc>
                        <a:spcAft>
                          <a:spcPts val="0"/>
                        </a:spcAft>
                      </a:pPr>
                      <a:r>
                        <a:rPr lang="ru-RU" sz="1100">
                          <a:effectLst/>
                        </a:rPr>
                        <a:t>"Детский санаторий "Восход"</a:t>
                      </a:r>
                      <a:endParaRPr lang="ru-RU" sz="110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398020, </a:t>
                      </a:r>
                      <a:r>
                        <a:rPr lang="ru-RU" sz="1100" dirty="0" err="1">
                          <a:effectLst/>
                        </a:rPr>
                        <a:t>г.Липецк</a:t>
                      </a:r>
                      <a:r>
                        <a:rPr lang="ru-RU" sz="1100" dirty="0" smtClean="0">
                          <a:effectLst/>
                        </a:rPr>
                        <a:t>, </a:t>
                      </a:r>
                      <a:r>
                        <a:rPr lang="ru-RU" sz="1100" dirty="0" err="1" smtClean="0">
                          <a:effectLst/>
                        </a:rPr>
                        <a:t>ул.Ленина</a:t>
                      </a:r>
                      <a:r>
                        <a:rPr lang="ru-RU" sz="1100" dirty="0">
                          <a:effectLst/>
                        </a:rPr>
                        <a:t>, 40</a:t>
                      </a:r>
                      <a:endParaRPr lang="ru-RU" sz="1100" dirty="0">
                        <a:effectLst/>
                        <a:latin typeface="Calibri"/>
                        <a:ea typeface="Calibri"/>
                        <a:cs typeface="Times New Roman"/>
                      </a:endParaRPr>
                    </a:p>
                  </a:txBody>
                  <a:tcPr marL="78214" marR="78214" marT="70392" marB="70392" anchor="b"/>
                </a:tc>
                <a:tc>
                  <a:txBody>
                    <a:bodyPr/>
                    <a:lstStyle/>
                    <a:p>
                      <a:pPr algn="ctr" fontAlgn="base">
                        <a:lnSpc>
                          <a:spcPts val="1275"/>
                        </a:lnSpc>
                        <a:spcAft>
                          <a:spcPts val="0"/>
                        </a:spcAft>
                      </a:pPr>
                      <a:r>
                        <a:rPr lang="ru-RU" sz="1100" dirty="0">
                          <a:effectLst/>
                        </a:rPr>
                        <a:t>Для лечения детей;</a:t>
                      </a:r>
                    </a:p>
                    <a:p>
                      <a:pPr algn="ctr" fontAlgn="base">
                        <a:lnSpc>
                          <a:spcPts val="1275"/>
                        </a:lnSpc>
                        <a:spcAft>
                          <a:spcPts val="0"/>
                        </a:spcAft>
                      </a:pPr>
                      <a:r>
                        <a:rPr lang="ru-RU" sz="1100" dirty="0">
                          <a:effectLst/>
                        </a:rPr>
                        <a:t>Для лечения детей в сопровождении</a:t>
                      </a:r>
                      <a:endParaRPr lang="ru-RU" sz="1100" dirty="0">
                        <a:effectLst/>
                        <a:latin typeface="Calibri"/>
                        <a:ea typeface="Calibri"/>
                        <a:cs typeface="Times New Roman"/>
                      </a:endParaRPr>
                    </a:p>
                  </a:txBody>
                  <a:tcPr marL="78214" marR="78214" marT="70392" marB="70392" anchor="b"/>
                </a:tc>
              </a:tr>
            </a:tbl>
          </a:graphicData>
        </a:graphic>
      </p:graphicFrame>
    </p:spTree>
    <p:extLst>
      <p:ext uri="{BB962C8B-B14F-4D97-AF65-F5344CB8AC3E}">
        <p14:creationId xmlns:p14="http://schemas.microsoft.com/office/powerpoint/2010/main" val="32385194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9036496" cy="6669360"/>
          </a:xfrm>
        </p:spPr>
        <p:txBody>
          <a:bodyPr>
            <a:normAutofit fontScale="55000" lnSpcReduction="20000"/>
          </a:bodyPr>
          <a:lstStyle/>
          <a:p>
            <a:r>
              <a:rPr lang="ru-RU" dirty="0"/>
              <a:t>Одним из лучших санаториев России является санаторно-оздоровительный комплекс «Солнечный </a:t>
            </a:r>
            <a:r>
              <a:rPr lang="ru-RU" dirty="0" err="1"/>
              <a:t>Тесь</a:t>
            </a:r>
            <a:r>
              <a:rPr lang="ru-RU" dirty="0"/>
              <a:t>». Санаторий Сибири, расположенный в удивительном по красоте и экологически чистом южном районе Красноярского края на берегу озера </a:t>
            </a:r>
            <a:r>
              <a:rPr lang="ru-RU" dirty="0" err="1"/>
              <a:t>Вьюшково</a:t>
            </a:r>
            <a:r>
              <a:rPr lang="ru-RU" dirty="0"/>
              <a:t>, в окружении хвойных боров и смешанных лесов, предоставляет услуги по отдыху и санаторно-курортному лечению детей и взрослых в течение всего года.</a:t>
            </a:r>
          </a:p>
          <a:p>
            <a:r>
              <a:rPr lang="ru-RU" dirty="0"/>
              <a:t> Его часто называют Сибирской Швейцарией из-за красоты природы и европейского комфорта проживания. И это подтвердили эксперты Межрегиональном конкурса «ГЕММА» по Уралу, Сибири и Дальнему Востоку, вручив статуэтку Лауреата Межрегионального конкурса «Лучшие товары и услуги Сибири – ГЕММА-2009» и Золотую медаль отборочного этапа конкурса. В 2011 году во Всероссийском экономическом проекте «Лидеры модернизации» наше учреждение получило Диплом в номинации «</a:t>
            </a:r>
            <a:r>
              <a:rPr lang="ru-RU" b="1" dirty="0"/>
              <a:t>Лучшее предприятие года – 2011</a:t>
            </a:r>
            <a:r>
              <a:rPr lang="ru-RU" dirty="0"/>
              <a:t>». В апреле 2012 года КГАУ «КЦСО "</a:t>
            </a:r>
            <a:r>
              <a:rPr lang="ru-RU" dirty="0" err="1"/>
              <a:t>Тесь</a:t>
            </a:r>
            <a:r>
              <a:rPr lang="ru-RU" dirty="0"/>
              <a:t>"» стало лауреатом национального конкурса «</a:t>
            </a:r>
            <a:r>
              <a:rPr lang="ru-RU" b="1" dirty="0"/>
              <a:t>Лучшие санатории Российской Федерации</a:t>
            </a:r>
            <a:r>
              <a:rPr lang="ru-RU" dirty="0"/>
              <a:t>», а в октябре 2012 -  победителем Всероссийского конкурса «100 лучших предприятий и организаций России – 2012» в номинации «</a:t>
            </a:r>
            <a:r>
              <a:rPr lang="ru-RU" b="1" dirty="0"/>
              <a:t>Лучшее предприятие в сфере предоставления услуг населению</a:t>
            </a:r>
            <a:r>
              <a:rPr lang="ru-RU" dirty="0"/>
              <a:t>». В мае 2013 года КГАУ «КЦСО "</a:t>
            </a:r>
            <a:r>
              <a:rPr lang="ru-RU" dirty="0" err="1"/>
              <a:t>Тесь</a:t>
            </a:r>
            <a:r>
              <a:rPr lang="ru-RU" dirty="0"/>
              <a:t>"» присуждено почетное звание </a:t>
            </a:r>
            <a:r>
              <a:rPr lang="ru-RU" b="1" dirty="0"/>
              <a:t>«Надёжный бизнес-партнёр»</a:t>
            </a:r>
            <a:r>
              <a:rPr lang="ru-RU" dirty="0"/>
              <a:t> Ежегодной национальной премией в области делового имиджа, репутации и доверия </a:t>
            </a:r>
            <a:r>
              <a:rPr lang="ru-RU" b="1" dirty="0"/>
              <a:t>«Компания №1», </a:t>
            </a:r>
            <a:r>
              <a:rPr lang="ru-RU" dirty="0"/>
              <a:t>а в ноябре отмечено МЕДАЛЬЮ Лауреата национального конкурса </a:t>
            </a:r>
            <a:r>
              <a:rPr lang="ru-RU" b="1" dirty="0"/>
              <a:t>«Лучшие курорты России – 2013»</a:t>
            </a:r>
            <a:r>
              <a:rPr lang="ru-RU" dirty="0"/>
              <a:t> в номинации «Лучший санаторий». </a:t>
            </a:r>
            <a:br>
              <a:rPr lang="ru-RU" dirty="0"/>
            </a:br>
            <a:r>
              <a:rPr lang="ru-RU" dirty="0"/>
              <a:t>Директор учреждения </a:t>
            </a:r>
            <a:r>
              <a:rPr lang="ru-RU" b="1" dirty="0" err="1"/>
              <a:t>Дрогомерецкий</a:t>
            </a:r>
            <a:r>
              <a:rPr lang="ru-RU" b="1" dirty="0"/>
              <a:t> Роман Дмитриевич</a:t>
            </a:r>
            <a:r>
              <a:rPr lang="ru-RU" dirty="0"/>
              <a:t> в марте 2015 года награждён медалью ордена </a:t>
            </a:r>
            <a:r>
              <a:rPr lang="ru-RU" b="1" dirty="0"/>
              <a:t>«За заслуги перед Отечеством» II степени. </a:t>
            </a:r>
            <a:r>
              <a:rPr lang="ru-RU" dirty="0"/>
              <a:t>В августе этого года учреждение вновь стало лауреатом национального конкурса «</a:t>
            </a:r>
            <a:r>
              <a:rPr lang="ru-RU" b="1" dirty="0"/>
              <a:t>Лучшие санатории Российской Федерации</a:t>
            </a:r>
            <a:r>
              <a:rPr lang="ru-RU" dirty="0"/>
              <a:t>».</a:t>
            </a:r>
          </a:p>
          <a:p>
            <a:endParaRPr lang="ru-RU" dirty="0"/>
          </a:p>
        </p:txBody>
      </p:sp>
    </p:spTree>
    <p:extLst>
      <p:ext uri="{BB962C8B-B14F-4D97-AF65-F5344CB8AC3E}">
        <p14:creationId xmlns:p14="http://schemas.microsoft.com/office/powerpoint/2010/main" val="34528945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38621"/>
            <a:ext cx="3528392" cy="290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6063"/>
            <a:ext cx="3333750" cy="354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60648"/>
            <a:ext cx="489654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2166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784976" cy="6597352"/>
          </a:xfrm>
        </p:spPr>
        <p:txBody>
          <a:bodyPr>
            <a:normAutofit fontScale="92500"/>
          </a:bodyPr>
          <a:lstStyle/>
          <a:p>
            <a:r>
              <a:rPr lang="ru-RU" dirty="0"/>
              <a:t>На территории комплекса находятся 15 двухэтажных благоустроенных коттеджей, гостиница с номерами люкс и полулюкс, столовая на 960 мест из 4 залов, медицинский центр, корпуса с бальнеологическим, грязевым и физиотерапевтическим отделениями, современный культурно-развлекательный центр, спортивный комплекс, множество открытых спортивных площадок с искусственными покрытиями, плавательный комплекс с двумя бассейнами детским и взрослым с очисткой воды ионами меди и серебра, сауна, песчаный пляж, оборудованный всем необходимым для удобства и безопасности.</a:t>
            </a:r>
          </a:p>
        </p:txBody>
      </p:sp>
    </p:spTree>
    <p:extLst>
      <p:ext uri="{BB962C8B-B14F-4D97-AF65-F5344CB8AC3E}">
        <p14:creationId xmlns:p14="http://schemas.microsoft.com/office/powerpoint/2010/main" val="2178684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6632"/>
            <a:ext cx="8291264" cy="6009531"/>
          </a:xfrm>
        </p:spPr>
        <p:txBody>
          <a:bodyPr>
            <a:normAutofit fontScale="32500" lnSpcReduction="20000"/>
          </a:bodyPr>
          <a:lstStyle/>
          <a:p>
            <a:pPr marL="0" indent="0">
              <a:buNone/>
            </a:pPr>
            <a:r>
              <a:rPr lang="ru-RU" b="1" dirty="0"/>
              <a:t> Наименование медицинской организации                                     Код формы по </a:t>
            </a:r>
            <a:r>
              <a:rPr lang="ru-RU" b="1" dirty="0">
                <a:hlinkClick r:id="rId2"/>
              </a:rPr>
              <a:t>ОКУД</a:t>
            </a:r>
            <a:r>
              <a:rPr lang="ru-RU" b="1" dirty="0"/>
              <a:t> _______________</a:t>
            </a:r>
            <a:endParaRPr lang="ru-RU" dirty="0"/>
          </a:p>
          <a:p>
            <a:pPr marL="0" indent="0">
              <a:buNone/>
            </a:pPr>
            <a:r>
              <a:rPr lang="ru-RU" b="1" dirty="0"/>
              <a:t>                                                                        Код организации по ОКПО ____________</a:t>
            </a:r>
            <a:endParaRPr lang="ru-RU" dirty="0"/>
          </a:p>
          <a:p>
            <a:pPr marL="0" indent="0">
              <a:buNone/>
            </a:pPr>
            <a:r>
              <a:rPr lang="ru-RU" b="1" dirty="0"/>
              <a:t> ____________________________________                                          Медицинская документация</a:t>
            </a:r>
            <a:endParaRPr lang="ru-RU" dirty="0"/>
          </a:p>
          <a:p>
            <a:pPr marL="0" indent="0">
              <a:buNone/>
            </a:pPr>
            <a:r>
              <a:rPr lang="ru-RU" b="1" dirty="0"/>
              <a:t>                                                                                 Учетная </a:t>
            </a:r>
            <a:r>
              <a:rPr lang="ru-RU" b="1" dirty="0">
                <a:hlinkClick r:id="rId3"/>
              </a:rPr>
              <a:t>форма</a:t>
            </a:r>
            <a:r>
              <a:rPr lang="ru-RU" b="1" dirty="0"/>
              <a:t> N 030/у</a:t>
            </a:r>
            <a:endParaRPr lang="ru-RU" dirty="0"/>
          </a:p>
          <a:p>
            <a:pPr marL="0" indent="0">
              <a:buNone/>
            </a:pPr>
            <a:r>
              <a:rPr lang="ru-RU" b="1" dirty="0"/>
              <a:t> Адрес                                                                  Утверждена приказом Минздрава России</a:t>
            </a:r>
            <a:endParaRPr lang="ru-RU" dirty="0"/>
          </a:p>
          <a:p>
            <a:pPr marL="0" indent="0">
              <a:buNone/>
            </a:pPr>
            <a:r>
              <a:rPr lang="ru-RU" b="1" dirty="0"/>
              <a:t> ____________________________________                                       от 15 декабря 2014 г. N 834н</a:t>
            </a:r>
            <a:endParaRPr lang="ru-RU" dirty="0"/>
          </a:p>
          <a:p>
            <a:pPr marL="0" indent="0">
              <a:buNone/>
            </a:pPr>
            <a:r>
              <a:rPr lang="ru-RU" b="1" dirty="0"/>
              <a:t/>
            </a:r>
            <a:br>
              <a:rPr lang="ru-RU" b="1" dirty="0"/>
            </a:br>
            <a:endParaRPr lang="ru-RU" dirty="0"/>
          </a:p>
          <a:p>
            <a:pPr marL="0" indent="0">
              <a:buNone/>
            </a:pPr>
            <a:r>
              <a:rPr lang="ru-RU" b="1" dirty="0"/>
              <a:t>     </a:t>
            </a:r>
            <a:r>
              <a:rPr lang="ru-RU" sz="3700" b="1" dirty="0"/>
              <a:t>КОНТРОЛЬНАЯ КАРТА ДИСПАНСЕРНОГО НАБЛЮДЕНИЯ N _______</a:t>
            </a:r>
            <a:endParaRPr lang="ru-RU" sz="3700" dirty="0"/>
          </a:p>
          <a:p>
            <a:pPr marL="0" indent="0">
              <a:buNone/>
            </a:pPr>
            <a:r>
              <a:rPr lang="ru-RU" sz="3700" b="1" dirty="0"/>
              <a:t/>
            </a:r>
            <a:br>
              <a:rPr lang="ru-RU" sz="3700" b="1" dirty="0"/>
            </a:br>
            <a:endParaRPr lang="ru-RU" sz="3700" dirty="0"/>
          </a:p>
          <a:p>
            <a:pPr marL="0" indent="0">
              <a:buNone/>
            </a:pPr>
            <a:r>
              <a:rPr lang="ru-RU" sz="3700" b="1" dirty="0"/>
              <a:t>1. Диагноз заболевания, по поводу которого пациент подлежит диспансерному наблюдению: _______________________</a:t>
            </a:r>
            <a:endParaRPr lang="ru-RU" sz="3700" dirty="0"/>
          </a:p>
          <a:p>
            <a:pPr marL="0" indent="0">
              <a:buNone/>
            </a:pPr>
            <a:r>
              <a:rPr lang="ru-RU" sz="3700" b="1" dirty="0"/>
              <a:t>__________________________________________________________________________ Код по </a:t>
            </a:r>
            <a:r>
              <a:rPr lang="ru-RU" sz="3700" b="1" dirty="0">
                <a:hlinkClick r:id="rId4"/>
              </a:rPr>
              <a:t>МКБ-10</a:t>
            </a:r>
            <a:r>
              <a:rPr lang="ru-RU" sz="3700" b="1" dirty="0"/>
              <a:t> ____________________</a:t>
            </a:r>
            <a:endParaRPr lang="ru-RU" sz="3700" dirty="0"/>
          </a:p>
          <a:p>
            <a:pPr marL="0" indent="0">
              <a:buNone/>
            </a:pPr>
            <a:r>
              <a:rPr lang="ru-RU" sz="3700" b="1" dirty="0"/>
              <a:t>2. Дата заполнения карты: число ___ месяц ___________ год ____</a:t>
            </a:r>
            <a:endParaRPr lang="ru-RU" sz="3700" dirty="0"/>
          </a:p>
          <a:p>
            <a:pPr marL="0" indent="0">
              <a:buNone/>
            </a:pPr>
            <a:r>
              <a:rPr lang="ru-RU" sz="3700" b="1" dirty="0"/>
              <a:t>3. Специальность врача ____________________ 4. ФИО врача ____________________________________________________</a:t>
            </a:r>
            <a:endParaRPr lang="ru-RU" sz="3700" dirty="0"/>
          </a:p>
          <a:p>
            <a:pPr marL="0" indent="0">
              <a:buNone/>
            </a:pPr>
            <a:r>
              <a:rPr lang="ru-RU" sz="3700" b="1" dirty="0"/>
              <a:t>5. Дата установления диагноза ____________ 6. Диагноз установлен: впервые - 1, повторно - 2.</a:t>
            </a:r>
            <a:endParaRPr lang="ru-RU" sz="3700" dirty="0"/>
          </a:p>
          <a:p>
            <a:pPr marL="0" indent="0">
              <a:buNone/>
            </a:pPr>
            <a:r>
              <a:rPr lang="ru-RU" sz="3700" b="1" dirty="0"/>
              <a:t>7. Заболевание выявлено при: обращении за лечением -1, профилактическом осмотре - 2.</a:t>
            </a:r>
            <a:endParaRPr lang="ru-RU" sz="3700" dirty="0"/>
          </a:p>
          <a:p>
            <a:pPr marL="0" indent="0">
              <a:buNone/>
            </a:pPr>
            <a:r>
              <a:rPr lang="ru-RU" sz="3700" b="1" dirty="0"/>
              <a:t>8. Дата начала диспансерного наблюдения _________ 9. Дата прекращения диспансерного наблюдения ______________</a:t>
            </a:r>
            <a:endParaRPr lang="ru-RU" sz="3700" dirty="0"/>
          </a:p>
          <a:p>
            <a:pPr marL="0" indent="0">
              <a:buNone/>
            </a:pPr>
            <a:r>
              <a:rPr lang="ru-RU" sz="3700" b="1" dirty="0"/>
              <a:t>10. Причины прекращения диспансерного наблюдения: выздоровление - 1,  выбытие  из  района   обслуживания - 2,</a:t>
            </a:r>
            <a:endParaRPr lang="ru-RU" sz="3700" dirty="0"/>
          </a:p>
          <a:p>
            <a:pPr marL="0" indent="0">
              <a:buNone/>
            </a:pPr>
            <a:r>
              <a:rPr lang="ru-RU" sz="3700" b="1" dirty="0"/>
              <a:t>смерть - 3.</a:t>
            </a:r>
            <a:endParaRPr lang="ru-RU" sz="3700" dirty="0"/>
          </a:p>
          <a:p>
            <a:pPr marL="0" indent="0">
              <a:buNone/>
            </a:pPr>
            <a:r>
              <a:rPr lang="ru-RU" sz="3700" b="1" dirty="0"/>
              <a:t>11. Фамилия, имя, отчество пациента _________________________________________________________________________</a:t>
            </a:r>
            <a:endParaRPr lang="ru-RU" sz="3700" dirty="0"/>
          </a:p>
          <a:p>
            <a:pPr marL="0" indent="0">
              <a:buNone/>
            </a:pPr>
            <a:r>
              <a:rPr lang="ru-RU" sz="3700" b="1" dirty="0"/>
              <a:t>12. Пол: муж. -1, жен. - 2 13. Дата рождения: число __________ месяц ________________________ год ___________</a:t>
            </a:r>
            <a:endParaRPr lang="ru-RU" sz="3700" dirty="0"/>
          </a:p>
          <a:p>
            <a:pPr marL="0" indent="0">
              <a:buNone/>
            </a:pPr>
            <a:r>
              <a:rPr lang="ru-RU" sz="3700" b="1" dirty="0"/>
              <a:t>14. Место регистрации: субъект Российской Федерации _________________________________________________________</a:t>
            </a:r>
            <a:endParaRPr lang="ru-RU" sz="3700" dirty="0"/>
          </a:p>
          <a:p>
            <a:pPr marL="0" indent="0">
              <a:buNone/>
            </a:pPr>
            <a:r>
              <a:rPr lang="ru-RU" sz="3700" b="1" dirty="0"/>
              <a:t>район __________________________ город _________________________ населенный пункт ___________________________</a:t>
            </a:r>
            <a:endParaRPr lang="ru-RU" sz="3700" dirty="0"/>
          </a:p>
          <a:p>
            <a:pPr marL="0" indent="0">
              <a:buNone/>
            </a:pPr>
            <a:r>
              <a:rPr lang="ru-RU" sz="3700" b="1" dirty="0"/>
              <a:t>улица ______________________ дом ________ квартира ______________ тел. ______________________________________</a:t>
            </a:r>
            <a:endParaRPr lang="ru-RU" sz="3700" dirty="0"/>
          </a:p>
          <a:p>
            <a:pPr marL="0" indent="0">
              <a:buNone/>
            </a:pPr>
            <a:r>
              <a:rPr lang="ru-RU" sz="3700" b="1" dirty="0"/>
              <a:t>15. Код категории льготы _______________</a:t>
            </a:r>
            <a:endParaRPr lang="ru-RU" sz="3700" dirty="0"/>
          </a:p>
          <a:p>
            <a:pPr marL="0" indent="0">
              <a:buNone/>
            </a:pPr>
            <a:r>
              <a:rPr lang="ru-RU" sz="3700" b="1" dirty="0"/>
              <a:t>16. Контроль посещений:</a:t>
            </a:r>
            <a:endParaRPr lang="ru-RU" sz="3700" dirty="0"/>
          </a:p>
          <a:p>
            <a:pPr marL="0" indent="0">
              <a:buNone/>
            </a:pPr>
            <a:r>
              <a:rPr lang="ru-RU" sz="3700" b="1" dirty="0"/>
              <a:t>17. Сведения об изменении </a:t>
            </a:r>
            <a:r>
              <a:rPr lang="ru-RU" sz="3700" b="1" dirty="0" smtClean="0"/>
              <a:t>диагноза</a:t>
            </a:r>
            <a:endParaRPr lang="ru-RU" sz="3700" dirty="0"/>
          </a:p>
          <a:p>
            <a:pPr marL="0" indent="0">
              <a:buNone/>
            </a:pPr>
            <a:r>
              <a:rPr lang="ru-RU" sz="3700" b="1" dirty="0"/>
              <a:t>18. Сопутствующие заболевания </a:t>
            </a:r>
            <a:endParaRPr lang="ru-RU" sz="3700" b="1" dirty="0" smtClean="0"/>
          </a:p>
          <a:p>
            <a:pPr marL="0" indent="0">
              <a:buNone/>
            </a:pPr>
            <a:r>
              <a:rPr lang="ru-RU" sz="3700" b="1" dirty="0"/>
              <a:t>19. Лечебно-профилактические мероприятия</a:t>
            </a:r>
            <a:endParaRPr lang="ru-RU" sz="3700" dirty="0"/>
          </a:p>
          <a:p>
            <a:pPr marL="0" indent="0">
              <a:buNone/>
            </a:pPr>
            <a:endParaRPr lang="ru-RU" sz="3700" dirty="0"/>
          </a:p>
        </p:txBody>
      </p:sp>
    </p:spTree>
    <p:extLst>
      <p:ext uri="{BB962C8B-B14F-4D97-AF65-F5344CB8AC3E}">
        <p14:creationId xmlns:p14="http://schemas.microsoft.com/office/powerpoint/2010/main" val="6315853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5474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6" name="Рисунок 15" descr="DSC04132.jpg"/>
          <p:cNvPicPr>
            <a:picLocks noChangeAspect="1"/>
          </p:cNvPicPr>
          <p:nvPr/>
        </p:nvPicPr>
        <p:blipFill>
          <a:blip r:embed="rId2" cstate="print"/>
          <a:stretch>
            <a:fillRect/>
          </a:stretch>
        </p:blipFill>
        <p:spPr>
          <a:xfrm>
            <a:off x="0" y="0"/>
            <a:ext cx="9144000" cy="6858000"/>
          </a:xfrm>
          <a:prstGeom prst="rect">
            <a:avLst/>
          </a:prstGeom>
        </p:spPr>
      </p:pic>
      <p:sp>
        <p:nvSpPr>
          <p:cNvPr id="17" name="Прямоугольник 16"/>
          <p:cNvSpPr/>
          <p:nvPr/>
        </p:nvSpPr>
        <p:spPr>
          <a:xfrm>
            <a:off x="107504" y="4941168"/>
            <a:ext cx="7560840" cy="1754326"/>
          </a:xfrm>
          <a:prstGeom prst="rect">
            <a:avLst/>
          </a:prstGeom>
        </p:spPr>
        <p:txBody>
          <a:bodyPr wrap="square">
            <a:spAutoFit/>
          </a:bodyPr>
          <a:lstStyle/>
          <a:p>
            <a:r>
              <a:rPr lang="ru-RU" sz="3600" dirty="0" smtClean="0">
                <a:solidFill>
                  <a:schemeClr val="bg1"/>
                </a:solidFill>
                <a:latin typeface="Monotype Corsiva" pitchFamily="66" charset="0"/>
              </a:rPr>
              <a:t>Краевое государственное казенное учреждение здравоохранения «Детский ревматологический санаторий «Берёзка»</a:t>
            </a:r>
            <a:endParaRPr lang="ru-RU" sz="3600" dirty="0">
              <a:solidFill>
                <a:schemeClr val="bg1"/>
              </a:solidFill>
            </a:endParaRPr>
          </a:p>
        </p:txBody>
      </p:sp>
    </p:spTree>
    <p:extLst>
      <p:ext uri="{BB962C8B-B14F-4D97-AF65-F5344CB8AC3E}">
        <p14:creationId xmlns:p14="http://schemas.microsoft.com/office/powerpoint/2010/main" val="184916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109728" indent="0">
              <a:buNone/>
            </a:pPr>
            <a:r>
              <a:rPr lang="ru-RU" dirty="0" smtClean="0"/>
              <a:t>Санаторий расположен в пригородной зоне города Канска, в смешанном лесу, вдали от промышленных предприятий. </a:t>
            </a:r>
            <a:endParaRPr lang="ru-RU" dirty="0"/>
          </a:p>
        </p:txBody>
      </p:sp>
      <p:sp>
        <p:nvSpPr>
          <p:cNvPr id="2" name="Заголовок 1"/>
          <p:cNvSpPr>
            <a:spLocks noGrp="1"/>
          </p:cNvSpPr>
          <p:nvPr>
            <p:ph type="title"/>
          </p:nvPr>
        </p:nvSpPr>
        <p:spPr/>
        <p:txBody>
          <a:bodyPr/>
          <a:lstStyle/>
          <a:p>
            <a:pPr algn="ctr"/>
            <a:r>
              <a:rPr lang="ru-RU" dirty="0" smtClean="0"/>
              <a:t>Место расположения</a:t>
            </a:r>
            <a:endParaRPr lang="ru-RU" dirty="0"/>
          </a:p>
        </p:txBody>
      </p:sp>
      <p:pic>
        <p:nvPicPr>
          <p:cNvPr id="6" name="Рисунок 5" descr="Безымянный.png"/>
          <p:cNvPicPr>
            <a:picLocks noChangeAspect="1"/>
          </p:cNvPicPr>
          <p:nvPr/>
        </p:nvPicPr>
        <p:blipFill>
          <a:blip r:embed="rId2" cstate="print"/>
          <a:stretch>
            <a:fillRect/>
          </a:stretch>
        </p:blipFill>
        <p:spPr>
          <a:xfrm>
            <a:off x="1547664" y="3222556"/>
            <a:ext cx="5974291" cy="3446804"/>
          </a:xfrm>
          <a:prstGeom prst="rect">
            <a:avLst/>
          </a:prstGeom>
        </p:spPr>
      </p:pic>
    </p:spTree>
    <p:extLst>
      <p:ext uri="{BB962C8B-B14F-4D97-AF65-F5344CB8AC3E}">
        <p14:creationId xmlns:p14="http://schemas.microsoft.com/office/powerpoint/2010/main" val="3961840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rmAutofit fontScale="90000"/>
          </a:bodyPr>
          <a:lstStyle/>
          <a:p>
            <a:pPr algn="ctr"/>
            <a:r>
              <a:rPr lang="ru-RU" sz="4400" dirty="0" smtClean="0"/>
              <a:t>Расположение корпусов санатория</a:t>
            </a:r>
            <a:endParaRPr lang="ru-RU" dirty="0"/>
          </a:p>
        </p:txBody>
      </p:sp>
      <p:pic>
        <p:nvPicPr>
          <p:cNvPr id="4" name="Picture 4"/>
          <p:cNvPicPr>
            <a:picLocks noChangeAspect="1" noChangeArrowheads="1"/>
          </p:cNvPicPr>
          <p:nvPr/>
        </p:nvPicPr>
        <p:blipFill>
          <a:blip r:embed="rId2" cstate="print"/>
          <a:srcRect/>
          <a:stretch>
            <a:fillRect/>
          </a:stretch>
        </p:blipFill>
        <p:spPr>
          <a:xfrm>
            <a:off x="179512" y="1484784"/>
            <a:ext cx="8733140" cy="4869160"/>
          </a:xfrm>
          <a:prstGeom prst="rect">
            <a:avLst/>
          </a:prstGeom>
          <a:solidFill>
            <a:srgbClr val="FFFFFF"/>
          </a:solidFill>
          <a:ln/>
        </p:spPr>
      </p:pic>
    </p:spTree>
    <p:extLst>
      <p:ext uri="{BB962C8B-B14F-4D97-AF65-F5344CB8AC3E}">
        <p14:creationId xmlns:p14="http://schemas.microsoft.com/office/powerpoint/2010/main" val="407641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196752"/>
            <a:ext cx="8640960" cy="5472608"/>
          </a:xfrm>
        </p:spPr>
        <p:txBody>
          <a:bodyPr>
            <a:normAutofit fontScale="85000" lnSpcReduction="20000"/>
          </a:bodyPr>
          <a:lstStyle/>
          <a:p>
            <a:pPr marL="0" indent="0" algn="just">
              <a:lnSpc>
                <a:spcPct val="120000"/>
              </a:lnSpc>
              <a:buNone/>
            </a:pPr>
            <a:r>
              <a:rPr lang="ru-RU" sz="2600" dirty="0" smtClean="0"/>
              <a:t>	</a:t>
            </a:r>
            <a:r>
              <a:rPr lang="ru-RU" sz="2300" dirty="0" smtClean="0"/>
              <a:t>Санаторий представлен комплексом трех двухэтажных корпусов, соединенных наземными переходами, что создает максимальные удобства для работы персонала и лечения больных:</a:t>
            </a:r>
          </a:p>
          <a:p>
            <a:pPr marL="0" indent="0">
              <a:lnSpc>
                <a:spcPct val="120000"/>
              </a:lnSpc>
              <a:buNone/>
            </a:pPr>
            <a:r>
              <a:rPr lang="ru-RU" sz="2300" b="1" dirty="0" smtClean="0">
                <a:solidFill>
                  <a:srgbClr val="FF0000"/>
                </a:solidFill>
              </a:rPr>
              <a:t>Школьный корпус</a:t>
            </a:r>
            <a:r>
              <a:rPr lang="ru-RU" sz="2300" dirty="0" smtClean="0">
                <a:solidFill>
                  <a:srgbClr val="FF0000"/>
                </a:solidFill>
              </a:rPr>
              <a:t>;</a:t>
            </a:r>
          </a:p>
          <a:p>
            <a:pPr marL="0" indent="0">
              <a:lnSpc>
                <a:spcPct val="120000"/>
              </a:lnSpc>
              <a:buNone/>
            </a:pPr>
            <a:r>
              <a:rPr lang="ru-RU" sz="2300" b="1" dirty="0" smtClean="0">
                <a:solidFill>
                  <a:srgbClr val="FF0000"/>
                </a:solidFill>
              </a:rPr>
              <a:t>Лечебный корпус </a:t>
            </a:r>
            <a:r>
              <a:rPr lang="ru-RU" sz="2300" dirty="0" smtClean="0"/>
              <a:t>включает в себя систему кабинетов для проведения комплексного лечения в санатории:</a:t>
            </a:r>
          </a:p>
          <a:p>
            <a:pPr marL="0" indent="0">
              <a:lnSpc>
                <a:spcPct val="120000"/>
              </a:lnSpc>
              <a:buNone/>
            </a:pPr>
            <a:r>
              <a:rPr lang="ru-RU" sz="2300" dirty="0" smtClean="0"/>
              <a:t>-</a:t>
            </a:r>
            <a:r>
              <a:rPr lang="ru-RU" sz="2300" dirty="0" err="1" smtClean="0"/>
              <a:t>физиоотделение</a:t>
            </a:r>
            <a:r>
              <a:rPr lang="ru-RU" sz="2300" dirty="0" smtClean="0"/>
              <a:t> с кабинетами электросна, электролечения, </a:t>
            </a:r>
            <a:r>
              <a:rPr lang="ru-RU" sz="2300" dirty="0" err="1" smtClean="0"/>
              <a:t>парафинолечения</a:t>
            </a:r>
            <a:r>
              <a:rPr lang="ru-RU" sz="2300" dirty="0" smtClean="0"/>
              <a:t>, ингаляторий;</a:t>
            </a:r>
          </a:p>
          <a:p>
            <a:pPr marL="0" indent="0">
              <a:lnSpc>
                <a:spcPct val="120000"/>
              </a:lnSpc>
              <a:buNone/>
            </a:pPr>
            <a:r>
              <a:rPr lang="ru-RU" sz="2300" dirty="0" smtClean="0"/>
              <a:t>-кабинет функциональной диагностики;</a:t>
            </a:r>
          </a:p>
          <a:p>
            <a:pPr marL="0" indent="0">
              <a:lnSpc>
                <a:spcPct val="120000"/>
              </a:lnSpc>
              <a:buNone/>
            </a:pPr>
            <a:r>
              <a:rPr lang="ru-RU" sz="2300" dirty="0" smtClean="0"/>
              <a:t>-кабинет массажа и механотерапии;</a:t>
            </a:r>
          </a:p>
          <a:p>
            <a:pPr marL="0" indent="0">
              <a:lnSpc>
                <a:spcPct val="120000"/>
              </a:lnSpc>
              <a:buNone/>
            </a:pPr>
            <a:r>
              <a:rPr lang="ru-RU" sz="2300" dirty="0" smtClean="0"/>
              <a:t>-зал для занятий лечебной физкультурой;</a:t>
            </a:r>
          </a:p>
          <a:p>
            <a:pPr marL="0" indent="0">
              <a:lnSpc>
                <a:spcPct val="120000"/>
              </a:lnSpc>
              <a:buNone/>
            </a:pPr>
            <a:r>
              <a:rPr lang="ru-RU" sz="2300" dirty="0" smtClean="0"/>
              <a:t>-лаборатория;</a:t>
            </a:r>
          </a:p>
          <a:p>
            <a:pPr marL="0" indent="0">
              <a:lnSpc>
                <a:spcPct val="120000"/>
              </a:lnSpc>
              <a:buNone/>
            </a:pPr>
            <a:r>
              <a:rPr lang="ru-RU" sz="2300" dirty="0" smtClean="0"/>
              <a:t>-лор - кабинет;</a:t>
            </a:r>
          </a:p>
          <a:p>
            <a:pPr marL="0" indent="0">
              <a:lnSpc>
                <a:spcPct val="120000"/>
              </a:lnSpc>
              <a:buNone/>
            </a:pPr>
            <a:r>
              <a:rPr lang="ru-RU" sz="2300" dirty="0" smtClean="0"/>
              <a:t>-изолятор (для изоляции остро заболевших детей); </a:t>
            </a:r>
          </a:p>
          <a:p>
            <a:pPr marL="0" indent="0">
              <a:lnSpc>
                <a:spcPct val="120000"/>
              </a:lnSpc>
              <a:buNone/>
            </a:pPr>
            <a:r>
              <a:rPr lang="ru-RU" sz="2300" b="1" dirty="0" smtClean="0">
                <a:solidFill>
                  <a:srgbClr val="FF0000"/>
                </a:solidFill>
              </a:rPr>
              <a:t>Спальный корпус.</a:t>
            </a:r>
          </a:p>
          <a:p>
            <a:pPr>
              <a:lnSpc>
                <a:spcPct val="120000"/>
              </a:lnSpc>
            </a:pPr>
            <a:endParaRPr lang="ru-RU" sz="2300" dirty="0"/>
          </a:p>
        </p:txBody>
      </p:sp>
      <p:sp>
        <p:nvSpPr>
          <p:cNvPr id="3" name="Заголовок 2"/>
          <p:cNvSpPr>
            <a:spLocks noGrp="1"/>
          </p:cNvSpPr>
          <p:nvPr>
            <p:ph type="title"/>
          </p:nvPr>
        </p:nvSpPr>
        <p:spPr/>
        <p:txBody>
          <a:bodyPr>
            <a:normAutofit fontScale="90000"/>
          </a:bodyPr>
          <a:lstStyle/>
          <a:p>
            <a:pPr algn="ctr"/>
            <a:r>
              <a:rPr lang="ru-RU" sz="4400" dirty="0" smtClean="0"/>
              <a:t>Расположение корпусов санатория</a:t>
            </a:r>
            <a:endParaRPr lang="ru-RU" dirty="0"/>
          </a:p>
        </p:txBody>
      </p:sp>
    </p:spTree>
    <p:extLst>
      <p:ext uri="{BB962C8B-B14F-4D97-AF65-F5344CB8AC3E}">
        <p14:creationId xmlns:p14="http://schemas.microsoft.com/office/powerpoint/2010/main" val="196956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90708961"/>
              </p:ext>
            </p:extLst>
          </p:nvPr>
        </p:nvGraphicFramePr>
        <p:xfrm>
          <a:off x="683568" y="548679"/>
          <a:ext cx="7992888" cy="5040560"/>
        </p:xfrm>
        <a:graphic>
          <a:graphicData uri="http://schemas.openxmlformats.org/drawingml/2006/table">
            <a:tbl>
              <a:tblPr firstRow="1" firstCol="1" bandRow="1">
                <a:tableStyleId>{5C22544A-7EE6-4342-B048-85BDC9FD1C3A}</a:tableStyleId>
              </a:tblPr>
              <a:tblGrid>
                <a:gridCol w="3287178"/>
                <a:gridCol w="4705710"/>
              </a:tblGrid>
              <a:tr h="1096820">
                <a:tc>
                  <a:txBody>
                    <a:bodyPr/>
                    <a:lstStyle/>
                    <a:p>
                      <a:pPr>
                        <a:lnSpc>
                          <a:spcPct val="115000"/>
                        </a:lnSpc>
                        <a:spcAft>
                          <a:spcPts val="0"/>
                        </a:spcAft>
                      </a:pPr>
                      <a:r>
                        <a:rPr lang="ru-RU" sz="1400" dirty="0">
                          <a:effectLst/>
                        </a:rPr>
                        <a:t>Полное наименование организации</a:t>
                      </a:r>
                      <a:endParaRPr lang="ru-RU" sz="1400" dirty="0">
                        <a:effectLst/>
                        <a:latin typeface="Times New Roman"/>
                        <a:ea typeface="Times New Roman"/>
                        <a:cs typeface="Times New Roman"/>
                      </a:endParaRPr>
                    </a:p>
                  </a:txBody>
                  <a:tcPr marL="40807" marR="40807" marT="0" marB="0"/>
                </a:tc>
                <a:tc>
                  <a:txBody>
                    <a:bodyPr/>
                    <a:lstStyle/>
                    <a:p>
                      <a:pPr algn="just">
                        <a:lnSpc>
                          <a:spcPct val="115000"/>
                        </a:lnSpc>
                        <a:spcAft>
                          <a:spcPts val="0"/>
                        </a:spcAft>
                      </a:pPr>
                      <a:r>
                        <a:rPr lang="ru-RU" sz="1400">
                          <a:effectLst/>
                        </a:rPr>
                        <a:t>Краевое государственное казенное учреждение здравоохранения «Детский ревматологический санаторий «Березка»</a:t>
                      </a:r>
                      <a:endParaRPr lang="ru-RU" sz="1400">
                        <a:effectLst/>
                        <a:latin typeface="Times New Roman"/>
                        <a:ea typeface="Times New Roman"/>
                        <a:cs typeface="Times New Roman"/>
                      </a:endParaRPr>
                    </a:p>
                  </a:txBody>
                  <a:tcPr marL="40807" marR="40807" marT="0" marB="0"/>
                </a:tc>
              </a:tr>
              <a:tr h="575754">
                <a:tc>
                  <a:txBody>
                    <a:bodyPr/>
                    <a:lstStyle/>
                    <a:p>
                      <a:pPr>
                        <a:lnSpc>
                          <a:spcPct val="115000"/>
                        </a:lnSpc>
                        <a:spcAft>
                          <a:spcPts val="0"/>
                        </a:spcAft>
                      </a:pPr>
                      <a:r>
                        <a:rPr lang="ru-RU" sz="1400" dirty="0">
                          <a:effectLst/>
                        </a:rPr>
                        <a:t>Краткое наименование организации</a:t>
                      </a:r>
                      <a:endParaRPr lang="ru-RU" sz="1400" dirty="0">
                        <a:effectLst/>
                        <a:latin typeface="Times New Roman"/>
                        <a:ea typeface="Times New Roman"/>
                        <a:cs typeface="Times New Roman"/>
                      </a:endParaRPr>
                    </a:p>
                  </a:txBody>
                  <a:tcPr marL="40807" marR="40807" marT="0" marB="0"/>
                </a:tc>
                <a:tc>
                  <a:txBody>
                    <a:bodyPr/>
                    <a:lstStyle/>
                    <a:p>
                      <a:pPr>
                        <a:lnSpc>
                          <a:spcPct val="115000"/>
                        </a:lnSpc>
                        <a:spcAft>
                          <a:spcPts val="0"/>
                        </a:spcAft>
                      </a:pPr>
                      <a:r>
                        <a:rPr lang="ru-RU" sz="1400">
                          <a:effectLst/>
                        </a:rPr>
                        <a:t>КГКУЗ «ДРС  «Березка»</a:t>
                      </a:r>
                      <a:endParaRPr lang="ru-RU" sz="1400">
                        <a:effectLst/>
                        <a:latin typeface="Times New Roman"/>
                        <a:ea typeface="Times New Roman"/>
                        <a:cs typeface="Times New Roman"/>
                      </a:endParaRPr>
                    </a:p>
                  </a:txBody>
                  <a:tcPr marL="40807" marR="40807" marT="0" marB="0"/>
                </a:tc>
              </a:tr>
              <a:tr h="575754">
                <a:tc>
                  <a:txBody>
                    <a:bodyPr/>
                    <a:lstStyle/>
                    <a:p>
                      <a:pPr>
                        <a:lnSpc>
                          <a:spcPct val="115000"/>
                        </a:lnSpc>
                        <a:spcAft>
                          <a:spcPts val="0"/>
                        </a:spcAft>
                      </a:pPr>
                      <a:r>
                        <a:rPr lang="ru-RU" sz="1400" dirty="0">
                          <a:effectLst/>
                        </a:rPr>
                        <a:t>Организационно-правовая форма</a:t>
                      </a:r>
                      <a:endParaRPr lang="ru-RU" sz="1400" dirty="0">
                        <a:effectLst/>
                        <a:latin typeface="Times New Roman"/>
                        <a:ea typeface="Times New Roman"/>
                        <a:cs typeface="Times New Roman"/>
                      </a:endParaRPr>
                    </a:p>
                  </a:txBody>
                  <a:tcPr marL="40807" marR="40807" marT="0" marB="0"/>
                </a:tc>
                <a:tc>
                  <a:txBody>
                    <a:bodyPr/>
                    <a:lstStyle/>
                    <a:p>
                      <a:pPr algn="just">
                        <a:lnSpc>
                          <a:spcPct val="115000"/>
                        </a:lnSpc>
                        <a:spcAft>
                          <a:spcPts val="0"/>
                        </a:spcAft>
                      </a:pPr>
                      <a:r>
                        <a:rPr lang="ru-RU" sz="1400" dirty="0">
                          <a:effectLst/>
                        </a:rPr>
                        <a:t>казенное учреждение</a:t>
                      </a:r>
                      <a:endParaRPr lang="ru-RU" sz="1400" dirty="0">
                        <a:effectLst/>
                        <a:latin typeface="Times New Roman"/>
                        <a:ea typeface="Times New Roman"/>
                        <a:cs typeface="Times New Roman"/>
                      </a:endParaRPr>
                    </a:p>
                  </a:txBody>
                  <a:tcPr marL="40807" marR="40807" marT="0" marB="0"/>
                </a:tc>
              </a:tr>
              <a:tr h="575754">
                <a:tc>
                  <a:txBody>
                    <a:bodyPr/>
                    <a:lstStyle/>
                    <a:p>
                      <a:pPr>
                        <a:lnSpc>
                          <a:spcPct val="115000"/>
                        </a:lnSpc>
                        <a:spcAft>
                          <a:spcPts val="0"/>
                        </a:spcAft>
                      </a:pPr>
                      <a:r>
                        <a:rPr lang="ru-RU" sz="1400" dirty="0">
                          <a:effectLst/>
                        </a:rPr>
                        <a:t>Адрес </a:t>
                      </a:r>
                      <a:r>
                        <a:rPr lang="ru-RU" sz="1400" dirty="0" smtClean="0">
                          <a:effectLst/>
                        </a:rPr>
                        <a:t>юридический</a:t>
                      </a:r>
                    </a:p>
                    <a:p>
                      <a:pPr>
                        <a:lnSpc>
                          <a:spcPct val="115000"/>
                        </a:lnSpc>
                        <a:spcAft>
                          <a:spcPts val="0"/>
                        </a:spcAft>
                      </a:pPr>
                      <a:r>
                        <a:rPr lang="ru-RU" sz="1400" dirty="0" smtClean="0">
                          <a:effectLst/>
                          <a:latin typeface="Times New Roman"/>
                          <a:ea typeface="Times New Roman"/>
                          <a:cs typeface="Times New Roman"/>
                        </a:rPr>
                        <a:t>(почтовый)</a:t>
                      </a:r>
                      <a:endParaRPr lang="ru-RU" sz="1400" dirty="0">
                        <a:effectLst/>
                        <a:latin typeface="Times New Roman"/>
                        <a:ea typeface="Times New Roman"/>
                        <a:cs typeface="Times New Roman"/>
                      </a:endParaRPr>
                    </a:p>
                  </a:txBody>
                  <a:tcPr marL="40807" marR="40807" marT="0" marB="0"/>
                </a:tc>
                <a:tc>
                  <a:txBody>
                    <a:bodyPr/>
                    <a:lstStyle/>
                    <a:p>
                      <a:pPr>
                        <a:lnSpc>
                          <a:spcPct val="115000"/>
                        </a:lnSpc>
                        <a:spcAft>
                          <a:spcPts val="0"/>
                        </a:spcAft>
                      </a:pPr>
                      <a:r>
                        <a:rPr lang="ru-RU" sz="1400" dirty="0">
                          <a:effectLst/>
                        </a:rPr>
                        <a:t>Россия, 663610, Красноярский край, г. Канск, ул. Иланская,50</a:t>
                      </a:r>
                      <a:endParaRPr lang="ru-RU" sz="1400" dirty="0">
                        <a:effectLst/>
                        <a:latin typeface="Times New Roman"/>
                        <a:ea typeface="Times New Roman"/>
                        <a:cs typeface="Times New Roman"/>
                      </a:endParaRPr>
                    </a:p>
                  </a:txBody>
                  <a:tcPr marL="40807" marR="40807" marT="0" marB="0"/>
                </a:tc>
              </a:tr>
              <a:tr h="543904">
                <a:tc>
                  <a:txBody>
                    <a:bodyPr/>
                    <a:lstStyle/>
                    <a:p>
                      <a:pPr>
                        <a:lnSpc>
                          <a:spcPct val="115000"/>
                        </a:lnSpc>
                        <a:spcAft>
                          <a:spcPts val="0"/>
                        </a:spcAft>
                      </a:pPr>
                      <a:r>
                        <a:rPr lang="ru-RU" sz="1400" dirty="0">
                          <a:effectLst/>
                        </a:rPr>
                        <a:t>Должность руководителя</a:t>
                      </a:r>
                      <a:endParaRPr lang="ru-RU" sz="1400" dirty="0">
                        <a:effectLst/>
                        <a:latin typeface="Times New Roman"/>
                        <a:ea typeface="Times New Roman"/>
                        <a:cs typeface="Times New Roman"/>
                      </a:endParaRPr>
                    </a:p>
                  </a:txBody>
                  <a:tcPr marL="40807" marR="40807" marT="0" marB="0"/>
                </a:tc>
                <a:tc>
                  <a:txBody>
                    <a:bodyPr/>
                    <a:lstStyle/>
                    <a:p>
                      <a:pPr>
                        <a:lnSpc>
                          <a:spcPct val="115000"/>
                        </a:lnSpc>
                        <a:spcAft>
                          <a:spcPts val="0"/>
                        </a:spcAft>
                      </a:pPr>
                      <a:r>
                        <a:rPr lang="ru-RU" sz="1400" dirty="0">
                          <a:effectLst/>
                        </a:rPr>
                        <a:t>Главный врач</a:t>
                      </a:r>
                      <a:endParaRPr lang="ru-RU" sz="1400" dirty="0">
                        <a:effectLst/>
                        <a:latin typeface="Times New Roman"/>
                        <a:ea typeface="Times New Roman"/>
                        <a:cs typeface="Times New Roman"/>
                      </a:endParaRPr>
                    </a:p>
                  </a:txBody>
                  <a:tcPr marL="40807" marR="40807" marT="0" marB="0"/>
                </a:tc>
              </a:tr>
              <a:tr h="575754">
                <a:tc>
                  <a:txBody>
                    <a:bodyPr/>
                    <a:lstStyle/>
                    <a:p>
                      <a:pPr>
                        <a:lnSpc>
                          <a:spcPct val="115000"/>
                        </a:lnSpc>
                        <a:spcAft>
                          <a:spcPts val="0"/>
                        </a:spcAft>
                      </a:pPr>
                      <a:r>
                        <a:rPr lang="ru-RU" sz="1400">
                          <a:effectLst/>
                        </a:rPr>
                        <a:t>Ф.И.О. руководителя организации</a:t>
                      </a:r>
                      <a:endParaRPr lang="ru-RU" sz="1400">
                        <a:effectLst/>
                        <a:latin typeface="Times New Roman"/>
                        <a:ea typeface="Times New Roman"/>
                        <a:cs typeface="Times New Roman"/>
                      </a:endParaRPr>
                    </a:p>
                  </a:txBody>
                  <a:tcPr marL="40807" marR="40807" marT="0" marB="0"/>
                </a:tc>
                <a:tc>
                  <a:txBody>
                    <a:bodyPr/>
                    <a:lstStyle/>
                    <a:p>
                      <a:pPr>
                        <a:lnSpc>
                          <a:spcPct val="115000"/>
                        </a:lnSpc>
                        <a:spcAft>
                          <a:spcPts val="0"/>
                        </a:spcAft>
                      </a:pPr>
                      <a:r>
                        <a:rPr lang="ru-RU" sz="1400" dirty="0" err="1">
                          <a:effectLst/>
                        </a:rPr>
                        <a:t>Кабушева</a:t>
                      </a:r>
                      <a:r>
                        <a:rPr lang="ru-RU" sz="1400" dirty="0">
                          <a:effectLst/>
                        </a:rPr>
                        <a:t> Екатерина Александровна</a:t>
                      </a:r>
                    </a:p>
                    <a:p>
                      <a:pPr>
                        <a:lnSpc>
                          <a:spcPct val="115000"/>
                        </a:lnSpc>
                        <a:spcAft>
                          <a:spcPts val="0"/>
                        </a:spcAft>
                      </a:pPr>
                      <a:r>
                        <a:rPr lang="ru-RU" sz="1400" dirty="0">
                          <a:effectLst/>
                        </a:rPr>
                        <a:t>тел. 3-91-45 факс 3-91-45 </a:t>
                      </a:r>
                      <a:endParaRPr lang="ru-RU" sz="1400" dirty="0">
                        <a:effectLst/>
                        <a:latin typeface="Times New Roman"/>
                        <a:ea typeface="Times New Roman"/>
                        <a:cs typeface="Times New Roman"/>
                      </a:endParaRPr>
                    </a:p>
                  </a:txBody>
                  <a:tcPr marL="40807" marR="40807" marT="0" marB="0"/>
                </a:tc>
              </a:tr>
              <a:tr h="1096820">
                <a:tc>
                  <a:txBody>
                    <a:bodyPr/>
                    <a:lstStyle/>
                    <a:p>
                      <a:pPr>
                        <a:lnSpc>
                          <a:spcPct val="115000"/>
                        </a:lnSpc>
                        <a:spcAft>
                          <a:spcPts val="0"/>
                        </a:spcAft>
                      </a:pPr>
                      <a:r>
                        <a:rPr lang="ru-RU" sz="1400">
                          <a:effectLst/>
                        </a:rPr>
                        <a:t>Номер телефона, факса, электронной почты </a:t>
                      </a:r>
                      <a:endParaRPr lang="ru-RU" sz="1400">
                        <a:effectLst/>
                        <a:latin typeface="Times New Roman"/>
                        <a:ea typeface="Times New Roman"/>
                        <a:cs typeface="Times New Roman"/>
                      </a:endParaRPr>
                    </a:p>
                  </a:txBody>
                  <a:tcPr marL="40807" marR="40807" marT="0" marB="0"/>
                </a:tc>
                <a:tc>
                  <a:txBody>
                    <a:bodyPr/>
                    <a:lstStyle/>
                    <a:p>
                      <a:pPr algn="just">
                        <a:lnSpc>
                          <a:spcPct val="115000"/>
                        </a:lnSpc>
                        <a:spcAft>
                          <a:spcPts val="0"/>
                        </a:spcAft>
                      </a:pPr>
                      <a:r>
                        <a:rPr lang="ru-RU" sz="1400" dirty="0">
                          <a:effectLst/>
                        </a:rPr>
                        <a:t>Тел. </a:t>
                      </a:r>
                      <a:r>
                        <a:rPr lang="ru-RU" sz="1400">
                          <a:effectLst/>
                        </a:rPr>
                        <a:t>(</a:t>
                      </a:r>
                      <a:r>
                        <a:rPr lang="ru-RU" sz="1400" smtClean="0">
                          <a:effectLst/>
                        </a:rPr>
                        <a:t>39161)3-91-45 </a:t>
                      </a:r>
                      <a:r>
                        <a:rPr lang="ru-RU" sz="1400" dirty="0">
                          <a:effectLst/>
                        </a:rPr>
                        <a:t>факс </a:t>
                      </a:r>
                      <a:r>
                        <a:rPr lang="ru-RU" sz="1400">
                          <a:effectLst/>
                        </a:rPr>
                        <a:t>(</a:t>
                      </a:r>
                      <a:r>
                        <a:rPr lang="ru-RU" sz="1400" smtClean="0">
                          <a:effectLst/>
                        </a:rPr>
                        <a:t>39161)3-91-45 </a:t>
                      </a:r>
                    </a:p>
                    <a:p>
                      <a:pPr algn="just">
                        <a:lnSpc>
                          <a:spcPct val="115000"/>
                        </a:lnSpc>
                        <a:spcAft>
                          <a:spcPts val="0"/>
                        </a:spcAft>
                      </a:pPr>
                      <a:r>
                        <a:rPr lang="ru-RU" sz="1400" dirty="0" smtClean="0">
                          <a:effectLst/>
                        </a:rPr>
                        <a:t>Е </a:t>
                      </a:r>
                      <a:r>
                        <a:rPr lang="ru-RU" sz="1400" dirty="0">
                          <a:effectLst/>
                        </a:rPr>
                        <a:t>-</a:t>
                      </a:r>
                      <a:r>
                        <a:rPr lang="en-US" sz="1400" dirty="0">
                          <a:effectLst/>
                        </a:rPr>
                        <a:t>mail</a:t>
                      </a:r>
                      <a:r>
                        <a:rPr lang="ru-RU" sz="1400" dirty="0">
                          <a:effectLst/>
                        </a:rPr>
                        <a:t>: beryozka@kansk.krasnet.ru</a:t>
                      </a:r>
                    </a:p>
                    <a:p>
                      <a:pPr>
                        <a:lnSpc>
                          <a:spcPct val="115000"/>
                        </a:lnSpc>
                        <a:spcAft>
                          <a:spcPts val="0"/>
                        </a:spcAft>
                      </a:pPr>
                      <a:r>
                        <a:rPr lang="ru-RU" sz="1400" dirty="0">
                          <a:effectLst/>
                        </a:rPr>
                        <a:t> </a:t>
                      </a:r>
                      <a:endParaRPr lang="ru-RU" sz="1400" dirty="0">
                        <a:effectLst/>
                        <a:latin typeface="Times New Roman"/>
                        <a:ea typeface="Times New Roman"/>
                        <a:cs typeface="Times New Roman"/>
                      </a:endParaRPr>
                    </a:p>
                  </a:txBody>
                  <a:tcPr marL="40807" marR="40807" marT="0" marB="0"/>
                </a:tc>
              </a:tr>
            </a:tbl>
          </a:graphicData>
        </a:graphic>
      </p:graphicFrame>
    </p:spTree>
    <p:extLst>
      <p:ext uri="{BB962C8B-B14F-4D97-AF65-F5344CB8AC3E}">
        <p14:creationId xmlns:p14="http://schemas.microsoft.com/office/powerpoint/2010/main" val="210909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90708961"/>
              </p:ext>
            </p:extLst>
          </p:nvPr>
        </p:nvGraphicFramePr>
        <p:xfrm>
          <a:off x="683568" y="548679"/>
          <a:ext cx="7992888" cy="5040560"/>
        </p:xfrm>
        <a:graphic>
          <a:graphicData uri="http://schemas.openxmlformats.org/drawingml/2006/table">
            <a:tbl>
              <a:tblPr firstRow="1" firstCol="1" bandRow="1">
                <a:tableStyleId>{5C22544A-7EE6-4342-B048-85BDC9FD1C3A}</a:tableStyleId>
              </a:tblPr>
              <a:tblGrid>
                <a:gridCol w="3287178"/>
                <a:gridCol w="4705710"/>
              </a:tblGrid>
              <a:tr h="1096820">
                <a:tc>
                  <a:txBody>
                    <a:bodyPr/>
                    <a:lstStyle/>
                    <a:p>
                      <a:pPr>
                        <a:lnSpc>
                          <a:spcPct val="115000"/>
                        </a:lnSpc>
                        <a:spcAft>
                          <a:spcPts val="0"/>
                        </a:spcAft>
                      </a:pPr>
                      <a:r>
                        <a:rPr lang="ru-RU" sz="1400" dirty="0">
                          <a:effectLst/>
                        </a:rPr>
                        <a:t>Полное наименование организации</a:t>
                      </a:r>
                      <a:endParaRPr lang="ru-RU" sz="1400" dirty="0">
                        <a:effectLst/>
                        <a:latin typeface="Times New Roman"/>
                        <a:ea typeface="Times New Roman"/>
                        <a:cs typeface="Times New Roman"/>
                      </a:endParaRPr>
                    </a:p>
                  </a:txBody>
                  <a:tcPr marL="40807" marR="40807" marT="0" marB="0"/>
                </a:tc>
                <a:tc>
                  <a:txBody>
                    <a:bodyPr/>
                    <a:lstStyle/>
                    <a:p>
                      <a:pPr algn="just">
                        <a:lnSpc>
                          <a:spcPct val="115000"/>
                        </a:lnSpc>
                        <a:spcAft>
                          <a:spcPts val="0"/>
                        </a:spcAft>
                      </a:pPr>
                      <a:r>
                        <a:rPr lang="ru-RU" sz="1400">
                          <a:effectLst/>
                        </a:rPr>
                        <a:t>Краевое государственное казенное учреждение здравоохранения «Детский ревматологический санаторий «Березка»</a:t>
                      </a:r>
                      <a:endParaRPr lang="ru-RU" sz="1400">
                        <a:effectLst/>
                        <a:latin typeface="Times New Roman"/>
                        <a:ea typeface="Times New Roman"/>
                        <a:cs typeface="Times New Roman"/>
                      </a:endParaRPr>
                    </a:p>
                  </a:txBody>
                  <a:tcPr marL="40807" marR="40807" marT="0" marB="0"/>
                </a:tc>
              </a:tr>
              <a:tr h="575754">
                <a:tc>
                  <a:txBody>
                    <a:bodyPr/>
                    <a:lstStyle/>
                    <a:p>
                      <a:pPr>
                        <a:lnSpc>
                          <a:spcPct val="115000"/>
                        </a:lnSpc>
                        <a:spcAft>
                          <a:spcPts val="0"/>
                        </a:spcAft>
                      </a:pPr>
                      <a:r>
                        <a:rPr lang="ru-RU" sz="1400" dirty="0">
                          <a:effectLst/>
                        </a:rPr>
                        <a:t>Краткое наименование организации</a:t>
                      </a:r>
                      <a:endParaRPr lang="ru-RU" sz="1400" dirty="0">
                        <a:effectLst/>
                        <a:latin typeface="Times New Roman"/>
                        <a:ea typeface="Times New Roman"/>
                        <a:cs typeface="Times New Roman"/>
                      </a:endParaRPr>
                    </a:p>
                  </a:txBody>
                  <a:tcPr marL="40807" marR="40807" marT="0" marB="0"/>
                </a:tc>
                <a:tc>
                  <a:txBody>
                    <a:bodyPr/>
                    <a:lstStyle/>
                    <a:p>
                      <a:pPr>
                        <a:lnSpc>
                          <a:spcPct val="115000"/>
                        </a:lnSpc>
                        <a:spcAft>
                          <a:spcPts val="0"/>
                        </a:spcAft>
                      </a:pPr>
                      <a:r>
                        <a:rPr lang="ru-RU" sz="1400">
                          <a:effectLst/>
                        </a:rPr>
                        <a:t>КГКУЗ «ДРС  «Березка»</a:t>
                      </a:r>
                      <a:endParaRPr lang="ru-RU" sz="1400">
                        <a:effectLst/>
                        <a:latin typeface="Times New Roman"/>
                        <a:ea typeface="Times New Roman"/>
                        <a:cs typeface="Times New Roman"/>
                      </a:endParaRPr>
                    </a:p>
                  </a:txBody>
                  <a:tcPr marL="40807" marR="40807" marT="0" marB="0"/>
                </a:tc>
              </a:tr>
              <a:tr h="575754">
                <a:tc>
                  <a:txBody>
                    <a:bodyPr/>
                    <a:lstStyle/>
                    <a:p>
                      <a:pPr>
                        <a:lnSpc>
                          <a:spcPct val="115000"/>
                        </a:lnSpc>
                        <a:spcAft>
                          <a:spcPts val="0"/>
                        </a:spcAft>
                      </a:pPr>
                      <a:r>
                        <a:rPr lang="ru-RU" sz="1400" dirty="0">
                          <a:effectLst/>
                        </a:rPr>
                        <a:t>Организационно-правовая форма</a:t>
                      </a:r>
                      <a:endParaRPr lang="ru-RU" sz="1400" dirty="0">
                        <a:effectLst/>
                        <a:latin typeface="Times New Roman"/>
                        <a:ea typeface="Times New Roman"/>
                        <a:cs typeface="Times New Roman"/>
                      </a:endParaRPr>
                    </a:p>
                  </a:txBody>
                  <a:tcPr marL="40807" marR="40807" marT="0" marB="0"/>
                </a:tc>
                <a:tc>
                  <a:txBody>
                    <a:bodyPr/>
                    <a:lstStyle/>
                    <a:p>
                      <a:pPr algn="just">
                        <a:lnSpc>
                          <a:spcPct val="115000"/>
                        </a:lnSpc>
                        <a:spcAft>
                          <a:spcPts val="0"/>
                        </a:spcAft>
                      </a:pPr>
                      <a:r>
                        <a:rPr lang="ru-RU" sz="1400" dirty="0">
                          <a:effectLst/>
                        </a:rPr>
                        <a:t>казенное учреждение</a:t>
                      </a:r>
                      <a:endParaRPr lang="ru-RU" sz="1400" dirty="0">
                        <a:effectLst/>
                        <a:latin typeface="Times New Roman"/>
                        <a:ea typeface="Times New Roman"/>
                        <a:cs typeface="Times New Roman"/>
                      </a:endParaRPr>
                    </a:p>
                  </a:txBody>
                  <a:tcPr marL="40807" marR="40807" marT="0" marB="0"/>
                </a:tc>
              </a:tr>
              <a:tr h="575754">
                <a:tc>
                  <a:txBody>
                    <a:bodyPr/>
                    <a:lstStyle/>
                    <a:p>
                      <a:pPr>
                        <a:lnSpc>
                          <a:spcPct val="115000"/>
                        </a:lnSpc>
                        <a:spcAft>
                          <a:spcPts val="0"/>
                        </a:spcAft>
                      </a:pPr>
                      <a:r>
                        <a:rPr lang="ru-RU" sz="1400" dirty="0">
                          <a:effectLst/>
                        </a:rPr>
                        <a:t>Адрес </a:t>
                      </a:r>
                      <a:r>
                        <a:rPr lang="ru-RU" sz="1400" dirty="0" smtClean="0">
                          <a:effectLst/>
                        </a:rPr>
                        <a:t>юридический</a:t>
                      </a:r>
                    </a:p>
                    <a:p>
                      <a:pPr>
                        <a:lnSpc>
                          <a:spcPct val="115000"/>
                        </a:lnSpc>
                        <a:spcAft>
                          <a:spcPts val="0"/>
                        </a:spcAft>
                      </a:pPr>
                      <a:r>
                        <a:rPr lang="ru-RU" sz="1400" dirty="0" smtClean="0">
                          <a:effectLst/>
                          <a:latin typeface="Times New Roman"/>
                          <a:ea typeface="Times New Roman"/>
                          <a:cs typeface="Times New Roman"/>
                        </a:rPr>
                        <a:t>(почтовый)</a:t>
                      </a:r>
                      <a:endParaRPr lang="ru-RU" sz="1400" dirty="0">
                        <a:effectLst/>
                        <a:latin typeface="Times New Roman"/>
                        <a:ea typeface="Times New Roman"/>
                        <a:cs typeface="Times New Roman"/>
                      </a:endParaRPr>
                    </a:p>
                  </a:txBody>
                  <a:tcPr marL="40807" marR="40807" marT="0" marB="0"/>
                </a:tc>
                <a:tc>
                  <a:txBody>
                    <a:bodyPr/>
                    <a:lstStyle/>
                    <a:p>
                      <a:pPr>
                        <a:lnSpc>
                          <a:spcPct val="115000"/>
                        </a:lnSpc>
                        <a:spcAft>
                          <a:spcPts val="0"/>
                        </a:spcAft>
                      </a:pPr>
                      <a:r>
                        <a:rPr lang="ru-RU" sz="1400" dirty="0">
                          <a:effectLst/>
                        </a:rPr>
                        <a:t>Россия, 663610, Красноярский край, г. Канск, ул. Иланская,50</a:t>
                      </a:r>
                      <a:endParaRPr lang="ru-RU" sz="1400" dirty="0">
                        <a:effectLst/>
                        <a:latin typeface="Times New Roman"/>
                        <a:ea typeface="Times New Roman"/>
                        <a:cs typeface="Times New Roman"/>
                      </a:endParaRPr>
                    </a:p>
                  </a:txBody>
                  <a:tcPr marL="40807" marR="40807" marT="0" marB="0"/>
                </a:tc>
              </a:tr>
              <a:tr h="543904">
                <a:tc>
                  <a:txBody>
                    <a:bodyPr/>
                    <a:lstStyle/>
                    <a:p>
                      <a:pPr>
                        <a:lnSpc>
                          <a:spcPct val="115000"/>
                        </a:lnSpc>
                        <a:spcAft>
                          <a:spcPts val="0"/>
                        </a:spcAft>
                      </a:pPr>
                      <a:r>
                        <a:rPr lang="ru-RU" sz="1400" dirty="0">
                          <a:effectLst/>
                        </a:rPr>
                        <a:t>Должность руководителя</a:t>
                      </a:r>
                      <a:endParaRPr lang="ru-RU" sz="1400" dirty="0">
                        <a:effectLst/>
                        <a:latin typeface="Times New Roman"/>
                        <a:ea typeface="Times New Roman"/>
                        <a:cs typeface="Times New Roman"/>
                      </a:endParaRPr>
                    </a:p>
                  </a:txBody>
                  <a:tcPr marL="40807" marR="40807" marT="0" marB="0"/>
                </a:tc>
                <a:tc>
                  <a:txBody>
                    <a:bodyPr/>
                    <a:lstStyle/>
                    <a:p>
                      <a:pPr>
                        <a:lnSpc>
                          <a:spcPct val="115000"/>
                        </a:lnSpc>
                        <a:spcAft>
                          <a:spcPts val="0"/>
                        </a:spcAft>
                      </a:pPr>
                      <a:r>
                        <a:rPr lang="ru-RU" sz="1400" dirty="0">
                          <a:effectLst/>
                        </a:rPr>
                        <a:t>Главный врач</a:t>
                      </a:r>
                      <a:endParaRPr lang="ru-RU" sz="1400" dirty="0">
                        <a:effectLst/>
                        <a:latin typeface="Times New Roman"/>
                        <a:ea typeface="Times New Roman"/>
                        <a:cs typeface="Times New Roman"/>
                      </a:endParaRPr>
                    </a:p>
                  </a:txBody>
                  <a:tcPr marL="40807" marR="40807" marT="0" marB="0"/>
                </a:tc>
              </a:tr>
              <a:tr h="575754">
                <a:tc>
                  <a:txBody>
                    <a:bodyPr/>
                    <a:lstStyle/>
                    <a:p>
                      <a:pPr>
                        <a:lnSpc>
                          <a:spcPct val="115000"/>
                        </a:lnSpc>
                        <a:spcAft>
                          <a:spcPts val="0"/>
                        </a:spcAft>
                      </a:pPr>
                      <a:r>
                        <a:rPr lang="ru-RU" sz="1400">
                          <a:effectLst/>
                        </a:rPr>
                        <a:t>Ф.И.О. руководителя организации</a:t>
                      </a:r>
                      <a:endParaRPr lang="ru-RU" sz="1400">
                        <a:effectLst/>
                        <a:latin typeface="Times New Roman"/>
                        <a:ea typeface="Times New Roman"/>
                        <a:cs typeface="Times New Roman"/>
                      </a:endParaRPr>
                    </a:p>
                  </a:txBody>
                  <a:tcPr marL="40807" marR="40807" marT="0" marB="0"/>
                </a:tc>
                <a:tc>
                  <a:txBody>
                    <a:bodyPr/>
                    <a:lstStyle/>
                    <a:p>
                      <a:pPr>
                        <a:lnSpc>
                          <a:spcPct val="115000"/>
                        </a:lnSpc>
                        <a:spcAft>
                          <a:spcPts val="0"/>
                        </a:spcAft>
                      </a:pPr>
                      <a:r>
                        <a:rPr lang="ru-RU" sz="1400" dirty="0" err="1">
                          <a:effectLst/>
                        </a:rPr>
                        <a:t>Кабушева</a:t>
                      </a:r>
                      <a:r>
                        <a:rPr lang="ru-RU" sz="1400" dirty="0">
                          <a:effectLst/>
                        </a:rPr>
                        <a:t> Екатерина Александровна</a:t>
                      </a:r>
                    </a:p>
                    <a:p>
                      <a:pPr>
                        <a:lnSpc>
                          <a:spcPct val="115000"/>
                        </a:lnSpc>
                        <a:spcAft>
                          <a:spcPts val="0"/>
                        </a:spcAft>
                      </a:pPr>
                      <a:r>
                        <a:rPr lang="ru-RU" sz="1400" dirty="0">
                          <a:effectLst/>
                        </a:rPr>
                        <a:t>тел. 3-91-45 факс 3-91-45 </a:t>
                      </a:r>
                      <a:endParaRPr lang="ru-RU" sz="1400" dirty="0">
                        <a:effectLst/>
                        <a:latin typeface="Times New Roman"/>
                        <a:ea typeface="Times New Roman"/>
                        <a:cs typeface="Times New Roman"/>
                      </a:endParaRPr>
                    </a:p>
                  </a:txBody>
                  <a:tcPr marL="40807" marR="40807" marT="0" marB="0"/>
                </a:tc>
              </a:tr>
              <a:tr h="1096820">
                <a:tc>
                  <a:txBody>
                    <a:bodyPr/>
                    <a:lstStyle/>
                    <a:p>
                      <a:pPr>
                        <a:lnSpc>
                          <a:spcPct val="115000"/>
                        </a:lnSpc>
                        <a:spcAft>
                          <a:spcPts val="0"/>
                        </a:spcAft>
                      </a:pPr>
                      <a:r>
                        <a:rPr lang="ru-RU" sz="1400">
                          <a:effectLst/>
                        </a:rPr>
                        <a:t>Номер телефона, факса, электронной почты </a:t>
                      </a:r>
                      <a:endParaRPr lang="ru-RU" sz="1400">
                        <a:effectLst/>
                        <a:latin typeface="Times New Roman"/>
                        <a:ea typeface="Times New Roman"/>
                        <a:cs typeface="Times New Roman"/>
                      </a:endParaRPr>
                    </a:p>
                  </a:txBody>
                  <a:tcPr marL="40807" marR="40807" marT="0" marB="0"/>
                </a:tc>
                <a:tc>
                  <a:txBody>
                    <a:bodyPr/>
                    <a:lstStyle/>
                    <a:p>
                      <a:pPr algn="just">
                        <a:lnSpc>
                          <a:spcPct val="115000"/>
                        </a:lnSpc>
                        <a:spcAft>
                          <a:spcPts val="0"/>
                        </a:spcAft>
                      </a:pPr>
                      <a:r>
                        <a:rPr lang="ru-RU" sz="1400" dirty="0">
                          <a:effectLst/>
                        </a:rPr>
                        <a:t>Тел. </a:t>
                      </a:r>
                      <a:r>
                        <a:rPr lang="ru-RU" sz="1400">
                          <a:effectLst/>
                        </a:rPr>
                        <a:t>(</a:t>
                      </a:r>
                      <a:r>
                        <a:rPr lang="ru-RU" sz="1400" smtClean="0">
                          <a:effectLst/>
                        </a:rPr>
                        <a:t>39161)3-91-45 </a:t>
                      </a:r>
                      <a:r>
                        <a:rPr lang="ru-RU" sz="1400" dirty="0">
                          <a:effectLst/>
                        </a:rPr>
                        <a:t>факс </a:t>
                      </a:r>
                      <a:r>
                        <a:rPr lang="ru-RU" sz="1400">
                          <a:effectLst/>
                        </a:rPr>
                        <a:t>(</a:t>
                      </a:r>
                      <a:r>
                        <a:rPr lang="ru-RU" sz="1400" smtClean="0">
                          <a:effectLst/>
                        </a:rPr>
                        <a:t>39161)3-91-45 </a:t>
                      </a:r>
                    </a:p>
                    <a:p>
                      <a:pPr algn="just">
                        <a:lnSpc>
                          <a:spcPct val="115000"/>
                        </a:lnSpc>
                        <a:spcAft>
                          <a:spcPts val="0"/>
                        </a:spcAft>
                      </a:pPr>
                      <a:r>
                        <a:rPr lang="ru-RU" sz="1400" dirty="0" smtClean="0">
                          <a:effectLst/>
                        </a:rPr>
                        <a:t>Е </a:t>
                      </a:r>
                      <a:r>
                        <a:rPr lang="ru-RU" sz="1400" dirty="0">
                          <a:effectLst/>
                        </a:rPr>
                        <a:t>-</a:t>
                      </a:r>
                      <a:r>
                        <a:rPr lang="en-US" sz="1400" dirty="0">
                          <a:effectLst/>
                        </a:rPr>
                        <a:t>mail</a:t>
                      </a:r>
                      <a:r>
                        <a:rPr lang="ru-RU" sz="1400" dirty="0">
                          <a:effectLst/>
                        </a:rPr>
                        <a:t>: beryozka@kansk.krasnet.ru</a:t>
                      </a:r>
                    </a:p>
                    <a:p>
                      <a:pPr>
                        <a:lnSpc>
                          <a:spcPct val="115000"/>
                        </a:lnSpc>
                        <a:spcAft>
                          <a:spcPts val="0"/>
                        </a:spcAft>
                      </a:pPr>
                      <a:r>
                        <a:rPr lang="ru-RU" sz="1400" dirty="0">
                          <a:effectLst/>
                        </a:rPr>
                        <a:t> </a:t>
                      </a:r>
                      <a:endParaRPr lang="ru-RU" sz="1400" dirty="0">
                        <a:effectLst/>
                        <a:latin typeface="Times New Roman"/>
                        <a:ea typeface="Times New Roman"/>
                        <a:cs typeface="Times New Roman"/>
                      </a:endParaRPr>
                    </a:p>
                  </a:txBody>
                  <a:tcPr marL="40807" marR="40807" marT="0" marB="0"/>
                </a:tc>
              </a:tr>
            </a:tbl>
          </a:graphicData>
        </a:graphic>
      </p:graphicFrame>
    </p:spTree>
    <p:extLst>
      <p:ext uri="{BB962C8B-B14F-4D97-AF65-F5344CB8AC3E}">
        <p14:creationId xmlns:p14="http://schemas.microsoft.com/office/powerpoint/2010/main" val="210909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Благодарю за внимание!</a:t>
            </a:r>
            <a:endParaRPr lang="ru-RU" dirty="0">
              <a:solidFill>
                <a:srgbClr val="FF0000"/>
              </a:solidFill>
            </a:endParaRPr>
          </a:p>
        </p:txBody>
      </p:sp>
      <p:sp>
        <p:nvSpPr>
          <p:cNvPr id="3" name="Объект 2"/>
          <p:cNvSpPr>
            <a:spLocks noGrp="1"/>
          </p:cNvSpPr>
          <p:nvPr>
            <p:ph idx="1"/>
          </p:nvPr>
        </p:nvSpPr>
        <p:spPr/>
        <p:txBody>
          <a:bodyPr/>
          <a:lstStyle/>
          <a:p>
            <a:r>
              <a:rPr lang="ru-RU" dirty="0" smtClean="0"/>
              <a:t>Вопрос для проверки:</a:t>
            </a:r>
          </a:p>
          <a:p>
            <a:pPr marL="0" indent="0">
              <a:buNone/>
            </a:pPr>
            <a:r>
              <a:rPr lang="ru-RU" dirty="0" smtClean="0"/>
              <a:t>Какой федеральный закон гарантирует право граждан на санаторно-курортное лечение.</a:t>
            </a:r>
            <a:endParaRPr lang="ru-RU" dirty="0"/>
          </a:p>
        </p:txBody>
      </p:sp>
    </p:spTree>
    <p:extLst>
      <p:ext uri="{BB962C8B-B14F-4D97-AF65-F5344CB8AC3E}">
        <p14:creationId xmlns:p14="http://schemas.microsoft.com/office/powerpoint/2010/main" val="3689252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928992" cy="6597352"/>
          </a:xfrm>
        </p:spPr>
        <p:txBody>
          <a:bodyPr>
            <a:normAutofit/>
          </a:bodyPr>
          <a:lstStyle/>
          <a:p>
            <a:r>
              <a:rPr lang="ru-RU" b="1" dirty="0">
                <a:solidFill>
                  <a:srgbClr val="FF0000"/>
                </a:solidFill>
              </a:rPr>
              <a:t>Ежегодно педиатром составляется план наблюдения за ребенком. </a:t>
            </a:r>
            <a:r>
              <a:rPr lang="ru-RU" dirty="0"/>
              <a:t>Он включает кратность осмотра педиатром и врачами специалистами соответствующего профиля; кратность и конкретные сроки осмотра другими специалистами или врачами смежных специальностей; объем и кратность необходимых клинических и </a:t>
            </a:r>
            <a:r>
              <a:rPr lang="ru-RU" dirty="0" err="1"/>
              <a:t>параклинических</a:t>
            </a:r>
            <a:r>
              <a:rPr lang="ru-RU" dirty="0"/>
              <a:t> исследований, перечень реабилитационных и </a:t>
            </a:r>
            <a:r>
              <a:rPr lang="ru-RU" dirty="0" err="1"/>
              <a:t>противорецидивных</a:t>
            </a:r>
            <a:r>
              <a:rPr lang="ru-RU" dirty="0"/>
              <a:t> мероприятий, их кратность в течение года (режим, диета, медикаментозная реабилитация, физиотерапия, санаторно-курортное лечение).</a:t>
            </a:r>
          </a:p>
          <a:p>
            <a:endParaRPr lang="ru-RU" dirty="0"/>
          </a:p>
        </p:txBody>
      </p:sp>
    </p:spTree>
    <p:extLst>
      <p:ext uri="{BB962C8B-B14F-4D97-AF65-F5344CB8AC3E}">
        <p14:creationId xmlns:p14="http://schemas.microsoft.com/office/powerpoint/2010/main" val="3667374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552728"/>
          </a:xfrm>
        </p:spPr>
        <p:txBody>
          <a:bodyPr>
            <a:normAutofit fontScale="92500" lnSpcReduction="10000"/>
          </a:bodyPr>
          <a:lstStyle/>
          <a:p>
            <a:r>
              <a:rPr lang="ru-RU" dirty="0"/>
              <a:t>Врач разрабатывает тактику ведения ребенка на фоне интеркуррентных заболеваний, формулирует обоснование и сроки плановой госпитализации, определяет сроки и показания для снятия  с диспансерного учета, проводит анализ эффективности реабилитации и диспансеризации. Дается рекомендация по допуску в детские коллективы, рекомендации по занятиям физической культурой и спортом, рекомендации по проведению профилактических прививок, по социальной адаптации и реабилитации (режим и обучение в школе, показания для освобождения от экзаменов, показания для организации обучения на дому, показания для оформления инвалидности), профориентации.</a:t>
            </a:r>
          </a:p>
          <a:p>
            <a:endParaRPr lang="ru-RU" dirty="0"/>
          </a:p>
        </p:txBody>
      </p:sp>
    </p:spTree>
    <p:extLst>
      <p:ext uri="{BB962C8B-B14F-4D97-AF65-F5344CB8AC3E}">
        <p14:creationId xmlns:p14="http://schemas.microsoft.com/office/powerpoint/2010/main" val="4055946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6897</Words>
  <Application>Microsoft Office PowerPoint</Application>
  <PresentationFormat>Экран (4:3)</PresentationFormat>
  <Paragraphs>760</Paragraphs>
  <Slides>77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77</vt:i4>
      </vt:variant>
    </vt:vector>
  </HeadingPairs>
  <TitlesOfParts>
    <vt:vector size="78" baseType="lpstr">
      <vt:lpstr>Тема Office</vt:lpstr>
      <vt:lpstr>Диспансерное наблюдение и реабилитация детей с заболеваниями органов дыхания, сердечно-сосудистой системы, заболеваниями органов ЖКТ в условиях детской поликлиники </vt:lpstr>
      <vt:lpstr>План</vt:lpstr>
      <vt:lpstr>Диспансеризация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Показатели качества диспансеризации:</vt:lpstr>
      <vt:lpstr>К показателям эффективности диспансеризации больных детей относятся:</vt:lpstr>
      <vt:lpstr>Под реабилитацией </vt:lpstr>
      <vt:lpstr>Презентация PowerPoint</vt:lpstr>
      <vt:lpstr>Медицинская реабилитация</vt:lpstr>
      <vt:lpstr>Презентация PowerPoint</vt:lpstr>
      <vt:lpstr>Презентация PowerPoint</vt:lpstr>
      <vt:lpstr>Основными организационными принципами реабилитации являются: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Рецидивирующий бронхит</vt:lpstr>
      <vt:lpstr>Презентация PowerPoint</vt:lpstr>
      <vt:lpstr>Хроническая пневмония</vt:lpstr>
      <vt:lpstr>Презентация PowerPoint</vt:lpstr>
      <vt:lpstr>Респираторные аллергозы</vt:lpstr>
      <vt:lpstr>В группу респираторных аллергозов входят следующие нозологические формы:</vt:lpstr>
      <vt:lpstr>Презентация PowerPoint</vt:lpstr>
      <vt:lpstr>Презентация PowerPoint</vt:lpstr>
      <vt:lpstr>Бронхиальная астма</vt:lpstr>
      <vt:lpstr>Презентация PowerPoint</vt:lpstr>
      <vt:lpstr>Презентация PowerPoint</vt:lpstr>
      <vt:lpstr>Ревматизм</vt:lpstr>
      <vt:lpstr>Презентация PowerPoint</vt:lpstr>
      <vt:lpstr>Презентация PowerPoint</vt:lpstr>
      <vt:lpstr>Неревматические кардиты</vt:lpstr>
      <vt:lpstr>Презентация PowerPoint</vt:lpstr>
      <vt:lpstr>ВПС</vt:lpstr>
      <vt:lpstr>Презентация PowerPoint</vt:lpstr>
      <vt:lpstr>Презентация PowerPoint</vt:lpstr>
      <vt:lpstr>Первичная артериальная гипертензия</vt:lpstr>
      <vt:lpstr>Презентация PowerPoint</vt:lpstr>
      <vt:lpstr>Презентация PowerPoint</vt:lpstr>
      <vt:lpstr>Язвенная болезнь желудка и двенадцатиперстной кишки</vt:lpstr>
      <vt:lpstr>Презентация PowerPoint</vt:lpstr>
      <vt:lpstr>Гастрит (повышенная кислотность) </vt:lpstr>
      <vt:lpstr>Презентация PowerPoint</vt:lpstr>
      <vt:lpstr>гастрит (сниженная кислотность)</vt:lpstr>
      <vt:lpstr>Презентация PowerPoint</vt:lpstr>
      <vt:lpstr>Федеральный Закон от 21.11.2011 №323-ФЗ «Об основах охраны здоровья граждан в Российской Федерации» ст.40</vt:lpstr>
      <vt:lpstr>Порядок медицинского отбора и направления больных на санаторно-курортное  лечение </vt:lpstr>
      <vt:lpstr>Обязательный перечень диагностических исследований и консультаций специалистов, результаты которых необходимо отразить в санаторно-курортной карте: </vt:lpstr>
      <vt:lpstr>Презентация PowerPoint</vt:lpstr>
      <vt:lpstr>Презентация PowerPoint</vt:lpstr>
      <vt:lpstr>Медицинские показания и противопоказания  для санаторно-курортного лечения</vt:lpstr>
      <vt:lpstr>В соответствии с Законом Красноярского края от 09.12.2010 № 11-5393 «О социальной поддержке семей, имеющий детей, в Красноярском крае» право на компенсацию стоимости проезда к месту санаторно-курортного лечения и обратно имеют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Место расположения</vt:lpstr>
      <vt:lpstr>Расположение корпусов санатория</vt:lpstr>
      <vt:lpstr>Расположение корпусов санатория</vt:lpstr>
      <vt:lpstr>Презентация PowerPoint</vt:lpstr>
      <vt:lpstr>Презентация PowerPoint</vt:lpstr>
      <vt:lpstr>Благодарю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Диспансерное наблюдение и реабилитация детей с заболеваниями органов дыхания, сердечно-сосудистой системы, заболеваниями органов ЖКТ в условиях детской поликлиники </dc:title>
  <dc:creator>Adminn</dc:creator>
  <cp:lastModifiedBy>Adminn</cp:lastModifiedBy>
  <cp:revision>24</cp:revision>
  <dcterms:created xsi:type="dcterms:W3CDTF">2016-10-02T08:20:21Z</dcterms:created>
  <dcterms:modified xsi:type="dcterms:W3CDTF">2016-10-02T11:24:18Z</dcterms:modified>
</cp:coreProperties>
</file>