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handoutMasterIdLst>
    <p:handoutMasterId r:id="rId21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096" autoAdjust="0"/>
  </p:normalViewPr>
  <p:slideViewPr>
    <p:cSldViewPr>
      <p:cViewPr>
        <p:scale>
          <a:sx n="72" d="100"/>
          <a:sy n="72" d="100"/>
        </p:scale>
        <p:origin x="-1550" y="5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>
            <a:extLst>
              <a:ext uri="{FF2B5EF4-FFF2-40B4-BE49-F238E27FC236}">
                <a16:creationId xmlns:a16="http://schemas.microsoft.com/office/drawing/2014/main" xmlns="" id="{C69D6837-994D-4BA6-9A6C-DBFF95A32CB8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806B054-DA3E-4685-90BF-CAE506F1C9C9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BDF0470-4053-4750-A482-1A9D17FDD589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D2A3734-223D-4CFF-8148-43FC8F16C5E9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B1B28B43-8489-42BD-9EBE-9F3E5C2DB3BF}" type="slidenum">
              <a:t>‹#›</a:t>
            </a:fld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43BC85A6-FFC7-4CEF-9CE7-FB1A773A63A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7268332-B576-4624-A130-B4A7B20A707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9B963C-FA58-4162-9A87-7C8ECDE1F51F}" type="datetimeFigureOut">
              <a:rPr lang="en-US"/>
              <a:t>4/13/2020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32A6428-862F-4D16-869A-835CD7508C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A06B894-EB1C-4B90-BE1A-C5CFD34BC13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ACD26-F553-4672-AF9C-CEE9D1F30C1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749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D712CD-1528-4690-881C-8C32B871DCD6}" type="datetimeFigureOut">
              <a:rPr lang="en-US"/>
              <a:t>4/13/2020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Image Placeholder 7">
            <a:extLst>
              <a:ext uri="{FF2B5EF4-FFF2-40B4-BE49-F238E27FC236}">
                <a16:creationId xmlns:a16="http://schemas.microsoft.com/office/drawing/2014/main" xmlns="" id="{A84D4D28-8174-40DD-8A09-1D3A5D845D6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9" name="Notes Placeholder 8">
            <a:extLst>
              <a:ext uri="{FF2B5EF4-FFF2-40B4-BE49-F238E27FC236}">
                <a16:creationId xmlns:a16="http://schemas.microsoft.com/office/drawing/2014/main" xmlns="" id="{377DCF6E-4FDF-443A-9C9C-1098C4E31672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x-none"/>
          </a:p>
        </p:txBody>
      </p:sp>
      <p:sp>
        <p:nvSpPr>
          <p:cNvPr id="10" name="Header Placeholder 9">
            <a:extLst>
              <a:ext uri="{FF2B5EF4-FFF2-40B4-BE49-F238E27FC236}">
                <a16:creationId xmlns:a16="http://schemas.microsoft.com/office/drawing/2014/main" xmlns="" id="{80C98CB0-BE86-4EBD-AA33-C3292797DE07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xmlns="" id="{7C28D10A-E346-44D4-86A5-FBC262AB9EE5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xmlns="" id="{70F1DE2B-4B59-4526-B5D5-C645A0CEA1BC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xmlns="" id="{F211D4B6-0FCC-4084-B83F-4CD469FC99E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83AA7C84-BA7D-4473-8A78-984EE2B0E8D2}" type="slidenum">
              <a:t>‹#›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B53984-A90D-49E1-92B2-CFE199027AF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596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x-none" sz="2000" b="0" i="0" u="none" strike="noStrike" kern="1200">
        <a:ln>
          <a:noFill/>
        </a:ln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xmlns="" id="{BD9A96D2-08C2-4802-B166-94904FD7A8A1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D712CD-1528-4690-881C-8C32B871DCD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xmlns="" id="{FFDC0107-D4F6-400C-89D9-1DAA634DC455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90BD1-D630-4D32-A7A4-DF4578C02B2F}" type="slidenum">
              <a:rPr kumimoji="0" lang="x-non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x-none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xmlns="" id="{0501E7C2-DD50-4391-8D39-9318D62C9E7B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99FCA7-538B-4A4F-87CC-4F74434464B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94516F06-A3FA-4152-B804-8162FD2EA44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B3C433CF-D946-4C71-9FDA-6BBD669044F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5991262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xmlns="" id="{231DD197-6611-4E54-B5C1-3827EDE59A3F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D712CD-1528-4690-881C-8C32B871DCD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xmlns="" id="{2B1C4A69-DAB6-48B7-B9F8-DFEB2B89C091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2CAEDE-CC1B-468B-9380-CE78492F56AB}" type="slidenum">
              <a:rPr kumimoji="0" lang="x-non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x-none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xmlns="" id="{51E19528-A984-479F-B19E-D59463212F7A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B2413F-40B0-48BA-81DC-CBC8D26687F9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E215D1C9-D3C5-4B46-A4BE-CCA64D5B1E40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30E41E66-40AD-4CC1-A601-B5580EEDCA5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9721741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xmlns="" id="{E3131865-931B-4D33-8619-2ACF8595C0B4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D712CD-1528-4690-881C-8C32B871DCD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xmlns="" id="{651AE3EE-89DA-4117-98DB-9F4F9858F8A5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685A45-B091-4527-A001-EB1F93123348}" type="slidenum">
              <a:rPr kumimoji="0" lang="x-non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x-none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xmlns="" id="{DC4A6A2F-9250-47E2-8042-0DFADAF9609D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C7F33E-9CB1-4AC4-981A-624E444EDD42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198D4DEB-5A9E-46D6-8099-F9796F2A9DB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BC7F0B73-9570-4F06-9860-BA3B9BF6345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1247561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xmlns="" id="{A2EDD888-80B2-4841-BB9B-353D5EF793E0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D712CD-1528-4690-881C-8C32B871DCD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xmlns="" id="{D3F02141-B369-4A15-BD47-3087212F712A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BBA96E-3473-454C-A5B6-9422F971C27F}" type="slidenum">
              <a:rPr kumimoji="0" lang="x-non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x-none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xmlns="" id="{EBAA03D7-C1E2-41CC-99A7-E09AB68689F8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B3ADED-49A8-42F5-B62C-CEB67AE94BDD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5AF365DC-EC26-4F83-A7F3-522F5FB687A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D7ADD4E4-CDF1-450D-A071-187DBE16953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419226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xmlns="" id="{DD7E590B-8FB9-40ED-AFBE-EABA4BEFB1A3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D712CD-1528-4690-881C-8C32B871DCD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xmlns="" id="{41C5280B-3DF0-4CFA-8118-2471244CC20B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16155D-D95A-4343-B8C5-D1D9A5B307E6}" type="slidenum">
              <a:rPr kumimoji="0" lang="x-non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x-none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xmlns="" id="{E8CC0721-D9E7-49A0-BF87-7AA48DEA6048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2D4E7-AE69-4B93-9398-3564691AEA32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16395ED4-0D8A-47F3-9C54-CFED3D99E650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CD8D0F29-C84C-4A12-A208-FD60E01A3B6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0366569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xmlns="" id="{6C29F094-B8BA-4BAA-A173-1668028D1995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D712CD-1528-4690-881C-8C32B871DCD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xmlns="" id="{E9B2D124-2F06-44AB-B0DB-0903143AB175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04B758-6283-4EE1-B79F-6ADC9D8E081F}" type="slidenum">
              <a:rPr kumimoji="0" lang="x-non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x-none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xmlns="" id="{F4246B37-7048-42AD-B636-AFB9EFF4246B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BB5621-8664-44F8-90BB-E42193E366E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11B71EAE-8266-46E5-81C5-071E835ABEB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F62FAA4B-5868-4F21-9BA6-BEB65792F78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2589393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xmlns="" id="{C48126AF-DEB3-4D58-AF58-0FDDB67BCDBC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D712CD-1528-4690-881C-8C32B871DCD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xmlns="" id="{E01E6526-F5A7-4E5C-BB50-FF9B01C39D20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014782-02E3-439F-BC75-DA8B8D89D647}" type="slidenum">
              <a:rPr kumimoji="0" lang="x-non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x-none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xmlns="" id="{0C97C1FA-78E8-4660-9D42-96FCF95EDF1E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6575A-743E-4F65-9C70-6D97DC6316D6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0F2904A9-3A32-4317-9BCA-3D4A0A09345C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D7DEF702-51CF-4A33-80E9-487D50061D9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6778767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xmlns="" id="{4B02711B-A3F6-40B5-A9C2-43AE4777D396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D712CD-1528-4690-881C-8C32B871DCD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xmlns="" id="{0BA41540-E94B-44C5-A7BE-9E0C774602EC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1356C9-92EA-4775-893D-C3C88DF439C0}" type="slidenum">
              <a:rPr kumimoji="0" lang="x-non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x-none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xmlns="" id="{D6BEA430-AB0A-4C7F-86D5-C8D0A95A88B2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014C19-D052-460A-BE48-5FD023458932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A2920C36-E9A7-486B-9C94-D75BC3A7640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2E2F39CE-7F70-4D05-AC92-E543ADFAC10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3855839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xmlns="" id="{3E4504DF-A385-45E2-9FF0-933819066BC7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D712CD-1528-4690-881C-8C32B871DCD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xmlns="" id="{3927EE2E-C744-4532-8E05-0EEF161AD899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D7E3BA-FFCA-4998-BA58-7075860888E4}" type="slidenum">
              <a:rPr kumimoji="0" lang="x-non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x-none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xmlns="" id="{E124AD26-86E4-4EAA-9238-B6C900E8866D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8913C8-98DE-4106-B2B7-4C539B76FD5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DD9C70BC-6BC5-4979-8D39-442D213F7D2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A3685385-2DB5-49EC-ACB3-FED1B34579F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816145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xmlns="" id="{78AEFE25-FE8F-4180-A42C-146C254957A0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D712CD-1528-4690-881C-8C32B871DCD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xmlns="" id="{EEFF3F20-452A-4BB2-A3C6-E343F7171941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B17AE9-B4FD-4879-A430-EA712864F919}" type="slidenum">
              <a:rPr kumimoji="0" lang="x-non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x-none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xmlns="" id="{A8C01081-31E1-4DCD-B8C1-AE6651305853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502FA7-55F9-4B95-92EB-72F4F2D3B61C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609C20D4-5282-4B15-B6AD-0FE7A87B34F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3794E85A-2817-4E22-96DF-305A9725178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837361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xmlns="" id="{95795662-DFDF-4283-AB55-370B4A218949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D712CD-1528-4690-881C-8C32B871DCD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xmlns="" id="{F707C0B2-5486-477B-94B5-8E8CC57738D2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75FCCA-B066-4256-B8A9-568AE34EB236}" type="slidenum">
              <a:rPr kumimoji="0" lang="x-non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x-none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xmlns="" id="{CF16661C-16BC-441A-9FC6-6A04684AAE5F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1473BD-262E-4ADF-A78D-5D47FC7EDCB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231C263D-B106-440D-9E8A-936177A9450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F058DC64-CE61-4756-AA9D-2FA24810B6B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729799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xmlns="" id="{6831D716-8FE7-472A-B86F-3893335E9686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D712CD-1528-4690-881C-8C32B871DCD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xmlns="" id="{A437DCB2-B718-4AEF-89E7-9C4F45A0C819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E23B25-5C54-45A0-8B3A-24501DA09545}" type="slidenum">
              <a:rPr kumimoji="0" lang="x-non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x-none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xmlns="" id="{5B8C7660-7E92-4444-AABD-58B3324440DF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9E6C75-5754-4842-AA43-658E4B5AB79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F2D6BC12-6AFF-45CE-AD51-00E879DB671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18EFF9C8-9051-41D1-B061-19991D1B360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4139717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xmlns="" id="{7F80EE22-4667-49A8-8040-20FF971719E3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D712CD-1528-4690-881C-8C32B871DCD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xmlns="" id="{87F58321-9D86-4E63-9C1E-5CBDAFD02870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F2835F-585D-4AD6-9531-141BD3E7DC48}" type="slidenum">
              <a:rPr kumimoji="0" lang="x-non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x-none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xmlns="" id="{3AB3016B-D2C5-4DFE-A0E7-A2B0F8E93EF2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008B0D-B70E-4FC3-8B30-CC885CCA6B3A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93BCDC6F-619E-4837-A82C-47D085D53FB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CF523DCA-C7CD-49B9-808D-035B1F91CFE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8212607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xmlns="" id="{A9FD1A55-F083-4778-8B8B-61A65C77046D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D712CD-1528-4690-881C-8C32B871DCD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xmlns="" id="{B6753C06-1D71-4F2C-A841-5B497931A2F5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174138-D217-49DA-8FD4-42519D50FA1B}" type="slidenum">
              <a:rPr kumimoji="0" lang="x-non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x-none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xmlns="" id="{D631E029-0A93-4341-ACB0-E8B5C6253823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9BA33F-F23A-4446-BD02-653D37B8A9F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075B50E3-F0C0-4CF9-981D-DF2C1C05B9B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33C65C8B-1967-4967-AFC7-AEF6AC648FB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Thorndale" pitchFamily="18"/>
              </a:rPr>
              <a:t>Убрать</a:t>
            </a:r>
            <a:r>
              <a:rPr lang="ru-RU" sz="2400" baseline="0" dirty="0" smtClean="0">
                <a:solidFill>
                  <a:srgbClr val="000000"/>
                </a:solidFill>
                <a:latin typeface="Thorndale" pitchFamily="18"/>
              </a:rPr>
              <a:t> </a:t>
            </a:r>
            <a:r>
              <a:rPr lang="de-DE" sz="2400" dirty="0" smtClean="0">
                <a:solidFill>
                  <a:srgbClr val="FF0000"/>
                </a:solidFill>
                <a:latin typeface="Times New Roman" pitchFamily="18"/>
              </a:rPr>
              <a:t>(CXR)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/>
              </a:rPr>
              <a:t>и далее в тексте </a:t>
            </a:r>
            <a:r>
              <a:rPr lang="de-DE" sz="2400" dirty="0" err="1" smtClean="0">
                <a:latin typeface="Times New Roman" pitchFamily="18"/>
              </a:rPr>
              <a:t>рентгенография</a:t>
            </a:r>
            <a:r>
              <a:rPr lang="de-DE" sz="2400" dirty="0" smtClean="0">
                <a:latin typeface="Times New Roman" pitchFamily="18"/>
              </a:rPr>
              <a:t> </a:t>
            </a:r>
            <a:r>
              <a:rPr lang="ru-RU" sz="2400" dirty="0" smtClean="0">
                <a:latin typeface="Times New Roman" pitchFamily="18"/>
              </a:rPr>
              <a:t>органов </a:t>
            </a:r>
            <a:r>
              <a:rPr lang="de-DE" sz="2400" dirty="0" err="1" smtClean="0">
                <a:latin typeface="Times New Roman" pitchFamily="18"/>
              </a:rPr>
              <a:t>грудной</a:t>
            </a:r>
            <a:r>
              <a:rPr lang="de-DE" sz="2400" dirty="0" smtClean="0">
                <a:latin typeface="Times New Roman" pitchFamily="18"/>
              </a:rPr>
              <a:t> </a:t>
            </a:r>
            <a:r>
              <a:rPr lang="de-DE" sz="2400" dirty="0" err="1" smtClean="0">
                <a:latin typeface="Times New Roman" pitchFamily="18"/>
              </a:rPr>
              <a:t>клетки</a:t>
            </a:r>
            <a:r>
              <a:rPr lang="de-DE" sz="2400" dirty="0" smtClean="0">
                <a:latin typeface="Times New Roman" pitchFamily="18"/>
              </a:rPr>
              <a:t> </a:t>
            </a:r>
            <a:r>
              <a:rPr lang="ru-RU" sz="2400" dirty="0" smtClean="0">
                <a:latin typeface="Times New Roman" pitchFamily="18"/>
              </a:rPr>
              <a:t>или Р-</a:t>
            </a:r>
            <a:r>
              <a:rPr lang="de-DE" sz="2400" dirty="0" err="1" smtClean="0">
                <a:latin typeface="Times New Roman" pitchFamily="18"/>
              </a:rPr>
              <a:t>графия</a:t>
            </a:r>
            <a:r>
              <a:rPr lang="de-DE" sz="2400" dirty="0" smtClean="0">
                <a:latin typeface="Times New Roman" pitchFamily="18"/>
              </a:rPr>
              <a:t> </a:t>
            </a:r>
            <a:r>
              <a:rPr lang="ru-RU" sz="2400" dirty="0" smtClean="0">
                <a:latin typeface="Times New Roman" pitchFamily="18"/>
              </a:rPr>
              <a:t>органов </a:t>
            </a:r>
            <a:r>
              <a:rPr lang="de-DE" sz="2400" dirty="0" err="1" smtClean="0">
                <a:latin typeface="Times New Roman" pitchFamily="18"/>
              </a:rPr>
              <a:t>грудной</a:t>
            </a:r>
            <a:r>
              <a:rPr lang="de-DE" sz="2400" dirty="0" smtClean="0">
                <a:latin typeface="Times New Roman" pitchFamily="18"/>
              </a:rPr>
              <a:t> </a:t>
            </a:r>
            <a:r>
              <a:rPr lang="de-DE" sz="2400" dirty="0" err="1" smtClean="0">
                <a:latin typeface="Times New Roman" pitchFamily="18"/>
              </a:rPr>
              <a:t>клетки</a:t>
            </a:r>
            <a:r>
              <a:rPr lang="de-DE" sz="2400" dirty="0" smtClean="0">
                <a:latin typeface="Times New Roman" pitchFamily="18"/>
              </a:rPr>
              <a:t> </a:t>
            </a:r>
            <a:endParaRPr lang="de-DE" sz="2400" dirty="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92749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xmlns="" id="{09E1D9F9-9717-428B-83B4-421667E24C99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D712CD-1528-4690-881C-8C32B871DCD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xmlns="" id="{5CB141FE-42E6-4B2C-90DB-4B5EE02378BE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A6A913-9094-462D-8780-86CD0A3DDAB6}" type="slidenum">
              <a:rPr kumimoji="0" lang="x-non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x-none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xmlns="" id="{90F6904E-2EE8-40C2-BC85-0336AEB62DF9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CE4564-5936-4DF1-9507-FAB92083874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CBA7A8B8-181E-4531-AF36-700482BFEB6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B734465F-1364-4B1D-9954-6416E3A9083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4548878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xmlns="" id="{12CB8D9F-C600-4900-AAC1-2E9279CFAD1E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D712CD-1528-4690-881C-8C32B871DCD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xmlns="" id="{E5CE436E-B7BE-421F-8A02-4ED7110852D4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23A1BE-ABFE-40E6-BF44-1FF6803A915D}" type="slidenum">
              <a:rPr kumimoji="0" lang="x-non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x-none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xmlns="" id="{0852306E-8395-4986-B749-D05DFAAC0C5A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4B91E9-B7F2-4316-8168-9F0DEC0E8927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D4595688-16AD-4A16-BBE8-64035F4A891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503FE399-34E7-4E81-92B4-1E7DF96C4FB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2381389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xmlns="" id="{9FA09FF2-4371-465E-96EA-B3583078B988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D712CD-1528-4690-881C-8C32B871DCD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xmlns="" id="{AB98FD99-A752-4852-B68B-F8D3578103D0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800E69-1223-4392-AF82-C5518DB89702}" type="slidenum">
              <a:rPr kumimoji="0" lang="x-non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x-none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xmlns="" id="{FA010776-31FA-4744-BA2F-F13D176D89E3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EC0FC3-5346-40EA-BD37-F74F9EEA419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ndale Sans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319EF41D-2A88-47E5-BD02-7100CF53236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0CEFD3D2-3E63-4AB1-AA1F-6482649BB7F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  <a:noFill/>
          <a:ln>
            <a:noFill/>
          </a:ln>
        </p:spPr>
        <p:txBody>
          <a:bodyPr lIns="0" tIns="0" rIns="0" bIns="0"/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385340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C6ACB8-E392-4BE1-9C9C-F4E42E4064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D6DC511-B10D-4AF9-B22F-6E3D0A3E14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F41AB9F-5373-4C17-9FCC-7E7D563146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538289-F949-4027-89B6-2F5D68FD8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53B5C25-437A-4EE7-933A-3BEE9A548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8EC85932-E192-43D4-B405-A1F7DB34D0FA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92841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81F1C8-C21A-4635-B129-808226435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3D42A6A-138C-44C4-9A4D-73FF72BAD9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999" y="1769040"/>
            <a:ext cx="9071640" cy="498924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F90DE90-1337-47EE-92CF-B7BE609416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EF93293-EC5C-4100-92FF-FA1547A23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3F73E7B-C223-4F3A-9BBA-7ADCA2413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594FB4EB-D5B0-410E-9B5D-D99B70CED352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93295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B7B0DA5-FD33-4379-8BAF-C5094386A8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E7CE030-19F4-42ED-9339-81E2808648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0217F9-82EE-4E9A-BE2A-25049AC7E1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1B59BA-8D05-4F41-BDD6-7715FD092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A4147A4-7F9E-4633-A013-460C60A2D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0527FFDE-30A1-480C-B6F3-4935D1E016E0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54136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51334B4-BB18-487D-9412-EE2ABBE2E932}"/>
              </a:ext>
            </a:extLst>
          </p:cNvPr>
          <p:cNvSpPr/>
          <p:nvPr/>
        </p:nvSpPr>
        <p:spPr>
          <a:xfrm>
            <a:off x="405360" y="1893960"/>
            <a:ext cx="9675000" cy="5666399"/>
          </a:xfrm>
          <a:prstGeom prst="rect">
            <a:avLst/>
          </a:prstGeom>
          <a:solidFill>
            <a:srgbClr val="DDDDDD"/>
          </a:solidFill>
          <a:ln w="25400">
            <a:solidFill>
              <a:srgbClr val="C0C0C0"/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1A760A6-4297-4D9E-BE58-D903E1D4FF5B}"/>
              </a:ext>
            </a:extLst>
          </p:cNvPr>
          <p:cNvSpPr/>
          <p:nvPr/>
        </p:nvSpPr>
        <p:spPr>
          <a:xfrm>
            <a:off x="0" y="0"/>
            <a:ext cx="181800" cy="91871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85866F5-F259-4E02-B70A-7BA5BCD4C860}"/>
              </a:ext>
            </a:extLst>
          </p:cNvPr>
          <p:cNvSpPr/>
          <p:nvPr/>
        </p:nvSpPr>
        <p:spPr>
          <a:xfrm>
            <a:off x="0" y="2381399"/>
            <a:ext cx="181800" cy="91871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DE881CB-A473-46A1-9456-3D83B6646E94}"/>
              </a:ext>
            </a:extLst>
          </p:cNvPr>
          <p:cNvSpPr/>
          <p:nvPr/>
        </p:nvSpPr>
        <p:spPr>
          <a:xfrm>
            <a:off x="0" y="1168560"/>
            <a:ext cx="181800" cy="91871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EB88CB-4149-4F8A-B778-639E08392A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73FDE49-DFC3-475B-9DA0-C4A9BD4FFD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964026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E068A9C-7114-4024-82C5-B0E81CC8F947}"/>
              </a:ext>
            </a:extLst>
          </p:cNvPr>
          <p:cNvSpPr/>
          <p:nvPr/>
        </p:nvSpPr>
        <p:spPr>
          <a:xfrm>
            <a:off x="405360" y="1893960"/>
            <a:ext cx="9675000" cy="5666399"/>
          </a:xfrm>
          <a:prstGeom prst="rect">
            <a:avLst/>
          </a:prstGeom>
          <a:solidFill>
            <a:srgbClr val="DDDDDD"/>
          </a:solidFill>
          <a:ln w="25400">
            <a:solidFill>
              <a:srgbClr val="C0C0C0"/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8A673E3-E6A9-4B79-8D88-616107C9B417}"/>
              </a:ext>
            </a:extLst>
          </p:cNvPr>
          <p:cNvSpPr/>
          <p:nvPr/>
        </p:nvSpPr>
        <p:spPr>
          <a:xfrm>
            <a:off x="0" y="0"/>
            <a:ext cx="181800" cy="91871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9FE94F9-F909-43E7-BAE7-3A0310BEE1CC}"/>
              </a:ext>
            </a:extLst>
          </p:cNvPr>
          <p:cNvSpPr/>
          <p:nvPr/>
        </p:nvSpPr>
        <p:spPr>
          <a:xfrm>
            <a:off x="0" y="2381399"/>
            <a:ext cx="181800" cy="91871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30D07DB-1D70-4976-9716-1FE62EBC389E}"/>
              </a:ext>
            </a:extLst>
          </p:cNvPr>
          <p:cNvSpPr/>
          <p:nvPr/>
        </p:nvSpPr>
        <p:spPr>
          <a:xfrm>
            <a:off x="0" y="1168560"/>
            <a:ext cx="181800" cy="91871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2667DF-8FBA-49EE-ACCF-9820898EF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879" y="555480"/>
            <a:ext cx="8608320" cy="12625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35870E-4343-43B6-8371-3AA8D4D5E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879" y="2101680"/>
            <a:ext cx="8608320" cy="47627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642114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F89F45C-37E3-4CDF-B5FE-06ED0869F31E}"/>
              </a:ext>
            </a:extLst>
          </p:cNvPr>
          <p:cNvSpPr/>
          <p:nvPr/>
        </p:nvSpPr>
        <p:spPr>
          <a:xfrm>
            <a:off x="405360" y="1893960"/>
            <a:ext cx="9675000" cy="5666399"/>
          </a:xfrm>
          <a:prstGeom prst="rect">
            <a:avLst/>
          </a:prstGeom>
          <a:solidFill>
            <a:srgbClr val="DDDDDD"/>
          </a:solidFill>
          <a:ln w="25400">
            <a:solidFill>
              <a:srgbClr val="C0C0C0"/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7218534-D43F-433A-A9B0-D27FA9325307}"/>
              </a:ext>
            </a:extLst>
          </p:cNvPr>
          <p:cNvSpPr/>
          <p:nvPr/>
        </p:nvSpPr>
        <p:spPr>
          <a:xfrm>
            <a:off x="0" y="0"/>
            <a:ext cx="181800" cy="91871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78D5145-5F71-4AB5-A51E-FF63EA6D2954}"/>
              </a:ext>
            </a:extLst>
          </p:cNvPr>
          <p:cNvSpPr/>
          <p:nvPr/>
        </p:nvSpPr>
        <p:spPr>
          <a:xfrm>
            <a:off x="0" y="2381399"/>
            <a:ext cx="181800" cy="91871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77FEB61-C404-446D-A4CE-F3149D8E9091}"/>
              </a:ext>
            </a:extLst>
          </p:cNvPr>
          <p:cNvSpPr/>
          <p:nvPr/>
        </p:nvSpPr>
        <p:spPr>
          <a:xfrm>
            <a:off x="0" y="1168560"/>
            <a:ext cx="181800" cy="91871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D6A6F0-B55F-4DD6-98AB-8FAC3206C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B625D85-BBB2-4753-8137-A25299D2D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4050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4136B94-C8E1-4EDF-B692-FCC73B181480}"/>
              </a:ext>
            </a:extLst>
          </p:cNvPr>
          <p:cNvSpPr/>
          <p:nvPr/>
        </p:nvSpPr>
        <p:spPr>
          <a:xfrm>
            <a:off x="405360" y="1893960"/>
            <a:ext cx="9675000" cy="5666399"/>
          </a:xfrm>
          <a:prstGeom prst="rect">
            <a:avLst/>
          </a:prstGeom>
          <a:solidFill>
            <a:srgbClr val="DDDDDD"/>
          </a:solidFill>
          <a:ln w="25400">
            <a:solidFill>
              <a:srgbClr val="C0C0C0"/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9BA9D65-348B-4AFE-A7FA-F83776B1C187}"/>
              </a:ext>
            </a:extLst>
          </p:cNvPr>
          <p:cNvSpPr/>
          <p:nvPr/>
        </p:nvSpPr>
        <p:spPr>
          <a:xfrm>
            <a:off x="0" y="0"/>
            <a:ext cx="181800" cy="91871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5C774BE-1C76-4A71-94FB-BF34E332A626}"/>
              </a:ext>
            </a:extLst>
          </p:cNvPr>
          <p:cNvSpPr/>
          <p:nvPr/>
        </p:nvSpPr>
        <p:spPr>
          <a:xfrm>
            <a:off x="0" y="2381399"/>
            <a:ext cx="181800" cy="91871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FC55D8B-AC9A-42B7-990E-00689BF87D83}"/>
              </a:ext>
            </a:extLst>
          </p:cNvPr>
          <p:cNvSpPr/>
          <p:nvPr/>
        </p:nvSpPr>
        <p:spPr>
          <a:xfrm>
            <a:off x="0" y="1168560"/>
            <a:ext cx="181800" cy="91871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35652D-0939-4D8E-AE3B-409305958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879" y="555480"/>
            <a:ext cx="8608320" cy="12625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19CF67-2389-4B57-A57A-E71959511C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1363" y="2101850"/>
            <a:ext cx="4227512" cy="4762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B62CAF9-586E-4725-B87E-E4B28F1C79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21275" y="2101850"/>
            <a:ext cx="4227513" cy="4762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54435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F898311-9BB6-41BB-9464-D8129FDCB76C}"/>
              </a:ext>
            </a:extLst>
          </p:cNvPr>
          <p:cNvSpPr/>
          <p:nvPr/>
        </p:nvSpPr>
        <p:spPr>
          <a:xfrm>
            <a:off x="405360" y="1893960"/>
            <a:ext cx="9675000" cy="5666399"/>
          </a:xfrm>
          <a:prstGeom prst="rect">
            <a:avLst/>
          </a:prstGeom>
          <a:solidFill>
            <a:srgbClr val="DDDDDD"/>
          </a:solidFill>
          <a:ln w="25400">
            <a:solidFill>
              <a:srgbClr val="C0C0C0"/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DB4F45E-33C5-4DCB-902F-9B4E42290968}"/>
              </a:ext>
            </a:extLst>
          </p:cNvPr>
          <p:cNvSpPr/>
          <p:nvPr/>
        </p:nvSpPr>
        <p:spPr>
          <a:xfrm>
            <a:off x="0" y="0"/>
            <a:ext cx="181800" cy="91871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DB208AF-7A9C-4B1F-B5C1-D7A8915563E1}"/>
              </a:ext>
            </a:extLst>
          </p:cNvPr>
          <p:cNvSpPr/>
          <p:nvPr/>
        </p:nvSpPr>
        <p:spPr>
          <a:xfrm>
            <a:off x="0" y="2381399"/>
            <a:ext cx="181800" cy="91871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1FA40E8-B92B-4334-A6D7-2877E72664DE}"/>
              </a:ext>
            </a:extLst>
          </p:cNvPr>
          <p:cNvSpPr/>
          <p:nvPr/>
        </p:nvSpPr>
        <p:spPr>
          <a:xfrm>
            <a:off x="0" y="1168560"/>
            <a:ext cx="181800" cy="91871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C83E48-C9AE-41E9-99B1-0C834C6AB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8AF9E4B-612C-47F6-B4C1-C932C5398D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474B7E0-3EAA-46F2-AC8A-8A0818D156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F6780A2-828E-4495-8CC8-8C3979A76B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BFF9DF6-5DA8-4685-96A5-53260E37A4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1356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3FDBFB1B-5048-4B5F-B3C9-90E55B2D8C31}"/>
              </a:ext>
            </a:extLst>
          </p:cNvPr>
          <p:cNvSpPr/>
          <p:nvPr/>
        </p:nvSpPr>
        <p:spPr>
          <a:xfrm>
            <a:off x="405360" y="1893960"/>
            <a:ext cx="9675000" cy="5666399"/>
          </a:xfrm>
          <a:prstGeom prst="rect">
            <a:avLst/>
          </a:prstGeom>
          <a:solidFill>
            <a:srgbClr val="DDDDDD"/>
          </a:solidFill>
          <a:ln w="25400">
            <a:solidFill>
              <a:srgbClr val="C0C0C0"/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FAAD6DC-3708-4012-8CEF-4B8CEEDB5DFB}"/>
              </a:ext>
            </a:extLst>
          </p:cNvPr>
          <p:cNvSpPr/>
          <p:nvPr/>
        </p:nvSpPr>
        <p:spPr>
          <a:xfrm>
            <a:off x="0" y="0"/>
            <a:ext cx="181800" cy="91871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A212096-20F5-4CD9-B298-38A73EF40270}"/>
              </a:ext>
            </a:extLst>
          </p:cNvPr>
          <p:cNvSpPr/>
          <p:nvPr/>
        </p:nvSpPr>
        <p:spPr>
          <a:xfrm>
            <a:off x="0" y="2381399"/>
            <a:ext cx="181800" cy="91871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6D9FBA4-F237-4CDF-A9C3-CEB5A70661A7}"/>
              </a:ext>
            </a:extLst>
          </p:cNvPr>
          <p:cNvSpPr/>
          <p:nvPr/>
        </p:nvSpPr>
        <p:spPr>
          <a:xfrm>
            <a:off x="0" y="1168560"/>
            <a:ext cx="181800" cy="91871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2FE453-E149-4AE5-9D2C-436054185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879" y="555480"/>
            <a:ext cx="8608320" cy="12625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591602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D378E7E2-27AD-4D6B-AFEB-DB2D697C7E6F}"/>
              </a:ext>
            </a:extLst>
          </p:cNvPr>
          <p:cNvSpPr/>
          <p:nvPr/>
        </p:nvSpPr>
        <p:spPr>
          <a:xfrm>
            <a:off x="405360" y="1893960"/>
            <a:ext cx="9675000" cy="5666399"/>
          </a:xfrm>
          <a:prstGeom prst="rect">
            <a:avLst/>
          </a:prstGeom>
          <a:solidFill>
            <a:srgbClr val="DDDDDD"/>
          </a:solidFill>
          <a:ln w="25400">
            <a:solidFill>
              <a:srgbClr val="C0C0C0"/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84C18CD-4807-49C8-91A5-AD81582BBC4E}"/>
              </a:ext>
            </a:extLst>
          </p:cNvPr>
          <p:cNvSpPr/>
          <p:nvPr/>
        </p:nvSpPr>
        <p:spPr>
          <a:xfrm>
            <a:off x="0" y="0"/>
            <a:ext cx="181800" cy="91871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2B3EE7D-90A7-44E8-9B98-2212D5EA8B6C}"/>
              </a:ext>
            </a:extLst>
          </p:cNvPr>
          <p:cNvSpPr/>
          <p:nvPr/>
        </p:nvSpPr>
        <p:spPr>
          <a:xfrm>
            <a:off x="0" y="2381399"/>
            <a:ext cx="181800" cy="91871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BA000D2-8A02-433F-90D8-2B6426B14454}"/>
              </a:ext>
            </a:extLst>
          </p:cNvPr>
          <p:cNvSpPr/>
          <p:nvPr/>
        </p:nvSpPr>
        <p:spPr>
          <a:xfrm>
            <a:off x="0" y="1168560"/>
            <a:ext cx="181800" cy="91871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199503168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205D5DB-53DE-46F5-8EFC-45F68062B13A}"/>
              </a:ext>
            </a:extLst>
          </p:cNvPr>
          <p:cNvSpPr/>
          <p:nvPr/>
        </p:nvSpPr>
        <p:spPr>
          <a:xfrm>
            <a:off x="405360" y="1893960"/>
            <a:ext cx="9675000" cy="5666399"/>
          </a:xfrm>
          <a:prstGeom prst="rect">
            <a:avLst/>
          </a:prstGeom>
          <a:solidFill>
            <a:srgbClr val="DDDDDD"/>
          </a:solidFill>
          <a:ln w="25400">
            <a:solidFill>
              <a:srgbClr val="C0C0C0"/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4B38B7E-4C4D-4AD2-97BC-D2B17CCB1EF4}"/>
              </a:ext>
            </a:extLst>
          </p:cNvPr>
          <p:cNvSpPr/>
          <p:nvPr/>
        </p:nvSpPr>
        <p:spPr>
          <a:xfrm>
            <a:off x="0" y="0"/>
            <a:ext cx="181800" cy="91871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2CD751D-54AC-47FB-80B3-2F9206FDCBCC}"/>
              </a:ext>
            </a:extLst>
          </p:cNvPr>
          <p:cNvSpPr/>
          <p:nvPr/>
        </p:nvSpPr>
        <p:spPr>
          <a:xfrm>
            <a:off x="0" y="2381399"/>
            <a:ext cx="181800" cy="91871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6F8DF402-987C-441D-94D5-F602CF5055D6}"/>
              </a:ext>
            </a:extLst>
          </p:cNvPr>
          <p:cNvSpPr/>
          <p:nvPr/>
        </p:nvSpPr>
        <p:spPr>
          <a:xfrm>
            <a:off x="0" y="1168560"/>
            <a:ext cx="181800" cy="91871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491C40-C9C9-4F1F-8D97-2EB16102C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FFEB50-6425-4A19-941E-52B8FC0E3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F1F9935-A154-4975-9F00-684F3D41C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616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9C1472-933A-4344-B2B3-33FC23D50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17C832-0683-4EEF-970E-EC8DC32D2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999" y="1769040"/>
            <a:ext cx="9071640" cy="4989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E77C558-2FAE-406D-A862-9D3CBED318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8DC4B4F-B777-402A-9A8E-070D4AA49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24AFFBA-D392-45D7-8A03-816646006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01885D3C-66B1-4984-8F7E-B4D2425827C8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32911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1D89B57-A3ED-434A-BDA8-BCA26AFDA545}"/>
              </a:ext>
            </a:extLst>
          </p:cNvPr>
          <p:cNvSpPr/>
          <p:nvPr/>
        </p:nvSpPr>
        <p:spPr>
          <a:xfrm>
            <a:off x="405360" y="1893960"/>
            <a:ext cx="9675000" cy="5666399"/>
          </a:xfrm>
          <a:prstGeom prst="rect">
            <a:avLst/>
          </a:prstGeom>
          <a:solidFill>
            <a:srgbClr val="DDDDDD"/>
          </a:solidFill>
          <a:ln w="25400">
            <a:solidFill>
              <a:srgbClr val="C0C0C0"/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B660BFA-ECEF-4DC7-AAE3-D2EB627A516B}"/>
              </a:ext>
            </a:extLst>
          </p:cNvPr>
          <p:cNvSpPr/>
          <p:nvPr/>
        </p:nvSpPr>
        <p:spPr>
          <a:xfrm>
            <a:off x="0" y="0"/>
            <a:ext cx="181800" cy="91871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8BB12D7-5C56-4CD6-9B9E-E92A8F669036}"/>
              </a:ext>
            </a:extLst>
          </p:cNvPr>
          <p:cNvSpPr/>
          <p:nvPr/>
        </p:nvSpPr>
        <p:spPr>
          <a:xfrm>
            <a:off x="0" y="2381399"/>
            <a:ext cx="181800" cy="91871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BEFD6876-B360-4B04-907F-BE603AB078E0}"/>
              </a:ext>
            </a:extLst>
          </p:cNvPr>
          <p:cNvSpPr/>
          <p:nvPr/>
        </p:nvSpPr>
        <p:spPr>
          <a:xfrm>
            <a:off x="0" y="1168560"/>
            <a:ext cx="181800" cy="91871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6686C2-FA28-49C7-9AC8-7CF84736F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3843C01-B91D-4172-B109-8DC778847E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F07DAC3-388B-4467-BD96-359F3B9E03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90346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97CE325-F6A5-426D-91B5-03837B29CC12}"/>
              </a:ext>
            </a:extLst>
          </p:cNvPr>
          <p:cNvSpPr/>
          <p:nvPr/>
        </p:nvSpPr>
        <p:spPr>
          <a:xfrm>
            <a:off x="405360" y="1893960"/>
            <a:ext cx="9675000" cy="5666399"/>
          </a:xfrm>
          <a:prstGeom prst="rect">
            <a:avLst/>
          </a:prstGeom>
          <a:solidFill>
            <a:srgbClr val="DDDDDD"/>
          </a:solidFill>
          <a:ln w="25400">
            <a:solidFill>
              <a:srgbClr val="C0C0C0"/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87EF403-654E-46F2-A26C-B59F3B38566E}"/>
              </a:ext>
            </a:extLst>
          </p:cNvPr>
          <p:cNvSpPr/>
          <p:nvPr/>
        </p:nvSpPr>
        <p:spPr>
          <a:xfrm>
            <a:off x="0" y="0"/>
            <a:ext cx="181800" cy="91871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0FC8B30-30AE-4AEF-B3A1-1E73FCC75083}"/>
              </a:ext>
            </a:extLst>
          </p:cNvPr>
          <p:cNvSpPr/>
          <p:nvPr/>
        </p:nvSpPr>
        <p:spPr>
          <a:xfrm>
            <a:off x="0" y="2381399"/>
            <a:ext cx="181800" cy="91871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802FBDC-D889-4F65-A7F8-5A1A36988B8B}"/>
              </a:ext>
            </a:extLst>
          </p:cNvPr>
          <p:cNvSpPr/>
          <p:nvPr/>
        </p:nvSpPr>
        <p:spPr>
          <a:xfrm>
            <a:off x="0" y="1168560"/>
            <a:ext cx="181800" cy="91871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110BC7-EEDF-457E-BED9-6167A962D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879" y="555480"/>
            <a:ext cx="8608320" cy="12625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19F890F-B3C6-4E4E-B779-ADEF1C7D28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40879" y="2101680"/>
            <a:ext cx="8608320" cy="47627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78060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DA7BCED-AA1A-47B6-A0D0-09C6597E2005}"/>
              </a:ext>
            </a:extLst>
          </p:cNvPr>
          <p:cNvSpPr/>
          <p:nvPr/>
        </p:nvSpPr>
        <p:spPr>
          <a:xfrm>
            <a:off x="405360" y="1893960"/>
            <a:ext cx="9675000" cy="5666399"/>
          </a:xfrm>
          <a:prstGeom prst="rect">
            <a:avLst/>
          </a:prstGeom>
          <a:solidFill>
            <a:srgbClr val="DDDDDD"/>
          </a:solidFill>
          <a:ln w="25400">
            <a:solidFill>
              <a:srgbClr val="C0C0C0"/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9A2077A-BDA1-4D4F-A564-10B5DF0D6F39}"/>
              </a:ext>
            </a:extLst>
          </p:cNvPr>
          <p:cNvSpPr/>
          <p:nvPr/>
        </p:nvSpPr>
        <p:spPr>
          <a:xfrm>
            <a:off x="0" y="0"/>
            <a:ext cx="181800" cy="91871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7898F45-8BA9-4B99-993D-06E61B1D0B7F}"/>
              </a:ext>
            </a:extLst>
          </p:cNvPr>
          <p:cNvSpPr/>
          <p:nvPr/>
        </p:nvSpPr>
        <p:spPr>
          <a:xfrm>
            <a:off x="0" y="2381399"/>
            <a:ext cx="181800" cy="91871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FD2BAA0-1BA7-4FB4-A621-6432443542B8}"/>
              </a:ext>
            </a:extLst>
          </p:cNvPr>
          <p:cNvSpPr/>
          <p:nvPr/>
        </p:nvSpPr>
        <p:spPr>
          <a:xfrm>
            <a:off x="0" y="1168560"/>
            <a:ext cx="181800" cy="91871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2A8DFB8-2BA1-4C1F-8F90-653DA2A71A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97725" y="555625"/>
            <a:ext cx="2151063" cy="63087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44564CF-0381-43B3-9E08-E6D51BFF65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41363" y="555625"/>
            <a:ext cx="6303962" cy="63087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7176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05FF34-9398-4B92-8A2C-7E3CEF8B6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0CFE4BE-317F-47E9-AABC-742172F5C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4C61BE-0A20-486E-85CA-48D1D436C3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6BD701D-8005-4A87-9332-080C2A6CF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907DB52-524A-4261-9A47-0CA9D503D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EC1A3474-83A3-4085-A3C7-5B5C86791406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833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D085D9-AF7C-429C-A252-C9053CDF7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F0164E-A2BB-4F17-A862-E4FCD4AD45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895867C-066B-4E38-8AEB-54A74C70B3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0E154BB-120B-46F3-BAB7-A3FEE5AEC1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74F222D-C86D-427A-AFF3-70F4F691A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930E14D-0A41-4442-A2AB-D0FF0CB5C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B852018F-8BA0-4B1B-A582-9613F115402F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86022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F62BA2-64BD-4F5B-A104-6BFEDE5D9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373A766-0B5C-414A-BA1A-D0748139C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39A3AD8-1624-4DB8-8D53-EEC2BBFF16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875B9AE-A15B-4957-8785-88B376571D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0CBF604-FA54-445E-B77B-07BDA8016D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CBEAE33-4B74-43B6-856F-AD75E15C03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33B84EA-71E9-4D23-8D38-31B3A13E1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DAFC087-49F0-4E35-8246-84E0C2886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F54E66C8-1B6A-47BC-9DDD-E32BA6196753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08675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79680C-11B2-48D3-9A79-7A7A59384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662BDD1-0830-4163-ADDA-7F955F6875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2EF88C9-5CBD-4B79-A1F5-F1C1867E4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B1C6A6E-9931-4C32-ACCC-4D87D42D8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3B9E1E12-69D7-42E7-8C6E-BCEE079DA7E1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73876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226D7AA-AEDC-4793-8BC9-88DFFC9DF9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145054D-D16D-4B71-9550-49DEE5494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9BC9058-85FC-49EA-8F2F-ACD541646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A3E5C28D-95CB-434F-83C1-6B025E3F668A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0689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4EAF66-BEEC-482F-93E5-B6704373A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1A0293-5DB4-4083-930A-EA14AA413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822D118-9B5C-477A-AB9A-A65221152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CF7CCED-EBFC-4FA2-87ED-BE030EBBE0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529F5C1-01F8-41D4-ACCA-F7F8F8FBE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3F01204-0335-40B2-9EC0-E2AF6293B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7E1BA3D9-E0D1-4983-B5C1-95453FF08EB8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37800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321D62-5FC3-49CA-8571-93AEB5263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6D5C0F9-89C1-48BB-A921-EF91D18B4D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CBADE0C-9B42-45B4-8696-8A2AC1AF47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4B62838-FBF1-4CF7-B0D6-3BDB401D71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6887160"/>
            <a:ext cx="2348280" cy="521280"/>
          </a:xfrm>
        </p:spPr>
        <p:txBody>
          <a:bodyPr/>
          <a:lstStyle/>
          <a:p>
            <a:pPr lvl="0"/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918C9AF-386E-435C-A638-EE69B654D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6887160"/>
            <a:ext cx="3195000" cy="521280"/>
          </a:xfrm>
        </p:spPr>
        <p:txBody>
          <a:bodyPr/>
          <a:lstStyle/>
          <a:p>
            <a:pPr lvl="0"/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3A278B8-D800-41EB-9C64-83DFD829E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6887160"/>
            <a:ext cx="2348280" cy="521280"/>
          </a:xfrm>
        </p:spPr>
        <p:txBody>
          <a:bodyPr/>
          <a:lstStyle/>
          <a:p>
            <a:pPr lvl="0"/>
            <a:fld id="{6C544DC0-9A81-445D-872B-1A0B2AD48B94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77470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A770DB8-957E-4508-992B-145766AD68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3BBE304-789C-4A8D-AE29-02E77AC5855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07CD56E-2D9A-4DF0-9EE7-6145C5A2A60F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76F3894-B1F9-4433-A503-A1B3D6931485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algn="ct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22CB936-F9F4-4C41-A14D-C049F74AD6CF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9646FF6A-CBB4-4D8D-B53B-218E9BF1D1C4}" type="slidenum"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hangingPunct="0">
        <a:tabLst/>
        <a:defRPr lang="x-none" sz="2400" b="0" i="0" u="none" strike="noStrike" kern="1200">
          <a:ln>
            <a:noFill/>
          </a:ln>
          <a:latin typeface="Arial" pitchFamily="18"/>
          <a:cs typeface="Tahoma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x-none" sz="2400" b="0" i="0" u="none" strike="noStrike" kern="1200">
          <a:ln>
            <a:noFill/>
          </a:ln>
          <a:latin typeface="Arial" pitchFamily="18"/>
          <a:cs typeface="Tahoma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D2654D1-2380-4BC4-8C04-D27659BA0321}"/>
              </a:ext>
            </a:extLst>
          </p:cNvPr>
          <p:cNvSpPr/>
          <p:nvPr/>
        </p:nvSpPr>
        <p:spPr>
          <a:xfrm>
            <a:off x="405360" y="1893960"/>
            <a:ext cx="9675000" cy="5666399"/>
          </a:xfrm>
          <a:prstGeom prst="rect">
            <a:avLst/>
          </a:prstGeom>
          <a:solidFill>
            <a:srgbClr val="DDDDDD"/>
          </a:solidFill>
          <a:ln w="25400">
            <a:solidFill>
              <a:srgbClr val="C0C0C0"/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Title Placeholder 2">
            <a:extLst>
              <a:ext uri="{FF2B5EF4-FFF2-40B4-BE49-F238E27FC236}">
                <a16:creationId xmlns:a16="http://schemas.microsoft.com/office/drawing/2014/main" xmlns="" id="{1921594E-E874-44F4-9173-727D798086C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40879" y="555480"/>
            <a:ext cx="860832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9DCE0D1-D1A7-4283-8A98-763F7BBA204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40879" y="2101680"/>
            <a:ext cx="8608320" cy="4762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39B83D4-81FE-44E8-8D41-BCED6F0E2B37}"/>
              </a:ext>
            </a:extLst>
          </p:cNvPr>
          <p:cNvSpPr/>
          <p:nvPr/>
        </p:nvSpPr>
        <p:spPr>
          <a:xfrm>
            <a:off x="0" y="0"/>
            <a:ext cx="181800" cy="91871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5794884-DF12-497D-BF92-0828F6418A0B}"/>
              </a:ext>
            </a:extLst>
          </p:cNvPr>
          <p:cNvSpPr/>
          <p:nvPr/>
        </p:nvSpPr>
        <p:spPr>
          <a:xfrm>
            <a:off x="0" y="2381399"/>
            <a:ext cx="181800" cy="91871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0409097-2AF5-428B-AA3A-7255B3FE2E3F}"/>
              </a:ext>
            </a:extLst>
          </p:cNvPr>
          <p:cNvSpPr/>
          <p:nvPr/>
        </p:nvSpPr>
        <p:spPr>
          <a:xfrm>
            <a:off x="0" y="1168560"/>
            <a:ext cx="181800" cy="91871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de-DE" sz="2400">
              <a:latin typeface="Thorndale" pitchFamily="18"/>
              <a:ea typeface="Andale Sans UI" pitchFamily="2"/>
              <a:cs typeface="Tahoma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hangingPunct="0">
        <a:tabLst/>
        <a:defRPr lang="de-DE" sz="2400" b="1" i="0" u="none" strike="noStrike">
          <a:ln>
            <a:noFill/>
          </a:ln>
          <a:solidFill>
            <a:srgbClr val="333333"/>
          </a:solidFill>
          <a:latin typeface="Albany" pitchFamily="34"/>
          <a:cs typeface="Tahoma" pitchFamily="2"/>
        </a:defRPr>
      </a:lvl1pPr>
    </p:titleStyle>
    <p:bodyStyle>
      <a:lvl1pPr marL="0" marR="0" indent="0" algn="l" rtl="0" hangingPunct="0">
        <a:spcBef>
          <a:spcPts val="0"/>
        </a:spcBef>
        <a:spcAft>
          <a:spcPts val="0"/>
        </a:spcAft>
        <a:tabLst/>
        <a:defRPr lang="de-DE" sz="2400" b="0" i="0" u="none" strike="noStrike">
          <a:ln>
            <a:noFill/>
          </a:ln>
          <a:solidFill>
            <a:srgbClr val="000000"/>
          </a:solidFill>
          <a:latin typeface="Albany" pitchFamily="34"/>
          <a:cs typeface="Tahoma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ccforum.biomedcentral.com/" TargetMode="External"/><Relationship Id="rId3" Type="http://schemas.openxmlformats.org/officeDocument/2006/relationships/hyperlink" Target="https://ccforum.biomedcentral.com/articles/10.1186/s13054-016-1487-y#article-info" TargetMode="External"/><Relationship Id="rId7" Type="http://schemas.openxmlformats.org/officeDocument/2006/relationships/hyperlink" Target="https://ccforum.biomedcentral.com/articles/10.1186/s13054-016-1487-y#auth-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ccforum.biomedcentral.com/articles/10.1186/s13054-016-1487-y#auth-3" TargetMode="External"/><Relationship Id="rId5" Type="http://schemas.openxmlformats.org/officeDocument/2006/relationships/hyperlink" Target="https://ccforum.biomedcentral.com/articles/10.1186/s13054-016-1487-y#auth-2" TargetMode="External"/><Relationship Id="rId10" Type="http://schemas.openxmlformats.org/officeDocument/2006/relationships/hyperlink" Target="https://ccforum.biomedcentral.com/articles/10.1186/s13054-016-1487-y/metrics" TargetMode="External"/><Relationship Id="rId4" Type="http://schemas.openxmlformats.org/officeDocument/2006/relationships/hyperlink" Target="https://ccforum.biomedcentral.com/articles/10.1186/s13054-016-1487-y#auth-1" TargetMode="External"/><Relationship Id="rId9" Type="http://schemas.openxmlformats.org/officeDocument/2006/relationships/hyperlink" Target="https://ccforum.biomedcentral.com/articles/10.1186/s13054-016-1487-y#citeas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xmlns="" id="{A0EA6B16-8ADE-4D26-9A9B-913B83175DA6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6869112" y="5661395"/>
            <a:ext cx="3455640" cy="1898280"/>
          </a:xfrm>
        </p:spPr>
        <p:txBody>
          <a:bodyPr anchor="ctr"/>
          <a:lstStyle/>
          <a:p>
            <a:pPr lvl="0" indent="-216000" algn="ctr"/>
            <a:r>
              <a:rPr lang="de-DE" sz="1800" dirty="0" err="1">
                <a:latin typeface="Times New Roman" pitchFamily="18"/>
              </a:rPr>
              <a:t>Выполнила</a:t>
            </a:r>
            <a:r>
              <a:rPr lang="de-DE" sz="1800" dirty="0">
                <a:latin typeface="Times New Roman" pitchFamily="18"/>
              </a:rPr>
              <a:t>: </a:t>
            </a:r>
            <a:r>
              <a:rPr lang="de-DE" sz="1800" dirty="0" err="1">
                <a:latin typeface="Times New Roman" pitchFamily="18"/>
              </a:rPr>
              <a:t>ординатор</a:t>
            </a:r>
            <a:r>
              <a:rPr lang="de-DE" sz="1800" dirty="0">
                <a:latin typeface="Times New Roman" pitchFamily="18"/>
              </a:rPr>
              <a:t> </a:t>
            </a:r>
            <a:r>
              <a:rPr lang="de-DE" sz="1800" dirty="0" err="1">
                <a:latin typeface="Times New Roman" pitchFamily="18"/>
              </a:rPr>
              <a:t>ультразвуковой</a:t>
            </a:r>
            <a:r>
              <a:rPr lang="de-DE" sz="1800" dirty="0">
                <a:latin typeface="Times New Roman" pitchFamily="18"/>
              </a:rPr>
              <a:t> </a:t>
            </a:r>
            <a:r>
              <a:rPr lang="de-DE" sz="1800" dirty="0" err="1">
                <a:latin typeface="Times New Roman" pitchFamily="18"/>
              </a:rPr>
              <a:t>диагностики</a:t>
            </a:r>
            <a:endParaRPr lang="de-DE" sz="1800" dirty="0">
              <a:latin typeface="Times New Roman" pitchFamily="18"/>
            </a:endParaRPr>
          </a:p>
          <a:p>
            <a:pPr lvl="0" indent="-216000" algn="ctr"/>
            <a:r>
              <a:rPr lang="de-DE" sz="1800" dirty="0">
                <a:latin typeface="Times New Roman" pitchFamily="18"/>
              </a:rPr>
              <a:t>1 </a:t>
            </a:r>
            <a:r>
              <a:rPr lang="de-DE" sz="1800" dirty="0" err="1">
                <a:latin typeface="Times New Roman" pitchFamily="18"/>
              </a:rPr>
              <a:t>года</a:t>
            </a:r>
            <a:endParaRPr lang="de-DE" sz="1800" dirty="0">
              <a:latin typeface="Times New Roman" pitchFamily="18"/>
            </a:endParaRPr>
          </a:p>
          <a:p>
            <a:pPr lvl="0" indent="-216000" algn="ctr"/>
            <a:r>
              <a:rPr lang="de-DE" sz="1800" dirty="0" err="1">
                <a:latin typeface="Times New Roman" pitchFamily="18"/>
              </a:rPr>
              <a:t>Алексеева</a:t>
            </a:r>
            <a:r>
              <a:rPr lang="de-DE" sz="1800" dirty="0">
                <a:latin typeface="Times New Roman" pitchFamily="18"/>
              </a:rPr>
              <a:t> М.О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EB05FF5-AD09-4FD7-A382-670A3BB09D40}"/>
              </a:ext>
            </a:extLst>
          </p:cNvPr>
          <p:cNvSpPr txBox="1"/>
          <p:nvPr/>
        </p:nvSpPr>
        <p:spPr>
          <a:xfrm>
            <a:off x="214149" y="4160837"/>
            <a:ext cx="6840000" cy="2950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Review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Open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Access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  <a:hlinkClick r:id="rId3"/>
              </a:rPr>
              <a:t>Published: 27 October 2016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Lung ultrasound: a promising tool to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monitor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ventilator-associated pneumonia in critically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ill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patients</a:t>
            </a:r>
          </a:p>
          <a:p>
            <a:r>
              <a:rPr lang="en-US" sz="2400" u="sng" dirty="0" err="1">
                <a:latin typeface="Times New Roman" pitchFamily="18" charset="0"/>
                <a:cs typeface="Times New Roman" pitchFamily="18" charset="0"/>
                <a:hlinkClick r:id="rId4"/>
              </a:rPr>
              <a:t>Guyi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  <a:hlinkClick r:id="rId4"/>
              </a:rPr>
              <a:t> Wang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Xiaoying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 </a:t>
            </a:r>
            <a:r>
              <a:rPr lang="en-US" sz="2400" u="sng" dirty="0" err="1">
                <a:latin typeface="Times New Roman" pitchFamily="18" charset="0"/>
                <a:cs typeface="Times New Roman" pitchFamily="18" charset="0"/>
                <a:hlinkClick r:id="rId5"/>
              </a:rPr>
              <a:t>Ji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Yongshan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 </a:t>
            </a:r>
            <a:r>
              <a:rPr lang="en-US" sz="2400" u="sng" dirty="0" err="1">
                <a:latin typeface="Times New Roman" pitchFamily="18" charset="0"/>
                <a:cs typeface="Times New Roman" pitchFamily="18" charset="0"/>
                <a:hlinkClick r:id="rId6"/>
              </a:rPr>
              <a:t>Xu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&amp; </a:t>
            </a:r>
          </a:p>
          <a:p>
            <a:r>
              <a:rPr lang="en-US" sz="2400" u="sng" dirty="0" err="1">
                <a:latin typeface="Times New Roman" pitchFamily="18" charset="0"/>
                <a:cs typeface="Times New Roman" pitchFamily="18" charset="0"/>
                <a:hlinkClick r:id="rId7"/>
              </a:rPr>
              <a:t>Xudong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  <a:hlinkClick r:id="rId7"/>
              </a:rPr>
              <a:t> Xiang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i="1" u="sng" dirty="0" smtClean="0">
                <a:latin typeface="Times New Roman" pitchFamily="18" charset="0"/>
                <a:cs typeface="Times New Roman" pitchFamily="18" charset="0"/>
                <a:hlinkClick r:id="rId8"/>
              </a:rPr>
              <a:t>Critical </a:t>
            </a:r>
            <a:r>
              <a:rPr lang="en-US" sz="2400" i="1" u="sng" dirty="0">
                <a:latin typeface="Times New Roman" pitchFamily="18" charset="0"/>
                <a:cs typeface="Times New Roman" pitchFamily="18" charset="0"/>
                <a:hlinkClick r:id="rId8"/>
              </a:rPr>
              <a:t>Care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volume 20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Article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number: 320 (2016) 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  <a:hlinkClick r:id="rId9"/>
              </a:rPr>
              <a:t>Cite this article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5826 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Accesses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Citations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Altmetric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  <a:hlinkClick r:id="rId10"/>
              </a:rPr>
              <a:t>Metrics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D5ACEE1-AAD0-46B5-A612-D83DC69C9FE8}"/>
              </a:ext>
            </a:extLst>
          </p:cNvPr>
          <p:cNvSpPr txBox="1"/>
          <p:nvPr/>
        </p:nvSpPr>
        <p:spPr>
          <a:xfrm>
            <a:off x="207540" y="122237"/>
            <a:ext cx="9557112" cy="2357563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de-DE" sz="3600" b="1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УЗИ </a:t>
            </a:r>
            <a:r>
              <a:rPr lang="de-DE" sz="3600" b="1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легких</a:t>
            </a:r>
            <a:r>
              <a:rPr lang="de-DE" sz="3600" b="1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: </a:t>
            </a:r>
            <a:r>
              <a:rPr lang="de-DE" sz="3600" b="1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перспективный</a:t>
            </a:r>
            <a:r>
              <a:rPr lang="de-DE" sz="3600" b="1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600" b="1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инструмент</a:t>
            </a:r>
            <a:r>
              <a:rPr lang="de-DE" sz="3600" b="1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600" b="1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для</a:t>
            </a:r>
            <a:endParaRPr lang="ru-RU" sz="3600" b="1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de-DE" sz="3600" b="1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600" b="1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мониторинга</a:t>
            </a:r>
            <a:r>
              <a:rPr lang="de-DE" sz="3600" b="1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ИВЛ-</a:t>
            </a:r>
            <a:r>
              <a:rPr lang="de-DE" sz="3600" b="1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ассоциированной</a:t>
            </a:r>
            <a:r>
              <a:rPr lang="de-DE" sz="3600" b="1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ru-RU" sz="3600" b="1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ru-RU" sz="3600" b="1" dirty="0">
                <a:latin typeface="Times New Roman" pitchFamily="18"/>
                <a:ea typeface="Andale Sans UI" pitchFamily="2"/>
                <a:cs typeface="Tahoma" pitchFamily="2"/>
              </a:rPr>
              <a:t>п</a:t>
            </a:r>
            <a:r>
              <a:rPr lang="de-DE" sz="3600" b="1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невмонии</a:t>
            </a:r>
            <a:r>
              <a:rPr lang="ru-RU" sz="3600" b="1" dirty="0" smtClean="0"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600" b="1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у </a:t>
            </a:r>
            <a:r>
              <a:rPr lang="de-DE" sz="3600" b="1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тяжелобольных</a:t>
            </a:r>
            <a:r>
              <a:rPr lang="de-DE" sz="3600" b="1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600" b="1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пациентов</a:t>
            </a:r>
            <a:r>
              <a:rPr lang="de-DE" sz="3600" b="1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 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endParaRPr lang="de-DE" sz="1000" b="0" i="0" u="none" strike="noStrike" kern="1200" dirty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CE96756-3D71-4CC2-A64C-7F7FFB7952AD}"/>
              </a:ext>
            </a:extLst>
          </p:cNvPr>
          <p:cNvSpPr txBox="1"/>
          <p:nvPr/>
        </p:nvSpPr>
        <p:spPr>
          <a:xfrm>
            <a:off x="315912" y="579437"/>
            <a:ext cx="9900000" cy="55076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Батлер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и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соавт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. 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[18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]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оценили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использование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рентгенографии органов грудной клетки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при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обнаружении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VAP у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тяжелый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пациентов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и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отметили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, 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что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диагностическая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чувствительность</a:t>
            </a:r>
            <a:r>
              <a:rPr lang="ru-RU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р-и органов 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грудной клетки </a:t>
            </a: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составляет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всего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25%, 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специфичность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75% и </a:t>
            </a: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точность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45%.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3200" b="0" i="0" u="none" strike="noStrike" kern="1200" dirty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x-none" sz="32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Эти результаты свидетельствуют о том, </a:t>
            </a:r>
            <a:r>
              <a:rPr lang="x-none" sz="32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что</a:t>
            </a:r>
            <a:r>
              <a:rPr lang="ru-RU" sz="32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 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32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рентгенография органов грудной клетки</a:t>
            </a:r>
            <a:r>
              <a:rPr lang="x-none" sz="32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 имеет </a:t>
            </a:r>
            <a:endParaRPr lang="ru-RU" sz="3200" b="0" i="0" u="none" strike="noStrike" kern="1200" dirty="0" smtClean="0">
              <a:ln>
                <a:noFill/>
              </a:ln>
              <a:solidFill>
                <a:srgbClr val="000000"/>
              </a:solidFill>
              <a:latin typeface="Times New Roman" pitchFamily="18"/>
              <a:ea typeface="Andale Sans UI" pitchFamily="2"/>
              <a:cs typeface="Times New Roman" pitchFamily="18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x-none" sz="32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ограниченное </a:t>
            </a:r>
            <a:r>
              <a:rPr lang="x-none" sz="32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значение для диагностики пневмонии у </a:t>
            </a:r>
            <a:endParaRPr lang="ru-RU" sz="3200" b="0" i="0" u="none" strike="noStrike" kern="1200" dirty="0" smtClean="0">
              <a:ln>
                <a:noFill/>
              </a:ln>
              <a:solidFill>
                <a:srgbClr val="000000"/>
              </a:solidFill>
              <a:latin typeface="Times New Roman" pitchFamily="18"/>
              <a:ea typeface="Andale Sans UI" pitchFamily="2"/>
              <a:cs typeface="Times New Roman" pitchFamily="18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x-none" sz="32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пациентов</a:t>
            </a:r>
            <a:r>
              <a:rPr lang="x-none" sz="32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, получающих искусственную вентиляцию </a:t>
            </a:r>
            <a:endParaRPr lang="ru-RU" sz="3200" b="0" i="0" u="none" strike="noStrike" kern="1200" dirty="0" smtClean="0">
              <a:ln>
                <a:noFill/>
              </a:ln>
              <a:solidFill>
                <a:srgbClr val="000000"/>
              </a:solidFill>
              <a:latin typeface="Times New Roman" pitchFamily="18"/>
              <a:ea typeface="Andale Sans UI" pitchFamily="2"/>
              <a:cs typeface="Times New Roman" pitchFamily="18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x-none" sz="32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легких </a:t>
            </a:r>
            <a:r>
              <a:rPr lang="x-none" sz="32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в отделении интенсивной </a:t>
            </a:r>
            <a:r>
              <a:rPr lang="x-none" sz="32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терапии</a:t>
            </a:r>
            <a:endParaRPr lang="x-none" sz="2400" b="0" i="0" u="none" strike="noStrike" kern="1200" dirty="0">
              <a:ln>
                <a:noFill/>
              </a:ln>
              <a:solidFill>
                <a:srgbClr val="000000"/>
              </a:solidFill>
              <a:latin typeface="Times New Roman" pitchFamily="18"/>
              <a:ea typeface="Andale Sans UI" pitchFamily="2"/>
              <a:cs typeface="Times New Roman" pitchFamily="18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400" b="0" i="0" u="none" strike="noStrike" kern="1200" dirty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400" b="0" i="0" u="none" strike="noStrike" kern="1200" dirty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E0B4BA2-D453-405A-AD09-362EFFD4D9E2}"/>
              </a:ext>
            </a:extLst>
          </p:cNvPr>
          <p:cNvSpPr txBox="1"/>
          <p:nvPr/>
        </p:nvSpPr>
        <p:spPr>
          <a:xfrm>
            <a:off x="315912" y="503237"/>
            <a:ext cx="9441000" cy="5056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Компьютерная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томография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-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лучшая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альтернатива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, 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3200" dirty="0" smtClean="0">
                <a:latin typeface="Times New Roman" pitchFamily="18"/>
                <a:ea typeface="Andale Sans UI" pitchFamily="2"/>
                <a:cs typeface="Tahoma" pitchFamily="2"/>
              </a:rPr>
              <a:t>Рентгенографии органов грудной клетки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, </a:t>
            </a: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поскольку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она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позволяет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визуализировать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гораздо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меньшие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по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размеру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очаги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воспаления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в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легких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[ 25 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].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3200" b="0" i="0" u="none" strike="noStrike" kern="1200" dirty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Этот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метод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визуализации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грудной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клетки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обеспечивает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высокую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точность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диагностики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для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выявления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пневмонии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[ 26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].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3200" b="0" i="0" u="none" strike="noStrike" kern="1200" dirty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Тем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не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менее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,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он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не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может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регулярно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использоваться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у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всех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пациентов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с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подозрением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на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пневмонию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из-за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его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более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высокого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радиационного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воздействия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на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пациента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и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рисков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при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перемещении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к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аппарату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КТ </a:t>
            </a:r>
            <a:endParaRPr lang="de-DE" sz="2400" b="0" i="0" u="none" strike="noStrike" kern="1200" dirty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669A24D-BD15-41C5-BD36-007B351B1B0A}"/>
              </a:ext>
            </a:extLst>
          </p:cNvPr>
          <p:cNvSpPr txBox="1"/>
          <p:nvPr/>
        </p:nvSpPr>
        <p:spPr>
          <a:xfrm>
            <a:off x="239712" y="350837"/>
            <a:ext cx="9703800" cy="64105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Ультразвуковое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исследование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легких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(LUS) 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первоначально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казалось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непригодным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для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осмотра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паренхимы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легкого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.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endParaRPr lang="de-DE" sz="3200" b="0" i="0" u="none" strike="noStrike" kern="1200" dirty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Поэтому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LUS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использовался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в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основном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для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диагностики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пункции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плеврального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выпота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.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endParaRPr lang="de-DE" sz="3200" b="0" i="0" u="none" strike="noStrike" kern="1200" dirty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Однако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благодаря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достижениям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в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области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ультразвуковых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технологий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и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исследований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в 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последние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годы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ситуация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изменилась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и LUS в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набор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обследований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для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диагностики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ИВЛ-</a:t>
            </a: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ассоциированной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/>
            </a:pP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пневмонии</a:t>
            </a:r>
            <a:endParaRPr lang="de-DE" sz="3200" b="0" i="0" u="none" strike="noStrike" kern="1200" dirty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65D3ECB-97F2-4CAF-995E-78E543EBC693}"/>
              </a:ext>
            </a:extLst>
          </p:cNvPr>
          <p:cNvSpPr txBox="1"/>
          <p:nvPr/>
        </p:nvSpPr>
        <p:spPr>
          <a:xfrm>
            <a:off x="360000" y="1083240"/>
            <a:ext cx="9178920" cy="41367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600" b="1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Основные</a:t>
            </a:r>
            <a:r>
              <a:rPr lang="de-DE" sz="3600" b="1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600" b="1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применения</a:t>
            </a:r>
            <a:r>
              <a:rPr lang="de-DE" sz="3600" b="1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LUS в </a:t>
            </a:r>
            <a:r>
              <a:rPr lang="de-DE" sz="3600" b="1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отделении</a:t>
            </a:r>
            <a:r>
              <a:rPr lang="de-DE" sz="3600" b="1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ru-RU" sz="3600" b="1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600" b="1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интенсивной</a:t>
            </a:r>
            <a:r>
              <a:rPr lang="de-DE" sz="3600" b="1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600" b="1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терапии</a:t>
            </a:r>
            <a:r>
              <a:rPr lang="de-DE" sz="3600" b="1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: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3600" b="0" i="0" u="none" strike="noStrike" kern="1200" dirty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6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Приемущество</a:t>
            </a:r>
            <a:r>
              <a:rPr lang="de-DE" sz="36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УЗИ </a:t>
            </a:r>
            <a:r>
              <a:rPr lang="de-DE" sz="36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легких</a:t>
            </a:r>
            <a:r>
              <a:rPr lang="de-DE" sz="36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в </a:t>
            </a:r>
            <a:r>
              <a:rPr lang="de-DE" sz="36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диагностике</a:t>
            </a:r>
            <a:endParaRPr lang="ru-RU" sz="36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6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6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VAP- </a:t>
            </a:r>
            <a:r>
              <a:rPr lang="de-DE" sz="36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мобильность</a:t>
            </a:r>
            <a:r>
              <a:rPr lang="de-DE" sz="36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6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аппарата</a:t>
            </a:r>
            <a:r>
              <a:rPr lang="de-DE" sz="36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, </a:t>
            </a:r>
            <a:r>
              <a:rPr lang="de-DE" sz="36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наглядность</a:t>
            </a:r>
            <a:r>
              <a:rPr lang="de-DE" sz="36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, </a:t>
            </a:r>
            <a:endParaRPr lang="ru-RU" sz="36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6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селективность</a:t>
            </a:r>
            <a:r>
              <a:rPr lang="de-DE" sz="36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, </a:t>
            </a:r>
            <a:r>
              <a:rPr lang="de-DE" sz="36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чувствительность</a:t>
            </a:r>
            <a:r>
              <a:rPr lang="de-DE" sz="36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6888F57F-5602-49DF-BBBA-80D811A03FBC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40000" y="360000"/>
            <a:ext cx="8820000" cy="666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E9BF60D-28EE-443A-A1BF-DAE53265ADF3}"/>
              </a:ext>
            </a:extLst>
          </p:cNvPr>
          <p:cNvSpPr txBox="1"/>
          <p:nvPr/>
        </p:nvSpPr>
        <p:spPr>
          <a:xfrm>
            <a:off x="360625" y="808037"/>
            <a:ext cx="9720000" cy="51717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600" b="1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Недостатки</a:t>
            </a:r>
            <a:r>
              <a:rPr lang="de-DE" sz="3600" b="1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LUS: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 dirty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 dirty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Несмотря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на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простоту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использования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, 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мобильность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аппарата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, 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неинвазивность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и 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безопастность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повторения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LUS,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эта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методика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может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не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подходить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для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пациентов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с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ожирением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, с 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кальцификацией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плевры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,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пациентов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с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перевязками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грудной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клетки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или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дренажом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.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Кроме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того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,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около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20%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поверхности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легких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не</a:t>
            </a:r>
            <a:endParaRPr lang="ru-RU" sz="3200" dirty="0"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визуализируется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LUS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из-за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экранирования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анатомических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структур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(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ключицы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и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лопатки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) [ 48 ].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72265522-A414-44BC-9093-9F586D7030EC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79640" y="1955160"/>
            <a:ext cx="9720360" cy="54248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04722F2-E8E2-434C-9C1E-1E8008E391B2}"/>
              </a:ext>
            </a:extLst>
          </p:cNvPr>
          <p:cNvSpPr txBox="1"/>
          <p:nvPr/>
        </p:nvSpPr>
        <p:spPr>
          <a:xfrm>
            <a:off x="180000" y="552960"/>
            <a:ext cx="9900000" cy="11019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1"/>
            </a:pPr>
            <a:r>
              <a:rPr lang="de-DE" sz="3600" b="1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Интерпретация</a:t>
            </a:r>
            <a:r>
              <a:rPr lang="de-DE" sz="3600" b="1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600" b="1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протокола</a:t>
            </a:r>
            <a:r>
              <a:rPr lang="de-DE" sz="3600" b="1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LUS </a:t>
            </a:r>
            <a:r>
              <a:rPr lang="de-DE" sz="3600" b="1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для</a:t>
            </a:r>
            <a:r>
              <a:rPr lang="de-DE" sz="3600" b="1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ru-RU" sz="3600" b="1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1"/>
            </a:pPr>
            <a:r>
              <a:rPr lang="de-DE" sz="3600" b="1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обнаружения</a:t>
            </a:r>
            <a:r>
              <a:rPr lang="de-DE" sz="3600" b="1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600" b="1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VAP: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083CB55-A1D9-4C04-9C5D-CE3029D0D30B}"/>
              </a:ext>
            </a:extLst>
          </p:cNvPr>
          <p:cNvSpPr txBox="1"/>
          <p:nvPr/>
        </p:nvSpPr>
        <p:spPr>
          <a:xfrm>
            <a:off x="254785" y="1189037"/>
            <a:ext cx="9825840" cy="50454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600" b="1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Выводы</a:t>
            </a:r>
            <a:r>
              <a:rPr lang="de-DE" sz="3600" b="1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: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3600" b="0" i="0" u="none" strike="noStrike" kern="1200" dirty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Опубликованные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данные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показывают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,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что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LUS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является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достаточно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показательным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инструментом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для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обнаружения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и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мониторинга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VAP,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особенно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в 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условиях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интенсивной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терапии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.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Это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помогает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ru-RU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уменьшить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количество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рентгенографий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и 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КТ</a:t>
            </a:r>
            <a:endParaRPr lang="ru-RU" sz="3200" dirty="0"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исследований</a:t>
            </a:r>
            <a:endParaRPr lang="de-DE" sz="3200" b="0" i="0" u="none" strike="noStrike" kern="1200" dirty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400" b="0" i="0" u="none" strike="noStrike" kern="1200" dirty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400" b="0" i="0" u="none" strike="noStrike" kern="1200" dirty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 dirty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 dirty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7F62E8-9072-4E83-B43D-ADCFC5B0EC7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1262160"/>
          </a:xfrm>
        </p:spPr>
        <p:txBody>
          <a:bodyPr/>
          <a:lstStyle/>
          <a:p>
            <a:pPr lvl="0"/>
            <a:r>
              <a:rPr lang="de-DE" sz="3600" dirty="0" err="1">
                <a:latin typeface="Times New Roman" pitchFamily="18"/>
              </a:rPr>
              <a:t>Актуальность</a:t>
            </a:r>
            <a:r>
              <a:rPr lang="de-DE" sz="3600" dirty="0">
                <a:latin typeface="Times New Roman" pitchFamily="18"/>
              </a:rPr>
              <a:t>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C99483A-D825-4254-8C21-5D61AB88D8AD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60000" y="1490760"/>
            <a:ext cx="9071640" cy="4989240"/>
          </a:xfrm>
        </p:spPr>
        <p:txBody>
          <a:bodyPr anchor="ctr"/>
          <a:lstStyle/>
          <a:p>
            <a:pPr lvl="0" indent="-216000" algn="ctr"/>
            <a:r>
              <a:rPr lang="x-none" sz="3200" kern="1200" dirty="0">
                <a:latin typeface="Times New Roman" pitchFamily="18"/>
                <a:cs typeface="Times New Roman" pitchFamily="18"/>
              </a:rPr>
              <a:t>ИВЛ является важным комплексом мер в </a:t>
            </a:r>
            <a:r>
              <a:rPr lang="x-none" sz="3200" kern="1200" dirty="0" smtClean="0">
                <a:latin typeface="Times New Roman" pitchFamily="18"/>
                <a:cs typeface="Times New Roman" pitchFamily="18"/>
              </a:rPr>
              <a:t>отделении интенсивной </a:t>
            </a:r>
            <a:r>
              <a:rPr lang="x-none" sz="3200" kern="1200" dirty="0">
                <a:latin typeface="Times New Roman" pitchFamily="18"/>
                <a:cs typeface="Times New Roman" pitchFamily="18"/>
              </a:rPr>
              <a:t>терапии (ОРИТ), однако ИВЛ обладает множеством осложнений, самое распространенное осложнение-</a:t>
            </a:r>
          </a:p>
          <a:p>
            <a:pPr lvl="0" indent="-216000" algn="ctr"/>
            <a:r>
              <a:rPr lang="x-none" sz="3200" kern="1200" dirty="0">
                <a:latin typeface="Times New Roman" pitchFamily="18"/>
                <a:cs typeface="Times New Roman" pitchFamily="18"/>
              </a:rPr>
              <a:t>ИВЛ-ассоциированная пневмония (VAP)</a:t>
            </a:r>
          </a:p>
          <a:p>
            <a:pPr lvl="0" indent="-216000" algn="ctr"/>
            <a:endParaRPr lang="x-none" kern="1200" dirty="0">
              <a:latin typeface="Times New Roman" pitchFamily="18"/>
              <a:cs typeface="Times New Roman" pitchFamily="1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1172BAC-9A93-4809-AEE9-A75D8649D107}"/>
              </a:ext>
            </a:extLst>
          </p:cNvPr>
          <p:cNvSpPr txBox="1"/>
          <p:nvPr/>
        </p:nvSpPr>
        <p:spPr>
          <a:xfrm>
            <a:off x="0" y="540000"/>
            <a:ext cx="10019880" cy="34498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endParaRPr lang="de-DE" sz="2400" b="0" i="0" u="none" strike="noStrike" kern="120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endParaRPr lang="de-DE" sz="10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EB968B1-E7BE-4F13-A6CC-6E559EF18E60}"/>
              </a:ext>
            </a:extLst>
          </p:cNvPr>
          <p:cNvSpPr txBox="1"/>
          <p:nvPr/>
        </p:nvSpPr>
        <p:spPr>
          <a:xfrm>
            <a:off x="344420" y="1493837"/>
            <a:ext cx="9720000" cy="3780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Рентгенография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грудной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клетки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или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компьютерная</a:t>
            </a:r>
            <a:endParaRPr lang="de-DE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томография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используются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для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традиционной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оценки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de-DE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VAP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,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но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эти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методы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непрактичны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в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использовании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у </a:t>
            </a:r>
            <a:endParaRPr lang="de-DE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тяжело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больных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пациентов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. </a:t>
            </a:r>
            <a:endParaRPr lang="de-DE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Поэтому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УЗИ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легких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все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чаще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используется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для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de-DE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оценки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VAP в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отделении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интенсивной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терапии</a:t>
            </a:r>
            <a:endParaRPr lang="de-DE" sz="3200" b="0" i="0" u="none" strike="noStrike" kern="1200" dirty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endParaRPr lang="de-DE" sz="1000" b="0" i="0" u="none" strike="noStrike" kern="1200" dirty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E13BDE-9728-4A19-A647-E970B85467A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40879" y="555480"/>
            <a:ext cx="8608320" cy="1262520"/>
          </a:xfrm>
        </p:spPr>
        <p:txBody>
          <a:bodyPr>
            <a:spAutoFit/>
          </a:bodyPr>
          <a:lstStyle/>
          <a:p>
            <a:pPr lvl="0"/>
            <a:r>
              <a:rPr lang="de-DE" sz="3600">
                <a:latin typeface="Times New Roman" pitchFamily="18"/>
              </a:rPr>
              <a:t>Цель и задачи: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BA432F7-1560-4A1A-A7AF-CF3745FB0BED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740879" y="2101680"/>
            <a:ext cx="8608320" cy="4762799"/>
          </a:xfrm>
        </p:spPr>
        <p:txBody>
          <a:bodyPr anchor="ctr">
            <a:spAutoFit/>
          </a:bodyPr>
          <a:lstStyle/>
          <a:p>
            <a:pPr lvl="0" indent="-216000" algn="ctr"/>
            <a:r>
              <a:rPr lang="de-DE" sz="3200">
                <a:latin typeface="Times New Roman" pitchFamily="18"/>
              </a:rPr>
              <a:t>Определить эффективность УЗИ легких у тяжелобольных пациентов при ИВЛ-ассоциированной пневмонии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0015AE4-DFCD-4C12-B4FE-0527B38C0E5B}"/>
              </a:ext>
            </a:extLst>
          </p:cNvPr>
          <p:cNvSpPr txBox="1"/>
          <p:nvPr/>
        </p:nvSpPr>
        <p:spPr>
          <a:xfrm>
            <a:off x="360235" y="1493837"/>
            <a:ext cx="9720000" cy="64105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В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развивающихся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странах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VAP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встречается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у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до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30% </a:t>
            </a:r>
            <a:endParaRPr lang="de-DE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критически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больных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пациентов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с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искусственной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de-DE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вентиляцией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легких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, и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средняя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частота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VAP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варьируется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от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10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до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41,7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случаев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на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de-DE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1000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дней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искусственного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дыхания</a:t>
            </a:r>
            <a:endParaRPr lang="de-DE" sz="3200" b="0" i="0" u="none" strike="noStrike" kern="1200" dirty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3200" b="0" i="0" u="none" strike="noStrike" kern="1200" dirty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VAP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остается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основной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причиной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смерти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de-DE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среди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госпитализированных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пациентов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. </a:t>
            </a:r>
            <a:endParaRPr lang="de-DE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Смертность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,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связанная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с VAP,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значительно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de-DE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варьируется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у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разных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пациентов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,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приблизительный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de-DE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уровень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смертности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составляет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16–94%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685F0B-6C54-41B3-9DB7-4DFB8642A9A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40879" y="555480"/>
            <a:ext cx="8608320" cy="1262520"/>
          </a:xfrm>
        </p:spPr>
        <p:txBody>
          <a:bodyPr>
            <a:spAutoFit/>
          </a:bodyPr>
          <a:lstStyle/>
          <a:p>
            <a:pPr lvl="0"/>
            <a:r>
              <a:rPr lang="de-DE" sz="3600">
                <a:latin typeface="Times New Roman" pitchFamily="18"/>
              </a:rPr>
              <a:t>Диагностика: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7729E7F-4420-4A14-950B-5F0994DD335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000" y="2520000"/>
            <a:ext cx="9071640" cy="4989240"/>
          </a:xfrm>
        </p:spPr>
        <p:txBody>
          <a:bodyPr/>
          <a:lstStyle/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de-DE" sz="3200" dirty="0" err="1">
                <a:latin typeface="Times New Roman" pitchFamily="18"/>
              </a:rPr>
              <a:t>рентгенография</a:t>
            </a:r>
            <a:r>
              <a:rPr lang="de-DE" sz="3200" dirty="0">
                <a:latin typeface="Times New Roman" pitchFamily="18"/>
              </a:rPr>
              <a:t> </a:t>
            </a:r>
            <a:r>
              <a:rPr lang="de-DE" sz="3200" dirty="0" err="1">
                <a:latin typeface="Times New Roman" pitchFamily="18"/>
              </a:rPr>
              <a:t>грудной</a:t>
            </a:r>
            <a:r>
              <a:rPr lang="de-DE" sz="3200" dirty="0">
                <a:latin typeface="Times New Roman" pitchFamily="18"/>
              </a:rPr>
              <a:t> </a:t>
            </a:r>
            <a:r>
              <a:rPr lang="de-DE" sz="3200" dirty="0" err="1">
                <a:latin typeface="Times New Roman" pitchFamily="18"/>
              </a:rPr>
              <a:t>клетки</a:t>
            </a:r>
            <a:r>
              <a:rPr lang="de-DE" sz="3200" dirty="0">
                <a:latin typeface="Times New Roman" pitchFamily="18"/>
              </a:rPr>
              <a:t> </a:t>
            </a:r>
            <a:r>
              <a:rPr lang="de-DE" sz="3200" dirty="0" err="1" smtClean="0">
                <a:latin typeface="Times New Roman" pitchFamily="18"/>
              </a:rPr>
              <a:t>или</a:t>
            </a:r>
            <a:r>
              <a:rPr lang="de-DE" sz="3200" dirty="0" smtClean="0">
                <a:latin typeface="Times New Roman" pitchFamily="18"/>
              </a:rPr>
              <a:t> </a:t>
            </a:r>
            <a:r>
              <a:rPr lang="de-DE" sz="3200" dirty="0" err="1">
                <a:latin typeface="Times New Roman" pitchFamily="18"/>
              </a:rPr>
              <a:t>компьютерная</a:t>
            </a:r>
            <a:r>
              <a:rPr lang="de-DE" sz="3200" dirty="0">
                <a:latin typeface="Times New Roman" pitchFamily="18"/>
              </a:rPr>
              <a:t> </a:t>
            </a:r>
            <a:r>
              <a:rPr lang="de-DE" sz="3200" dirty="0" err="1">
                <a:latin typeface="Times New Roman" pitchFamily="18"/>
              </a:rPr>
              <a:t>томография</a:t>
            </a:r>
            <a:r>
              <a:rPr lang="de-DE" sz="3200" dirty="0">
                <a:latin typeface="Times New Roman" pitchFamily="18"/>
              </a:rPr>
              <a:t> (КТ)</a:t>
            </a: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endParaRPr lang="de-DE" sz="3200" dirty="0">
              <a:latin typeface="Times New Roman" pitchFamily="18"/>
            </a:endParaRPr>
          </a:p>
          <a:p>
            <a:pPr lvl="0">
              <a:buClr>
                <a:srgbClr val="0E594D"/>
              </a:buClr>
              <a:buSzPct val="45000"/>
              <a:buFont typeface="StarSymbol"/>
              <a:buChar char="●"/>
            </a:pPr>
            <a:r>
              <a:rPr lang="de-DE" sz="3200" dirty="0" err="1">
                <a:latin typeface="Times New Roman" pitchFamily="18"/>
              </a:rPr>
              <a:t>Более</a:t>
            </a:r>
            <a:r>
              <a:rPr lang="de-DE" sz="3200" dirty="0">
                <a:latin typeface="Times New Roman" pitchFamily="18"/>
              </a:rPr>
              <a:t> 90% </a:t>
            </a:r>
            <a:r>
              <a:rPr lang="de-DE" sz="3200" dirty="0" err="1">
                <a:latin typeface="Times New Roman" pitchFamily="18"/>
              </a:rPr>
              <a:t>критически</a:t>
            </a:r>
            <a:r>
              <a:rPr lang="de-DE" sz="3200" dirty="0">
                <a:latin typeface="Times New Roman" pitchFamily="18"/>
              </a:rPr>
              <a:t> </a:t>
            </a:r>
            <a:r>
              <a:rPr lang="de-DE" sz="3200" dirty="0" err="1">
                <a:latin typeface="Times New Roman" pitchFamily="18"/>
              </a:rPr>
              <a:t>больных</a:t>
            </a:r>
            <a:r>
              <a:rPr lang="de-DE" sz="3200" dirty="0">
                <a:latin typeface="Times New Roman" pitchFamily="18"/>
              </a:rPr>
              <a:t> </a:t>
            </a:r>
            <a:r>
              <a:rPr lang="de-DE" sz="3200" dirty="0" err="1">
                <a:latin typeface="Times New Roman" pitchFamily="18"/>
              </a:rPr>
              <a:t>пациентов</a:t>
            </a:r>
            <a:r>
              <a:rPr lang="de-DE" sz="3200" dirty="0">
                <a:latin typeface="Times New Roman" pitchFamily="18"/>
              </a:rPr>
              <a:t> с </a:t>
            </a:r>
            <a:r>
              <a:rPr lang="de-DE" sz="3200" dirty="0" err="1">
                <a:latin typeface="Times New Roman" pitchFamily="18"/>
              </a:rPr>
              <a:t>искусственной</a:t>
            </a:r>
            <a:r>
              <a:rPr lang="de-DE" sz="3200" dirty="0">
                <a:latin typeface="Times New Roman" pitchFamily="18"/>
              </a:rPr>
              <a:t> </a:t>
            </a:r>
            <a:r>
              <a:rPr lang="de-DE" sz="3200" dirty="0" err="1">
                <a:latin typeface="Times New Roman" pitchFamily="18"/>
              </a:rPr>
              <a:t>вентиляцией</a:t>
            </a:r>
            <a:r>
              <a:rPr lang="de-DE" sz="3200" dirty="0">
                <a:latin typeface="Times New Roman" pitchFamily="18"/>
              </a:rPr>
              <a:t> </a:t>
            </a:r>
            <a:r>
              <a:rPr lang="de-DE" sz="3200" dirty="0" err="1">
                <a:latin typeface="Times New Roman" pitchFamily="18"/>
              </a:rPr>
              <a:t>легких</a:t>
            </a:r>
            <a:r>
              <a:rPr lang="de-DE" sz="3200" dirty="0">
                <a:latin typeface="Times New Roman" pitchFamily="18"/>
              </a:rPr>
              <a:t>, </a:t>
            </a:r>
            <a:r>
              <a:rPr lang="de-DE" sz="3200" dirty="0" err="1">
                <a:latin typeface="Times New Roman" pitchFamily="18"/>
              </a:rPr>
              <a:t>которые</a:t>
            </a:r>
            <a:r>
              <a:rPr lang="de-DE" sz="3200" dirty="0">
                <a:latin typeface="Times New Roman" pitchFamily="18"/>
              </a:rPr>
              <a:t> </a:t>
            </a:r>
            <a:r>
              <a:rPr lang="de-DE" sz="3200" dirty="0" err="1">
                <a:latin typeface="Times New Roman" pitchFamily="18"/>
              </a:rPr>
              <a:t>умирают</a:t>
            </a:r>
            <a:r>
              <a:rPr lang="de-DE" sz="3200" dirty="0">
                <a:latin typeface="Times New Roman" pitchFamily="18"/>
              </a:rPr>
              <a:t> в </a:t>
            </a:r>
            <a:r>
              <a:rPr lang="de-DE" sz="3200" dirty="0" err="1">
                <a:latin typeface="Times New Roman" pitchFamily="18"/>
              </a:rPr>
              <a:t>отделении</a:t>
            </a:r>
            <a:r>
              <a:rPr lang="de-DE" sz="3200" dirty="0">
                <a:latin typeface="Times New Roman" pitchFamily="18"/>
              </a:rPr>
              <a:t> </a:t>
            </a:r>
            <a:r>
              <a:rPr lang="de-DE" sz="3200" dirty="0" err="1">
                <a:latin typeface="Times New Roman" pitchFamily="18"/>
              </a:rPr>
              <a:t>интенсивной</a:t>
            </a:r>
            <a:r>
              <a:rPr lang="de-DE" sz="3200" dirty="0">
                <a:latin typeface="Times New Roman" pitchFamily="18"/>
              </a:rPr>
              <a:t> </a:t>
            </a:r>
            <a:r>
              <a:rPr lang="de-DE" sz="3200" dirty="0" err="1">
                <a:latin typeface="Times New Roman" pitchFamily="18"/>
              </a:rPr>
              <a:t>терапии</a:t>
            </a:r>
            <a:r>
              <a:rPr lang="de-DE" sz="3200" dirty="0">
                <a:latin typeface="Times New Roman" pitchFamily="18"/>
              </a:rPr>
              <a:t>, </a:t>
            </a:r>
            <a:r>
              <a:rPr lang="de-DE" sz="3200" dirty="0" err="1">
                <a:latin typeface="Times New Roman" pitchFamily="18"/>
              </a:rPr>
              <a:t>имеют</a:t>
            </a:r>
            <a:r>
              <a:rPr lang="de-DE" sz="3200" dirty="0">
                <a:latin typeface="Times New Roman" pitchFamily="18"/>
              </a:rPr>
              <a:t> </a:t>
            </a:r>
            <a:r>
              <a:rPr lang="de-DE" sz="3200" dirty="0" err="1">
                <a:latin typeface="Times New Roman" pitchFamily="18"/>
              </a:rPr>
              <a:t>гистологические</a:t>
            </a:r>
            <a:r>
              <a:rPr lang="de-DE" sz="3200" dirty="0">
                <a:latin typeface="Times New Roman" pitchFamily="18"/>
              </a:rPr>
              <a:t> </a:t>
            </a:r>
            <a:r>
              <a:rPr lang="de-DE" sz="3200" dirty="0" err="1">
                <a:latin typeface="Times New Roman" pitchFamily="18"/>
              </a:rPr>
              <a:t>признаки</a:t>
            </a:r>
            <a:r>
              <a:rPr lang="de-DE" sz="3200" dirty="0">
                <a:latin typeface="Times New Roman" pitchFamily="18"/>
              </a:rPr>
              <a:t> </a:t>
            </a:r>
            <a:r>
              <a:rPr lang="de-DE" sz="3200" dirty="0" err="1">
                <a:latin typeface="Times New Roman" pitchFamily="18"/>
              </a:rPr>
              <a:t>паренхиматозной</a:t>
            </a:r>
            <a:r>
              <a:rPr lang="de-DE" sz="3200" dirty="0">
                <a:latin typeface="Times New Roman" pitchFamily="18"/>
              </a:rPr>
              <a:t> </a:t>
            </a:r>
            <a:r>
              <a:rPr lang="de-DE" sz="3200" dirty="0" err="1">
                <a:latin typeface="Times New Roman" pitchFamily="18"/>
              </a:rPr>
              <a:t>инфекции</a:t>
            </a:r>
            <a:r>
              <a:rPr lang="de-DE" sz="3200" dirty="0">
                <a:latin typeface="Times New Roman" pitchFamily="18"/>
              </a:rPr>
              <a:t> </a:t>
            </a:r>
            <a:r>
              <a:rPr lang="de-DE" sz="3200" dirty="0" err="1">
                <a:latin typeface="Times New Roman" pitchFamily="18"/>
              </a:rPr>
              <a:t>легких</a:t>
            </a:r>
            <a:endParaRPr lang="de-DE" sz="3200" dirty="0">
              <a:latin typeface="Times New Roman" pitchFamily="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7B172BE-E60B-4537-92B2-AEA7000DEB89}"/>
              </a:ext>
            </a:extLst>
          </p:cNvPr>
          <p:cNvSpPr txBox="1"/>
          <p:nvPr/>
        </p:nvSpPr>
        <p:spPr>
          <a:xfrm>
            <a:off x="392112" y="10178"/>
            <a:ext cx="9540000" cy="5458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de-DE" sz="3600" b="1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Сравнение</a:t>
            </a:r>
            <a:r>
              <a:rPr lang="de-DE" sz="3600" b="1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600" b="1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инструментов</a:t>
            </a:r>
            <a:r>
              <a:rPr lang="de-DE" sz="3600" b="1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600" b="1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визуализации</a:t>
            </a:r>
            <a:r>
              <a:rPr lang="de-DE" sz="3600" b="1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600" b="1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для</a:t>
            </a:r>
            <a:r>
              <a:rPr lang="de-DE" sz="3600" b="1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de-DE" sz="3600" b="1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de-DE" sz="3600" b="1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мониторинга</a:t>
            </a:r>
            <a:r>
              <a:rPr lang="de-DE" sz="3600" b="1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600" b="1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VAP в </a:t>
            </a:r>
            <a:r>
              <a:rPr lang="de-DE" sz="3600" b="1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отделении</a:t>
            </a:r>
            <a:r>
              <a:rPr lang="de-DE" sz="3600" b="1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600" b="1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интенсивной</a:t>
            </a:r>
            <a:r>
              <a:rPr lang="de-DE" sz="3600" b="1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de-DE" sz="3600" b="1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de-DE" sz="3600" b="1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терапии</a:t>
            </a:r>
            <a:r>
              <a:rPr lang="de-DE" sz="36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: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endParaRPr lang="de-DE" sz="3600" b="0" i="0" u="none" strike="noStrike" kern="1200" dirty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В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настоящее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время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международные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клинические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de-DE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рекомендации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предписывают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использование</a:t>
            </a:r>
            <a:endParaRPr lang="de-DE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рентгенографии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грудной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клетки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в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качестве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endParaRPr lang="de-DE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базового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метода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выявления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пневмонии</a:t>
            </a:r>
            <a:r>
              <a:rPr lang="de-DE" sz="3200" b="0" i="0" u="none" strike="noStrike" kern="1200" dirty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у </a:t>
            </a:r>
            <a:endParaRPr lang="de-DE" sz="3200" b="0" i="0" u="none" strike="noStrike" kern="1200" dirty="0" smtClean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de-DE" sz="3200" b="0" i="0" u="none" strike="noStrike" kern="1200" dirty="0" err="1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взрослого</a:t>
            </a:r>
            <a:r>
              <a:rPr lang="de-DE" sz="3200" b="0" i="0" u="none" strike="noStrike" kern="1200" dirty="0" smtClean="0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 </a:t>
            </a:r>
            <a:r>
              <a:rPr lang="de-DE" sz="3200" b="0" i="0" u="none" strike="noStrike" kern="1200" dirty="0" err="1">
                <a:ln>
                  <a:noFill/>
                </a:ln>
                <a:latin typeface="Times New Roman" pitchFamily="18"/>
                <a:ea typeface="Andale Sans UI" pitchFamily="2"/>
                <a:cs typeface="Tahoma" pitchFamily="2"/>
              </a:rPr>
              <a:t>населения</a:t>
            </a:r>
            <a:endParaRPr lang="de-DE" sz="3200" b="0" i="0" u="none" strike="noStrike" kern="1200" dirty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endParaRPr lang="de-DE" sz="2400" b="0" i="0" u="none" strike="noStrike" kern="1200" dirty="0">
              <a:ln>
                <a:noFill/>
              </a:ln>
              <a:latin typeface="Times New Roman" pitchFamily="18"/>
              <a:ea typeface="Andale Sans UI" pitchFamily="2"/>
              <a:cs typeface="Tahoma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endParaRPr lang="de-DE" sz="1000" b="0" i="0" u="none" strike="noStrike" kern="1200" dirty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38B4058B-EDDB-4E86-B6C5-673359C6F11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68312" y="1189037"/>
            <a:ext cx="9360000" cy="5940000"/>
          </a:xfrm>
        </p:spPr>
        <p:txBody>
          <a:bodyPr/>
          <a:lstStyle/>
          <a:p>
            <a:pPr lvl="0"/>
            <a:r>
              <a:rPr lang="x-none" sz="3200" kern="1200" dirty="0" smtClean="0">
                <a:latin typeface="Times New Roman" pitchFamily="18"/>
                <a:cs typeface="Times New Roman" pitchFamily="18"/>
              </a:rPr>
              <a:t>Однако</a:t>
            </a:r>
            <a:r>
              <a:rPr lang="en-US" sz="3200" kern="1200" dirty="0">
                <a:latin typeface="Times New Roman" pitchFamily="18"/>
                <a:cs typeface="Times New Roman" pitchFamily="18"/>
              </a:rPr>
              <a:t> </a:t>
            </a:r>
            <a:r>
              <a:rPr lang="ru-RU" sz="3200" kern="1200" dirty="0" smtClean="0">
                <a:latin typeface="Times New Roman" pitchFamily="18"/>
                <a:cs typeface="Times New Roman" pitchFamily="18"/>
              </a:rPr>
              <a:t>рентгенография органов </a:t>
            </a:r>
            <a:r>
              <a:rPr lang="ru-RU" sz="3200" kern="1200" dirty="0">
                <a:latin typeface="Times New Roman" pitchFamily="18"/>
                <a:cs typeface="Times New Roman" pitchFamily="18"/>
              </a:rPr>
              <a:t>грудной клетки  </a:t>
            </a:r>
            <a:r>
              <a:rPr lang="x-none" sz="3200" kern="1200" dirty="0" smtClean="0">
                <a:latin typeface="Times New Roman" pitchFamily="18"/>
                <a:cs typeface="Times New Roman" pitchFamily="18"/>
              </a:rPr>
              <a:t>имеет </a:t>
            </a:r>
            <a:r>
              <a:rPr lang="x-none" sz="3200" kern="1200" dirty="0">
                <a:latin typeface="Times New Roman" pitchFamily="18"/>
                <a:cs typeface="Times New Roman" pitchFamily="18"/>
              </a:rPr>
              <a:t>некоторые ограничения при диагностики пневмонии в отделении интенсивной </a:t>
            </a:r>
            <a:r>
              <a:rPr lang="x-none" sz="3200" kern="1200" dirty="0" smtClean="0">
                <a:latin typeface="Times New Roman" pitchFamily="18"/>
                <a:cs typeface="Times New Roman" pitchFamily="18"/>
              </a:rPr>
              <a:t>терапии</a:t>
            </a:r>
            <a:r>
              <a:rPr lang="ru-RU" sz="3200" kern="1200" dirty="0" smtClean="0">
                <a:latin typeface="Times New Roman" pitchFamily="18"/>
                <a:cs typeface="Times New Roman" pitchFamily="18"/>
              </a:rPr>
              <a:t>:</a:t>
            </a:r>
            <a:endParaRPr lang="x-none" sz="3200" kern="1200" dirty="0">
              <a:latin typeface="Times New Roman" pitchFamily="18"/>
              <a:cs typeface="Times New Roman" pitchFamily="18"/>
            </a:endParaRPr>
          </a:p>
          <a:p>
            <a:pPr lvl="0"/>
            <a:endParaRPr lang="x-none" sz="3200" kern="1200" dirty="0">
              <a:latin typeface="Times New Roman" pitchFamily="18"/>
              <a:cs typeface="Times New Roman" pitchFamily="18"/>
            </a:endParaRPr>
          </a:p>
          <a:p>
            <a:pPr lvl="0"/>
            <a:r>
              <a:rPr lang="x-none" sz="3200" kern="1200" dirty="0">
                <a:latin typeface="Times New Roman" pitchFamily="18"/>
                <a:cs typeface="Times New Roman" pitchFamily="18"/>
              </a:rPr>
              <a:t>Во-первых, ее результаты могут быть отрицательными у пациентов на ранних стадиях пневмонии</a:t>
            </a:r>
          </a:p>
          <a:p>
            <a:pPr lvl="0"/>
            <a:endParaRPr lang="x-none" sz="3200" kern="1200" dirty="0">
              <a:latin typeface="Times New Roman" pitchFamily="18"/>
              <a:cs typeface="Times New Roman" pitchFamily="18"/>
            </a:endParaRPr>
          </a:p>
          <a:p>
            <a:pPr lvl="0"/>
            <a:r>
              <a:rPr lang="x-none" sz="3200" kern="1200" dirty="0">
                <a:latin typeface="Times New Roman" pitchFamily="18"/>
                <a:cs typeface="Times New Roman" pitchFamily="18"/>
              </a:rPr>
              <a:t>Во-вторых, </a:t>
            </a:r>
            <a:r>
              <a:rPr lang="ru-RU" sz="3200" kern="1200" dirty="0" smtClean="0">
                <a:latin typeface="Times New Roman" pitchFamily="18"/>
                <a:cs typeface="Times New Roman" pitchFamily="18"/>
              </a:rPr>
              <a:t>Р-я органов грудной клетки </a:t>
            </a:r>
            <a:r>
              <a:rPr lang="x-none" sz="3200" kern="1200" dirty="0" smtClean="0">
                <a:latin typeface="Times New Roman" pitchFamily="18"/>
                <a:cs typeface="Times New Roman" pitchFamily="18"/>
              </a:rPr>
              <a:t>обладает </a:t>
            </a:r>
            <a:r>
              <a:rPr lang="x-none" sz="3200" kern="1200" dirty="0">
                <a:latin typeface="Times New Roman" pitchFamily="18"/>
                <a:cs typeface="Times New Roman" pitchFamily="18"/>
              </a:rPr>
              <a:t>низкой чувствительностью и относительно низкой точностью</a:t>
            </a:r>
          </a:p>
          <a:p>
            <a:pPr lvl="0"/>
            <a:r>
              <a:rPr lang="x-none" kern="1200" dirty="0">
                <a:latin typeface="Times New Roman" pitchFamily="18"/>
                <a:cs typeface="Times New Roman" pitchFamily="18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3179DC7-847A-458B-A5A2-CAC51DC23200}"/>
              </a:ext>
            </a:extLst>
          </p:cNvPr>
          <p:cNvSpPr txBox="1"/>
          <p:nvPr/>
        </p:nvSpPr>
        <p:spPr>
          <a:xfrm>
            <a:off x="392112" y="1570037"/>
            <a:ext cx="9540000" cy="35935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x-none" sz="2400" b="0" i="0" u="none" strike="noStrike" kern="1200" dirty="0">
              <a:ln>
                <a:noFill/>
              </a:ln>
              <a:solidFill>
                <a:srgbClr val="000000"/>
              </a:solidFill>
              <a:latin typeface="Times New Roman" pitchFamily="18"/>
              <a:ea typeface="Andale Sans UI" pitchFamily="2"/>
              <a:cs typeface="Times New Roman" pitchFamily="18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x-none" sz="32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В-третьих, результаты радиологических </a:t>
            </a:r>
            <a:r>
              <a:rPr lang="x-none" sz="32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исследований</a:t>
            </a:r>
            <a:endParaRPr lang="ru-RU" sz="3200" b="0" i="0" u="none" strike="noStrike" kern="1200" dirty="0" smtClean="0">
              <a:ln>
                <a:noFill/>
              </a:ln>
              <a:solidFill>
                <a:srgbClr val="000000"/>
              </a:solidFill>
              <a:latin typeface="Times New Roman" pitchFamily="18"/>
              <a:ea typeface="Andale Sans UI" pitchFamily="2"/>
              <a:cs typeface="Times New Roman" pitchFamily="18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x-none" sz="32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дают </a:t>
            </a:r>
            <a:r>
              <a:rPr lang="x-none" sz="32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субъективную интерпретацию </a:t>
            </a:r>
            <a:r>
              <a:rPr lang="x-none" sz="32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(</a:t>
            </a:r>
            <a:r>
              <a:rPr lang="x-none" sz="32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играет роль </a:t>
            </a:r>
            <a:endParaRPr lang="ru-RU" sz="3200" b="0" i="0" u="none" strike="noStrike" kern="1200" dirty="0" smtClean="0">
              <a:ln>
                <a:noFill/>
              </a:ln>
              <a:solidFill>
                <a:srgbClr val="000000"/>
              </a:solidFill>
              <a:latin typeface="Times New Roman" pitchFamily="18"/>
              <a:ea typeface="Andale Sans UI" pitchFamily="2"/>
              <a:cs typeface="Times New Roman" pitchFamily="18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x-none" sz="32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человеческий </a:t>
            </a:r>
            <a:r>
              <a:rPr lang="x-none" sz="32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фактор)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x-none" sz="3200" b="0" i="0" u="none" strike="noStrike" kern="1200" dirty="0">
              <a:ln>
                <a:noFill/>
              </a:ln>
              <a:solidFill>
                <a:srgbClr val="000000"/>
              </a:solidFill>
              <a:latin typeface="Times New Roman" pitchFamily="18"/>
              <a:ea typeface="Andale Sans UI" pitchFamily="2"/>
              <a:cs typeface="Times New Roman" pitchFamily="18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x-none" sz="32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В-четвертых, </a:t>
            </a:r>
            <a:r>
              <a:rPr lang="x-none" sz="32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повторн</a:t>
            </a:r>
            <a:r>
              <a:rPr lang="ru-RU" sz="3200" b="0" i="0" u="none" strike="noStrike" kern="1200" dirty="0" err="1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ая</a:t>
            </a:r>
            <a:r>
              <a:rPr lang="ru-RU" sz="32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 </a:t>
            </a:r>
            <a:r>
              <a:rPr lang="ru-RU" sz="3200" b="0" i="0" u="none" strike="noStrike" kern="1200" dirty="0" err="1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ренгенография</a:t>
            </a:r>
            <a:endParaRPr lang="ru-RU" sz="3200" b="0" i="0" u="none" strike="noStrike" kern="1200" dirty="0" smtClean="0">
              <a:ln>
                <a:noFill/>
              </a:ln>
              <a:solidFill>
                <a:srgbClr val="000000"/>
              </a:solidFill>
              <a:latin typeface="Times New Roman" pitchFamily="18"/>
              <a:ea typeface="Andale Sans UI" pitchFamily="2"/>
              <a:cs typeface="Times New Roman" pitchFamily="18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3200" dirty="0"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о</a:t>
            </a:r>
            <a:r>
              <a:rPr lang="ru-RU" sz="3200" dirty="0" smtClean="0"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рганов грудной клетки</a:t>
            </a:r>
            <a:r>
              <a:rPr lang="x-none" sz="32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 </a:t>
            </a:r>
            <a:r>
              <a:rPr lang="x-none" sz="32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может привести к </a:t>
            </a:r>
            <a:endParaRPr lang="ru-RU" sz="3200" b="0" i="0" u="none" strike="noStrike" kern="1200" dirty="0" smtClean="0">
              <a:ln>
                <a:noFill/>
              </a:ln>
              <a:solidFill>
                <a:srgbClr val="000000"/>
              </a:solidFill>
              <a:latin typeface="Times New Roman" pitchFamily="18"/>
              <a:ea typeface="Andale Sans UI" pitchFamily="2"/>
              <a:cs typeface="Times New Roman" pitchFamily="18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x-none" sz="32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чрезмерному </a:t>
            </a:r>
            <a:r>
              <a:rPr lang="x-none" sz="32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облучению некоторых тяжело больных </a:t>
            </a:r>
            <a:endParaRPr lang="ru-RU" sz="3200" b="0" i="0" u="none" strike="noStrike" kern="1200" dirty="0" smtClean="0">
              <a:ln>
                <a:noFill/>
              </a:ln>
              <a:solidFill>
                <a:srgbClr val="000000"/>
              </a:solidFill>
              <a:latin typeface="Times New Roman" pitchFamily="18"/>
              <a:ea typeface="Andale Sans UI" pitchFamily="2"/>
              <a:cs typeface="Times New Roman" pitchFamily="18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x-none" sz="32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пациентов </a:t>
            </a:r>
            <a:r>
              <a:rPr lang="x-none" sz="32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ndale Sans UI" pitchFamily="2"/>
                <a:cs typeface="Times New Roman" pitchFamily="18"/>
              </a:rPr>
              <a:t>в отделении интенсивной терапии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yt-coo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698</Words>
  <Application>Microsoft Office PowerPoint</Application>
  <PresentationFormat>Произвольный</PresentationFormat>
  <Paragraphs>184</Paragraphs>
  <Slides>17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Default</vt:lpstr>
      <vt:lpstr>lyt-cool</vt:lpstr>
      <vt:lpstr>Презентация PowerPoint</vt:lpstr>
      <vt:lpstr>Актуальность:</vt:lpstr>
      <vt:lpstr>Презентация PowerPoint</vt:lpstr>
      <vt:lpstr>Цель и задачи:</vt:lpstr>
      <vt:lpstr>Презентация PowerPoint</vt:lpstr>
      <vt:lpstr>Диагностика: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f3kab25_3</cp:lastModifiedBy>
  <cp:revision>10</cp:revision>
  <dcterms:created xsi:type="dcterms:W3CDTF">2009-04-16T11:32:32Z</dcterms:created>
  <dcterms:modified xsi:type="dcterms:W3CDTF">2020-04-13T09:44:51Z</dcterms:modified>
</cp:coreProperties>
</file>