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83" r:id="rId2"/>
    <p:sldId id="284" r:id="rId3"/>
    <p:sldId id="323" r:id="rId4"/>
    <p:sldId id="287" r:id="rId5"/>
    <p:sldId id="324" r:id="rId6"/>
    <p:sldId id="322" r:id="rId7"/>
    <p:sldId id="325" r:id="rId8"/>
    <p:sldId id="288" r:id="rId9"/>
    <p:sldId id="289" r:id="rId10"/>
    <p:sldId id="326" r:id="rId11"/>
    <p:sldId id="31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157572-7FC6-4216-BEF4-7D6438FF35EF}" v="518" dt="2021-05-16T19:28:35.808"/>
    <p1510:client id="{A30C0A96-2CC7-4E98-ADE6-E771B5356709}" v="184" dt="2021-05-17T15:13:35.174"/>
    <p1510:client id="{A969A5EE-B0B6-4F65-89D7-0A70E792FD02}" v="1097" dt="2021-05-14T16:59:09.048"/>
    <p1510:client id="{E368971C-DDA8-4F28-B664-27811F85CC5C}" v="93" dt="2021-05-17T16:46:18.071"/>
    <p1510:client id="{F8397543-D121-476B-882D-5AB40B063C3B}" v="1703" dt="2021-05-14T15:20:51.9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923" autoAdjust="0"/>
  </p:normalViewPr>
  <p:slideViewPr>
    <p:cSldViewPr snapToGrid="0">
      <p:cViewPr varScale="1">
        <p:scale>
          <a:sx n="107" d="100"/>
          <a:sy n="107" d="100"/>
        </p:scale>
        <p:origin x="71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F756F-2B0C-4876-90EC-ADFCEBD997BF}" type="datetimeFigureOut">
              <a:rPr lang="ru-RU" smtClean="0"/>
              <a:t>10.01.2022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52422-1DAE-4297-B4A6-222BC3AC29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224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52422-1DAE-4297-B4A6-222BC3AC295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875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52422-1DAE-4297-B4A6-222BC3AC295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40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52422-1DAE-4297-B4A6-222BC3AC295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572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52422-1DAE-4297-B4A6-222BC3AC295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878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52422-1DAE-4297-B4A6-222BC3AC295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060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07B59-54C2-43A1-A03E-B269067213FE}" type="datetimeFigureOut">
              <a:rPr lang="ru-RU" smtClean="0"/>
              <a:t>10.01.2022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5A614-9144-49B7-9272-0B6280DA7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006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07B59-54C2-43A1-A03E-B269067213FE}" type="datetimeFigureOut">
              <a:rPr lang="ru-RU" smtClean="0"/>
              <a:t>10.01.2022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5A614-9144-49B7-9272-0B6280DA7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481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3"/>
            <a:ext cx="36576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3"/>
            <a:ext cx="107696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07B59-54C2-43A1-A03E-B269067213FE}" type="datetimeFigureOut">
              <a:rPr lang="ru-RU" smtClean="0"/>
              <a:t>10.01.2022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5A614-9144-49B7-9272-0B6280DA7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038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07B59-54C2-43A1-A03E-B269067213FE}" type="datetimeFigureOut">
              <a:rPr lang="ru-RU" smtClean="0"/>
              <a:t>10.01.2022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5A614-9144-49B7-9272-0B6280DA7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455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07B59-54C2-43A1-A03E-B269067213FE}" type="datetimeFigureOut">
              <a:rPr lang="ru-RU" smtClean="0"/>
              <a:t>10.01.2022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5A614-9144-49B7-9272-0B6280DA7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05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8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07B59-54C2-43A1-A03E-B269067213FE}" type="datetimeFigureOut">
              <a:rPr lang="ru-RU" smtClean="0"/>
              <a:t>10.01.2022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5A614-9144-49B7-9272-0B6280DA7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889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07B59-54C2-43A1-A03E-B269067213FE}" type="datetimeFigureOut">
              <a:rPr lang="ru-RU" smtClean="0"/>
              <a:t>10.01.2022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5A614-9144-49B7-9272-0B6280DA7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372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07B59-54C2-43A1-A03E-B269067213FE}" type="datetimeFigureOut">
              <a:rPr lang="ru-RU" smtClean="0"/>
              <a:t>10.01.2022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5A614-9144-49B7-9272-0B6280DA7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463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07B59-54C2-43A1-A03E-B269067213FE}" type="datetimeFigureOut">
              <a:rPr lang="ru-RU" smtClean="0"/>
              <a:t>10.01.2022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5A614-9144-49B7-9272-0B6280DA7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504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07B59-54C2-43A1-A03E-B269067213FE}" type="datetimeFigureOut">
              <a:rPr lang="ru-RU" smtClean="0"/>
              <a:t>10.01.2022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5A614-9144-49B7-9272-0B6280DA7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609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07B59-54C2-43A1-A03E-B269067213FE}" type="datetimeFigureOut">
              <a:rPr lang="ru-RU" smtClean="0"/>
              <a:t>10.01.2022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5A614-9144-49B7-9272-0B6280DA7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087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07B59-54C2-43A1-A03E-B269067213FE}" type="datetimeFigureOut">
              <a:rPr lang="ru-RU" smtClean="0"/>
              <a:t>10.01.2022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5A614-9144-49B7-9272-0B6280DA7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410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981BB5D-3196-46F2-8B25-6BB9565D5D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0149" y="2457588"/>
            <a:ext cx="10458451" cy="2397374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Изменения КТ-изображений </a:t>
            </a:r>
            <a:r>
              <a:rPr lang="ru-RU" sz="4000" dirty="0">
                <a:latin typeface="Calibri" panose="020F0502020204030204" pitchFamily="34" charset="0"/>
                <a:cs typeface="Calibri" panose="020F0502020204030204" pitchFamily="34" charset="0"/>
              </a:rPr>
              <a:t>при анкилозирующем спондилите от перелома до </a:t>
            </a:r>
            <a:r>
              <a:rPr lang="ru-RU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поражений </a:t>
            </a:r>
            <a:r>
              <a:rPr lang="ru-RU" sz="4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Андерссона</a:t>
            </a:r>
            <a:r>
              <a:rPr lang="ru-RU" sz="40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клинические наблюдения </a:t>
            </a:r>
            <a:r>
              <a:rPr lang="ru-RU" sz="4000" dirty="0">
                <a:latin typeface="Calibri" panose="020F0502020204030204" pitchFamily="34" charset="0"/>
                <a:cs typeface="Calibri" panose="020F0502020204030204" pitchFamily="34" charset="0"/>
              </a:rPr>
              <a:t>и обзор литературы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EA154066-5B6B-4C65-931A-5DFABE7694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48575" y="5200650"/>
            <a:ext cx="4183485" cy="1362867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Выполнил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r"/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ординатор </a:t>
            </a:r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года Банюкевич А.Е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ACF4EB-EB3C-460C-A33E-1C2903C0C997}"/>
              </a:ext>
            </a:extLst>
          </p:cNvPr>
          <p:cNvSpPr txBox="1"/>
          <p:nvPr/>
        </p:nvSpPr>
        <p:spPr>
          <a:xfrm>
            <a:off x="1287262" y="149264"/>
            <a:ext cx="951686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ФГБОУ ВПО «Красноярский государственный медицинский</a:t>
            </a:r>
            <a:b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университет имени профессора В.Ф. </a:t>
            </a:r>
            <a:r>
              <a:rPr lang="ru-R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Войно-Ясенецкого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</a:p>
          <a:p>
            <a:pPr algn="ctr">
              <a:defRPr/>
            </a:pP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Кафедра лучевой диагностики ИПО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53050"/>
            <a:ext cx="6696075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732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КТ грудного отдела позвоночника, реконструкция в сагиттальной плоскости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62147"/>
            <a:ext cx="6381750" cy="255270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Хорошая </a:t>
            </a:r>
            <a:r>
              <a:rPr lang="ru-RU" dirty="0"/>
              <a:t>консолидация костных трансплантатов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84405" y="6393417"/>
            <a:ext cx="249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94712" y="6393417"/>
            <a:ext cx="249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257176" y="5172071"/>
            <a:ext cx="4086224" cy="1571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-2" y="5853110"/>
            <a:ext cx="4714875" cy="1004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Мужчина 40 лет, в анамнезе АС в течение 23 лет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1671704"/>
            <a:ext cx="4977274" cy="509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118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5"/>
            <a:ext cx="10972800" cy="509587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Активный воспалительный процесс и нестабильность позвоночника, вызванная переломом, способствовали развитию </a:t>
            </a:r>
            <a:r>
              <a:rPr lang="ru-RU" dirty="0" err="1" smtClean="0"/>
              <a:t>Андерссоновского</a:t>
            </a:r>
            <a:r>
              <a:rPr lang="ru-RU" dirty="0" smtClean="0"/>
              <a:t> поражения при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анкилозирующем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спондилите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Благодаря КТ исследованию можно досконально проследить все этапы развития патологического процесса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Межтеловой спондилодез наиболее эффективен в данном клиническом случае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1807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1397" y="0"/>
            <a:ext cx="9692640" cy="1325562"/>
          </a:xfrm>
        </p:spPr>
        <p:txBody>
          <a:bodyPr/>
          <a:lstStyle/>
          <a:p>
            <a:pPr algn="ctr"/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Введение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Анкилозирующий</a:t>
            </a: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спондилоартрит </a:t>
            </a: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(болезнь Бехтерева) 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– это хроническое системное </a:t>
            </a: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воспалительно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дегенеративное 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заболевание </a:t>
            </a: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позвоночника, характеризующееся 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анкилозом крестцово-подвздошного </a:t>
            </a: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сустава, 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прогрессированием восходящей ригидности позвоночника с выраженным кифозом </a:t>
            </a: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в грудном 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отделе </a:t>
            </a: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позвоночника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Распространение АС в различных странах составляет 0,03–2</a:t>
            </a: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Отсутствие 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надежных диагностических </a:t>
            </a: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критериев, неясность 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этиологии и патогенеза являются причинами неудовлетворительных результатов лечения </a:t>
            </a: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АС</a:t>
            </a:r>
            <a:endParaRPr 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791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1397" y="0"/>
            <a:ext cx="9692640" cy="1325562"/>
          </a:xfrm>
        </p:spPr>
        <p:txBody>
          <a:bodyPr/>
          <a:lstStyle/>
          <a:p>
            <a:pPr algn="ctr"/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Введение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Андерссоновские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поражения: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А тип 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– это воспалительная реакция с очаговой деструкцией </a:t>
            </a: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межпозвоночных дисков 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и прилежащих замыкательных пластинок </a:t>
            </a: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позвонка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Б тип – представляет 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собой псевдоартроз, после </a:t>
            </a:r>
            <a:r>
              <a:rPr lang="ru-R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дисковертебрального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 перелома деминерализованного и </a:t>
            </a: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выраженно </a:t>
            </a:r>
            <a:r>
              <a:rPr lang="ru-R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оссифицированного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 ригидного осевого скелета. </a:t>
            </a: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Обычно 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развивается позже, после того как сформируется анкилоз</a:t>
            </a:r>
          </a:p>
        </p:txBody>
      </p:sp>
    </p:spTree>
    <p:extLst>
      <p:ext uri="{BB962C8B-B14F-4D97-AF65-F5344CB8AC3E}">
        <p14:creationId xmlns:p14="http://schemas.microsoft.com/office/powerpoint/2010/main" val="3562397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КТ грудного отдела позвоночника, реконструкция в сагиттальной плоскости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1835214"/>
            <a:ext cx="6505575" cy="234626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2800" dirty="0" smtClean="0"/>
              <a:t>В проекции Т12 </a:t>
            </a:r>
            <a:r>
              <a:rPr lang="ru-RU" sz="2800" dirty="0" err="1" smtClean="0"/>
              <a:t>трехколонный</a:t>
            </a:r>
            <a:r>
              <a:rPr lang="ru-RU" sz="2800" dirty="0" smtClean="0"/>
              <a:t> перелом без смещения и уменьшения тела позвонка</a:t>
            </a:r>
          </a:p>
          <a:p>
            <a:pPr marL="0" indent="0">
              <a:buNone/>
            </a:pPr>
            <a:endParaRPr lang="ru-RU" sz="2200" dirty="0"/>
          </a:p>
          <a:p>
            <a:pPr marL="0" indent="0">
              <a:buNone/>
            </a:pPr>
            <a:endParaRPr lang="ru-RU" sz="2200" dirty="0"/>
          </a:p>
          <a:p>
            <a:pPr>
              <a:buFont typeface="Wingdings" panose="05000000000000000000" pitchFamily="2" charset="2"/>
              <a:buChar char="§"/>
            </a:pPr>
            <a:endParaRPr lang="ru-RU" sz="2200" dirty="0"/>
          </a:p>
          <a:p>
            <a:pPr marL="0" indent="0">
              <a:buNone/>
            </a:pPr>
            <a:endParaRPr lang="ru-RU" sz="2200" dirty="0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03C3A9C3-0053-4AD7-8304-F9C6F74C5FB5}"/>
              </a:ext>
            </a:extLst>
          </p:cNvPr>
          <p:cNvSpPr txBox="1">
            <a:spLocks/>
          </p:cNvSpPr>
          <p:nvPr/>
        </p:nvSpPr>
        <p:spPr>
          <a:xfrm>
            <a:off x="-2" y="5853110"/>
            <a:ext cx="4714875" cy="1004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 smtClean="0"/>
              <a:t>Мужчина 40 </a:t>
            </a:r>
            <a:r>
              <a:rPr lang="ru-RU" sz="2000" dirty="0"/>
              <a:t>лет, </a:t>
            </a:r>
            <a:r>
              <a:rPr lang="ru-RU" sz="2000" dirty="0" smtClean="0"/>
              <a:t>в анамнезе АС в течение 23 лет 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3417" y="1733758"/>
            <a:ext cx="5178583" cy="510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535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КТ грудного отдела позвоночника, реконструкция в сагиттальной плоскости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35213"/>
            <a:ext cx="6448425" cy="203193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2800" dirty="0" smtClean="0"/>
              <a:t>В проекции Т12 псевдоартроз с выраженным склерозом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sz="2200" dirty="0"/>
          </a:p>
          <a:p>
            <a:pPr marL="0" indent="0">
              <a:buNone/>
            </a:pPr>
            <a:endParaRPr lang="ru-RU" sz="2200" dirty="0"/>
          </a:p>
          <a:p>
            <a:pPr>
              <a:buFont typeface="Wingdings" panose="05000000000000000000" pitchFamily="2" charset="2"/>
              <a:buChar char="§"/>
            </a:pPr>
            <a:endParaRPr lang="ru-RU" sz="2200" dirty="0"/>
          </a:p>
          <a:p>
            <a:pPr marL="0" indent="0">
              <a:buNone/>
            </a:pPr>
            <a:endParaRPr lang="ru-RU" sz="2200" dirty="0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03C3A9C3-0053-4AD7-8304-F9C6F74C5FB5}"/>
              </a:ext>
            </a:extLst>
          </p:cNvPr>
          <p:cNvSpPr txBox="1">
            <a:spLocks/>
          </p:cNvSpPr>
          <p:nvPr/>
        </p:nvSpPr>
        <p:spPr>
          <a:xfrm>
            <a:off x="-2" y="5853110"/>
            <a:ext cx="4714875" cy="1004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Мужчина 40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лет,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анамнезе АС в течение 23 лет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8975" y="1672569"/>
            <a:ext cx="5153025" cy="510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624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B5D757-ABF0-417F-B13D-A376394B3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КТ грудного отдела позвоночника, реконструкция в сагиттальной плоскости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C50DC6-BD8C-44D7-B6C6-24E4120CB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885947"/>
            <a:ext cx="6086473" cy="206692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2400" dirty="0" smtClean="0"/>
              <a:t>Поражение </a:t>
            </a:r>
            <a:r>
              <a:rPr lang="ru-RU" sz="2400" dirty="0"/>
              <a:t>охватило межпозвоночное пространство и нижнюю часть тела T11 позвонка, с псевдоартрозом и явной </a:t>
            </a:r>
            <a:r>
              <a:rPr lang="ru-RU" sz="2400" dirty="0" smtClean="0"/>
              <a:t>гиперплазией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08282450-5731-4E90-81D2-C0ADC8EC7191}"/>
              </a:ext>
            </a:extLst>
          </p:cNvPr>
          <p:cNvSpPr txBox="1">
            <a:spLocks/>
          </p:cNvSpPr>
          <p:nvPr/>
        </p:nvSpPr>
        <p:spPr>
          <a:xfrm>
            <a:off x="-2" y="5853110"/>
            <a:ext cx="4714875" cy="1004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/>
              <a:t>Мужчина 40 лет, в анамнезе АС в течение 23 лет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925" y="1765247"/>
            <a:ext cx="5092763" cy="501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240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B5D757-ABF0-417F-B13D-A376394B3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КТ грудного отдела позвоночника, реконструкция в сагиттальной плоскости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C50DC6-BD8C-44D7-B6C6-24E4120CB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" y="1885947"/>
            <a:ext cx="5867398" cy="341938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2800" dirty="0" smtClean="0"/>
              <a:t>Объем </a:t>
            </a:r>
            <a:r>
              <a:rPr lang="ru-RU" sz="2800" dirty="0"/>
              <a:t>поражений расширился, с тяжелым грудопоясничным кифозом и стенозом позвоночного канала 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08282450-5731-4E90-81D2-C0ADC8EC7191}"/>
              </a:ext>
            </a:extLst>
          </p:cNvPr>
          <p:cNvSpPr txBox="1">
            <a:spLocks/>
          </p:cNvSpPr>
          <p:nvPr/>
        </p:nvSpPr>
        <p:spPr>
          <a:xfrm>
            <a:off x="-2" y="5853110"/>
            <a:ext cx="4714875" cy="1004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Мужчина 40 лет, в анамнезе АС в течение 23 лет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3276" y="1746196"/>
            <a:ext cx="4916088" cy="501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786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КТ грудного отдела позвоночника, реконструкция в сагиттальной плоскости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62147"/>
            <a:ext cx="6791325" cy="327660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Фиксация винтом в правильном </a:t>
            </a:r>
            <a:r>
              <a:rPr lang="ru-RU" dirty="0" smtClean="0"/>
              <a:t>положении </a:t>
            </a:r>
            <a:r>
              <a:rPr lang="ru-RU" dirty="0"/>
              <a:t>позволила выправить кифоз, </a:t>
            </a:r>
            <a:r>
              <a:rPr lang="ru-RU" dirty="0" err="1"/>
              <a:t>межтеловой</a:t>
            </a:r>
            <a:r>
              <a:rPr lang="ru-RU" dirty="0"/>
              <a:t> костный трансплантат надежно прижился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84405" y="6393417"/>
            <a:ext cx="249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94712" y="6393417"/>
            <a:ext cx="249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В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257176" y="5172071"/>
            <a:ext cx="4086224" cy="1571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-2" y="5853110"/>
            <a:ext cx="4714875" cy="1004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/>
              <a:t>Мужчина 40 лет, в анамнезе АС в течение 23 лет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9475" y="1665548"/>
            <a:ext cx="4850767" cy="509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028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Гистопатологический анализ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1990725"/>
            <a:ext cx="4834550" cy="2717077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>
                <a:cs typeface="Calibri"/>
              </a:rPr>
              <a:t>А и В. </a:t>
            </a:r>
            <a:r>
              <a:rPr lang="ru-RU" dirty="0" smtClean="0">
                <a:cs typeface="Calibri"/>
              </a:rPr>
              <a:t>Анализ </a:t>
            </a:r>
            <a:r>
              <a:rPr lang="ru-RU" dirty="0">
                <a:cs typeface="Calibri"/>
              </a:rPr>
              <a:t>показал </a:t>
            </a:r>
            <a:r>
              <a:rPr lang="ru-RU" dirty="0" err="1">
                <a:cs typeface="Calibri"/>
              </a:rPr>
              <a:t>кальцификацию</a:t>
            </a:r>
            <a:r>
              <a:rPr lang="ru-RU" dirty="0">
                <a:cs typeface="Calibri"/>
              </a:rPr>
              <a:t> и дегенерацию фиброзно-хрящевой ткани, некротическую ткань межпозвонкового диска, </a:t>
            </a:r>
            <a:r>
              <a:rPr lang="ru-RU" dirty="0" err="1">
                <a:cs typeface="Calibri"/>
              </a:rPr>
              <a:t>фиброваскулярную</a:t>
            </a:r>
            <a:r>
              <a:rPr lang="ru-RU" dirty="0">
                <a:cs typeface="Calibri"/>
              </a:rPr>
              <a:t> гиперплазию и очаговую агрегацию воспалительных клеток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76825" y="6383893"/>
            <a:ext cx="249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48711" y="6383893"/>
            <a:ext cx="249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В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-2" y="5853110"/>
            <a:ext cx="4714875" cy="1004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/>
              <a:t>Мужчина 40 лет, в анамнезе АС в течение 23 лет </a:t>
            </a: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2525" y="1990725"/>
            <a:ext cx="3608820" cy="4762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9319" y="1990725"/>
            <a:ext cx="3443289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2170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3413</TotalTime>
  <Words>399</Words>
  <Application>Microsoft Office PowerPoint</Application>
  <PresentationFormat>Широкоэкранный</PresentationFormat>
  <Paragraphs>53</Paragraphs>
  <Slides>11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Тема Office</vt:lpstr>
      <vt:lpstr>Изменения КТ-изображений при анкилозирующем спондилите от перелома до поражений Андерссона: клинические наблюдения и обзор литературы</vt:lpstr>
      <vt:lpstr>Введение</vt:lpstr>
      <vt:lpstr>Введение</vt:lpstr>
      <vt:lpstr>КТ грудного отдела позвоночника, реконструкция в сагиттальной плоскости</vt:lpstr>
      <vt:lpstr>КТ грудного отдела позвоночника, реконструкция в сагиттальной плоскости</vt:lpstr>
      <vt:lpstr>КТ грудного отдела позвоночника, реконструкция в сагиттальной плоскости</vt:lpstr>
      <vt:lpstr>КТ грудного отдела позвоночника, реконструкция в сагиттальной плоскости</vt:lpstr>
      <vt:lpstr>КТ грудного отдела позвоночника, реконструкция в сагиттальной плоскости</vt:lpstr>
      <vt:lpstr>Гистопатологический анализ</vt:lpstr>
      <vt:lpstr>КТ грудного отдела позвоночника, реконструкция в сагиттальной плоскости</vt:lpstr>
      <vt:lpstr>Заключение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 Красненко</dc:creator>
  <cp:lastModifiedBy>Антон Банюкевич</cp:lastModifiedBy>
  <cp:revision>828</cp:revision>
  <dcterms:created xsi:type="dcterms:W3CDTF">2021-02-07T08:28:55Z</dcterms:created>
  <dcterms:modified xsi:type="dcterms:W3CDTF">2022-01-10T11:45:37Z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731901</vt:lpwstr>
  </property>
  <property fmtid="{D5CDD505-2E9C-101B-9397-08002B2CF9AE}" pid="3" name="NXPowerLiteSettings">
    <vt:lpwstr>C700052003A000</vt:lpwstr>
  </property>
  <property fmtid="{D5CDD505-2E9C-101B-9397-08002B2CF9AE}" pid="4" name="NXPowerLiteVersion">
    <vt:lpwstr>D9.0.3</vt:lpwstr>
  </property>
</Properties>
</file>