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81" r:id="rId14"/>
    <p:sldId id="282" r:id="rId15"/>
    <p:sldId id="283" r:id="rId16"/>
    <p:sldId id="284" r:id="rId17"/>
    <p:sldId id="288" r:id="rId18"/>
    <p:sldId id="289" r:id="rId19"/>
    <p:sldId id="290" r:id="rId20"/>
    <p:sldId id="28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FB946CF-C483-4BE7-B5EF-373373687ED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FB946CF-C483-4BE7-B5EF-373373687ED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A8AB575-B49B-44CA-B46A-CFD86790FD4D}" type="datetimeFigureOut">
              <a:rPr lang="ru-RU" smtClean="0"/>
              <a:pPr/>
              <a:t>21.04.2019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B946CF-C483-4BE7-B5EF-373373687ED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8AB575-B49B-44CA-B46A-CFD86790FD4D}" type="datetimeFigureOut">
              <a:rPr lang="ru-RU" smtClean="0"/>
              <a:pPr/>
              <a:t>21.04.2019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FB946CF-C483-4BE7-B5EF-373373687ED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800" dirty="0" smtClean="0">
                <a:solidFill>
                  <a:srgbClr val="0070C0"/>
                </a:solidFill>
              </a:rPr>
              <a:t>Переломы позвоночника</a:t>
            </a:r>
            <a:br>
              <a:rPr lang="ru-RU" sz="4800" dirty="0" smtClean="0">
                <a:solidFill>
                  <a:srgbClr val="0070C0"/>
                </a:solidFill>
              </a:rPr>
            </a:br>
            <a:r>
              <a:rPr lang="ru-RU" sz="4800" dirty="0" smtClean="0">
                <a:solidFill>
                  <a:srgbClr val="0070C0"/>
                </a:solidFill>
              </a:rPr>
              <a:t>особенности оперативного лечения</a:t>
            </a:r>
            <a:endParaRPr lang="ru-RU" sz="4800" dirty="0">
              <a:solidFill>
                <a:srgbClr val="0070C0"/>
              </a:solidFill>
            </a:endParaRPr>
          </a:p>
        </p:txBody>
      </p:sp>
      <p:sp>
        <p:nvSpPr>
          <p:cNvPr id="3" name="Подзаголовок 2"/>
          <p:cNvSpPr>
            <a:spLocks noGrp="1"/>
          </p:cNvSpPr>
          <p:nvPr>
            <p:ph type="subTitle" idx="1"/>
          </p:nvPr>
        </p:nvSpPr>
        <p:spPr>
          <a:xfrm>
            <a:off x="3786182" y="5072074"/>
            <a:ext cx="5114778" cy="1101248"/>
          </a:xfrm>
        </p:spPr>
        <p:txBody>
          <a:bodyPr>
            <a:normAutofit/>
          </a:bodyPr>
          <a:lstStyle/>
          <a:p>
            <a:r>
              <a:rPr lang="ru-RU" dirty="0" err="1" smtClean="0"/>
              <a:t>Выполнил</a:t>
            </a:r>
            <a:r>
              <a:rPr lang="ru-RU" dirty="0" err="1" smtClean="0"/>
              <a:t>:Дармокрик</a:t>
            </a:r>
            <a:r>
              <a:rPr lang="ru-RU" dirty="0" smtClean="0"/>
              <a:t> А.А.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771640"/>
          </a:xfrm>
        </p:spPr>
        <p:txBody>
          <a:bodyPr>
            <a:normAutofit fontScale="90000"/>
          </a:bodyPr>
          <a:lstStyle/>
          <a:p>
            <a:r>
              <a:rPr lang="ru-RU" sz="3100" b="1" dirty="0" smtClean="0">
                <a:latin typeface="Arial" charset="0"/>
              </a:rPr>
              <a:t>ПОВРЕЖДЕНИЯ ПОЗВОНОЧНИКА  ПО МЕХАНИЗМУ СДВИГА</a:t>
            </a:r>
            <a:r>
              <a:rPr lang="ru-RU" b="1" dirty="0" smtClean="0">
                <a:latin typeface="Arial" charset="0"/>
              </a:rPr>
              <a:t/>
            </a:r>
            <a:br>
              <a:rPr lang="ru-RU" b="1" dirty="0" smtClean="0">
                <a:latin typeface="Arial" charset="0"/>
              </a:rPr>
            </a:br>
            <a:r>
              <a:rPr lang="ru-RU" b="1" dirty="0" smtClean="0">
                <a:latin typeface="Arial" charset="0"/>
              </a:rPr>
              <a:t/>
            </a:r>
            <a:br>
              <a:rPr lang="ru-RU" b="1" dirty="0" smtClean="0">
                <a:latin typeface="Arial" charset="0"/>
              </a:rPr>
            </a:br>
            <a:endParaRPr lang="ru-RU" dirty="0"/>
          </a:p>
        </p:txBody>
      </p:sp>
      <p:sp>
        <p:nvSpPr>
          <p:cNvPr id="3" name="Содержимое 2"/>
          <p:cNvSpPr>
            <a:spLocks noGrp="1"/>
          </p:cNvSpPr>
          <p:nvPr>
            <p:ph idx="1"/>
          </p:nvPr>
        </p:nvSpPr>
        <p:spPr>
          <a:xfrm>
            <a:off x="301752" y="1527048"/>
            <a:ext cx="5198942" cy="4572000"/>
          </a:xfrm>
        </p:spPr>
        <p:txBody>
          <a:bodyPr>
            <a:normAutofit fontScale="77500" lnSpcReduction="20000"/>
          </a:bodyPr>
          <a:lstStyle/>
          <a:p>
            <a:r>
              <a:rPr lang="ru-RU" dirty="0" smtClean="0"/>
              <a:t>Для грудного отдела позвоночника характерно</a:t>
            </a:r>
            <a:r>
              <a:rPr lang="ru-RU" b="1" dirty="0" smtClean="0"/>
              <a:t> повреждение в результате сдвига</a:t>
            </a:r>
            <a:r>
              <a:rPr lang="ru-RU" dirty="0" smtClean="0"/>
              <a:t>. </a:t>
            </a:r>
          </a:p>
          <a:p>
            <a:r>
              <a:rPr lang="ru-RU" dirty="0" smtClean="0"/>
              <a:t>Травмирующая сила в данном случае направлена строго во фронтальной плоскости, в то время как нижележащая часть туловища имеет прочную точку опоры.</a:t>
            </a:r>
          </a:p>
          <a:p>
            <a:r>
              <a:rPr lang="ru-RU" dirty="0" smtClean="0"/>
              <a:t> Такой механизм приводит к возникновению нестабильных </a:t>
            </a:r>
            <a:r>
              <a:rPr lang="ru-RU" dirty="0" err="1" smtClean="0"/>
              <a:t>переломо-вывихов</a:t>
            </a:r>
            <a:r>
              <a:rPr lang="ru-RU" dirty="0" smtClean="0"/>
              <a:t>, часто осложняющихся повреждением спинного мозга.</a:t>
            </a:r>
          </a:p>
          <a:p>
            <a:endParaRPr lang="ru-RU" dirty="0"/>
          </a:p>
        </p:txBody>
      </p:sp>
      <p:pic>
        <p:nvPicPr>
          <p:cNvPr id="4" name="Picture 7" descr="сдвиг 2 готово"/>
          <p:cNvPicPr>
            <a:picLocks noChangeAspect="1" noChangeArrowheads="1"/>
          </p:cNvPicPr>
          <p:nvPr/>
        </p:nvPicPr>
        <p:blipFill>
          <a:blip r:embed="rId2" cstate="print">
            <a:clrChange>
              <a:clrFrom>
                <a:srgbClr val="0D12DB"/>
              </a:clrFrom>
              <a:clrTo>
                <a:srgbClr val="0D12DB">
                  <a:alpha val="0"/>
                </a:srgbClr>
              </a:clrTo>
            </a:clrChange>
          </a:blip>
          <a:srcRect/>
          <a:stretch>
            <a:fillRect/>
          </a:stretch>
        </p:blipFill>
        <p:spPr bwMode="auto">
          <a:xfrm>
            <a:off x="5357818" y="1428736"/>
            <a:ext cx="3524250" cy="4419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Повреждение от сгибания и растяжения</a:t>
            </a:r>
            <a:r>
              <a:rPr lang="ru-RU" dirty="0" smtClean="0"/>
              <a:t> </a:t>
            </a:r>
            <a:endParaRPr lang="ru-RU" dirty="0"/>
          </a:p>
        </p:txBody>
      </p:sp>
      <p:sp>
        <p:nvSpPr>
          <p:cNvPr id="3" name="Содержимое 2"/>
          <p:cNvSpPr>
            <a:spLocks noGrp="1"/>
          </p:cNvSpPr>
          <p:nvPr>
            <p:ph idx="1"/>
          </p:nvPr>
        </p:nvSpPr>
        <p:spPr>
          <a:xfrm>
            <a:off x="301752" y="1527048"/>
            <a:ext cx="5627570" cy="4572000"/>
          </a:xfrm>
        </p:spPr>
        <p:txBody>
          <a:bodyPr>
            <a:normAutofit fontScale="70000" lnSpcReduction="20000"/>
          </a:bodyPr>
          <a:lstStyle/>
          <a:p>
            <a:r>
              <a:rPr lang="ru-RU" b="1" dirty="0" smtClean="0"/>
              <a:t>Повреждение от сгибания и растяжения</a:t>
            </a:r>
            <a:r>
              <a:rPr lang="ru-RU" dirty="0" smtClean="0"/>
              <a:t> возникают у водителей, которые пользуются неправильно подогнанными ремнями безопасности.</a:t>
            </a:r>
          </a:p>
          <a:p>
            <a:r>
              <a:rPr lang="ru-RU" dirty="0" smtClean="0"/>
              <a:t> В условиях резкого торможения туловище, неплотно фиксированное к сиденью, продолжает движение. </a:t>
            </a:r>
          </a:p>
          <a:p>
            <a:r>
              <a:rPr lang="ru-RU" dirty="0" smtClean="0"/>
              <a:t>При этом, нижняя часть туловища остается в первоначальном положении, а верхняя устремляется кпереди кверху. </a:t>
            </a:r>
          </a:p>
          <a:p>
            <a:r>
              <a:rPr lang="ru-RU" dirty="0" smtClean="0"/>
              <a:t>Возникающее резкое сгибание и растяжение позвоночника приводит к разрыву связочного аппарата и межпозвоночных дисков, компрессионным переломам тел позвонков. </a:t>
            </a:r>
          </a:p>
          <a:p>
            <a:endParaRPr lang="ru-RU" dirty="0"/>
          </a:p>
        </p:txBody>
      </p:sp>
      <p:pic>
        <p:nvPicPr>
          <p:cNvPr id="4" name="Picture 6" descr="флексионно-дистр"/>
          <p:cNvPicPr>
            <a:picLocks noChangeAspect="1" noChangeArrowheads="1"/>
          </p:cNvPicPr>
          <p:nvPr/>
        </p:nvPicPr>
        <p:blipFill>
          <a:blip r:embed="rId2" cstate="print">
            <a:clrChange>
              <a:clrFrom>
                <a:srgbClr val="0D12DB"/>
              </a:clrFrom>
              <a:clrTo>
                <a:srgbClr val="0D12DB">
                  <a:alpha val="0"/>
                </a:srgbClr>
              </a:clrTo>
            </a:clrChange>
          </a:blip>
          <a:srcRect/>
          <a:stretch>
            <a:fillRect/>
          </a:stretch>
        </p:blipFill>
        <p:spPr bwMode="auto">
          <a:xfrm>
            <a:off x="5357818" y="1571612"/>
            <a:ext cx="3560763" cy="4267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57260"/>
          </a:xfrm>
        </p:spPr>
        <p:txBody>
          <a:bodyPr>
            <a:normAutofit fontScale="90000"/>
          </a:bodyPr>
          <a:lstStyle/>
          <a:p>
            <a:r>
              <a:rPr lang="ru-RU" sz="2800" b="1" dirty="0" smtClean="0"/>
              <a:t>ПЕРЕЛОМЫ ТЕЛ ПОЗВОНКОВ</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Наиболее часто переломы тел позвонков возникают в I и II поясничных, XI и XII грудных и VI-VII шейных. Степень компрессии (клиновидность) позвонка может быть легкой, умеренной и резкой</a:t>
            </a:r>
          </a:p>
          <a:p>
            <a:pPr>
              <a:buNone/>
            </a:pPr>
            <a:r>
              <a:rPr lang="ru-RU" b="1" dirty="0" smtClean="0"/>
              <a:t>Признаки.</a:t>
            </a:r>
            <a:r>
              <a:rPr lang="ru-RU" dirty="0" smtClean="0"/>
              <a:t> При переломах шейных позвонков больные жалуются на боли при любых движениях шеи. Отмечается болезненность на уровне перелома при пальпации остистых отростков и осевой динамической нагрузке. </a:t>
            </a:r>
          </a:p>
          <a:p>
            <a:r>
              <a:rPr lang="ru-RU" dirty="0" smtClean="0"/>
              <a:t>Нередко наблюдаются корешковые расстройства в виде гиперестезии.</a:t>
            </a:r>
          </a:p>
          <a:p>
            <a:r>
              <a:rPr lang="ru-RU" dirty="0" smtClean="0"/>
              <a:t>При компрессионных переломах грудных и поясничных позвонков движения туловища ограничены и болезненны. </a:t>
            </a:r>
          </a:p>
          <a:p>
            <a:r>
              <a:rPr lang="ru-RU" dirty="0" smtClean="0"/>
              <a:t>Болезненны поколачивания по остистым отросткам и осевая динамическая нагрузка на позвоночник. </a:t>
            </a:r>
          </a:p>
          <a:p>
            <a:r>
              <a:rPr lang="ru-RU" dirty="0" smtClean="0"/>
              <a:t>Корешковые расстройства проявляются в </a:t>
            </a:r>
            <a:r>
              <a:rPr lang="ru-RU" dirty="0" err="1" smtClean="0"/>
              <a:t>гипер-или</a:t>
            </a:r>
            <a:r>
              <a:rPr lang="ru-RU" dirty="0" smtClean="0"/>
              <a:t> гипестезии сегментов, лежащих ниже поврежденного позвонка. </a:t>
            </a:r>
          </a:p>
          <a:p>
            <a:r>
              <a:rPr lang="ru-RU" dirty="0" smtClean="0"/>
              <a:t>Иногда наблюдается задержка мочеиспускания и дефекации, которые проходят в течение нескольких дней, если отсутствует повреждение спинного мозга</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r>
              <a:rPr lang="ru-RU" dirty="0" smtClean="0"/>
              <a:t>Для уточнения диагноза и выяснения характера перелома необходимы рентгенограммы в 2-3 проекциях, например, при переломах суставных отростков, а также при переломах верхних шейных и верхних грудных позвонков.</a:t>
            </a:r>
          </a:p>
          <a:p>
            <a:pPr>
              <a:buNone/>
            </a:pPr>
            <a:r>
              <a:rPr lang="ru-RU" b="1" dirty="0" smtClean="0"/>
              <a:t>Лечение.</a:t>
            </a:r>
            <a:r>
              <a:rPr lang="ru-RU" dirty="0" smtClean="0"/>
              <a:t> Транспортировку больных следует производить на жестких носилках, в положении на спине, подкладывая под место перелома валик из одежды для создания </a:t>
            </a:r>
            <a:r>
              <a:rPr lang="ru-RU" dirty="0" err="1" smtClean="0"/>
              <a:t>гиперэкстензии</a:t>
            </a:r>
            <a:r>
              <a:rPr lang="ru-RU" dirty="0" smtClean="0"/>
              <a:t>. </a:t>
            </a:r>
          </a:p>
          <a:p>
            <a:r>
              <a:rPr lang="ru-RU" dirty="0" smtClean="0"/>
              <a:t>При транспортировке на мягких носилках пострадавшего следует уложить на живот и под грудь подложить подушку, что тоже способствует разгибанию позвоночника.</a:t>
            </a:r>
          </a:p>
          <a:p>
            <a:r>
              <a:rPr lang="ru-RU" dirty="0" smtClean="0"/>
              <a:t>Основной задачей при лечении компрессионных переломов является возможно ранняя и полная разгрузка позвоночника. </a:t>
            </a:r>
          </a:p>
          <a:p>
            <a:r>
              <a:rPr lang="ru-RU" dirty="0" smtClean="0"/>
              <a:t>Больного укладывают на волосяной матрац, помещенный поверх деревянного щита. Головной конец кровати приподнимают на 40-50 см. Верхнюю часть туловища фиксируют лямками (кожаными, полотняными или ватно-марлевыми), проходящими через подмышечные впадины к </a:t>
            </a:r>
            <a:r>
              <a:rPr lang="ru-RU" dirty="0" err="1" smtClean="0"/>
              <a:t>голрвному</a:t>
            </a:r>
            <a:r>
              <a:rPr lang="ru-RU" dirty="0" smtClean="0"/>
              <a:t> концу кровати. За счет веса тела создается вытяжение позвоночника, он удлиняется и распрямляется. </a:t>
            </a:r>
          </a:p>
          <a:p>
            <a:r>
              <a:rPr lang="ru-RU" dirty="0" smtClean="0"/>
              <a:t>Вытяжение за подмышечные тяги применяют при переломах в нижнем грудном и поясничном отделах позвоночника. </a:t>
            </a:r>
          </a:p>
          <a:p>
            <a:r>
              <a:rPr lang="ru-RU" dirty="0" smtClean="0"/>
              <a:t>При повреждении шейных и верхних грудных позвонков вытяжение осуществляют петлей </a:t>
            </a:r>
            <a:r>
              <a:rPr lang="ru-RU" dirty="0" err="1" smtClean="0"/>
              <a:t>Глиссона</a:t>
            </a:r>
            <a:r>
              <a:rPr lang="ru-RU" dirty="0" smtClean="0"/>
              <a:t> или, что наиболее эффективно, при помощи скелетного вытяжения за теменные бугры.</a:t>
            </a:r>
          </a:p>
          <a:p>
            <a:r>
              <a:rPr lang="ru-RU" dirty="0" err="1" smtClean="0"/>
              <a:t>Реклинация</a:t>
            </a:r>
            <a:r>
              <a:rPr lang="ru-RU" dirty="0" smtClean="0"/>
              <a:t> и вытяжение продолжаются в течение 8-10 </a:t>
            </a:r>
            <a:r>
              <a:rPr lang="ru-RU" dirty="0" err="1" smtClean="0"/>
              <a:t>нед</a:t>
            </a:r>
            <a:r>
              <a:rPr lang="ru-RU" dirty="0" smtClean="0"/>
              <a:t>, одновременно осуществляют функциональное лечение по </a:t>
            </a:r>
            <a:r>
              <a:rPr lang="ru-RU" dirty="0" err="1" smtClean="0"/>
              <a:t>В.В.Гориневской</a:t>
            </a:r>
            <a:r>
              <a:rPr lang="ru-RU" dirty="0" smtClean="0"/>
              <a:t> и Е.Ф. </a:t>
            </a:r>
            <a:r>
              <a:rPr lang="ru-RU" dirty="0" err="1" smtClean="0"/>
              <a:t>Древинг</a:t>
            </a:r>
            <a:r>
              <a:rPr lang="ru-RU" dirty="0" smtClean="0"/>
              <a:t>. </a:t>
            </a:r>
          </a:p>
          <a:p>
            <a:r>
              <a:rPr lang="ru-RU" dirty="0" smtClean="0"/>
              <a:t>С первых дней начинают сначала легкую, а затем постепенно усложняющуюся систематическую гимнастику. </a:t>
            </a:r>
          </a:p>
          <a:p>
            <a:r>
              <a:rPr lang="ru-RU" dirty="0" smtClean="0"/>
              <a:t>Весь комплекс движений рассчитан на развитие мышечного аппарата и приобретение больным навыка удерживать позвоночник в максимально выпрямленном положении. Упражнения проводят в зависимости от периода лечения.</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28698"/>
          </a:xfrm>
        </p:spPr>
        <p:txBody>
          <a:bodyPr>
            <a:normAutofit fontScale="90000"/>
          </a:bodyPr>
          <a:lstStyle/>
          <a:p>
            <a:r>
              <a:rPr lang="ru-RU" sz="3100" b="1" dirty="0" smtClean="0"/>
              <a:t>ПЕРЕЛОМОВЫВИХИ ПОЗВОНКОВ</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b="1" dirty="0" smtClean="0"/>
              <a:t> Признаки:</a:t>
            </a:r>
            <a:r>
              <a:rPr lang="ru-RU" dirty="0" smtClean="0"/>
              <a:t> резкие боли в позвоночнике, </a:t>
            </a:r>
            <a:r>
              <a:rPr lang="ru-RU" dirty="0" err="1" smtClean="0"/>
              <a:t>иррадиирующие</a:t>
            </a:r>
            <a:r>
              <a:rPr lang="ru-RU" dirty="0" smtClean="0"/>
              <a:t> в ноги, выраженная деформация позвоночника, симптомы поражения спинного мозга. При таких повреждениях шейного отдела прогноз неблагоприятный. При </a:t>
            </a:r>
            <a:r>
              <a:rPr lang="ru-RU" dirty="0" err="1" smtClean="0"/>
              <a:t>переломовывихах</a:t>
            </a:r>
            <a:r>
              <a:rPr lang="ru-RU" dirty="0" smtClean="0"/>
              <a:t> в поясничном отделе прогноз лучше, так как большинство больных выживают.</a:t>
            </a:r>
          </a:p>
          <a:p>
            <a:r>
              <a:rPr lang="ru-RU" b="1" dirty="0" smtClean="0"/>
              <a:t>Лечение </a:t>
            </a:r>
            <a:r>
              <a:rPr lang="ru-RU" dirty="0" smtClean="0"/>
              <a:t>заключается в одномоментном вправлении посредством тяги и </a:t>
            </a:r>
            <a:r>
              <a:rPr lang="ru-RU" dirty="0" err="1" smtClean="0"/>
              <a:t>противотяги</a:t>
            </a:r>
            <a:r>
              <a:rPr lang="ru-RU" dirty="0" smtClean="0"/>
              <a:t> по </a:t>
            </a:r>
            <a:r>
              <a:rPr lang="ru-RU" dirty="0" err="1" smtClean="0"/>
              <a:t>длиннику</a:t>
            </a:r>
            <a:r>
              <a:rPr lang="ru-RU" dirty="0" smtClean="0"/>
              <a:t> позвоночника с одновременным давлением на выступающий позвонок.</a:t>
            </a:r>
          </a:p>
          <a:p>
            <a:r>
              <a:rPr lang="ru-RU" dirty="0" smtClean="0"/>
              <a:t> Если консервативным путем вправление не удается и имеются явления </a:t>
            </a:r>
            <a:r>
              <a:rPr lang="ru-RU" dirty="0" err="1" smtClean="0"/>
              <a:t>сдавления</a:t>
            </a:r>
            <a:r>
              <a:rPr lang="ru-RU" dirty="0" smtClean="0"/>
              <a:t> спинного мозга, то необходимо прибегнуть к срочному оперативному вмешательству.</a:t>
            </a:r>
          </a:p>
          <a:p>
            <a:endParaRPr lang="ru-RU"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71574"/>
          </a:xfrm>
        </p:spPr>
        <p:txBody>
          <a:bodyPr>
            <a:normAutofit fontScale="90000"/>
          </a:bodyPr>
          <a:lstStyle/>
          <a:p>
            <a:r>
              <a:rPr lang="ru-RU" sz="2700" b="1" dirty="0" smtClean="0"/>
              <a:t>ПЕРЕЛОМЫ ПОЗВОНОЧНИКА, ОСЛОЖНЕННЫЕ ПОВРЕЖДЕНИЕМ СПИННОГО МОЗГА</a:t>
            </a:r>
            <a:br>
              <a:rPr lang="ru-RU" sz="2700" b="1" dirty="0" smtClean="0"/>
            </a:b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Чем выше локализация и чем значительнее повреждение спинного мозга, тем хуже прогноз. </a:t>
            </a:r>
          </a:p>
          <a:p>
            <a:r>
              <a:rPr lang="ru-RU" dirty="0" smtClean="0"/>
              <a:t>Переломы шейных позвонков с повреждением спинного мозга, сопровождающиеся </a:t>
            </a:r>
            <a:r>
              <a:rPr lang="ru-RU" dirty="0" err="1" smtClean="0"/>
              <a:t>тетраплегией</a:t>
            </a:r>
            <a:r>
              <a:rPr lang="ru-RU" dirty="0" smtClean="0"/>
              <a:t>, часто приводят к смерти. </a:t>
            </a:r>
          </a:p>
          <a:p>
            <a:r>
              <a:rPr lang="ru-RU" dirty="0" smtClean="0"/>
              <a:t>При полных разрывах спинного мозга функция его не восстанавливается. </a:t>
            </a:r>
          </a:p>
          <a:p>
            <a:r>
              <a:rPr lang="ru-RU" dirty="0" smtClean="0"/>
              <a:t>Транспортировку больного с переломом позвоночника необходимо осуществлять на жестких носилках с валиком под спиной. </a:t>
            </a:r>
          </a:p>
          <a:p>
            <a:r>
              <a:rPr lang="ru-RU" b="1" dirty="0" smtClean="0"/>
              <a:t> Лечение</a:t>
            </a:r>
            <a:r>
              <a:rPr lang="ru-RU" dirty="0" smtClean="0"/>
              <a:t> больных с повреждением спинного мозга включает срочную ламинэктомию в первые часы после травмы для освобождения спинного мозга от </a:t>
            </a:r>
            <a:r>
              <a:rPr lang="ru-RU" dirty="0" err="1" smtClean="0"/>
              <a:t>сдавления</a:t>
            </a:r>
            <a:r>
              <a:rPr lang="ru-RU" dirty="0" smtClean="0"/>
              <a:t> костными фрагментами, смещенным позвонком и гематомой. </a:t>
            </a:r>
          </a:p>
          <a:p>
            <a:r>
              <a:rPr lang="ru-RU" dirty="0" smtClean="0"/>
              <a:t>Ламинэктомию заканчивают фиксацией позвоночника металлоконструкциями с костной </a:t>
            </a:r>
            <a:r>
              <a:rPr lang="ru-RU" dirty="0" err="1" smtClean="0"/>
              <a:t>ауто</a:t>
            </a:r>
            <a:r>
              <a:rPr lang="ru-RU" dirty="0" smtClean="0"/>
              <a:t>- или аллопластикой.</a:t>
            </a:r>
          </a:p>
          <a:p>
            <a:r>
              <a:rPr lang="ru-RU" dirty="0" smtClean="0"/>
              <a:t>Показано скелетное подвешивание пострадавшего за таз и конечности, что полностью устраняет давление на мягкие ткани и облегчает уход за ним.</a:t>
            </a:r>
          </a:p>
          <a:p>
            <a:r>
              <a:rPr lang="ru-RU" dirty="0" smtClean="0"/>
              <a:t>С помощью системы Монро осуществляют профилактику застойных и воспалительных процессов в мочевом пузыре, постоянно промывая его растворами антисептиков. Регулярно опорожняют кишечник, назначают слабительные. </a:t>
            </a:r>
          </a:p>
          <a:p>
            <a:r>
              <a:rPr lang="ru-RU" dirty="0" smtClean="0"/>
              <a:t>Для профилактики контрактур и порочной установки стоп ежедневно проводят сеансы ЛФК и массажа, стопы удерживают в правильном положении гипсовыми лонгетами. Раннее применение тепловых процедур, электростимуляции, </a:t>
            </a:r>
            <a:r>
              <a:rPr lang="ru-RU" dirty="0" err="1" smtClean="0"/>
              <a:t>магнитотерапии</a:t>
            </a:r>
            <a:r>
              <a:rPr lang="ru-RU" dirty="0" smtClean="0"/>
              <a:t> способствует более быстрой адаптации тканей к новым условиям функционирования.</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343012"/>
          </a:xfrm>
        </p:spPr>
        <p:txBody>
          <a:bodyPr>
            <a:normAutofit fontScale="90000"/>
          </a:bodyPr>
          <a:lstStyle/>
          <a:p>
            <a:r>
              <a:rPr lang="ru-RU" sz="2700" b="1" dirty="0" smtClean="0"/>
              <a:t>ПЕРЕЛОМЫ ДУЖЕК И ОСТИСТЫХ ОТРОСТКОВ ПОЗВОНКОВ</a:t>
            </a:r>
            <a:br>
              <a:rPr lang="ru-RU" sz="2700" b="1" dirty="0" smtClean="0"/>
            </a:br>
            <a:endParaRPr lang="ru-RU" dirty="0"/>
          </a:p>
        </p:txBody>
      </p:sp>
      <p:sp>
        <p:nvSpPr>
          <p:cNvPr id="3" name="Содержимое 2"/>
          <p:cNvSpPr>
            <a:spLocks noGrp="1"/>
          </p:cNvSpPr>
          <p:nvPr>
            <p:ph idx="1"/>
          </p:nvPr>
        </p:nvSpPr>
        <p:spPr/>
        <p:txBody>
          <a:bodyPr>
            <a:normAutofit fontScale="47500" lnSpcReduction="20000"/>
          </a:bodyPr>
          <a:lstStyle/>
          <a:p>
            <a:r>
              <a:rPr lang="ru-RU" b="1" dirty="0" smtClean="0"/>
              <a:t> ПЕРЕЛОМЫ ДУЖЕК</a:t>
            </a:r>
            <a:r>
              <a:rPr lang="ru-RU" dirty="0" smtClean="0"/>
              <a:t> позвонков обычно сочетаются с переломами других отделов позвоночника, в частности, тел позвонков. Наиболее часто повреждаются дужки шейных позвонков вследствие того, что они широки и недостаточно прочны. Переломы дужек возникают в результате непосредственного удара или падения на голову. Диагноз ставят на основании рентгенограмм.</a:t>
            </a:r>
          </a:p>
          <a:p>
            <a:r>
              <a:rPr lang="ru-RU" b="1" dirty="0" smtClean="0"/>
              <a:t>Лечение </a:t>
            </a:r>
            <a:r>
              <a:rPr lang="ru-RU" dirty="0" smtClean="0"/>
              <a:t>перелома дужек сводится к вытяжению в течение 2-3 </a:t>
            </a:r>
            <a:r>
              <a:rPr lang="ru-RU" dirty="0" err="1" smtClean="0"/>
              <a:t>нед</a:t>
            </a:r>
            <a:r>
              <a:rPr lang="ru-RU" dirty="0" smtClean="0"/>
              <a:t> с последующим ношением воротника Шанца. </a:t>
            </a:r>
            <a:r>
              <a:rPr lang="ru-RU" dirty="0" err="1" smtClean="0"/>
              <a:t>Осколь-чатые</a:t>
            </a:r>
            <a:r>
              <a:rPr lang="ru-RU" dirty="0" smtClean="0"/>
              <a:t> переломы дужек могут вызвать </a:t>
            </a:r>
            <a:r>
              <a:rPr lang="ru-RU" dirty="0" err="1" smtClean="0"/>
              <a:t>сдавление</a:t>
            </a:r>
            <a:r>
              <a:rPr lang="ru-RU" dirty="0" smtClean="0"/>
              <a:t> спинного мозга и требуют срочного оперативного лечения, заключающегося в удалении осколков, заднем </a:t>
            </a:r>
            <a:r>
              <a:rPr lang="ru-RU" dirty="0" err="1" smtClean="0"/>
              <a:t>спондилодезе</a:t>
            </a:r>
            <a:r>
              <a:rPr lang="ru-RU" dirty="0" smtClean="0"/>
              <a:t> и костной пластике.</a:t>
            </a:r>
          </a:p>
          <a:p>
            <a:r>
              <a:rPr lang="ru-RU" b="1" dirty="0" smtClean="0"/>
              <a:t>ПЕРЕЛОМЫ остистых ОТРОСТКОВ</a:t>
            </a:r>
            <a:r>
              <a:rPr lang="ru-RU" dirty="0" smtClean="0"/>
              <a:t> встречаются редко и возникают либо от непосредственного приложения силы, либо от чрезмерного мышечного сокращения. Диагноз ставят на основании резкой болезненности при пальпации поврежденного отростка, а также его подвижности.</a:t>
            </a:r>
          </a:p>
          <a:p>
            <a:r>
              <a:rPr lang="ru-RU" b="1" dirty="0" smtClean="0"/>
              <a:t>Лечение:</a:t>
            </a:r>
            <a:r>
              <a:rPr lang="ru-RU" dirty="0" smtClean="0"/>
              <a:t> постельный режим в течение 3-4 </a:t>
            </a:r>
            <a:r>
              <a:rPr lang="ru-RU" dirty="0" err="1" smtClean="0"/>
              <a:t>нед</a:t>
            </a:r>
            <a:r>
              <a:rPr lang="ru-RU" dirty="0" smtClean="0"/>
              <a:t>, массаж, ЛФК, УВЧ.</a:t>
            </a:r>
          </a:p>
          <a:p>
            <a:r>
              <a:rPr lang="ru-RU" b="1" dirty="0" smtClean="0"/>
              <a:t>ПЕРЕЛОМЫ ПОПЕРЕЧНЫХ ОТРОСТКОВ</a:t>
            </a:r>
            <a:r>
              <a:rPr lang="ru-RU" dirty="0" smtClean="0"/>
              <a:t> возникают либо от резкого сокращения мышц, либо в результате непосредственного приложения силы. Типичный симптом - строго локализованная </a:t>
            </a:r>
            <a:r>
              <a:rPr lang="ru-RU" dirty="0" err="1" smtClean="0"/>
              <a:t>паравертебральная</a:t>
            </a:r>
            <a:r>
              <a:rPr lang="ru-RU" dirty="0" smtClean="0"/>
              <a:t> болезненность при боковых движениях в сторону, противоположную повреждению (симптом </a:t>
            </a:r>
            <a:r>
              <a:rPr lang="ru-RU" dirty="0" err="1" smtClean="0"/>
              <a:t>Пайра</a:t>
            </a:r>
            <a:r>
              <a:rPr lang="ru-RU" dirty="0" smtClean="0"/>
              <a:t>, держится до 2-3 </a:t>
            </a:r>
            <a:r>
              <a:rPr lang="ru-RU" dirty="0" err="1" smtClean="0"/>
              <a:t>нед</a:t>
            </a:r>
            <a:r>
              <a:rPr lang="ru-RU" dirty="0" smtClean="0"/>
              <a:t>). В положении на спине больной не может поднять ногу на стороне повреждения (симптом «прилипшей» пятки). Пассивная </a:t>
            </a:r>
            <a:r>
              <a:rPr lang="ru-RU" dirty="0" err="1" smtClean="0"/>
              <a:t>гиперэкстензия</a:t>
            </a:r>
            <a:r>
              <a:rPr lang="ru-RU" dirty="0" smtClean="0"/>
              <a:t> ноги в тазобедренном суставе вызывает резкую боль в месте перелома вследствие растягивания подвздошно-поясничной мышцы. Нередко наблюдаются корешковые явления, проявляющиеся </a:t>
            </a:r>
            <a:r>
              <a:rPr lang="ru-RU" dirty="0" err="1" smtClean="0"/>
              <a:t>гипер</a:t>
            </a:r>
            <a:r>
              <a:rPr lang="ru-RU" dirty="0" smtClean="0"/>
              <a:t>- или гипестезией. Диагноз уточняют по рентгенограмме. </a:t>
            </a:r>
          </a:p>
          <a:p>
            <a:r>
              <a:rPr lang="ru-RU" b="1" dirty="0" smtClean="0"/>
              <a:t>Лечение: </a:t>
            </a:r>
            <a:r>
              <a:rPr lang="ru-RU" dirty="0" smtClean="0"/>
              <a:t>постельный режим в течение 3 </a:t>
            </a:r>
            <a:r>
              <a:rPr lang="ru-RU" dirty="0" err="1" smtClean="0"/>
              <a:t>нед</a:t>
            </a:r>
            <a:r>
              <a:rPr lang="ru-RU" dirty="0" smtClean="0"/>
              <a:t> с одновременным применением ЛФК, массажа, светолечения. При поступлении больного необходимо сделать новокаиновую блокаду области поврежденных отростков. Трудоспособность восстанавливается в сроки от 1 до 2 </a:t>
            </a:r>
            <a:r>
              <a:rPr lang="ru-RU" dirty="0" err="1" smtClean="0"/>
              <a:t>мес</a:t>
            </a:r>
            <a:r>
              <a:rPr lang="ru-RU" dirty="0" smtClean="0"/>
              <a:t> в зависимости от профессии больного.</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142852"/>
            <a:ext cx="8401660"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Оперативное лечение</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142844" y="2214554"/>
            <a:ext cx="8715436" cy="4247317"/>
          </a:xfrm>
          <a:prstGeom prst="rect">
            <a:avLst/>
          </a:prstGeom>
        </p:spPr>
        <p:txBody>
          <a:bodyPr wrap="square">
            <a:spAutoFit/>
          </a:bodyPr>
          <a:lstStyle/>
          <a:p>
            <a:r>
              <a:rPr lang="ru-RU" dirty="0" smtClean="0"/>
              <a:t>Хирургическое лечение компрессионных переломов позвоночника показано при компрессии нервных структур (спинного мозга, нервных корешков), нестабильности позвоночника, а также выраженном болевом синдроме. К примеру, при снижении высоты тела позвонка на рентгенограммах более чем на 50% возникает нестабильность позвоночника, что может привести к динамической (связанной с движениями) компрессии нервных структур. </a:t>
            </a:r>
            <a:endParaRPr lang="ru-RU" dirty="0" smtClean="0"/>
          </a:p>
          <a:p>
            <a:r>
              <a:rPr lang="ru-RU" dirty="0" smtClean="0"/>
              <a:t>Существует несколько типов операций, которые выполняются при компрессионных переломах позвоночника. Учитывая зависимость от вида перелома, выраженности сдавливания нервных структур врач может выбрать тот или иной тип операции. Основными принципами хирургического вмешательства при переломах позвоночника является декомпрессия нервных структур (если имеются признаки сдавливания костными структурами спинного мозга или нервных корешков), а также стабилизация (фиксация в физиологически выгодной позиции) поврежденного позвоночного сегмента.</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28596" y="928670"/>
            <a:ext cx="8286808"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При сдавливании спинного мозга спереди разрушенным телом позвонка хирург выполняет операцию, как правило, из переднего доступа. При этом кожный разрез производится на </a:t>
            </a:r>
            <a:r>
              <a:rPr kumimoji="0" lang="ru-RU" sz="1600" b="0" i="0" u="none" strike="noStrike" cap="none" normalizeH="0" baseline="0" dirty="0" err="1" smtClean="0">
                <a:ln>
                  <a:noFill/>
                </a:ln>
                <a:effectLst/>
                <a:latin typeface="Times New Roman" pitchFamily="18" charset="0"/>
                <a:ea typeface="Times New Roman" pitchFamily="18" charset="0"/>
                <a:cs typeface="Times New Roman" pitchFamily="18" charset="0"/>
              </a:rPr>
              <a:t>передне-боковой</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поверхности грудной клетки или живота. Далее обнажается тело поврежденного позвонка. Проводится удаление костных фрагментов, сдавливающих костный </a:t>
            </a:r>
            <a:r>
              <a:rPr kumimoji="0" lang="ru-RU" sz="1600" b="0" i="0" u="none" strike="noStrike" cap="none" normalizeH="0" baseline="0" dirty="0" err="1" smtClean="0">
                <a:ln>
                  <a:noFill/>
                </a:ln>
                <a:effectLst/>
                <a:latin typeface="Times New Roman" pitchFamily="18" charset="0"/>
                <a:ea typeface="Times New Roman" pitchFamily="18" charset="0"/>
                <a:cs typeface="Times New Roman" pitchFamily="18" charset="0"/>
              </a:rPr>
              <a:t>мозᴦ</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После декомпрессии выполняется стабилизация позвоночника. Для этого вместо удаленного разрушенного тела позвонка устанавливается костный трансплантат. Сегодня находят применение трансплантаты, изготовленные из собственной кости пациента (</a:t>
            </a:r>
            <a:r>
              <a:rPr kumimoji="0" lang="ru-RU" sz="1600" b="0" i="0" u="none" strike="noStrike" cap="none" normalizeH="0" baseline="0" dirty="0" err="1" smtClean="0">
                <a:ln>
                  <a:noFill/>
                </a:ln>
                <a:effectLst/>
                <a:latin typeface="Times New Roman" pitchFamily="18" charset="0"/>
                <a:ea typeface="Times New Roman" pitchFamily="18" charset="0"/>
                <a:cs typeface="Times New Roman" pitchFamily="18" charset="0"/>
              </a:rPr>
              <a:t>аутотрансплантаты</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или специальных препаратов, заменяющих кость (</a:t>
            </a:r>
            <a:r>
              <a:rPr kumimoji="0" lang="ru-RU" sz="1600" b="0" i="0" u="none" strike="noStrike" cap="none" normalizeH="0" baseline="0" dirty="0" err="1" smtClean="0">
                <a:ln>
                  <a:noFill/>
                </a:ln>
                <a:effectLst/>
                <a:latin typeface="Times New Roman" pitchFamily="18" charset="0"/>
                <a:ea typeface="Times New Roman" pitchFamily="18" charset="0"/>
                <a:cs typeface="Times New Roman" pitchFamily="18" charset="0"/>
              </a:rPr>
              <a:t>chronos</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Все чаще в настоящее время стали использоваться протезы тел позвонков из титана, которые заполняются костной крошкой, а так же специальные сетки (</a:t>
            </a:r>
            <a:r>
              <a:rPr kumimoji="0" lang="ru-RU" sz="1600" b="0" i="0" u="none" strike="noStrike" cap="none" normalizeH="0" baseline="0" dirty="0" err="1" smtClean="0">
                <a:ln>
                  <a:noFill/>
                </a:ln>
                <a:effectLst/>
                <a:latin typeface="Times New Roman" pitchFamily="18" charset="0"/>
                <a:ea typeface="Times New Roman" pitchFamily="18" charset="0"/>
                <a:cs typeface="Times New Roman" pitchFamily="18" charset="0"/>
              </a:rPr>
              <a:t>mesh</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lang="ru-RU" sz="1600" dirty="0" smtClean="0">
                <a:latin typeface="Times New Roman" pitchFamily="18" charset="0"/>
                <a:cs typeface="Times New Roman" pitchFamily="18" charset="0"/>
              </a:rPr>
              <a:t> Через несколько месяцев происходит сращение трансплантата с телами выше- и </a:t>
            </a:r>
            <a:r>
              <a:rPr lang="ru-RU" sz="1600" dirty="0" err="1" smtClean="0">
                <a:latin typeface="Times New Roman" pitchFamily="18" charset="0"/>
                <a:cs typeface="Times New Roman" pitchFamily="18" charset="0"/>
              </a:rPr>
              <a:t>нижележащего</a:t>
            </a:r>
            <a:r>
              <a:rPr lang="ru-RU" sz="1600" dirty="0" smtClean="0">
                <a:latin typeface="Times New Roman" pitchFamily="18" charset="0"/>
                <a:cs typeface="Times New Roman" pitchFamily="18" charset="0"/>
              </a:rPr>
              <a:t> позвонков в единый костный конгломерат. Для фиксации трансплантата и поврежденного позвоночного сегмента в физиологически правильном положении используются специальные </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стабилизирующие системы, которые могут состоять из винтов, пластинок, перемычек и балок. Детали стабилизирующих систем изготавливаются из сплавов титана - прочных, инертных материалов, не вызывающих реакции отторжения со стороны организма.</a:t>
            </a:r>
            <a:endPar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Times New Roman" pitchFamily="18" charset="0"/>
              <a:cs typeface="Times New Roman" pitchFamily="18" charset="0"/>
            </a:endParaRPr>
          </a:p>
        </p:txBody>
      </p:sp>
      <p:pic>
        <p:nvPicPr>
          <p:cNvPr id="5" name="Рисунок 4" descr="coarse-ss-mesh.jpg"/>
          <p:cNvPicPr>
            <a:picLocks noChangeAspect="1"/>
          </p:cNvPicPr>
          <p:nvPr/>
        </p:nvPicPr>
        <p:blipFill>
          <a:blip r:embed="rId2"/>
          <a:stretch>
            <a:fillRect/>
          </a:stretch>
        </p:blipFill>
        <p:spPr>
          <a:xfrm>
            <a:off x="5929322" y="5143512"/>
            <a:ext cx="3000364" cy="10264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688" y="357166"/>
            <a:ext cx="8858312" cy="5355312"/>
          </a:xfrm>
          <a:prstGeom prst="rect">
            <a:avLst/>
          </a:prstGeom>
        </p:spPr>
        <p:txBody>
          <a:bodyPr wrap="square">
            <a:spAutoFit/>
          </a:bodyPr>
          <a:lstStyle/>
          <a:p>
            <a:r>
              <a:rPr lang="ru-RU" dirty="0" smtClean="0"/>
              <a:t>Во многих случаях стабилизация позвоночника должна быть выполнена через кожный разрез в области спины (задний доступ). Операция задним доступом выполняется в большинстве случаев при отсутствии значительной передней компрессии спинного мозга фрагментами разрушенного тела позвонка. Внутренняя фиксация поврежденного позвоночного сегмента в правильном положении при помощи специальных стабилизирующих систем позволяет предотвратить повреждение нервных структур, провести раннюю активизацию пациента͵ обеспечить оптимальное сращение костных структур. Наиболее часто в последние годы используется </a:t>
            </a:r>
            <a:r>
              <a:rPr lang="ru-RU" dirty="0" err="1" smtClean="0"/>
              <a:t>транспедикулярная</a:t>
            </a:r>
            <a:r>
              <a:rPr lang="ru-RU" dirty="0" smtClean="0"/>
              <a:t> стабилизация позвоночника</a:t>
            </a:r>
            <a:r>
              <a:rPr lang="ru-RU" dirty="0" smtClean="0"/>
              <a:t>.</a:t>
            </a:r>
            <a:r>
              <a:rPr lang="ru-RU" dirty="0" smtClean="0"/>
              <a:t> При этой технике, фиксирующие винты проводятся через ножки позвонков в тело позвонка. Винты с каждой стороны соединяются прочными штангами, которые соединяют позвонки в единый конгломерат. Далее выполняется костная пластика благодаря чему формируется надежный </a:t>
            </a:r>
            <a:r>
              <a:rPr lang="ru-RU" dirty="0" err="1" smtClean="0"/>
              <a:t>спондилодез</a:t>
            </a:r>
            <a:r>
              <a:rPr lang="ru-RU" dirty="0" smtClean="0"/>
              <a:t>.</a:t>
            </a:r>
            <a:r>
              <a:rPr lang="ru-RU" dirty="0" smtClean="0"/>
              <a:t> В грудном </a:t>
            </a:r>
            <a:r>
              <a:rPr lang="ru-RU" dirty="0" err="1" smtClean="0"/>
              <a:t>отделе</a:t>
            </a:r>
            <a:r>
              <a:rPr lang="ru-RU" dirty="0" smtClean="0"/>
              <a:t> позвоночника для фиксации используются специальные крючки и их комбинация с винтами.</a:t>
            </a:r>
          </a:p>
          <a:p>
            <a:r>
              <a:rPr lang="ru-RU" dirty="0" smtClean="0"/>
              <a:t>Эти стабилизирующие системы отличаются большой надежностью, что позволяет проводить активизацию пациента уже с первых дней после операции в корсете.</a:t>
            </a:r>
          </a:p>
          <a:p>
            <a:endParaRPr lang="ru-RU" dirty="0" smtClean="0"/>
          </a:p>
          <a:p>
            <a:endParaRPr lang="ru-RU" dirty="0" smtClean="0"/>
          </a:p>
          <a:p>
            <a:endParaRPr lang="ru-RU" dirty="0"/>
          </a:p>
        </p:txBody>
      </p:sp>
      <p:pic>
        <p:nvPicPr>
          <p:cNvPr id="5" name="Рисунок 4" descr="transpedikulyarnaya-fiksatsiya.jpg"/>
          <p:cNvPicPr>
            <a:picLocks noChangeAspect="1"/>
          </p:cNvPicPr>
          <p:nvPr/>
        </p:nvPicPr>
        <p:blipFill>
          <a:blip r:embed="rId2"/>
          <a:stretch>
            <a:fillRect/>
          </a:stretch>
        </p:blipFill>
        <p:spPr>
          <a:xfrm>
            <a:off x="285720" y="4943480"/>
            <a:ext cx="2852171" cy="1914520"/>
          </a:xfrm>
          <a:prstGeom prst="rect">
            <a:avLst/>
          </a:prstGeom>
        </p:spPr>
      </p:pic>
      <p:pic>
        <p:nvPicPr>
          <p:cNvPr id="6" name="Рисунок 5" descr="a1a5c5a7509974ec5e5109d3e321e741.jpg"/>
          <p:cNvPicPr>
            <a:picLocks noChangeAspect="1"/>
          </p:cNvPicPr>
          <p:nvPr/>
        </p:nvPicPr>
        <p:blipFill>
          <a:blip r:embed="rId3" cstate="print"/>
          <a:stretch>
            <a:fillRect/>
          </a:stretch>
        </p:blipFill>
        <p:spPr>
          <a:xfrm>
            <a:off x="5143504" y="5143512"/>
            <a:ext cx="3103562" cy="14369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186634" cy="45719"/>
          </a:xfrm>
        </p:spPr>
        <p:txBody>
          <a:bodyPr>
            <a:normAutofit fontScale="90000"/>
          </a:bodyPr>
          <a:lstStyle/>
          <a:p>
            <a:endParaRPr lang="ru-RU" dirty="0"/>
          </a:p>
        </p:txBody>
      </p:sp>
      <p:sp>
        <p:nvSpPr>
          <p:cNvPr id="3" name="Содержимое 2"/>
          <p:cNvSpPr>
            <a:spLocks noGrp="1"/>
          </p:cNvSpPr>
          <p:nvPr>
            <p:ph idx="1"/>
          </p:nvPr>
        </p:nvSpPr>
        <p:spPr>
          <a:xfrm>
            <a:off x="457200" y="1214422"/>
            <a:ext cx="7239000" cy="5241314"/>
          </a:xfrm>
        </p:spPr>
        <p:txBody>
          <a:bodyPr>
            <a:normAutofit/>
          </a:bodyPr>
          <a:lstStyle/>
          <a:p>
            <a:r>
              <a:rPr lang="ru-RU" dirty="0" smtClean="0"/>
              <a:t>Повреждения позвоночника относятся к числу наиболее тяжелых травм. </a:t>
            </a:r>
          </a:p>
          <a:p>
            <a:endParaRPr lang="ru-RU" dirty="0" smtClean="0"/>
          </a:p>
          <a:p>
            <a:r>
              <a:rPr lang="ru-RU" dirty="0" smtClean="0"/>
              <a:t>Они составляют 0,4 - 0,5 % всех переломов костей скелета. </a:t>
            </a:r>
          </a:p>
          <a:p>
            <a:endParaRPr lang="ru-RU" dirty="0" smtClean="0"/>
          </a:p>
          <a:p>
            <a:r>
              <a:rPr lang="ru-RU" dirty="0" smtClean="0"/>
              <a:t>Значительное число травмированных – молодые люди. </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3343276"/>
          </a:xfrm>
        </p:spPr>
        <p:txBody>
          <a:bodyPr>
            <a:normAutofit/>
          </a:bodyPr>
          <a:lstStyle/>
          <a:p>
            <a:r>
              <a:rPr lang="ru-RU" dirty="0" smtClean="0"/>
              <a:t>СПАСИБО ЗА ВНИМАНИЕ!!!</a:t>
            </a:r>
            <a:br>
              <a:rPr lang="ru-RU" dirty="0" smtClean="0"/>
            </a:b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7239000" cy="5669942"/>
          </a:xfrm>
        </p:spPr>
        <p:txBody>
          <a:bodyPr>
            <a:normAutofit/>
          </a:bodyPr>
          <a:lstStyle/>
          <a:p>
            <a:r>
              <a:rPr lang="ru-RU" dirty="0" smtClean="0"/>
              <a:t>20-40% закрытых повреждений позвоночника осложняются повреждением спинного мозга различной степени тяжести. </a:t>
            </a:r>
          </a:p>
          <a:p>
            <a:endParaRPr lang="ru-RU" dirty="0" smtClean="0"/>
          </a:p>
          <a:p>
            <a:r>
              <a:rPr lang="ru-RU" dirty="0" smtClean="0"/>
              <a:t>Сохраняется значительный процент неудовлетворительных исходов лечения.</a:t>
            </a:r>
          </a:p>
          <a:p>
            <a:pPr>
              <a:buNone/>
            </a:pPr>
            <a:r>
              <a:rPr lang="ru-RU" dirty="0" smtClean="0"/>
              <a:t> </a:t>
            </a:r>
          </a:p>
          <a:p>
            <a:r>
              <a:rPr lang="ru-RU" dirty="0" smtClean="0"/>
              <a:t>Инвалидность при осложненных повреждениях позвоночника составляет 95%. Летальность в этой группе больных - до 30%.</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71574"/>
          </a:xfrm>
        </p:spPr>
        <p:txBody>
          <a:bodyPr>
            <a:normAutofit/>
          </a:bodyPr>
          <a:lstStyle/>
          <a:p>
            <a:r>
              <a:rPr lang="ru-RU" sz="3600" b="1" dirty="0" smtClean="0">
                <a:solidFill>
                  <a:srgbClr val="0070C0"/>
                </a:solidFill>
                <a:latin typeface="Arial" charset="0"/>
              </a:rPr>
              <a:t>ФУНКЦИИ ПОЗВОНОЧНИКА</a:t>
            </a:r>
            <a:br>
              <a:rPr lang="ru-RU" sz="3600" b="1" dirty="0" smtClean="0">
                <a:solidFill>
                  <a:srgbClr val="0070C0"/>
                </a:solidFill>
                <a:latin typeface="Arial" charset="0"/>
              </a:rPr>
            </a:br>
            <a:endParaRPr lang="ru-RU" dirty="0">
              <a:solidFill>
                <a:srgbClr val="0070C0"/>
              </a:solidFill>
            </a:endParaRPr>
          </a:p>
        </p:txBody>
      </p:sp>
      <p:sp>
        <p:nvSpPr>
          <p:cNvPr id="3" name="Содержимое 2"/>
          <p:cNvSpPr>
            <a:spLocks noGrp="1"/>
          </p:cNvSpPr>
          <p:nvPr>
            <p:ph idx="1"/>
          </p:nvPr>
        </p:nvSpPr>
        <p:spPr>
          <a:xfrm>
            <a:off x="301752" y="1527048"/>
            <a:ext cx="4127372" cy="4572000"/>
          </a:xfrm>
        </p:spPr>
        <p:txBody>
          <a:bodyPr/>
          <a:lstStyle/>
          <a:p>
            <a:pPr marL="388938" indent="-388938">
              <a:spcBef>
                <a:spcPct val="50000"/>
              </a:spcBef>
            </a:pPr>
            <a:r>
              <a:rPr lang="ru-RU" sz="2400" b="1" dirty="0" smtClean="0">
                <a:solidFill>
                  <a:srgbClr val="0070C0"/>
                </a:solidFill>
                <a:latin typeface="Arial" charset="0"/>
              </a:rPr>
              <a:t>1. Опорная</a:t>
            </a:r>
          </a:p>
          <a:p>
            <a:pPr marL="388938" indent="-388938">
              <a:spcBef>
                <a:spcPct val="50000"/>
              </a:spcBef>
            </a:pPr>
            <a:r>
              <a:rPr lang="ru-RU" sz="2400" b="1" dirty="0" smtClean="0">
                <a:solidFill>
                  <a:srgbClr val="0070C0"/>
                </a:solidFill>
                <a:latin typeface="Arial" charset="0"/>
              </a:rPr>
              <a:t>2. Двигательная</a:t>
            </a:r>
          </a:p>
          <a:p>
            <a:pPr marL="388938" indent="-388938">
              <a:spcBef>
                <a:spcPct val="50000"/>
              </a:spcBef>
            </a:pPr>
            <a:r>
              <a:rPr lang="ru-RU" sz="2400" b="1" dirty="0" smtClean="0">
                <a:solidFill>
                  <a:srgbClr val="0070C0"/>
                </a:solidFill>
                <a:latin typeface="Arial" charset="0"/>
              </a:rPr>
              <a:t>3. Защитная (для спинного мозга, его корешков и сосудов)</a:t>
            </a:r>
          </a:p>
          <a:p>
            <a:pPr marL="388938" indent="-388938">
              <a:spcBef>
                <a:spcPct val="50000"/>
              </a:spcBef>
            </a:pPr>
            <a:r>
              <a:rPr lang="ru-RU" sz="2400" b="1" dirty="0" smtClean="0">
                <a:solidFill>
                  <a:srgbClr val="0070C0"/>
                </a:solidFill>
                <a:latin typeface="Arial" charset="0"/>
              </a:rPr>
              <a:t>4. Амортизационная </a:t>
            </a:r>
          </a:p>
          <a:p>
            <a:endParaRPr lang="ru-RU" dirty="0"/>
          </a:p>
        </p:txBody>
      </p:sp>
      <p:pic>
        <p:nvPicPr>
          <p:cNvPr id="4" name="Picture 4" descr="Spine copy-1"/>
          <p:cNvPicPr>
            <a:picLocks noChangeAspect="1" noChangeArrowheads="1"/>
          </p:cNvPicPr>
          <p:nvPr/>
        </p:nvPicPr>
        <p:blipFill>
          <a:blip r:embed="rId2" cstate="print">
            <a:clrChange>
              <a:clrFrom>
                <a:srgbClr val="2532F1"/>
              </a:clrFrom>
              <a:clrTo>
                <a:srgbClr val="2532F1">
                  <a:alpha val="0"/>
                </a:srgbClr>
              </a:clrTo>
            </a:clrChange>
          </a:blip>
          <a:srcRect/>
          <a:stretch>
            <a:fillRect/>
          </a:stretch>
        </p:blipFill>
        <p:spPr bwMode="auto">
          <a:xfrm>
            <a:off x="4572000" y="1524000"/>
            <a:ext cx="4310063" cy="48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71574"/>
          </a:xfrm>
        </p:spPr>
        <p:txBody>
          <a:bodyPr>
            <a:normAutofit/>
          </a:bodyPr>
          <a:lstStyle/>
          <a:p>
            <a:pPr>
              <a:spcBef>
                <a:spcPct val="50000"/>
              </a:spcBef>
            </a:pPr>
            <a:r>
              <a:rPr lang="ru-RU" sz="3600" b="1" dirty="0" smtClean="0">
                <a:solidFill>
                  <a:srgbClr val="0070C0"/>
                </a:solidFill>
                <a:latin typeface="Arial" charset="0"/>
              </a:rPr>
              <a:t>ПРИЧИНЫ И ОБСТОЯТЕЛЬСТВА ТРАВМ ПОЗВОНОЧНИКА</a:t>
            </a:r>
            <a:endParaRPr lang="ru-RU" sz="3600" b="1" dirty="0">
              <a:solidFill>
                <a:srgbClr val="0070C0"/>
              </a:solidFill>
              <a:latin typeface="Arial" charset="0"/>
            </a:endParaRPr>
          </a:p>
        </p:txBody>
      </p:sp>
      <p:sp>
        <p:nvSpPr>
          <p:cNvPr id="3" name="Содержимое 2"/>
          <p:cNvSpPr>
            <a:spLocks noGrp="1"/>
          </p:cNvSpPr>
          <p:nvPr>
            <p:ph idx="1"/>
          </p:nvPr>
        </p:nvSpPr>
        <p:spPr/>
        <p:txBody>
          <a:bodyPr>
            <a:normAutofit fontScale="85000" lnSpcReduction="20000"/>
          </a:bodyPr>
          <a:lstStyle/>
          <a:p>
            <a:pPr>
              <a:spcBef>
                <a:spcPct val="50000"/>
              </a:spcBef>
            </a:pPr>
            <a:r>
              <a:rPr lang="ru-RU" sz="3200" b="1" u="sng" dirty="0" smtClean="0">
                <a:latin typeface="Arial" charset="0"/>
              </a:rPr>
              <a:t>В мирное время:</a:t>
            </a:r>
          </a:p>
          <a:p>
            <a:pPr>
              <a:spcBef>
                <a:spcPct val="50000"/>
              </a:spcBef>
              <a:buFontTx/>
              <a:buChar char="-"/>
            </a:pPr>
            <a:r>
              <a:rPr lang="ru-RU" sz="2800" b="1" dirty="0" smtClean="0">
                <a:latin typeface="Arial" charset="0"/>
              </a:rPr>
              <a:t> дорожно-транспортные происшествия;</a:t>
            </a:r>
          </a:p>
          <a:p>
            <a:pPr>
              <a:spcBef>
                <a:spcPct val="50000"/>
              </a:spcBef>
              <a:buFontTx/>
              <a:buChar char="-"/>
            </a:pPr>
            <a:r>
              <a:rPr lang="ru-RU" sz="2800" b="1" dirty="0" smtClean="0">
                <a:latin typeface="Arial" charset="0"/>
              </a:rPr>
              <a:t> падения с высоты (</a:t>
            </a:r>
            <a:r>
              <a:rPr lang="ru-RU" sz="2800" b="1" dirty="0" err="1" smtClean="0">
                <a:latin typeface="Arial" charset="0"/>
              </a:rPr>
              <a:t>кататравма</a:t>
            </a:r>
            <a:r>
              <a:rPr lang="ru-RU" sz="2800" b="1" dirty="0" smtClean="0">
                <a:latin typeface="Arial" charset="0"/>
              </a:rPr>
              <a:t>);</a:t>
            </a:r>
          </a:p>
          <a:p>
            <a:pPr>
              <a:spcBef>
                <a:spcPct val="50000"/>
              </a:spcBef>
              <a:buFontTx/>
              <a:buChar char="-"/>
            </a:pPr>
            <a:r>
              <a:rPr lang="ru-RU" sz="2800" b="1" dirty="0" smtClean="0">
                <a:latin typeface="Arial" charset="0"/>
              </a:rPr>
              <a:t> </a:t>
            </a:r>
            <a:r>
              <a:rPr lang="ru-RU" sz="2800" b="1" dirty="0" err="1" smtClean="0">
                <a:latin typeface="Arial" charset="0"/>
              </a:rPr>
              <a:t>сдавление</a:t>
            </a:r>
            <a:r>
              <a:rPr lang="ru-RU" sz="2800" b="1" dirty="0" smtClean="0">
                <a:latin typeface="Arial" charset="0"/>
              </a:rPr>
              <a:t> грузом.</a:t>
            </a:r>
          </a:p>
          <a:p>
            <a:pPr>
              <a:spcBef>
                <a:spcPct val="50000"/>
              </a:spcBef>
            </a:pPr>
            <a:endParaRPr lang="ru-RU" sz="2800" b="1" dirty="0" smtClean="0">
              <a:latin typeface="Arial" charset="0"/>
            </a:endParaRPr>
          </a:p>
          <a:p>
            <a:pPr>
              <a:spcBef>
                <a:spcPct val="50000"/>
              </a:spcBef>
            </a:pPr>
            <a:r>
              <a:rPr lang="ru-RU" sz="3200" b="1" u="sng" dirty="0" smtClean="0">
                <a:latin typeface="Arial" charset="0"/>
              </a:rPr>
              <a:t>В военное время:</a:t>
            </a:r>
          </a:p>
          <a:p>
            <a:pPr>
              <a:spcBef>
                <a:spcPct val="50000"/>
              </a:spcBef>
            </a:pPr>
            <a:r>
              <a:rPr lang="ru-RU" sz="2800" b="1" dirty="0" smtClean="0">
                <a:latin typeface="Arial" charset="0"/>
              </a:rPr>
              <a:t>-</a:t>
            </a:r>
            <a:r>
              <a:rPr lang="ru-RU" sz="2800" b="1" dirty="0" smtClean="0">
                <a:solidFill>
                  <a:srgbClr val="00FF00"/>
                </a:solidFill>
                <a:latin typeface="Arial" charset="0"/>
              </a:rPr>
              <a:t> </a:t>
            </a:r>
            <a:r>
              <a:rPr lang="ru-RU" sz="2800" b="1" dirty="0" smtClean="0">
                <a:latin typeface="Arial" charset="0"/>
              </a:rPr>
              <a:t>минно-взрывные травмы (в том числе внутри бронетехники и на броне);</a:t>
            </a:r>
          </a:p>
          <a:p>
            <a:pPr>
              <a:spcBef>
                <a:spcPct val="50000"/>
              </a:spcBef>
              <a:buFontTx/>
              <a:buChar char="-"/>
            </a:pPr>
            <a:r>
              <a:rPr lang="ru-RU" sz="2800" b="1" dirty="0" smtClean="0">
                <a:latin typeface="Arial" charset="0"/>
              </a:rPr>
              <a:t> огнестрельные ранения;</a:t>
            </a:r>
          </a:p>
          <a:p>
            <a:pPr>
              <a:spcBef>
                <a:spcPct val="50000"/>
              </a:spcBef>
              <a:buFontTx/>
              <a:buChar char="-"/>
            </a:pPr>
            <a:r>
              <a:rPr lang="ru-RU" sz="2800" b="1" dirty="0" smtClean="0">
                <a:latin typeface="Arial" charset="0"/>
              </a:rPr>
              <a:t> </a:t>
            </a:r>
            <a:r>
              <a:rPr lang="ru-RU" sz="2800" b="1" dirty="0" err="1" smtClean="0">
                <a:latin typeface="Arial" charset="0"/>
              </a:rPr>
              <a:t>сдавление</a:t>
            </a:r>
            <a:r>
              <a:rPr lang="ru-RU" sz="2800" b="1" dirty="0" smtClean="0">
                <a:latin typeface="Arial" charset="0"/>
              </a:rPr>
              <a:t> завалами и т.п.</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485888"/>
          </a:xfrm>
        </p:spPr>
        <p:txBody>
          <a:bodyPr>
            <a:normAutofit fontScale="90000"/>
          </a:bodyPr>
          <a:lstStyle/>
          <a:p>
            <a:r>
              <a:rPr lang="ru-RU" sz="3200" b="1" dirty="0" smtClean="0">
                <a:solidFill>
                  <a:srgbClr val="0070C0"/>
                </a:solidFill>
                <a:latin typeface="Arial" charset="0"/>
              </a:rPr>
              <a:t>МЕХАНИЗМЫ ПОВРЕЖДЕНИЯ ПОЗВОНОЧНИКА</a:t>
            </a:r>
            <a:r>
              <a:rPr lang="ru-RU" sz="3600" b="1" dirty="0" smtClean="0">
                <a:solidFill>
                  <a:srgbClr val="0070C0"/>
                </a:solidFill>
                <a:latin typeface="Arial" charset="0"/>
              </a:rPr>
              <a:t/>
            </a:r>
            <a:br>
              <a:rPr lang="ru-RU" sz="3600" b="1" dirty="0" smtClean="0">
                <a:solidFill>
                  <a:srgbClr val="0070C0"/>
                </a:solidFill>
                <a:latin typeface="Arial" charset="0"/>
              </a:rPr>
            </a:br>
            <a:endParaRPr lang="ru-RU" dirty="0">
              <a:solidFill>
                <a:srgbClr val="0070C0"/>
              </a:solidFill>
            </a:endParaRPr>
          </a:p>
        </p:txBody>
      </p:sp>
      <p:sp>
        <p:nvSpPr>
          <p:cNvPr id="3" name="Содержимое 2"/>
          <p:cNvSpPr>
            <a:spLocks noGrp="1"/>
          </p:cNvSpPr>
          <p:nvPr>
            <p:ph idx="1"/>
          </p:nvPr>
        </p:nvSpPr>
        <p:spPr>
          <a:xfrm>
            <a:off x="301752" y="1571612"/>
            <a:ext cx="8503920" cy="4527436"/>
          </a:xfrm>
        </p:spPr>
        <p:txBody>
          <a:bodyPr>
            <a:normAutofit/>
          </a:bodyPr>
          <a:lstStyle/>
          <a:p>
            <a:pPr>
              <a:lnSpc>
                <a:spcPct val="110000"/>
              </a:lnSpc>
              <a:spcBef>
                <a:spcPct val="50000"/>
              </a:spcBef>
            </a:pPr>
            <a:r>
              <a:rPr lang="ru-RU" sz="2800" b="1" dirty="0" smtClean="0">
                <a:solidFill>
                  <a:srgbClr val="0070C0"/>
                </a:solidFill>
                <a:latin typeface="Arial" charset="0"/>
              </a:rPr>
              <a:t>1. </a:t>
            </a:r>
            <a:r>
              <a:rPr lang="ru-RU" sz="2800" b="1" dirty="0" err="1" smtClean="0">
                <a:solidFill>
                  <a:srgbClr val="0070C0"/>
                </a:solidFill>
                <a:latin typeface="Arial" charset="0"/>
              </a:rPr>
              <a:t>сгибательный</a:t>
            </a:r>
            <a:r>
              <a:rPr lang="ru-RU" sz="2800" b="1" dirty="0" smtClean="0">
                <a:solidFill>
                  <a:srgbClr val="0070C0"/>
                </a:solidFill>
                <a:latin typeface="Arial" charset="0"/>
              </a:rPr>
              <a:t>;</a:t>
            </a:r>
          </a:p>
          <a:p>
            <a:pPr>
              <a:lnSpc>
                <a:spcPct val="110000"/>
              </a:lnSpc>
              <a:spcBef>
                <a:spcPct val="50000"/>
              </a:spcBef>
            </a:pPr>
            <a:r>
              <a:rPr lang="ru-RU" sz="2800" b="1" dirty="0" smtClean="0">
                <a:solidFill>
                  <a:srgbClr val="0070C0"/>
                </a:solidFill>
                <a:latin typeface="Arial" charset="0"/>
              </a:rPr>
              <a:t>2. </a:t>
            </a:r>
            <a:r>
              <a:rPr lang="ru-RU" sz="2800" b="1" dirty="0" err="1" smtClean="0">
                <a:solidFill>
                  <a:srgbClr val="0070C0"/>
                </a:solidFill>
                <a:latin typeface="Arial" charset="0"/>
              </a:rPr>
              <a:t>сгибательно-вращательный</a:t>
            </a:r>
            <a:r>
              <a:rPr lang="ru-RU" sz="2800" b="1" dirty="0" smtClean="0">
                <a:solidFill>
                  <a:srgbClr val="0070C0"/>
                </a:solidFill>
                <a:latin typeface="Arial" charset="0"/>
              </a:rPr>
              <a:t>;</a:t>
            </a:r>
          </a:p>
          <a:p>
            <a:pPr>
              <a:lnSpc>
                <a:spcPct val="110000"/>
              </a:lnSpc>
              <a:spcBef>
                <a:spcPct val="50000"/>
              </a:spcBef>
            </a:pPr>
            <a:r>
              <a:rPr lang="ru-RU" sz="2800" b="1" dirty="0" smtClean="0">
                <a:solidFill>
                  <a:srgbClr val="0070C0"/>
                </a:solidFill>
                <a:latin typeface="Arial" charset="0"/>
              </a:rPr>
              <a:t>3. разгибательный;</a:t>
            </a:r>
          </a:p>
          <a:p>
            <a:pPr>
              <a:lnSpc>
                <a:spcPct val="110000"/>
              </a:lnSpc>
              <a:spcBef>
                <a:spcPct val="50000"/>
              </a:spcBef>
            </a:pPr>
            <a:r>
              <a:rPr lang="ru-RU" sz="2800" b="1" dirty="0" smtClean="0">
                <a:solidFill>
                  <a:srgbClr val="0070C0"/>
                </a:solidFill>
                <a:latin typeface="Arial" charset="0"/>
              </a:rPr>
              <a:t>4. компрессионный;</a:t>
            </a:r>
          </a:p>
          <a:p>
            <a:pPr>
              <a:lnSpc>
                <a:spcPct val="110000"/>
              </a:lnSpc>
              <a:spcBef>
                <a:spcPct val="50000"/>
              </a:spcBef>
            </a:pPr>
            <a:r>
              <a:rPr lang="ru-RU" sz="2800" b="1" dirty="0" smtClean="0">
                <a:solidFill>
                  <a:srgbClr val="0070C0"/>
                </a:solidFill>
                <a:latin typeface="Arial" charset="0"/>
              </a:rPr>
              <a:t>5. сдвиг. </a:t>
            </a:r>
          </a:p>
          <a:p>
            <a:pPr>
              <a:lnSpc>
                <a:spcPct val="110000"/>
              </a:lnSpc>
              <a:spcBef>
                <a:spcPct val="50000"/>
              </a:spcBef>
            </a:pPr>
            <a:r>
              <a:rPr lang="ru-RU" sz="2800" b="1" dirty="0" smtClean="0">
                <a:solidFill>
                  <a:srgbClr val="0070C0"/>
                </a:solidFill>
                <a:latin typeface="Arial" charset="0"/>
              </a:rPr>
              <a:t>6. </a:t>
            </a:r>
            <a:r>
              <a:rPr lang="ru-RU" sz="2800" b="1" dirty="0" smtClean="0">
                <a:solidFill>
                  <a:srgbClr val="0070C0"/>
                </a:solidFill>
              </a:rPr>
              <a:t>повреждение от сгибания и растяжения</a:t>
            </a:r>
            <a:r>
              <a:rPr lang="ru-RU" sz="2800" dirty="0" smtClean="0">
                <a:solidFill>
                  <a:srgbClr val="0070C0"/>
                </a:solidFill>
              </a:rPr>
              <a:t> </a:t>
            </a:r>
            <a:endParaRPr lang="ru-RU" sz="2800" b="1" dirty="0" smtClean="0">
              <a:solidFill>
                <a:srgbClr val="0070C0"/>
              </a:solidFill>
              <a:latin typeface="Arial"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414450"/>
          </a:xfrm>
        </p:spPr>
        <p:txBody>
          <a:bodyPr>
            <a:normAutofit fontScale="90000"/>
          </a:bodyPr>
          <a:lstStyle/>
          <a:p>
            <a:r>
              <a:rPr lang="ru-RU" sz="3100" b="1" dirty="0" smtClean="0">
                <a:latin typeface="Arial" charset="0"/>
              </a:rPr>
              <a:t>СГИБАТЕЛЬНЫЙ МЕХАНИЗМ ПОВРЕЖДЕНИЯ ПОЗВОНОЧНИКА</a:t>
            </a:r>
            <a:r>
              <a:rPr lang="ru-RU" sz="3600" b="1" dirty="0" smtClean="0">
                <a:latin typeface="Arial" charset="0"/>
              </a:rPr>
              <a:t/>
            </a:r>
            <a:br>
              <a:rPr lang="ru-RU" sz="3600" b="1" dirty="0" smtClean="0">
                <a:latin typeface="Arial" charset="0"/>
              </a:rPr>
            </a:br>
            <a:endParaRPr lang="ru-RU" dirty="0"/>
          </a:p>
        </p:txBody>
      </p:sp>
      <p:sp>
        <p:nvSpPr>
          <p:cNvPr id="3" name="Содержимое 2"/>
          <p:cNvSpPr>
            <a:spLocks noGrp="1"/>
          </p:cNvSpPr>
          <p:nvPr>
            <p:ph idx="1"/>
          </p:nvPr>
        </p:nvSpPr>
        <p:spPr>
          <a:xfrm>
            <a:off x="301752" y="1527048"/>
            <a:ext cx="5198942" cy="4759472"/>
          </a:xfrm>
        </p:spPr>
        <p:txBody>
          <a:bodyPr>
            <a:normAutofit fontScale="70000" lnSpcReduction="20000"/>
          </a:bodyPr>
          <a:lstStyle/>
          <a:p>
            <a:endParaRPr lang="ru-RU" dirty="0" smtClean="0"/>
          </a:p>
          <a:p>
            <a:r>
              <a:rPr lang="ru-RU" dirty="0" smtClean="0"/>
              <a:t>При </a:t>
            </a:r>
            <a:r>
              <a:rPr lang="ru-RU" b="1" dirty="0" err="1" smtClean="0"/>
              <a:t>сгибательном</a:t>
            </a:r>
            <a:r>
              <a:rPr lang="ru-RU" b="1" dirty="0" smtClean="0"/>
              <a:t> механизме</a:t>
            </a:r>
            <a:r>
              <a:rPr lang="ru-RU" dirty="0" smtClean="0"/>
              <a:t> повреждение позвоночника происходит в результате резкого сгибания туловища в момент падения на ягодицы, на выпрямленные ноги, при обрушивании тяжести на плечи пострадавшего. </a:t>
            </a:r>
          </a:p>
          <a:p>
            <a:r>
              <a:rPr lang="ru-RU" dirty="0" smtClean="0"/>
              <a:t>Возможно возникновение компрессионных переломов с типичной клиновидной деформацией тела позвонка с различной степенью смещения и разрыва заднего опорного комплекса. </a:t>
            </a:r>
          </a:p>
          <a:p>
            <a:r>
              <a:rPr lang="ru-RU" dirty="0" smtClean="0"/>
              <a:t>Такие повреждения отмечаются в шейном, нижнем грудном и поясничном отделах позвоночника.</a:t>
            </a:r>
            <a:endParaRPr lang="ru-RU" dirty="0"/>
          </a:p>
        </p:txBody>
      </p:sp>
      <p:pic>
        <p:nvPicPr>
          <p:cNvPr id="4" name="Picture 3" descr="ибание"/>
          <p:cNvPicPr>
            <a:picLocks noChangeAspect="1" noChangeArrowheads="1"/>
          </p:cNvPicPr>
          <p:nvPr/>
        </p:nvPicPr>
        <p:blipFill>
          <a:blip r:embed="rId2" cstate="print">
            <a:clrChange>
              <a:clrFrom>
                <a:srgbClr val="1009FB"/>
              </a:clrFrom>
              <a:clrTo>
                <a:srgbClr val="1009FB">
                  <a:alpha val="0"/>
                </a:srgbClr>
              </a:clrTo>
            </a:clrChange>
          </a:blip>
          <a:srcRect/>
          <a:stretch>
            <a:fillRect/>
          </a:stretch>
        </p:blipFill>
        <p:spPr bwMode="auto">
          <a:xfrm>
            <a:off x="5500694" y="1428736"/>
            <a:ext cx="3246447" cy="470060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485888"/>
          </a:xfrm>
        </p:spPr>
        <p:txBody>
          <a:bodyPr>
            <a:normAutofit fontScale="90000"/>
          </a:bodyPr>
          <a:lstStyle/>
          <a:p>
            <a:r>
              <a:rPr lang="ru-RU" sz="3100" b="1" dirty="0" smtClean="0">
                <a:latin typeface="Arial" charset="0"/>
              </a:rPr>
              <a:t>СГИБАТЕЛЬНО-ВРАЩАТЕЛЬНЫЙ МЕХАНИЗМ ПОВРЕЖДЕНИЯ ПОЗВОНОЧНИКА</a:t>
            </a:r>
            <a:r>
              <a:rPr lang="ru-RU" sz="3600" b="1" dirty="0" smtClean="0">
                <a:latin typeface="Arial" charset="0"/>
              </a:rPr>
              <a:t/>
            </a:r>
            <a:br>
              <a:rPr lang="ru-RU" sz="3600" b="1" dirty="0" smtClean="0">
                <a:latin typeface="Arial" charset="0"/>
              </a:rPr>
            </a:br>
            <a:endParaRPr lang="ru-RU" dirty="0"/>
          </a:p>
        </p:txBody>
      </p:sp>
      <p:sp>
        <p:nvSpPr>
          <p:cNvPr id="3" name="Содержимое 2"/>
          <p:cNvSpPr>
            <a:spLocks noGrp="1"/>
          </p:cNvSpPr>
          <p:nvPr>
            <p:ph idx="1"/>
          </p:nvPr>
        </p:nvSpPr>
        <p:spPr>
          <a:xfrm>
            <a:off x="301752" y="1527048"/>
            <a:ext cx="5556132" cy="4572000"/>
          </a:xfrm>
        </p:spPr>
        <p:txBody>
          <a:bodyPr>
            <a:normAutofit fontScale="85000" lnSpcReduction="20000"/>
          </a:bodyPr>
          <a:lstStyle/>
          <a:p>
            <a:r>
              <a:rPr lang="ru-RU" b="1" dirty="0" smtClean="0"/>
              <a:t>При </a:t>
            </a:r>
            <a:r>
              <a:rPr lang="ru-RU" b="1" dirty="0" err="1" smtClean="0"/>
              <a:t>сгибательно-вращательном</a:t>
            </a:r>
            <a:r>
              <a:rPr lang="ru-RU" b="1" dirty="0" smtClean="0"/>
              <a:t> механизме</a:t>
            </a:r>
            <a:r>
              <a:rPr lang="ru-RU" dirty="0" smtClean="0"/>
              <a:t> на позвоночник действуют как сгибающая, так и вращающая позвоночный столб силы. </a:t>
            </a:r>
          </a:p>
          <a:p>
            <a:r>
              <a:rPr lang="ru-RU" dirty="0" smtClean="0"/>
              <a:t>Это наблюдается при автомобильной и железнодорожной травме. </a:t>
            </a:r>
          </a:p>
          <a:p>
            <a:r>
              <a:rPr lang="ru-RU" dirty="0" smtClean="0"/>
              <a:t>Повреждаются элементы обоих опорных комплексов позвоночника, возникает </a:t>
            </a:r>
            <a:r>
              <a:rPr lang="ru-RU" dirty="0" err="1" smtClean="0"/>
              <a:t>переломо-вывих</a:t>
            </a:r>
            <a:r>
              <a:rPr lang="ru-RU" dirty="0" smtClean="0"/>
              <a:t> или вывих позвонка. </a:t>
            </a:r>
          </a:p>
          <a:p>
            <a:r>
              <a:rPr lang="ru-RU" dirty="0" smtClean="0"/>
              <a:t>Данный тип повреждения характерен для шейного и поясничного отделов.</a:t>
            </a:r>
          </a:p>
          <a:p>
            <a:endParaRPr lang="ru-RU" dirty="0"/>
          </a:p>
        </p:txBody>
      </p:sp>
      <p:pic>
        <p:nvPicPr>
          <p:cNvPr id="4" name="Picture 3" descr="вращат мех"/>
          <p:cNvPicPr>
            <a:picLocks noChangeAspect="1" noChangeArrowheads="1"/>
          </p:cNvPicPr>
          <p:nvPr/>
        </p:nvPicPr>
        <p:blipFill>
          <a:blip r:embed="rId2" cstate="print">
            <a:clrChange>
              <a:clrFrom>
                <a:srgbClr val="0D12DB"/>
              </a:clrFrom>
              <a:clrTo>
                <a:srgbClr val="0D12DB">
                  <a:alpha val="0"/>
                </a:srgbClr>
              </a:clrTo>
            </a:clrChange>
          </a:blip>
          <a:srcRect/>
          <a:stretch>
            <a:fillRect/>
          </a:stretch>
        </p:blipFill>
        <p:spPr bwMode="auto">
          <a:xfrm>
            <a:off x="6000760" y="1500174"/>
            <a:ext cx="2857520" cy="47149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485888"/>
          </a:xfrm>
        </p:spPr>
        <p:txBody>
          <a:bodyPr>
            <a:normAutofit fontScale="90000"/>
          </a:bodyPr>
          <a:lstStyle/>
          <a:p>
            <a:r>
              <a:rPr lang="ru-RU" sz="3100" b="1" dirty="0" smtClean="0">
                <a:latin typeface="Arial" charset="0"/>
              </a:rPr>
              <a:t>КОМПРЕССИОННЫЙ МЕХАНИЗМ ПОВРЕЖДЕНИЯ ПОЗВОНОЧНИКА</a:t>
            </a:r>
            <a:r>
              <a:rPr lang="ru-RU" sz="3600" b="1" dirty="0" smtClean="0">
                <a:latin typeface="Arial" charset="0"/>
              </a:rPr>
              <a:t/>
            </a:r>
            <a:br>
              <a:rPr lang="ru-RU" sz="3600" b="1" dirty="0" smtClean="0">
                <a:latin typeface="Arial" charset="0"/>
              </a:rPr>
            </a:br>
            <a:endParaRPr lang="ru-RU" dirty="0"/>
          </a:p>
        </p:txBody>
      </p:sp>
      <p:sp>
        <p:nvSpPr>
          <p:cNvPr id="3" name="Содержимое 2"/>
          <p:cNvSpPr>
            <a:spLocks noGrp="1"/>
          </p:cNvSpPr>
          <p:nvPr>
            <p:ph idx="1"/>
          </p:nvPr>
        </p:nvSpPr>
        <p:spPr>
          <a:xfrm>
            <a:off x="301752" y="1527048"/>
            <a:ext cx="4627438" cy="4830910"/>
          </a:xfrm>
        </p:spPr>
        <p:txBody>
          <a:bodyPr>
            <a:normAutofit fontScale="55000" lnSpcReduction="20000"/>
          </a:bodyPr>
          <a:lstStyle/>
          <a:p>
            <a:endParaRPr lang="ru-RU" dirty="0" smtClean="0"/>
          </a:p>
          <a:p>
            <a:r>
              <a:rPr lang="ru-RU" b="1" dirty="0" smtClean="0"/>
              <a:t>При компрессионном механизме</a:t>
            </a:r>
            <a:r>
              <a:rPr lang="ru-RU" dirty="0" smtClean="0"/>
              <a:t> повреждения воздействие идет строго по вертикальной оси тел позвонков и межпозвонкового диска.</a:t>
            </a:r>
          </a:p>
          <a:p>
            <a:r>
              <a:rPr lang="ru-RU" dirty="0" smtClean="0"/>
              <a:t> Это возможно в шейном и поясничном отделах позвоночника. </a:t>
            </a:r>
          </a:p>
          <a:p>
            <a:r>
              <a:rPr lang="ru-RU" dirty="0" smtClean="0"/>
              <a:t>Повреждающая сила </a:t>
            </a:r>
            <a:r>
              <a:rPr lang="ru-RU" dirty="0" err="1" smtClean="0"/>
              <a:t>одномоментно</a:t>
            </a:r>
            <a:r>
              <a:rPr lang="ru-RU" dirty="0" smtClean="0"/>
              <a:t> резко повышает </a:t>
            </a:r>
            <a:r>
              <a:rPr lang="ru-RU" dirty="0" err="1" smtClean="0"/>
              <a:t>внутридисковое</a:t>
            </a:r>
            <a:r>
              <a:rPr lang="ru-RU" dirty="0" smtClean="0"/>
              <a:t> давление, которое приводит к повреждению краниальной замыкательной пластинки тела нижележащего позвонка. </a:t>
            </a:r>
          </a:p>
          <a:p>
            <a:r>
              <a:rPr lang="ru-RU" dirty="0" smtClean="0"/>
              <a:t>В образовавшийся разрыв внедряется сжатое до предела </a:t>
            </a:r>
            <a:r>
              <a:rPr lang="ru-RU" dirty="0" err="1" smtClean="0"/>
              <a:t>пульпозное</a:t>
            </a:r>
            <a:r>
              <a:rPr lang="ru-RU" dirty="0" smtClean="0"/>
              <a:t> ядро межпозвонкового диска и разрывает тело позвонка на отдельные фрагменты. </a:t>
            </a:r>
          </a:p>
          <a:p>
            <a:r>
              <a:rPr lang="ru-RU" dirty="0" smtClean="0"/>
              <a:t>Чаще имеется насколько осколков, тело позвонка уменьшается в вертикальном и увеличивается в </a:t>
            </a:r>
            <a:r>
              <a:rPr lang="ru-RU" dirty="0" err="1" smtClean="0"/>
              <a:t>передне-заднем</a:t>
            </a:r>
            <a:r>
              <a:rPr lang="ru-RU" dirty="0" smtClean="0"/>
              <a:t> размере. В зарубежной литературе и ряде отечественных изданий такие переломы получили название взрывных (</a:t>
            </a:r>
            <a:r>
              <a:rPr lang="en-US" dirty="0" smtClean="0"/>
              <a:t>burst fractures</a:t>
            </a:r>
            <a:r>
              <a:rPr lang="ru-RU" dirty="0" smtClean="0"/>
              <a:t>).</a:t>
            </a:r>
            <a:endParaRPr lang="ru-RU" dirty="0"/>
          </a:p>
        </p:txBody>
      </p:sp>
      <p:pic>
        <p:nvPicPr>
          <p:cNvPr id="4" name="Picture 8" descr="СГИБАТ"/>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1447800"/>
            <a:ext cx="3929091" cy="505303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TotalTime>
  <Words>1276</Words>
  <Application>Microsoft Office PowerPoint</Application>
  <PresentationFormat>Экран (4:3)</PresentationFormat>
  <Paragraphs>107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Переломы позвоночника особенности оперативного лечения</vt:lpstr>
      <vt:lpstr>Слайд 2</vt:lpstr>
      <vt:lpstr>Слайд 3</vt:lpstr>
      <vt:lpstr>ФУНКЦИИ ПОЗВОНОЧНИКА </vt:lpstr>
      <vt:lpstr>ПРИЧИНЫ И ОБСТОЯТЕЛЬСТВА ТРАВМ ПОЗВОНОЧНИКА</vt:lpstr>
      <vt:lpstr>МЕХАНИЗМЫ ПОВРЕЖДЕНИЯ ПОЗВОНОЧНИКА </vt:lpstr>
      <vt:lpstr>СГИБАТЕЛЬНЫЙ МЕХАНИЗМ ПОВРЕЖДЕНИЯ ПОЗВОНОЧНИКА </vt:lpstr>
      <vt:lpstr>СГИБАТЕЛЬНО-ВРАЩАТЕЛЬНЫЙ МЕХАНИЗМ ПОВРЕЖДЕНИЯ ПОЗВОНОЧНИКА </vt:lpstr>
      <vt:lpstr>КОМПРЕССИОННЫЙ МЕХАНИЗМ ПОВРЕЖДЕНИЯ ПОЗВОНОЧНИКА </vt:lpstr>
      <vt:lpstr>ПОВРЕЖДЕНИЯ ПОЗВОНОЧНИКА  ПО МЕХАНИЗМУ СДВИГА  </vt:lpstr>
      <vt:lpstr>Повреждение от сгибания и растяжения </vt:lpstr>
      <vt:lpstr>ПЕРЕЛОМЫ ТЕЛ ПОЗВОНКОВ </vt:lpstr>
      <vt:lpstr>Слайд 13</vt:lpstr>
      <vt:lpstr>ПЕРЕЛОМОВЫВИХИ ПОЗВОНКОВ </vt:lpstr>
      <vt:lpstr>ПЕРЕЛОМЫ ПОЗВОНОЧНИКА, ОСЛОЖНЕННЫЕ ПОВРЕЖДЕНИЕМ СПИННОГО МОЗГА </vt:lpstr>
      <vt:lpstr>ПЕРЕЛОМЫ ДУЖЕК И ОСТИСТЫХ ОТРОСТКОВ ПОЗВОНКОВ </vt:lpstr>
      <vt:lpstr>Слайд 17</vt:lpstr>
      <vt:lpstr>Слайд 18</vt:lpstr>
      <vt:lpstr>Слайд 19</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Травмы позвоночника</dc:title>
  <dc:creator>Dembelova_LB</dc:creator>
  <cp:lastModifiedBy>OGSH-Post1</cp:lastModifiedBy>
  <cp:revision>14</cp:revision>
  <dcterms:created xsi:type="dcterms:W3CDTF">2014-09-16T13:32:56Z</dcterms:created>
  <dcterms:modified xsi:type="dcterms:W3CDTF">2019-04-21T16:41:02Z</dcterms:modified>
</cp:coreProperties>
</file>