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85" r:id="rId2"/>
    <p:sldId id="257" r:id="rId3"/>
    <p:sldId id="345" r:id="rId4"/>
    <p:sldId id="344" r:id="rId5"/>
    <p:sldId id="258" r:id="rId6"/>
    <p:sldId id="259" r:id="rId7"/>
    <p:sldId id="260" r:id="rId8"/>
    <p:sldId id="261" r:id="rId9"/>
    <p:sldId id="262" r:id="rId10"/>
    <p:sldId id="263" r:id="rId11"/>
    <p:sldId id="264" r:id="rId12"/>
    <p:sldId id="265" r:id="rId13"/>
    <p:sldId id="268" r:id="rId14"/>
    <p:sldId id="269" r:id="rId15"/>
    <p:sldId id="274" r:id="rId16"/>
    <p:sldId id="293" r:id="rId17"/>
    <p:sldId id="292" r:id="rId18"/>
    <p:sldId id="289" r:id="rId19"/>
    <p:sldId id="290" r:id="rId20"/>
    <p:sldId id="294" r:id="rId21"/>
    <p:sldId id="291" r:id="rId22"/>
    <p:sldId id="275" r:id="rId23"/>
    <p:sldId id="276" r:id="rId24"/>
    <p:sldId id="282" r:id="rId25"/>
    <p:sldId id="347" r:id="rId26"/>
    <p:sldId id="303" r:id="rId27"/>
    <p:sldId id="346"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21" r:id="rId42"/>
    <p:sldId id="322" r:id="rId43"/>
    <p:sldId id="323" r:id="rId44"/>
    <p:sldId id="324" r:id="rId45"/>
    <p:sldId id="325" r:id="rId46"/>
    <p:sldId id="326" r:id="rId47"/>
    <p:sldId id="327" r:id="rId48"/>
    <p:sldId id="328" r:id="rId49"/>
    <p:sldId id="329" r:id="rId50"/>
    <p:sldId id="330" r:id="rId51"/>
    <p:sldId id="332" r:id="rId52"/>
    <p:sldId id="333" r:id="rId53"/>
    <p:sldId id="334" r:id="rId54"/>
    <p:sldId id="335" r:id="rId55"/>
    <p:sldId id="336" r:id="rId56"/>
    <p:sldId id="337" r:id="rId57"/>
    <p:sldId id="339" r:id="rId58"/>
    <p:sldId id="340" r:id="rId59"/>
    <p:sldId id="338" r:id="rId60"/>
    <p:sldId id="342" r:id="rId61"/>
    <p:sldId id="343" r:id="rId6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1" d="100"/>
          <a:sy n="81" d="100"/>
        </p:scale>
        <p:origin x="2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5AFF1-2AE6-4542-B304-DDA3C23A08E4}" type="datetimeFigureOut">
              <a:rPr lang="ru-RU" smtClean="0"/>
              <a:t>09.11.2021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60C78-C7FF-4FC6-BEF2-54DD7E01482F}" type="slidenum">
              <a:rPr lang="ru-RU" smtClean="0"/>
              <a:t>‹#›</a:t>
            </a:fld>
            <a:endParaRPr lang="ru-RU"/>
          </a:p>
        </p:txBody>
      </p:sp>
    </p:spTree>
    <p:extLst>
      <p:ext uri="{BB962C8B-B14F-4D97-AF65-F5344CB8AC3E}">
        <p14:creationId xmlns:p14="http://schemas.microsoft.com/office/powerpoint/2010/main" val="66823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C1AF00BC-E65F-466B-9B5D-24CA4AE22C80}" type="slidenum">
              <a:rPr lang="ru-RU" altLang="ru-RU">
                <a:solidFill>
                  <a:srgbClr val="000000"/>
                </a:solidFill>
                <a:latin typeface="Times New Roman" panose="02020603050405020304" pitchFamily="18" charset="0"/>
              </a:rPr>
              <a:pPr>
                <a:lnSpc>
                  <a:spcPct val="95000"/>
                </a:lnSpc>
                <a:buClrTx/>
                <a:buFontTx/>
                <a:buNone/>
              </a:pPr>
              <a:t>2</a:t>
            </a:fld>
            <a:endParaRPr lang="ru-RU" altLang="ru-RU">
              <a:solidFill>
                <a:srgbClr val="000000"/>
              </a:solidFill>
              <a:latin typeface="Times New Roman" panose="02020603050405020304" pitchFamily="18" charset="0"/>
            </a:endParaRPr>
          </a:p>
        </p:txBody>
      </p:sp>
      <p:sp>
        <p:nvSpPr>
          <p:cNvPr id="6147" name="Rectangle 1"/>
          <p:cNvSpPr txBox="1">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2275165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1440EBB6-D791-45F1-933F-EAB7149D546A}" type="slidenum">
              <a:rPr lang="ru-RU" altLang="ru-RU"/>
              <a:pPr/>
              <a:t>13</a:t>
            </a:fld>
            <a:endParaRPr lang="ru-RU" altLang="ru-RU"/>
          </a:p>
        </p:txBody>
      </p:sp>
      <p:sp>
        <p:nvSpPr>
          <p:cNvPr id="5324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187007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6848F76-1A7E-4F8E-A680-3F54885A3F04}" type="slidenum">
              <a:rPr lang="ru-RU" altLang="ru-RU"/>
              <a:pPr/>
              <a:t>14</a:t>
            </a:fld>
            <a:endParaRPr lang="ru-RU" altLang="ru-RU"/>
          </a:p>
        </p:txBody>
      </p:sp>
      <p:sp>
        <p:nvSpPr>
          <p:cNvPr id="5427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1054917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9F871BC6-31F4-4473-BDBC-214950101332}" type="slidenum">
              <a:rPr lang="ru-RU" altLang="ru-RU"/>
              <a:pPr/>
              <a:t>15</a:t>
            </a:fld>
            <a:endParaRPr lang="ru-RU" altLang="ru-RU"/>
          </a:p>
        </p:txBody>
      </p:sp>
      <p:sp>
        <p:nvSpPr>
          <p:cNvPr id="5939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4020487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24436D0-08E4-4062-BB44-D507CB5E80FA}" type="slidenum">
              <a:rPr lang="ru-RU" altLang="ru-RU"/>
              <a:pPr/>
              <a:t>22</a:t>
            </a:fld>
            <a:endParaRPr lang="ru-RU" altLang="ru-RU"/>
          </a:p>
        </p:txBody>
      </p:sp>
      <p:sp>
        <p:nvSpPr>
          <p:cNvPr id="6041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1086986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3053CA8-47DE-4105-9DB6-D60C4A744328}" type="slidenum">
              <a:rPr lang="ru-RU" altLang="ru-RU"/>
              <a:pPr/>
              <a:t>23</a:t>
            </a:fld>
            <a:endParaRPr lang="ru-RU" altLang="ru-RU"/>
          </a:p>
        </p:txBody>
      </p:sp>
      <p:sp>
        <p:nvSpPr>
          <p:cNvPr id="6144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843192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2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2C204B25-0784-463A-9CF9-3375EE92653B}" type="slidenum">
              <a:rPr lang="ru-RU" altLang="ru-RU">
                <a:solidFill>
                  <a:srgbClr val="000000"/>
                </a:solidFill>
                <a:latin typeface="Times New Roman" panose="02020603050405020304" pitchFamily="18" charset="0"/>
              </a:rPr>
              <a:pPr>
                <a:lnSpc>
                  <a:spcPct val="95000"/>
                </a:lnSpc>
                <a:buClrTx/>
                <a:buFontTx/>
                <a:buNone/>
              </a:pPr>
              <a:t>24</a:t>
            </a:fld>
            <a:endParaRPr lang="ru-RU" altLang="ru-RU">
              <a:solidFill>
                <a:srgbClr val="000000"/>
              </a:solidFill>
              <a:latin typeface="Times New Roman" panose="02020603050405020304" pitchFamily="18" charset="0"/>
            </a:endParaRPr>
          </a:p>
        </p:txBody>
      </p:sp>
      <p:sp>
        <p:nvSpPr>
          <p:cNvPr id="83971" name="Rectangle 1"/>
          <p:cNvSpPr txBox="1">
            <a:spLocks noGrp="1" noRot="1" noChangeAspect="1" noChangeArrowheads="1" noTextEdit="1"/>
          </p:cNvSpPr>
          <p:nvPr>
            <p:ph type="sldImg"/>
          </p:nvPr>
        </p:nvSpPr>
        <p:spPr>
          <a:xfrm>
            <a:off x="223838" y="812800"/>
            <a:ext cx="7091362" cy="39893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Rectangle 2"/>
          <p:cNvSpPr txBox="1">
            <a:spLocks noGrp="1" noChangeArrowheads="1"/>
          </p:cNvSpPr>
          <p:nvPr>
            <p:ph type="body" idx="1"/>
          </p:nvPr>
        </p:nvSpPr>
        <p:spPr>
          <a:xfrm>
            <a:off x="755650" y="5078413"/>
            <a:ext cx="6029325"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4110751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3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508D40F6-A414-438A-8642-F7571195EEEC}" type="slidenum">
              <a:rPr lang="ru-RU" altLang="ru-RU" smtClean="0">
                <a:solidFill>
                  <a:srgbClr val="000000"/>
                </a:solidFill>
                <a:latin typeface="Times New Roman" panose="02020603050405020304" pitchFamily="18" charset="0"/>
              </a:rPr>
              <a:pPr/>
              <a:t>25</a:t>
            </a:fld>
            <a:endParaRPr lang="ru-RU" altLang="ru-RU" smtClean="0">
              <a:solidFill>
                <a:srgbClr val="000000"/>
              </a:solidFill>
              <a:latin typeface="Times New Roman" panose="02020603050405020304" pitchFamily="18" charset="0"/>
            </a:endParaRPr>
          </a:p>
        </p:txBody>
      </p:sp>
      <p:sp>
        <p:nvSpPr>
          <p:cNvPr id="12291" name="Rectangle 1"/>
          <p:cNvSpPr>
            <a:spLocks noGrp="1" noRot="1" noChangeAspect="1" noChangeArrowheads="1" noTextEdit="1"/>
          </p:cNvSpPr>
          <p:nvPr>
            <p:ph type="sldImg"/>
          </p:nvPr>
        </p:nvSpPr>
        <p:spPr>
          <a:xfrm>
            <a:off x="215900" y="812800"/>
            <a:ext cx="7127875"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2499036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AE13F043-12FE-4EFE-8C4C-3A1C9008834D}" type="slidenum">
              <a:rPr lang="ru-RU" altLang="ru-RU" sz="1400" smtClean="0"/>
              <a:pPr>
                <a:spcBef>
                  <a:spcPct val="0"/>
                </a:spcBef>
                <a:buClrTx/>
                <a:buFontTx/>
                <a:buNone/>
              </a:pPr>
              <a:t>26</a:t>
            </a:fld>
            <a:endParaRPr lang="ru-RU" altLang="ru-RU" sz="1400" smtClean="0"/>
          </a:p>
        </p:txBody>
      </p:sp>
      <p:sp>
        <p:nvSpPr>
          <p:cNvPr id="3686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2095847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D18E8153-0AC1-46CB-B549-70D18A9FEF85}" type="slidenum">
              <a:rPr lang="ru-RU" altLang="ru-RU" sz="1400" smtClean="0"/>
              <a:pPr>
                <a:spcBef>
                  <a:spcPct val="0"/>
                </a:spcBef>
                <a:buClrTx/>
                <a:buFontTx/>
                <a:buNone/>
              </a:pPr>
              <a:t>28</a:t>
            </a:fld>
            <a:endParaRPr lang="ru-RU" altLang="ru-RU" sz="1400" smtClean="0"/>
          </a:p>
        </p:txBody>
      </p:sp>
      <p:sp>
        <p:nvSpPr>
          <p:cNvPr id="38915"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1120570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D1F9300-D28E-4AB1-B461-702DE4E46BD3}" type="slidenum">
              <a:rPr lang="ru-RU" altLang="ru-RU" sz="1400" smtClean="0"/>
              <a:pPr>
                <a:spcBef>
                  <a:spcPct val="0"/>
                </a:spcBef>
                <a:buClrTx/>
                <a:buFontTx/>
                <a:buNone/>
              </a:pPr>
              <a:t>29</a:t>
            </a:fld>
            <a:endParaRPr lang="ru-RU" altLang="ru-RU" sz="1400" smtClean="0"/>
          </a:p>
        </p:txBody>
      </p:sp>
      <p:sp>
        <p:nvSpPr>
          <p:cNvPr id="40963"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276403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23"/>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C5B437B7-25A7-4444-9DD7-A809E6ED5495}" type="slidenum">
              <a:rPr lang="ru-RU" altLang="ru-RU">
                <a:solidFill>
                  <a:srgbClr val="000000"/>
                </a:solidFill>
                <a:latin typeface="Times New Roman" panose="02020603050405020304" pitchFamily="18" charset="0"/>
              </a:rPr>
              <a:pPr>
                <a:lnSpc>
                  <a:spcPct val="95000"/>
                </a:lnSpc>
                <a:buClrTx/>
                <a:buFontTx/>
                <a:buNone/>
              </a:pPr>
              <a:t>5</a:t>
            </a:fld>
            <a:endParaRPr lang="ru-RU" altLang="ru-RU">
              <a:solidFill>
                <a:srgbClr val="000000"/>
              </a:solidFill>
              <a:latin typeface="Times New Roman" panose="02020603050405020304" pitchFamily="18" charset="0"/>
            </a:endParaRPr>
          </a:p>
        </p:txBody>
      </p:sp>
      <p:sp>
        <p:nvSpPr>
          <p:cNvPr id="47107"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3101804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BD2AEE10-08E8-4576-B697-1F6F82F2A6AD}" type="slidenum">
              <a:rPr lang="ru-RU" altLang="ru-RU" sz="1400" smtClean="0"/>
              <a:pPr>
                <a:spcBef>
                  <a:spcPct val="0"/>
                </a:spcBef>
                <a:buClrTx/>
                <a:buFontTx/>
                <a:buNone/>
              </a:pPr>
              <a:t>30</a:t>
            </a:fld>
            <a:endParaRPr lang="ru-RU" altLang="ru-RU" sz="1400" smtClean="0"/>
          </a:p>
        </p:txBody>
      </p:sp>
      <p:sp>
        <p:nvSpPr>
          <p:cNvPr id="43011"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57691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34"/>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8DE3D208-16A8-4DCC-9BCA-1DCBE8EC2CFB}" type="slidenum">
              <a:rPr lang="ru-RU" altLang="ru-RU" smtClean="0">
                <a:solidFill>
                  <a:srgbClr val="000000"/>
                </a:solidFill>
                <a:latin typeface="Times New Roman" panose="02020603050405020304" pitchFamily="18" charset="0"/>
              </a:rPr>
              <a:pPr/>
              <a:t>40</a:t>
            </a:fld>
            <a:endParaRPr lang="ru-RU" altLang="ru-RU" smtClean="0">
              <a:solidFill>
                <a:srgbClr val="000000"/>
              </a:solidFill>
              <a:latin typeface="Times New Roman" panose="02020603050405020304" pitchFamily="18" charset="0"/>
            </a:endParaRPr>
          </a:p>
        </p:txBody>
      </p:sp>
      <p:sp>
        <p:nvSpPr>
          <p:cNvPr id="54275" name="Text Box 1"/>
          <p:cNvSpPr txBox="1">
            <a:spLocks noChangeArrowheads="1"/>
          </p:cNvSpPr>
          <p:nvPr/>
        </p:nvSpPr>
        <p:spPr bwMode="auto">
          <a:xfrm>
            <a:off x="4278313" y="10156825"/>
            <a:ext cx="3236912"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a:lnSpc>
                <a:spcPct val="95000"/>
              </a:lnSpc>
            </a:pPr>
            <a:fld id="{DA65671A-E5E2-4630-AB29-E4930CFC417C}" type="slidenum">
              <a:rPr lang="ru-RU" altLang="ru-RU" sz="1400">
                <a:solidFill>
                  <a:srgbClr val="000000"/>
                </a:solidFill>
                <a:latin typeface="Times New Roman" panose="02020603050405020304" pitchFamily="18" charset="0"/>
              </a:rPr>
              <a:pPr algn="r">
                <a:lnSpc>
                  <a:spcPct val="95000"/>
                </a:lnSpc>
              </a:pPr>
              <a:t>40</a:t>
            </a:fld>
            <a:endParaRPr lang="ru-RU" altLang="ru-RU" sz="1400">
              <a:solidFill>
                <a:srgbClr val="000000"/>
              </a:solidFill>
              <a:latin typeface="Times New Roman" panose="02020603050405020304" pitchFamily="18" charset="0"/>
            </a:endParaRPr>
          </a:p>
        </p:txBody>
      </p:sp>
      <p:sp>
        <p:nvSpPr>
          <p:cNvPr id="54276" name="Text Box 2"/>
          <p:cNvSpPr txBox="1">
            <a:spLocks noChangeArrowheads="1"/>
          </p:cNvSpPr>
          <p:nvPr/>
        </p:nvSpPr>
        <p:spPr bwMode="auto">
          <a:xfrm>
            <a:off x="4278313" y="10156825"/>
            <a:ext cx="3243262"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a:lnSpc>
                <a:spcPct val="95000"/>
              </a:lnSpc>
            </a:pPr>
            <a:fld id="{3829BA88-E0DA-4AA2-881A-0D93F13A847D}" type="slidenum">
              <a:rPr lang="ru-RU" altLang="ru-RU" sz="1400">
                <a:solidFill>
                  <a:srgbClr val="000000"/>
                </a:solidFill>
                <a:latin typeface="Times New Roman" panose="02020603050405020304" pitchFamily="18" charset="0"/>
              </a:rPr>
              <a:pPr algn="r">
                <a:lnSpc>
                  <a:spcPct val="95000"/>
                </a:lnSpc>
              </a:pPr>
              <a:t>40</a:t>
            </a:fld>
            <a:endParaRPr lang="ru-RU" altLang="ru-RU" sz="1400">
              <a:solidFill>
                <a:srgbClr val="000000"/>
              </a:solidFill>
              <a:latin typeface="Times New Roman" panose="02020603050405020304" pitchFamily="18" charset="0"/>
            </a:endParaRPr>
          </a:p>
        </p:txBody>
      </p:sp>
      <p:sp>
        <p:nvSpPr>
          <p:cNvPr id="54277" name="Rectangle 3"/>
          <p:cNvSpPr txBox="1">
            <a:spLocks noGrp="1" noRot="1" noChangeAspect="1" noChangeArrowheads="1" noTextEdit="1"/>
          </p:cNvSpPr>
          <p:nvPr>
            <p:ph type="sldImg"/>
          </p:nvPr>
        </p:nvSpPr>
        <p:spPr>
          <a:xfrm>
            <a:off x="230188" y="812800"/>
            <a:ext cx="7062787" cy="39735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8" name="Rectangle 4"/>
          <p:cNvSpPr txBox="1">
            <a:spLocks noGrp="1" noChangeArrowheads="1"/>
          </p:cNvSpPr>
          <p:nvPr>
            <p:ph type="body" idx="1"/>
          </p:nvPr>
        </p:nvSpPr>
        <p:spPr>
          <a:xfrm>
            <a:off x="755650" y="5078413"/>
            <a:ext cx="6013450" cy="47767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3927123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3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AFF9D338-CE4A-44C6-9EB8-6568DBBD7234}" type="slidenum">
              <a:rPr lang="ru-RU" altLang="ru-RU" sz="1400" smtClean="0"/>
              <a:pPr>
                <a:spcBef>
                  <a:spcPct val="0"/>
                </a:spcBef>
                <a:buClrTx/>
                <a:buFontTx/>
                <a:buNone/>
              </a:pPr>
              <a:t>41</a:t>
            </a:fld>
            <a:endParaRPr lang="ru-RU" altLang="ru-RU" sz="1400" smtClean="0"/>
          </a:p>
        </p:txBody>
      </p:sp>
      <p:sp>
        <p:nvSpPr>
          <p:cNvPr id="118787" name="Rectangle 1"/>
          <p:cNvSpPr>
            <a:spLocks noGrp="1" noRot="1" noChangeAspect="1" noChangeArrowheads="1" noTextEdit="1"/>
          </p:cNvSpPr>
          <p:nvPr>
            <p:ph type="sldImg"/>
          </p:nvPr>
        </p:nvSpPr>
        <p:spPr>
          <a:xfrm>
            <a:off x="215900" y="812800"/>
            <a:ext cx="7127875"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8" name="Rectangle 2"/>
          <p:cNvSpPr>
            <a:spLocks noGrp="1" noChangeArrowheads="1"/>
          </p:cNvSpPr>
          <p:nvPr>
            <p:ph type="body" idx="1"/>
          </p:nvPr>
        </p:nvSpPr>
        <p:spPr>
          <a:xfrm>
            <a:off x="755650" y="5078413"/>
            <a:ext cx="6043613" cy="480853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381986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3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5A2CF934-A2C9-4BE0-BFD5-25C6179B4049}" type="slidenum">
              <a:rPr lang="ru-RU" altLang="ru-RU" sz="1400" smtClean="0"/>
              <a:pPr>
                <a:spcBef>
                  <a:spcPct val="0"/>
                </a:spcBef>
                <a:buClrTx/>
                <a:buFontTx/>
                <a:buNone/>
              </a:pPr>
              <a:t>42</a:t>
            </a:fld>
            <a:endParaRPr lang="ru-RU" altLang="ru-RU" sz="1400" smtClean="0"/>
          </a:p>
        </p:txBody>
      </p:sp>
      <p:sp>
        <p:nvSpPr>
          <p:cNvPr id="120835"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6" name="Rectangle 2"/>
          <p:cNvSpPr>
            <a:spLocks noGrp="1" noChangeArrowheads="1"/>
          </p:cNvSpPr>
          <p:nvPr>
            <p:ph type="body" idx="1"/>
          </p:nvPr>
        </p:nvSpPr>
        <p:spPr>
          <a:xfrm>
            <a:off x="685800" y="4343400"/>
            <a:ext cx="5483225" cy="41116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1930853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3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BBB8576-5842-4A70-82F0-1ADADD6AC8F8}" type="slidenum">
              <a:rPr lang="ru-RU" altLang="ru-RU" sz="1400" smtClean="0"/>
              <a:pPr>
                <a:spcBef>
                  <a:spcPct val="0"/>
                </a:spcBef>
                <a:buClrTx/>
                <a:buFontTx/>
                <a:buNone/>
              </a:pPr>
              <a:t>43</a:t>
            </a:fld>
            <a:endParaRPr lang="ru-RU" altLang="ru-RU" sz="1400" smtClean="0"/>
          </a:p>
        </p:txBody>
      </p:sp>
      <p:sp>
        <p:nvSpPr>
          <p:cNvPr id="122883" name="Rectangle 1"/>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4" name="Rectangle 2"/>
          <p:cNvSpPr>
            <a:spLocks noGrp="1" noChangeArrowheads="1"/>
          </p:cNvSpPr>
          <p:nvPr>
            <p:ph type="body" idx="1"/>
          </p:nvPr>
        </p:nvSpPr>
        <p:spPr>
          <a:xfrm>
            <a:off x="685800" y="4343400"/>
            <a:ext cx="5483225" cy="41116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755194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3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DAF0D7B4-5959-4EA1-B49C-431288C50931}" type="slidenum">
              <a:rPr lang="ru-RU" altLang="ru-RU" sz="1400" smtClean="0"/>
              <a:pPr>
                <a:spcBef>
                  <a:spcPct val="0"/>
                </a:spcBef>
                <a:buClrTx/>
                <a:buFontTx/>
                <a:buNone/>
              </a:pPr>
              <a:t>44</a:t>
            </a:fld>
            <a:endParaRPr lang="ru-RU" altLang="ru-RU" sz="1400" smtClean="0"/>
          </a:p>
        </p:txBody>
      </p:sp>
      <p:sp>
        <p:nvSpPr>
          <p:cNvPr id="124931" name="Rectangle 1"/>
          <p:cNvSpPr>
            <a:spLocks noGrp="1" noRot="1" noChangeAspect="1" noChangeArrowheads="1" noTextEdit="1"/>
          </p:cNvSpPr>
          <p:nvPr>
            <p:ph type="sldImg"/>
          </p:nvPr>
        </p:nvSpPr>
        <p:spPr>
          <a:xfrm>
            <a:off x="215900" y="812800"/>
            <a:ext cx="7127875"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2" name="Rectangle 2"/>
          <p:cNvSpPr>
            <a:spLocks noGrp="1" noChangeArrowheads="1"/>
          </p:cNvSpPr>
          <p:nvPr>
            <p:ph type="body" idx="1"/>
          </p:nvPr>
        </p:nvSpPr>
        <p:spPr>
          <a:xfrm>
            <a:off x="755650" y="5078413"/>
            <a:ext cx="6043613" cy="480853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859677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3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C72BC5BA-D0FE-400C-8C26-C9B4318E53EF}" type="slidenum">
              <a:rPr lang="ru-RU" altLang="ru-RU" sz="1400" smtClean="0"/>
              <a:pPr>
                <a:spcBef>
                  <a:spcPct val="0"/>
                </a:spcBef>
                <a:buClrTx/>
                <a:buFontTx/>
                <a:buNone/>
              </a:pPr>
              <a:t>60</a:t>
            </a:fld>
            <a:endParaRPr lang="ru-RU" altLang="ru-RU" sz="1400" smtClean="0"/>
          </a:p>
        </p:txBody>
      </p:sp>
      <p:sp>
        <p:nvSpPr>
          <p:cNvPr id="144387" name="Rectangle 1"/>
          <p:cNvSpPr>
            <a:spLocks noGrp="1" noRot="1" noChangeAspect="1" noChangeArrowheads="1" noTextEdit="1"/>
          </p:cNvSpPr>
          <p:nvPr>
            <p:ph type="sldImg"/>
          </p:nvPr>
        </p:nvSpPr>
        <p:spPr>
          <a:xfrm>
            <a:off x="1109663" y="812800"/>
            <a:ext cx="5319712" cy="39893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8" name="Rectangle 2"/>
          <p:cNvSpPr>
            <a:spLocks noGrp="1" noChangeArrowheads="1"/>
          </p:cNvSpPr>
          <p:nvPr>
            <p:ph type="body" idx="1"/>
          </p:nvPr>
        </p:nvSpPr>
        <p:spPr>
          <a:xfrm>
            <a:off x="755650" y="5078413"/>
            <a:ext cx="6029325" cy="47926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2405528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3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31450850-6478-4E0A-826A-E6D84E888FFE}" type="slidenum">
              <a:rPr lang="ru-RU" altLang="ru-RU" sz="1400" smtClean="0"/>
              <a:pPr>
                <a:spcBef>
                  <a:spcPct val="0"/>
                </a:spcBef>
                <a:buClrTx/>
                <a:buFontTx/>
                <a:buNone/>
              </a:pPr>
              <a:t>61</a:t>
            </a:fld>
            <a:endParaRPr lang="ru-RU" altLang="ru-RU" sz="1400" smtClean="0"/>
          </a:p>
        </p:txBody>
      </p:sp>
      <p:sp>
        <p:nvSpPr>
          <p:cNvPr id="146435" name="Rectangle 1"/>
          <p:cNvSpPr>
            <a:spLocks noGrp="1" noRot="1" noChangeAspect="1" noChangeArrowheads="1" noTextEdit="1"/>
          </p:cNvSpPr>
          <p:nvPr>
            <p:ph type="sldImg"/>
          </p:nvPr>
        </p:nvSpPr>
        <p:spPr>
          <a:xfrm>
            <a:off x="215900" y="812800"/>
            <a:ext cx="7127875"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6"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anose="02020603050405020304" pitchFamily="18" charset="0"/>
            </a:endParaRPr>
          </a:p>
        </p:txBody>
      </p:sp>
    </p:spTree>
    <p:extLst>
      <p:ext uri="{BB962C8B-B14F-4D97-AF65-F5344CB8AC3E}">
        <p14:creationId xmlns:p14="http://schemas.microsoft.com/office/powerpoint/2010/main" val="359580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86D24C2E-93DA-44DE-B342-E7943A6A4600}" type="slidenum">
              <a:rPr lang="ru-RU" altLang="ru-RU"/>
              <a:pPr/>
              <a:t>6</a:t>
            </a:fld>
            <a:endParaRPr lang="ru-RU" altLang="ru-RU"/>
          </a:p>
        </p:txBody>
      </p:sp>
      <p:sp>
        <p:nvSpPr>
          <p:cNvPr id="4403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426593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57474000-62D3-47FF-B22B-A2897C5B2573}" type="slidenum">
              <a:rPr lang="ru-RU" altLang="ru-RU"/>
              <a:pPr/>
              <a:t>7</a:t>
            </a:fld>
            <a:endParaRPr lang="ru-RU" altLang="ru-RU"/>
          </a:p>
        </p:txBody>
      </p:sp>
      <p:sp>
        <p:nvSpPr>
          <p:cNvPr id="4505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424658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3792D72-234A-4153-85EA-05F2548ABD60}" type="slidenum">
              <a:rPr lang="ru-RU" altLang="ru-RU"/>
              <a:pPr/>
              <a:t>8</a:t>
            </a:fld>
            <a:endParaRPr lang="ru-RU" altLang="ru-RU"/>
          </a:p>
        </p:txBody>
      </p:sp>
      <p:sp>
        <p:nvSpPr>
          <p:cNvPr id="46081"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3818302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27B9FB2A-BBFC-4B0C-9325-036B0C1F2976}" type="slidenum">
              <a:rPr lang="ru-RU" altLang="ru-RU"/>
              <a:pPr/>
              <a:t>9</a:t>
            </a:fld>
            <a:endParaRPr lang="ru-RU" altLang="ru-RU"/>
          </a:p>
        </p:txBody>
      </p:sp>
      <p:sp>
        <p:nvSpPr>
          <p:cNvPr id="4710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356791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5B817D64-E92F-46E8-9AA5-378328309459}" type="slidenum">
              <a:rPr lang="ru-RU" altLang="ru-RU"/>
              <a:pPr/>
              <a:t>10</a:t>
            </a:fld>
            <a:endParaRPr lang="ru-RU" altLang="ru-RU"/>
          </a:p>
        </p:txBody>
      </p:sp>
      <p:sp>
        <p:nvSpPr>
          <p:cNvPr id="48129"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837090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02D449A1-179E-497D-A52B-EEE9286A7BF8}" type="slidenum">
              <a:rPr lang="ru-RU" altLang="ru-RU"/>
              <a:pPr/>
              <a:t>11</a:t>
            </a:fld>
            <a:endParaRPr lang="ru-RU" altLang="ru-RU"/>
          </a:p>
        </p:txBody>
      </p:sp>
      <p:sp>
        <p:nvSpPr>
          <p:cNvPr id="49153"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4025701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AF6344BF-98B0-4162-B34D-CF65B2B28B4E}" type="slidenum">
              <a:rPr lang="ru-RU" altLang="ru-RU"/>
              <a:pPr/>
              <a:t>12</a:t>
            </a:fld>
            <a:endParaRPr lang="ru-RU" altLang="ru-RU"/>
          </a:p>
        </p:txBody>
      </p:sp>
      <p:sp>
        <p:nvSpPr>
          <p:cNvPr id="50177" name="Rectangle 1"/>
          <p:cNvSpPr txBox="1">
            <a:spLocks noGrp="1" noRot="1" noChangeAspect="1" noChangeArrowheads="1"/>
          </p:cNvSpPr>
          <p:nvPr>
            <p:ph type="sldImg"/>
          </p:nvPr>
        </p:nvSpPr>
        <p:spPr bwMode="auto">
          <a:xfrm>
            <a:off x="217488" y="812800"/>
            <a:ext cx="7123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2978044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A2E5CA0-CAE3-4387-BC9A-AC84BA54678B}"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026871-C63F-481E-9137-E65E6F41758D}" type="slidenum">
              <a:rPr lang="ru-RU" smtClean="0"/>
              <a:t>‹#›</a:t>
            </a:fld>
            <a:endParaRPr lang="ru-RU"/>
          </a:p>
        </p:txBody>
      </p:sp>
    </p:spTree>
    <p:extLst>
      <p:ext uri="{BB962C8B-B14F-4D97-AF65-F5344CB8AC3E}">
        <p14:creationId xmlns:p14="http://schemas.microsoft.com/office/powerpoint/2010/main" val="201966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2E5CA0-CAE3-4387-BC9A-AC84BA54678B}"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026871-C63F-481E-9137-E65E6F41758D}" type="slidenum">
              <a:rPr lang="ru-RU" smtClean="0"/>
              <a:t>‹#›</a:t>
            </a:fld>
            <a:endParaRPr lang="ru-RU"/>
          </a:p>
        </p:txBody>
      </p:sp>
    </p:spTree>
    <p:extLst>
      <p:ext uri="{BB962C8B-B14F-4D97-AF65-F5344CB8AC3E}">
        <p14:creationId xmlns:p14="http://schemas.microsoft.com/office/powerpoint/2010/main" val="197375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2E5CA0-CAE3-4387-BC9A-AC84BA54678B}"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026871-C63F-481E-9137-E65E6F41758D}" type="slidenum">
              <a:rPr lang="ru-RU" smtClean="0"/>
              <a:t>‹#›</a:t>
            </a:fld>
            <a:endParaRPr lang="ru-RU"/>
          </a:p>
        </p:txBody>
      </p:sp>
    </p:spTree>
    <p:extLst>
      <p:ext uri="{BB962C8B-B14F-4D97-AF65-F5344CB8AC3E}">
        <p14:creationId xmlns:p14="http://schemas.microsoft.com/office/powerpoint/2010/main" val="1726342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1" y="2130425"/>
            <a:ext cx="10358967" cy="1466850"/>
          </a:xfrm>
        </p:spPr>
        <p:txBody>
          <a:bodyPr/>
          <a:lstStyle/>
          <a:p>
            <a:r>
              <a:rPr lang="ru-RU" smtClean="0"/>
              <a:t>Образец заголовка</a:t>
            </a:r>
            <a:endParaRPr lang="ru-RU"/>
          </a:p>
        </p:txBody>
      </p:sp>
      <p:sp>
        <p:nvSpPr>
          <p:cNvPr id="3" name="Дата 2"/>
          <p:cNvSpPr>
            <a:spLocks noGrp="1"/>
          </p:cNvSpPr>
          <p:nvPr>
            <p:ph type="dt" idx="10"/>
          </p:nvPr>
        </p:nvSpPr>
        <p:spPr>
          <a:xfrm>
            <a:off x="610560" y="6356828"/>
            <a:ext cx="2839681" cy="361478"/>
          </a:xfrm>
        </p:spPr>
        <p:txBody>
          <a:bodyPr/>
          <a:lstStyle>
            <a:lvl1pPr eaLnBrk="1">
              <a:lnSpc>
                <a:spcPct val="93000"/>
              </a:lnSpc>
              <a:buClr>
                <a:srgbClr val="000000"/>
              </a:buClr>
              <a:buSzPct val="100000"/>
              <a:buFont typeface="Times New Roman" panose="02020603050405020304" pitchFamily="18" charset="0"/>
              <a:buNone/>
              <a:defRPr/>
            </a:lvl1pPr>
          </a:lstStyle>
          <a:p>
            <a:pPr>
              <a:defRPr/>
            </a:pPr>
            <a:r>
              <a:rPr lang="ru-RU" altLang="ru-RU"/>
              <a:t>28.3.17</a:t>
            </a:r>
          </a:p>
        </p:txBody>
      </p:sp>
      <p:sp>
        <p:nvSpPr>
          <p:cNvPr id="4" name="Номер слайда 3"/>
          <p:cNvSpPr>
            <a:spLocks noGrp="1"/>
          </p:cNvSpPr>
          <p:nvPr>
            <p:ph type="sldNum" idx="11"/>
          </p:nvPr>
        </p:nvSpPr>
        <p:spPr>
          <a:xfrm>
            <a:off x="8737921" y="6356828"/>
            <a:ext cx="2839679" cy="361478"/>
          </a:xfrm>
        </p:spPr>
        <p:txBody>
          <a:bodyPr/>
          <a:lstStyle>
            <a:lvl1pPr>
              <a:defRPr/>
            </a:lvl1pPr>
          </a:lstStyle>
          <a:p>
            <a:pPr>
              <a:defRPr/>
            </a:pPr>
            <a:fld id="{95B9C494-C4A1-48AE-9FCA-64DAE60874EB}" type="slidenum">
              <a:rPr lang="ru-RU" altLang="ru-RU"/>
              <a:pPr>
                <a:defRPr/>
              </a:pPr>
              <a:t>‹#›</a:t>
            </a:fld>
            <a:endParaRPr lang="ru-RU" altLang="ru-RU"/>
          </a:p>
        </p:txBody>
      </p:sp>
    </p:spTree>
    <p:extLst>
      <p:ext uri="{BB962C8B-B14F-4D97-AF65-F5344CB8AC3E}">
        <p14:creationId xmlns:p14="http://schemas.microsoft.com/office/powerpoint/2010/main" val="374585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2E5CA0-CAE3-4387-BC9A-AC84BA54678B}"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026871-C63F-481E-9137-E65E6F41758D}" type="slidenum">
              <a:rPr lang="ru-RU" smtClean="0"/>
              <a:t>‹#›</a:t>
            </a:fld>
            <a:endParaRPr lang="ru-RU"/>
          </a:p>
        </p:txBody>
      </p:sp>
    </p:spTree>
    <p:extLst>
      <p:ext uri="{BB962C8B-B14F-4D97-AF65-F5344CB8AC3E}">
        <p14:creationId xmlns:p14="http://schemas.microsoft.com/office/powerpoint/2010/main" val="302704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A2E5CA0-CAE3-4387-BC9A-AC84BA54678B}" type="datetimeFigureOut">
              <a:rPr lang="ru-RU" smtClean="0"/>
              <a:t>09.11.2021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026871-C63F-481E-9137-E65E6F41758D}" type="slidenum">
              <a:rPr lang="ru-RU" smtClean="0"/>
              <a:t>‹#›</a:t>
            </a:fld>
            <a:endParaRPr lang="ru-RU"/>
          </a:p>
        </p:txBody>
      </p:sp>
    </p:spTree>
    <p:extLst>
      <p:ext uri="{BB962C8B-B14F-4D97-AF65-F5344CB8AC3E}">
        <p14:creationId xmlns:p14="http://schemas.microsoft.com/office/powerpoint/2010/main" val="280271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A2E5CA0-CAE3-4387-BC9A-AC84BA54678B}" type="datetimeFigureOut">
              <a:rPr lang="ru-RU" smtClean="0"/>
              <a:t>09.11.2021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026871-C63F-481E-9137-E65E6F41758D}" type="slidenum">
              <a:rPr lang="ru-RU" smtClean="0"/>
              <a:t>‹#›</a:t>
            </a:fld>
            <a:endParaRPr lang="ru-RU"/>
          </a:p>
        </p:txBody>
      </p:sp>
    </p:spTree>
    <p:extLst>
      <p:ext uri="{BB962C8B-B14F-4D97-AF65-F5344CB8AC3E}">
        <p14:creationId xmlns:p14="http://schemas.microsoft.com/office/powerpoint/2010/main" val="3449127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A2E5CA0-CAE3-4387-BC9A-AC84BA54678B}" type="datetimeFigureOut">
              <a:rPr lang="ru-RU" smtClean="0"/>
              <a:t>09.11.2021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C026871-C63F-481E-9137-E65E6F41758D}" type="slidenum">
              <a:rPr lang="ru-RU" smtClean="0"/>
              <a:t>‹#›</a:t>
            </a:fld>
            <a:endParaRPr lang="ru-RU"/>
          </a:p>
        </p:txBody>
      </p:sp>
    </p:spTree>
    <p:extLst>
      <p:ext uri="{BB962C8B-B14F-4D97-AF65-F5344CB8AC3E}">
        <p14:creationId xmlns:p14="http://schemas.microsoft.com/office/powerpoint/2010/main" val="376222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A2E5CA0-CAE3-4387-BC9A-AC84BA54678B}" type="datetimeFigureOut">
              <a:rPr lang="ru-RU" smtClean="0"/>
              <a:t>09.11.2021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C026871-C63F-481E-9137-E65E6F41758D}" type="slidenum">
              <a:rPr lang="ru-RU" smtClean="0"/>
              <a:t>‹#›</a:t>
            </a:fld>
            <a:endParaRPr lang="ru-RU"/>
          </a:p>
        </p:txBody>
      </p:sp>
    </p:spTree>
    <p:extLst>
      <p:ext uri="{BB962C8B-B14F-4D97-AF65-F5344CB8AC3E}">
        <p14:creationId xmlns:p14="http://schemas.microsoft.com/office/powerpoint/2010/main" val="253788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2E5CA0-CAE3-4387-BC9A-AC84BA54678B}" type="datetimeFigureOut">
              <a:rPr lang="ru-RU" smtClean="0"/>
              <a:t>09.11.2021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C026871-C63F-481E-9137-E65E6F41758D}" type="slidenum">
              <a:rPr lang="ru-RU" smtClean="0"/>
              <a:t>‹#›</a:t>
            </a:fld>
            <a:endParaRPr lang="ru-RU"/>
          </a:p>
        </p:txBody>
      </p:sp>
    </p:spTree>
    <p:extLst>
      <p:ext uri="{BB962C8B-B14F-4D97-AF65-F5344CB8AC3E}">
        <p14:creationId xmlns:p14="http://schemas.microsoft.com/office/powerpoint/2010/main" val="3517897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A2E5CA0-CAE3-4387-BC9A-AC84BA54678B}" type="datetimeFigureOut">
              <a:rPr lang="ru-RU" smtClean="0"/>
              <a:t>09.11.2021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026871-C63F-481E-9137-E65E6F41758D}" type="slidenum">
              <a:rPr lang="ru-RU" smtClean="0"/>
              <a:t>‹#›</a:t>
            </a:fld>
            <a:endParaRPr lang="ru-RU"/>
          </a:p>
        </p:txBody>
      </p:sp>
    </p:spTree>
    <p:extLst>
      <p:ext uri="{BB962C8B-B14F-4D97-AF65-F5344CB8AC3E}">
        <p14:creationId xmlns:p14="http://schemas.microsoft.com/office/powerpoint/2010/main" val="304886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A2E5CA0-CAE3-4387-BC9A-AC84BA54678B}" type="datetimeFigureOut">
              <a:rPr lang="ru-RU" smtClean="0"/>
              <a:t>09.11.2021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026871-C63F-481E-9137-E65E6F41758D}" type="slidenum">
              <a:rPr lang="ru-RU" smtClean="0"/>
              <a:t>‹#›</a:t>
            </a:fld>
            <a:endParaRPr lang="ru-RU"/>
          </a:p>
        </p:txBody>
      </p:sp>
    </p:spTree>
    <p:extLst>
      <p:ext uri="{BB962C8B-B14F-4D97-AF65-F5344CB8AC3E}">
        <p14:creationId xmlns:p14="http://schemas.microsoft.com/office/powerpoint/2010/main" val="70574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E5CA0-CAE3-4387-BC9A-AC84BA54678B}" type="datetimeFigureOut">
              <a:rPr lang="ru-RU" smtClean="0"/>
              <a:t>09.11.2021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26871-C63F-481E-9137-E65E6F41758D}" type="slidenum">
              <a:rPr lang="ru-RU" smtClean="0"/>
              <a:t>‹#›</a:t>
            </a:fld>
            <a:endParaRPr lang="ru-RU"/>
          </a:p>
        </p:txBody>
      </p:sp>
    </p:spTree>
    <p:extLst>
      <p:ext uri="{BB962C8B-B14F-4D97-AF65-F5344CB8AC3E}">
        <p14:creationId xmlns:p14="http://schemas.microsoft.com/office/powerpoint/2010/main" val="3692751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9689" y="283510"/>
            <a:ext cx="7794488" cy="1569660"/>
          </a:xfrm>
          <a:prstGeom prst="rect">
            <a:avLst/>
          </a:prstGeom>
        </p:spPr>
        <p:txBody>
          <a:bodyPr wrap="square">
            <a:spAutoFit/>
          </a:bodyPr>
          <a:lstStyle/>
          <a:p>
            <a:r>
              <a:rPr lang="ru-RU" sz="2400" b="1" dirty="0" smtClean="0"/>
              <a:t>Закон По</a:t>
            </a:r>
          </a:p>
          <a:p>
            <a:r>
              <a:rPr lang="ru-RU" sz="2400" dirty="0" smtClean="0"/>
              <a:t>Шутить на острые темы необходимо с обязательным указанием на то, что это шутка, иначе все равно найдется тот, кто воспримет высказывание всерьез.</a:t>
            </a:r>
            <a:endParaRPr lang="ru-RU" sz="2400" dirty="0"/>
          </a:p>
        </p:txBody>
      </p:sp>
      <p:sp>
        <p:nvSpPr>
          <p:cNvPr id="3" name="Прямоугольник 2"/>
          <p:cNvSpPr/>
          <p:nvPr/>
        </p:nvSpPr>
        <p:spPr>
          <a:xfrm>
            <a:off x="509689" y="2007275"/>
            <a:ext cx="6096000" cy="1569660"/>
          </a:xfrm>
          <a:prstGeom prst="rect">
            <a:avLst/>
          </a:prstGeom>
          <a:ln w="28575">
            <a:solidFill>
              <a:schemeClr val="tx1"/>
            </a:solidFill>
          </a:ln>
        </p:spPr>
        <p:txBody>
          <a:bodyPr>
            <a:spAutoFit/>
          </a:bodyPr>
          <a:lstStyle/>
          <a:p>
            <a:r>
              <a:rPr lang="ru-RU" sz="2400" b="1" dirty="0" smtClean="0"/>
              <a:t>Четвертый закон </a:t>
            </a:r>
            <a:r>
              <a:rPr lang="ru-RU" sz="2400" b="1" dirty="0" err="1" smtClean="0"/>
              <a:t>Финэйгла</a:t>
            </a:r>
            <a:endParaRPr lang="ru-RU" sz="2400" b="1" dirty="0" smtClean="0"/>
          </a:p>
          <a:p>
            <a:r>
              <a:rPr lang="ru-RU" sz="2400" dirty="0" smtClean="0"/>
              <a:t>Если что-то пошло не так, то любые попытки спасти ситуацию только ухудшат ее. Так что иногда лучше все оставить как есть.</a:t>
            </a:r>
            <a:endParaRPr lang="ru-RU" sz="2400" dirty="0"/>
          </a:p>
        </p:txBody>
      </p:sp>
      <p:sp>
        <p:nvSpPr>
          <p:cNvPr id="4" name="Прямоугольник 3"/>
          <p:cNvSpPr/>
          <p:nvPr/>
        </p:nvSpPr>
        <p:spPr>
          <a:xfrm>
            <a:off x="414528" y="3755386"/>
            <a:ext cx="6827520" cy="2978829"/>
          </a:xfrm>
          <a:prstGeom prst="rect">
            <a:avLst/>
          </a:prstGeom>
        </p:spPr>
        <p:txBody>
          <a:bodyPr wrap="square">
            <a:spAutoFit/>
          </a:bodyPr>
          <a:lstStyle/>
          <a:p>
            <a:pPr>
              <a:lnSpc>
                <a:spcPts val="2500"/>
              </a:lnSpc>
            </a:pPr>
            <a:r>
              <a:rPr lang="ru-RU" sz="2400" b="1" dirty="0" smtClean="0"/>
              <a:t>Закон Парето</a:t>
            </a:r>
          </a:p>
          <a:p>
            <a:pPr>
              <a:lnSpc>
                <a:spcPts val="2500"/>
              </a:lnSpc>
            </a:pPr>
            <a:r>
              <a:rPr lang="ru-RU" sz="2400" dirty="0" smtClean="0"/>
              <a:t>20% усилий дают 80% результата. И наоборот. Законы жизни работают только на этом соотношении.</a:t>
            </a:r>
          </a:p>
          <a:p>
            <a:pPr>
              <a:lnSpc>
                <a:spcPts val="2500"/>
              </a:lnSpc>
            </a:pPr>
            <a:r>
              <a:rPr lang="ru-RU" sz="2400" b="1" dirty="0" smtClean="0"/>
              <a:t>Третий закон </a:t>
            </a:r>
            <a:r>
              <a:rPr lang="ru-RU" sz="2400" b="1" dirty="0" err="1" smtClean="0"/>
              <a:t>Чизхолма</a:t>
            </a:r>
            <a:endParaRPr lang="ru-RU" sz="2400" b="1" dirty="0" smtClean="0"/>
          </a:p>
          <a:p>
            <a:pPr>
              <a:lnSpc>
                <a:spcPts val="2500"/>
              </a:lnSpc>
            </a:pPr>
            <a:r>
              <a:rPr lang="ru-RU" sz="2400" dirty="0" smtClean="0"/>
              <a:t>Любые ваши предложения обязательно истолкуют иначе, чем вы их имеете в виду. А все потому, что люди разные и, соответственно, мыслят тоже по-разному.</a:t>
            </a:r>
          </a:p>
        </p:txBody>
      </p:sp>
      <p:sp>
        <p:nvSpPr>
          <p:cNvPr id="5" name="Прямоугольник 4"/>
          <p:cNvSpPr/>
          <p:nvPr/>
        </p:nvSpPr>
        <p:spPr>
          <a:xfrm>
            <a:off x="7656576" y="3755386"/>
            <a:ext cx="4535424" cy="2677656"/>
          </a:xfrm>
          <a:prstGeom prst="rect">
            <a:avLst/>
          </a:prstGeom>
        </p:spPr>
        <p:txBody>
          <a:bodyPr wrap="square">
            <a:spAutoFit/>
          </a:bodyPr>
          <a:lstStyle/>
          <a:p>
            <a:r>
              <a:rPr lang="ru-RU" sz="2400" b="1" dirty="0" smtClean="0"/>
              <a:t>Закон Янга:</a:t>
            </a:r>
          </a:p>
          <a:p>
            <a:r>
              <a:rPr lang="ru-RU" sz="2400" dirty="0" smtClean="0"/>
              <a:t>Все великие открытия делаются по ошибке.</a:t>
            </a:r>
          </a:p>
          <a:p>
            <a:r>
              <a:rPr lang="ru-RU" sz="2400" b="1" dirty="0" smtClean="0"/>
              <a:t>Восьмое правило </a:t>
            </a:r>
            <a:r>
              <a:rPr lang="ru-RU" sz="2400" b="1" dirty="0" err="1" smtClean="0"/>
              <a:t>Фингейла</a:t>
            </a:r>
            <a:r>
              <a:rPr lang="ru-RU" sz="2400" b="1" dirty="0" smtClean="0"/>
              <a:t>:</a:t>
            </a:r>
          </a:p>
          <a:p>
            <a:r>
              <a:rPr lang="ru-RU" sz="2400" dirty="0" smtClean="0"/>
              <a:t>Работа в команде очень важна. Она позволяет свалить вину на другого.</a:t>
            </a:r>
            <a:endParaRPr lang="ru-RU" sz="2400" dirty="0"/>
          </a:p>
        </p:txBody>
      </p:sp>
      <p:sp>
        <p:nvSpPr>
          <p:cNvPr id="6" name="Прямоугольник 5"/>
          <p:cNvSpPr/>
          <p:nvPr/>
        </p:nvSpPr>
        <p:spPr>
          <a:xfrm>
            <a:off x="6705600" y="2031554"/>
            <a:ext cx="5327904" cy="1569660"/>
          </a:xfrm>
          <a:prstGeom prst="rect">
            <a:avLst/>
          </a:prstGeom>
          <a:ln w="19050">
            <a:solidFill>
              <a:schemeClr val="tx1"/>
            </a:solidFill>
          </a:ln>
        </p:spPr>
        <p:txBody>
          <a:bodyPr wrap="square">
            <a:spAutoFit/>
          </a:bodyPr>
          <a:lstStyle/>
          <a:p>
            <a:r>
              <a:rPr lang="ru-RU" sz="2400" b="1" dirty="0" smtClean="0"/>
              <a:t>Закон Сегала:</a:t>
            </a:r>
          </a:p>
          <a:p>
            <a:r>
              <a:rPr lang="ru-RU" sz="2400" dirty="0" smtClean="0"/>
              <a:t>Человек, имеющий одни часы, твердо знает, который час. Человек, имеющий несколько часов, ни в чем не уверен.</a:t>
            </a:r>
            <a:endParaRPr lang="ru-RU" sz="2400" dirty="0"/>
          </a:p>
        </p:txBody>
      </p:sp>
      <p:pic>
        <p:nvPicPr>
          <p:cNvPr id="7" name="Рисунок 6"/>
          <p:cNvPicPr>
            <a:picLocks noChangeAspect="1"/>
          </p:cNvPicPr>
          <p:nvPr/>
        </p:nvPicPr>
        <p:blipFill>
          <a:blip r:embed="rId2"/>
          <a:stretch>
            <a:fillRect/>
          </a:stretch>
        </p:blipFill>
        <p:spPr>
          <a:xfrm>
            <a:off x="8764780" y="239212"/>
            <a:ext cx="2761727" cy="1658256"/>
          </a:xfrm>
          <a:prstGeom prst="rect">
            <a:avLst/>
          </a:prstGeom>
        </p:spPr>
      </p:pic>
    </p:spTree>
    <p:extLst>
      <p:ext uri="{BB962C8B-B14F-4D97-AF65-F5344CB8AC3E}">
        <p14:creationId xmlns:p14="http://schemas.microsoft.com/office/powerpoint/2010/main" val="2060413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1235034" y="538108"/>
            <a:ext cx="10497787" cy="5112117"/>
          </a:xfrm>
          <a:prstGeom prst="rect">
            <a:avLst/>
          </a:prstGeom>
          <a:solidFill>
            <a:schemeClr val="bg1"/>
          </a:solidFill>
          <a:ln>
            <a:noFill/>
          </a:ln>
          <a:effectLst/>
        </p:spPr>
        <p:txBody>
          <a:bodyPr wrap="square" lIns="81646" tIns="42456" rIns="81646" bIns="42456"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ru-RU" sz="3629" b="1" dirty="0">
                <a:solidFill>
                  <a:schemeClr val="accent1">
                    <a:lumMod val="50000"/>
                  </a:schemeClr>
                </a:solidFill>
              </a:rPr>
              <a:t>Возможные причины непонимания общающихся:</a:t>
            </a:r>
            <a:r>
              <a:rPr lang="ru-RU" altLang="ru-RU" sz="3629" b="1" dirty="0"/>
              <a:t/>
            </a:r>
            <a:br>
              <a:rPr lang="ru-RU" altLang="ru-RU" sz="3629" b="1" dirty="0"/>
            </a:br>
            <a:r>
              <a:rPr lang="ru-RU" altLang="ru-RU" sz="3629" dirty="0"/>
              <a:t>• неправильно выбран канал общения, т. е. получатель не подтвердил получения сообщения или не понял его;</a:t>
            </a:r>
            <a:br>
              <a:rPr lang="ru-RU" altLang="ru-RU" sz="3629" dirty="0"/>
            </a:br>
            <a:r>
              <a:rPr lang="ru-RU" altLang="ru-RU" sz="3629" dirty="0"/>
              <a:t>• сообщение передано невнятно или быстро или тихо и т. д.</a:t>
            </a:r>
          </a:p>
          <a:p>
            <a:pPr hangingPunct="1">
              <a:lnSpc>
                <a:spcPct val="100000"/>
              </a:lnSpc>
              <a:buClrTx/>
              <a:buFontTx/>
              <a:buNone/>
            </a:pPr>
            <a:r>
              <a:rPr lang="ru-RU" altLang="ru-RU" sz="3629" dirty="0"/>
              <a:t>Вербальное общение предполагает, что вы говорите, и как вы говорите.</a:t>
            </a:r>
          </a:p>
        </p:txBody>
      </p:sp>
    </p:spTree>
    <p:extLst>
      <p:ext uri="{BB962C8B-B14F-4D97-AF65-F5344CB8AC3E}">
        <p14:creationId xmlns:p14="http://schemas.microsoft.com/office/powerpoint/2010/main" val="13010218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211283" y="1169242"/>
            <a:ext cx="10474036" cy="4482073"/>
          </a:xfrm>
          <a:prstGeom prst="rect">
            <a:avLst/>
          </a:prstGeom>
          <a:solidFill>
            <a:schemeClr val="bg1"/>
          </a:solidFill>
          <a:ln>
            <a:noFill/>
          </a:ln>
          <a:effectLst/>
        </p:spPr>
        <p:txBody>
          <a:bodyPr wrap="square" lIns="81646" tIns="42456" rIns="81646" bIns="42456"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ru-RU" sz="3084" b="1" dirty="0">
                <a:solidFill>
                  <a:schemeClr val="accent1">
                    <a:lumMod val="50000"/>
                  </a:schemeClr>
                </a:solidFill>
              </a:rPr>
              <a:t>Вербальное общение может быть эффективным, если:</a:t>
            </a:r>
            <a:r>
              <a:rPr lang="ru-RU" altLang="ru-RU" sz="3084" b="1" dirty="0"/>
              <a:t/>
            </a:r>
            <a:br>
              <a:rPr lang="ru-RU" altLang="ru-RU" sz="3084" b="1" dirty="0"/>
            </a:br>
            <a:r>
              <a:rPr lang="ru-RU" altLang="ru-RU" sz="2800" dirty="0"/>
              <a:t>• говорить медленно с хорошим произношением, простыми короткими фразами;</a:t>
            </a:r>
            <a:br>
              <a:rPr lang="ru-RU" altLang="ru-RU" sz="2800" dirty="0"/>
            </a:br>
            <a:r>
              <a:rPr lang="ru-RU" altLang="ru-RU" sz="2800" dirty="0"/>
              <a:t>• не злоупотреблять специальной терминологией;</a:t>
            </a:r>
            <a:br>
              <a:rPr lang="ru-RU" altLang="ru-RU" sz="2800" dirty="0"/>
            </a:br>
            <a:r>
              <a:rPr lang="ru-RU" altLang="ru-RU" sz="2800" dirty="0"/>
              <a:t>• выбрать правильную скорость и темп речи, исходя из уровня восприятия собеседника;</a:t>
            </a:r>
            <a:br>
              <a:rPr lang="ru-RU" altLang="ru-RU" sz="2800" dirty="0"/>
            </a:br>
            <a:r>
              <a:rPr lang="ru-RU" altLang="ru-RU" sz="2800" dirty="0"/>
              <a:t>• правильно выбирать время для общения: тот, кому адресована данная информация, должен иметь желание и интерес к беседе</a:t>
            </a:r>
          </a:p>
        </p:txBody>
      </p:sp>
    </p:spTree>
    <p:extLst>
      <p:ext uri="{BB962C8B-B14F-4D97-AF65-F5344CB8AC3E}">
        <p14:creationId xmlns:p14="http://schemas.microsoft.com/office/powerpoint/2010/main" val="29775002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1377538" y="1189379"/>
            <a:ext cx="10438410" cy="4329467"/>
          </a:xfrm>
          <a:prstGeom prst="rect">
            <a:avLst/>
          </a:prstGeom>
          <a:solidFill>
            <a:schemeClr val="bg1"/>
          </a:solidFill>
          <a:ln>
            <a:noFill/>
          </a:ln>
          <a:effectLst/>
        </p:spPr>
        <p:txBody>
          <a:bodyPr wrap="square" lIns="81646" tIns="42456" rIns="81646" bIns="42456"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ru-RU" sz="3447" dirty="0"/>
              <a:t>• следить за интонацией голоса, убедиться, чтобы она соответствовала тому, что собираются говорить;</a:t>
            </a:r>
            <a:br>
              <a:rPr lang="ru-RU" altLang="ru-RU" sz="3447" dirty="0"/>
            </a:br>
            <a:r>
              <a:rPr lang="ru-RU" altLang="ru-RU" sz="3447" dirty="0"/>
              <a:t>• убедиться в том, что вас поняли;</a:t>
            </a:r>
            <a:br>
              <a:rPr lang="ru-RU" altLang="ru-RU" sz="3447" dirty="0"/>
            </a:br>
            <a:r>
              <a:rPr lang="ru-RU" altLang="ru-RU" sz="3447" dirty="0"/>
              <a:t>• юмор, использованный с осторожностью, подчас помогает успокоить и снять напряжение, обеспечит эмоциональную поддержку и смягчит восприятие болезни.</a:t>
            </a:r>
          </a:p>
        </p:txBody>
      </p:sp>
    </p:spTree>
    <p:extLst>
      <p:ext uri="{BB962C8B-B14F-4D97-AF65-F5344CB8AC3E}">
        <p14:creationId xmlns:p14="http://schemas.microsoft.com/office/powerpoint/2010/main" val="22538992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476018" y="544097"/>
            <a:ext cx="10256802" cy="61166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ru-RU" sz="3266" b="1" dirty="0">
                <a:solidFill>
                  <a:schemeClr val="accent1">
                    <a:lumMod val="50000"/>
                  </a:schemeClr>
                </a:solidFill>
              </a:rPr>
              <a:t>Мимика является очень богатым источником информации.</a:t>
            </a:r>
          </a:p>
          <a:p>
            <a:pPr hangingPunct="1">
              <a:lnSpc>
                <a:spcPct val="100000"/>
              </a:lnSpc>
              <a:buClrTx/>
              <a:buFontTx/>
              <a:buNone/>
            </a:pPr>
            <a:r>
              <a:rPr lang="ru-RU" altLang="ru-RU" sz="3266" dirty="0"/>
              <a:t>С помощью мимики можно передать следующие состояния:</a:t>
            </a:r>
            <a:br>
              <a:rPr lang="ru-RU" altLang="ru-RU" sz="3266" dirty="0"/>
            </a:br>
            <a:r>
              <a:rPr lang="ru-RU" altLang="ru-RU" sz="3266" dirty="0"/>
              <a:t>• удовольствие – радость;</a:t>
            </a:r>
            <a:br>
              <a:rPr lang="ru-RU" altLang="ru-RU" sz="3266" dirty="0"/>
            </a:br>
            <a:r>
              <a:rPr lang="ru-RU" altLang="ru-RU" sz="3266" dirty="0"/>
              <a:t>• интерес – ажиотаж;</a:t>
            </a:r>
            <a:br>
              <a:rPr lang="ru-RU" altLang="ru-RU" sz="3266" dirty="0"/>
            </a:br>
            <a:r>
              <a:rPr lang="ru-RU" altLang="ru-RU" sz="3266" dirty="0"/>
              <a:t>• гнев – ярость;</a:t>
            </a:r>
            <a:br>
              <a:rPr lang="ru-RU" altLang="ru-RU" sz="3266" dirty="0"/>
            </a:br>
            <a:r>
              <a:rPr lang="ru-RU" altLang="ru-RU" sz="3266" dirty="0"/>
              <a:t>• пренебрежение – презрение;</a:t>
            </a:r>
            <a:br>
              <a:rPr lang="ru-RU" altLang="ru-RU" sz="3266" dirty="0"/>
            </a:br>
            <a:r>
              <a:rPr lang="ru-RU" altLang="ru-RU" sz="3266" dirty="0"/>
              <a:t>• удивление – испуг;</a:t>
            </a:r>
            <a:br>
              <a:rPr lang="ru-RU" altLang="ru-RU" sz="3266" dirty="0"/>
            </a:br>
            <a:r>
              <a:rPr lang="ru-RU" altLang="ru-RU" sz="3266" dirty="0"/>
              <a:t>• стыд – робость – унижение;</a:t>
            </a:r>
            <a:br>
              <a:rPr lang="ru-RU" altLang="ru-RU" sz="3266" dirty="0"/>
            </a:br>
            <a:r>
              <a:rPr lang="ru-RU" altLang="ru-RU" sz="3266" dirty="0"/>
              <a:t>• страх – ужас;</a:t>
            </a:r>
            <a:br>
              <a:rPr lang="ru-RU" altLang="ru-RU" sz="3266" dirty="0"/>
            </a:br>
            <a:r>
              <a:rPr lang="ru-RU" altLang="ru-RU" sz="3266" dirty="0"/>
              <a:t>• счастье – печаль.</a:t>
            </a:r>
          </a:p>
        </p:txBody>
      </p:sp>
    </p:spTree>
    <p:extLst>
      <p:ext uri="{BB962C8B-B14F-4D97-AF65-F5344CB8AC3E}">
        <p14:creationId xmlns:p14="http://schemas.microsoft.com/office/powerpoint/2010/main" val="2133753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523521" y="1178070"/>
            <a:ext cx="9144960" cy="3855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ru-RU" sz="3629" b="1" dirty="0">
                <a:solidFill>
                  <a:schemeClr val="accent1">
                    <a:lumMod val="75000"/>
                  </a:schemeClr>
                </a:solidFill>
              </a:rPr>
              <a:t>При невербальном общении с пациентом большую роль играют:</a:t>
            </a:r>
          </a:p>
          <a:p>
            <a:pPr hangingPunct="1">
              <a:lnSpc>
                <a:spcPct val="100000"/>
              </a:lnSpc>
              <a:buClrTx/>
              <a:buFontTx/>
              <a:buNone/>
            </a:pPr>
            <a:endParaRPr lang="ru-RU" altLang="ru-RU" sz="3629" b="1" dirty="0">
              <a:solidFill>
                <a:schemeClr val="accent1">
                  <a:lumMod val="75000"/>
                </a:schemeClr>
              </a:solidFill>
            </a:endParaRPr>
          </a:p>
          <a:p>
            <a:pPr hangingPunct="1">
              <a:lnSpc>
                <a:spcPct val="100000"/>
              </a:lnSpc>
              <a:buClrTx/>
              <a:buFontTx/>
              <a:buNone/>
            </a:pPr>
            <a:r>
              <a:rPr lang="ru-RU" altLang="ru-RU" sz="4536" b="1" dirty="0"/>
              <a:t> </a:t>
            </a:r>
            <a:r>
              <a:rPr lang="ru-RU" altLang="ru-RU" sz="4536" b="1" dirty="0">
                <a:solidFill>
                  <a:srgbClr val="C00000"/>
                </a:solidFill>
              </a:rPr>
              <a:t>внешний вид </a:t>
            </a:r>
            <a:r>
              <a:rPr lang="ru-RU" altLang="ru-RU" sz="4536" b="1" dirty="0" smtClean="0">
                <a:solidFill>
                  <a:srgbClr val="C00000"/>
                </a:solidFill>
              </a:rPr>
              <a:t>врача</a:t>
            </a:r>
            <a:r>
              <a:rPr lang="ru-RU" altLang="ru-RU" sz="4536" b="1" dirty="0">
                <a:solidFill>
                  <a:srgbClr val="C00000"/>
                </a:solidFill>
              </a:rPr>
              <a:t> – </a:t>
            </a:r>
            <a:r>
              <a:rPr lang="ru-RU" altLang="ru-RU" sz="4536" dirty="0"/>
              <a:t>опрятность и профессионализм вызовут доверие пациента</a:t>
            </a:r>
            <a:r>
              <a:rPr lang="ru-RU" altLang="ru-RU" sz="4536" b="1" dirty="0"/>
              <a:t> </a:t>
            </a:r>
          </a:p>
        </p:txBody>
      </p:sp>
    </p:spTree>
    <p:extLst>
      <p:ext uri="{BB962C8B-B14F-4D97-AF65-F5344CB8AC3E}">
        <p14:creationId xmlns:p14="http://schemas.microsoft.com/office/powerpoint/2010/main" val="15379903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286014" y="320634"/>
            <a:ext cx="914496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spcBef>
                <a:spcPts val="726"/>
              </a:spcBef>
              <a:buSzPct val="70000"/>
            </a:pPr>
            <a:r>
              <a:rPr lang="ru-RU" altLang="ru-RU" sz="2903" dirty="0"/>
              <a:t> </a:t>
            </a:r>
            <a:r>
              <a:rPr lang="ru-RU" altLang="ru-RU" sz="2903" b="1" dirty="0">
                <a:solidFill>
                  <a:schemeClr val="accent1">
                    <a:lumMod val="75000"/>
                  </a:schemeClr>
                </a:solidFill>
              </a:rPr>
              <a:t>Приемы эффективного общения:</a:t>
            </a:r>
          </a:p>
          <a:p>
            <a:pPr>
              <a:spcBef>
                <a:spcPts val="726"/>
              </a:spcBef>
              <a:buSzPct val="70000"/>
            </a:pPr>
            <a:r>
              <a:rPr lang="ru-RU" altLang="ru-RU" sz="2903" dirty="0"/>
              <a:t>1. «Имя собственное»</a:t>
            </a:r>
          </a:p>
          <a:p>
            <a:pPr>
              <a:spcBef>
                <a:spcPts val="726"/>
              </a:spcBef>
              <a:buSzPct val="70000"/>
            </a:pPr>
            <a:r>
              <a:rPr lang="ru-RU" altLang="ru-RU" sz="2903" dirty="0"/>
              <a:t>2. «Комфортная обстановка»</a:t>
            </a:r>
          </a:p>
          <a:p>
            <a:pPr>
              <a:spcBef>
                <a:spcPts val="726"/>
              </a:spcBef>
              <a:buSzPct val="70000"/>
            </a:pPr>
            <a:r>
              <a:rPr lang="ru-RU" altLang="ru-RU" sz="2903" dirty="0"/>
              <a:t>3. «Зеркало отношений»</a:t>
            </a:r>
          </a:p>
          <a:p>
            <a:pPr>
              <a:spcBef>
                <a:spcPts val="726"/>
              </a:spcBef>
              <a:buSzPct val="70000"/>
            </a:pPr>
            <a:r>
              <a:rPr lang="ru-RU" altLang="ru-RU" sz="2903" dirty="0"/>
              <a:t>4. «Построение беседы»</a:t>
            </a:r>
          </a:p>
          <a:p>
            <a:pPr>
              <a:spcBef>
                <a:spcPts val="726"/>
              </a:spcBef>
              <a:buSzPct val="70000"/>
            </a:pPr>
            <a:r>
              <a:rPr lang="ru-RU" altLang="ru-RU" sz="2903" dirty="0"/>
              <a:t>5. «Золотые слова»</a:t>
            </a:r>
          </a:p>
          <a:p>
            <a:pPr>
              <a:spcBef>
                <a:spcPts val="726"/>
              </a:spcBef>
              <a:buSzPct val="70000"/>
            </a:pPr>
            <a:r>
              <a:rPr lang="ru-RU" altLang="ru-RU" sz="2903" dirty="0"/>
              <a:t>6. «Риторические способности»</a:t>
            </a:r>
          </a:p>
          <a:p>
            <a:pPr>
              <a:spcBef>
                <a:spcPts val="726"/>
              </a:spcBef>
              <a:buSzPct val="70000"/>
            </a:pPr>
            <a:r>
              <a:rPr lang="ru-RU" altLang="ru-RU" sz="2903" dirty="0"/>
              <a:t>7. «Профессиональная тишина»</a:t>
            </a:r>
          </a:p>
          <a:p>
            <a:pPr>
              <a:spcBef>
                <a:spcPts val="726"/>
              </a:spcBef>
              <a:buSzPct val="70000"/>
            </a:pPr>
            <a:r>
              <a:rPr lang="ru-RU" altLang="ru-RU" sz="2903" dirty="0"/>
              <a:t>8. «Взаимное понимание</a:t>
            </a:r>
            <a:r>
              <a:rPr lang="ru-RU" altLang="ru-RU" sz="2903" dirty="0" smtClean="0"/>
              <a:t>»</a:t>
            </a:r>
          </a:p>
          <a:p>
            <a:pPr>
              <a:spcBef>
                <a:spcPts val="726"/>
              </a:spcBef>
              <a:buSzPct val="70000"/>
            </a:pPr>
            <a:r>
              <a:rPr lang="ru-RU" altLang="ru-RU" sz="2903" dirty="0" smtClean="0"/>
              <a:t>9. Открытые/закрытые  вопросы</a:t>
            </a:r>
          </a:p>
          <a:p>
            <a:pPr>
              <a:spcBef>
                <a:spcPts val="726"/>
              </a:spcBef>
              <a:buSzPct val="70000"/>
            </a:pPr>
            <a:r>
              <a:rPr lang="ru-RU" altLang="ru-RU" sz="2903" dirty="0" smtClean="0"/>
              <a:t>10. Активное слушание</a:t>
            </a:r>
            <a:endParaRPr lang="ru-RU" altLang="ru-RU" sz="2903" dirty="0"/>
          </a:p>
        </p:txBody>
      </p:sp>
    </p:spTree>
    <p:extLst>
      <p:ext uri="{BB962C8B-B14F-4D97-AF65-F5344CB8AC3E}">
        <p14:creationId xmlns:p14="http://schemas.microsoft.com/office/powerpoint/2010/main" val="27979538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1902" y="953087"/>
            <a:ext cx="10913423" cy="4832092"/>
          </a:xfrm>
          <a:prstGeom prst="rect">
            <a:avLst/>
          </a:prstGeom>
        </p:spPr>
        <p:txBody>
          <a:bodyPr wrap="square">
            <a:spAutoFit/>
          </a:bodyPr>
          <a:lstStyle/>
          <a:p>
            <a:r>
              <a:rPr lang="ru-RU" sz="2800" b="1" dirty="0" smtClean="0"/>
              <a:t>Активное слушание </a:t>
            </a:r>
            <a:r>
              <a:rPr lang="ru-RU" sz="2800" dirty="0" smtClean="0"/>
              <a:t>– один из навыков успешного делового человека, который помогает установить контакт с собеседником, получить ценную информацию, произвести приятное впечатление. </a:t>
            </a:r>
          </a:p>
          <a:p>
            <a:r>
              <a:rPr lang="ru-RU" sz="2800" dirty="0" smtClean="0"/>
              <a:t>Прием «активное слушание» позволяет создать атмосферу комфорта и доверия, продемонстрировать внимание к собеседнику, показать, что его слышат и понимают. </a:t>
            </a:r>
          </a:p>
          <a:p>
            <a:r>
              <a:rPr lang="ru-RU" sz="2800" dirty="0" smtClean="0"/>
              <a:t>С другой стороны. Активное слушание помогает лучше запомнить содержание беседы и управлять ее эмоциональной стороной, побудить собеседника к дальнейшей беседе. </a:t>
            </a:r>
          </a:p>
          <a:p>
            <a:r>
              <a:rPr lang="ru-RU" sz="2800" dirty="0" smtClean="0"/>
              <a:t>Активное слушание включает в себя вербальные (словесные) и невербальные (бессловесные) приемы</a:t>
            </a:r>
            <a:r>
              <a:rPr lang="ru-RU" dirty="0" smtClean="0"/>
              <a:t>.</a:t>
            </a:r>
            <a:endParaRPr lang="ru-RU" dirty="0"/>
          </a:p>
        </p:txBody>
      </p:sp>
    </p:spTree>
    <p:extLst>
      <p:ext uri="{BB962C8B-B14F-4D97-AF65-F5344CB8AC3E}">
        <p14:creationId xmlns:p14="http://schemas.microsoft.com/office/powerpoint/2010/main" val="3394784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6898" y="1218073"/>
            <a:ext cx="10972800" cy="3970318"/>
          </a:xfrm>
          <a:prstGeom prst="rect">
            <a:avLst/>
          </a:prstGeom>
        </p:spPr>
        <p:txBody>
          <a:bodyPr wrap="square">
            <a:spAutoFit/>
          </a:bodyPr>
          <a:lstStyle/>
          <a:p>
            <a:r>
              <a:rPr lang="ru-RU" sz="2800" b="1" dirty="0" smtClean="0">
                <a:solidFill>
                  <a:schemeClr val="accent1">
                    <a:lumMod val="75000"/>
                  </a:schemeClr>
                </a:solidFill>
              </a:rPr>
              <a:t>Прием “Имя собственное”</a:t>
            </a:r>
          </a:p>
          <a:p>
            <a:r>
              <a:rPr lang="ru-RU" sz="2800" dirty="0" smtClean="0"/>
              <a:t>Он основан на произнесении вслух имени (или имени-отчества) обучающегося, с которым вы разговариваете. И это не только вежливость. Звук собственного имени вызывает у человека не всегда осознаваемое им чувство приятного.</a:t>
            </a:r>
          </a:p>
          <a:p>
            <a:endParaRPr lang="ru-RU" sz="2800" dirty="0" smtClean="0"/>
          </a:p>
          <a:p>
            <a:r>
              <a:rPr lang="ru-RU" sz="2800" b="1" dirty="0" smtClean="0"/>
              <a:t>Суть: </a:t>
            </a:r>
            <a:r>
              <a:rPr lang="ru-RU" sz="2800" dirty="0" smtClean="0"/>
              <a:t>когда же  человеку обращаются и при этом произносят его имя (а имя – символ личности), таким образом, вольно или невольно показывают внимание к его личности.</a:t>
            </a:r>
            <a:endParaRPr lang="ru-RU" sz="2800" dirty="0"/>
          </a:p>
        </p:txBody>
      </p:sp>
    </p:spTree>
    <p:extLst>
      <p:ext uri="{BB962C8B-B14F-4D97-AF65-F5344CB8AC3E}">
        <p14:creationId xmlns:p14="http://schemas.microsoft.com/office/powerpoint/2010/main" val="1689760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0025" y="367053"/>
            <a:ext cx="10949049" cy="4401205"/>
          </a:xfrm>
          <a:prstGeom prst="rect">
            <a:avLst/>
          </a:prstGeom>
        </p:spPr>
        <p:txBody>
          <a:bodyPr wrap="square">
            <a:spAutoFit/>
          </a:bodyPr>
          <a:lstStyle/>
          <a:p>
            <a:r>
              <a:rPr lang="ru-RU" sz="2800" b="1" dirty="0" smtClean="0">
                <a:solidFill>
                  <a:schemeClr val="accent1">
                    <a:lumMod val="75000"/>
                  </a:schemeClr>
                </a:solidFill>
              </a:rPr>
              <a:t>Прием «терпеливый слушатель». </a:t>
            </a:r>
            <a:r>
              <a:rPr lang="ru-RU" sz="2800" dirty="0" smtClean="0"/>
              <a:t>Для того, чтобы терпеливо и внимательно выслушивать собеседника, нужно немалое время, ибо не каждый умеет сжато и четко излагать свои мысли. Кроме того, нам приходится выслушивать высказывания, которые не относятся к делу. Если вы все-таки выслушаете подчиненного или партнера, то он удовлетворит свои потребности, получит положительные эмоции, связав это помимо своей воли с вами. Поскольку источником этих положительных эмоций явились именно вы, то они и будут вам «возвращены» в виде небольшого усиления симпатии к вам, т.е. в виде возникшей или усиливающейся аттракции</a:t>
            </a:r>
            <a:endParaRPr lang="ru-RU" sz="2800" dirty="0"/>
          </a:p>
        </p:txBody>
      </p:sp>
      <p:sp>
        <p:nvSpPr>
          <p:cNvPr id="3" name="Прямоугольник 2"/>
          <p:cNvSpPr/>
          <p:nvPr/>
        </p:nvSpPr>
        <p:spPr>
          <a:xfrm>
            <a:off x="308758" y="4958523"/>
            <a:ext cx="11590316" cy="1692771"/>
          </a:xfrm>
          <a:prstGeom prst="rect">
            <a:avLst/>
          </a:prstGeom>
          <a:solidFill>
            <a:schemeClr val="accent4">
              <a:lumMod val="20000"/>
              <a:lumOff val="80000"/>
            </a:schemeClr>
          </a:solidFill>
          <a:ln w="28575">
            <a:solidFill>
              <a:schemeClr val="tx1"/>
            </a:solidFill>
          </a:ln>
        </p:spPr>
        <p:txBody>
          <a:bodyPr wrap="square">
            <a:spAutoFit/>
          </a:bodyPr>
          <a:lstStyle/>
          <a:p>
            <a:r>
              <a:rPr lang="ru-RU" sz="2600" b="1" dirty="0" err="1"/>
              <a:t>Межли́чностная</a:t>
            </a:r>
            <a:r>
              <a:rPr lang="ru-RU" sz="2600" b="1" dirty="0"/>
              <a:t> </a:t>
            </a:r>
            <a:r>
              <a:rPr lang="ru-RU" sz="2600" b="1" dirty="0" err="1"/>
              <a:t>аттра́кция</a:t>
            </a:r>
            <a:r>
              <a:rPr lang="ru-RU" sz="2600" b="1" dirty="0"/>
              <a:t> </a:t>
            </a:r>
            <a:r>
              <a:rPr lang="ru-RU" sz="2600" dirty="0"/>
              <a:t>— механизм восприятия другого человека, возникающий на основе устойчивого положительного чувства, которое способствует формированию привязанности, дружеских чувств, симпатии или любви</a:t>
            </a:r>
          </a:p>
        </p:txBody>
      </p:sp>
    </p:spTree>
    <p:extLst>
      <p:ext uri="{BB962C8B-B14F-4D97-AF65-F5344CB8AC3E}">
        <p14:creationId xmlns:p14="http://schemas.microsoft.com/office/powerpoint/2010/main" val="3167473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2311" y="461780"/>
            <a:ext cx="10964883" cy="1938992"/>
          </a:xfrm>
          <a:prstGeom prst="rect">
            <a:avLst/>
          </a:prstGeom>
        </p:spPr>
        <p:txBody>
          <a:bodyPr wrap="square">
            <a:spAutoFit/>
          </a:bodyPr>
          <a:lstStyle/>
          <a:p>
            <a:r>
              <a:rPr lang="ru-RU" sz="2400" b="1" dirty="0" smtClean="0">
                <a:solidFill>
                  <a:schemeClr val="accent1">
                    <a:lumMod val="75000"/>
                  </a:schemeClr>
                </a:solidFill>
              </a:rPr>
              <a:t>Приём "золотые слова" </a:t>
            </a:r>
            <a:r>
              <a:rPr lang="ru-RU" sz="2400" dirty="0" smtClean="0"/>
              <a:t>заключается в высказывании комплиментов в адрес человека, способствующих эффекту внушения. Тем самым происходит как бы "заочное" удовлетворение потребности в совершенствовании, что ведёт также к образованию положительных эмоций и обусловливает расположенность к работнику.</a:t>
            </a:r>
            <a:endParaRPr lang="ru-RU" sz="2400" dirty="0"/>
          </a:p>
        </p:txBody>
      </p:sp>
      <p:sp>
        <p:nvSpPr>
          <p:cNvPr id="3" name="Прямоугольник 2"/>
          <p:cNvSpPr/>
          <p:nvPr/>
        </p:nvSpPr>
        <p:spPr>
          <a:xfrm>
            <a:off x="732311" y="2607552"/>
            <a:ext cx="10584873" cy="2154436"/>
          </a:xfrm>
          <a:prstGeom prst="rect">
            <a:avLst/>
          </a:prstGeom>
          <a:ln w="28575">
            <a:solidFill>
              <a:schemeClr val="tx1"/>
            </a:solidFill>
          </a:ln>
        </p:spPr>
        <p:txBody>
          <a:bodyPr wrap="square">
            <a:spAutoFit/>
          </a:bodyPr>
          <a:lstStyle/>
          <a:p>
            <a:r>
              <a:rPr lang="ru-RU" sz="2400" dirty="0" smtClean="0"/>
              <a:t>Прием “Золотые слова”</a:t>
            </a:r>
          </a:p>
          <a:p>
            <a:r>
              <a:rPr lang="ru-RU" sz="2400" dirty="0" smtClean="0"/>
              <a:t>Золотые слова – это слова, содержащие небольшое преувеличение положительных качеств обучающегося.</a:t>
            </a:r>
          </a:p>
          <a:p>
            <a:endParaRPr lang="ru-RU" sz="1400" dirty="0" smtClean="0"/>
          </a:p>
          <a:p>
            <a:pPr algn="ctr"/>
            <a:r>
              <a:rPr lang="ru-RU" sz="2400" b="1" i="1" dirty="0" smtClean="0"/>
              <a:t>Суть: самый эффективный комплимент – это комплимент на фоне </a:t>
            </a:r>
            <a:r>
              <a:rPr lang="ru-RU" sz="2400" b="1" i="1" dirty="0" err="1" smtClean="0"/>
              <a:t>антикомплимента</a:t>
            </a:r>
            <a:r>
              <a:rPr lang="ru-RU" sz="2400" b="1" i="1" dirty="0" smtClean="0"/>
              <a:t> себе.</a:t>
            </a:r>
          </a:p>
        </p:txBody>
      </p:sp>
      <p:sp>
        <p:nvSpPr>
          <p:cNvPr id="4" name="Прямоугольник 3"/>
          <p:cNvSpPr/>
          <p:nvPr/>
        </p:nvSpPr>
        <p:spPr>
          <a:xfrm>
            <a:off x="732310" y="5384406"/>
            <a:ext cx="10584873" cy="954107"/>
          </a:xfrm>
          <a:prstGeom prst="rect">
            <a:avLst/>
          </a:prstGeom>
          <a:ln w="28575">
            <a:solidFill>
              <a:schemeClr val="tx1"/>
            </a:solidFill>
          </a:ln>
        </p:spPr>
        <p:txBody>
          <a:bodyPr wrap="square">
            <a:spAutoFit/>
          </a:bodyPr>
          <a:lstStyle/>
          <a:p>
            <a:pPr algn="ctr"/>
            <a:r>
              <a:rPr lang="ru-RU" sz="2800" dirty="0" smtClean="0"/>
              <a:t>   “</a:t>
            </a:r>
            <a:r>
              <a:rPr lang="ru-RU" sz="2800" i="1" dirty="0"/>
              <a:t>Ты хорошо поработал над этим постером. Я не могу им налюбоваться! У меня бы фантазии не хватило!”</a:t>
            </a:r>
          </a:p>
        </p:txBody>
      </p:sp>
    </p:spTree>
    <p:extLst>
      <p:ext uri="{BB962C8B-B14F-4D97-AF65-F5344CB8AC3E}">
        <p14:creationId xmlns:p14="http://schemas.microsoft.com/office/powerpoint/2010/main" val="292082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3"/>
          <p:cNvSpPr txBox="1">
            <a:spLocks noChangeArrowheads="1"/>
          </p:cNvSpPr>
          <p:nvPr/>
        </p:nvSpPr>
        <p:spPr bwMode="auto">
          <a:xfrm>
            <a:off x="2767811" y="3525491"/>
            <a:ext cx="5806690" cy="1589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ru-RU" altLang="ru-RU" sz="1633"/>
          </a:p>
        </p:txBody>
      </p:sp>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5133" y="276510"/>
            <a:ext cx="1684977" cy="16561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6" name="Text Box 5"/>
          <p:cNvSpPr txBox="1">
            <a:spLocks noChangeArrowheads="1"/>
          </p:cNvSpPr>
          <p:nvPr/>
        </p:nvSpPr>
        <p:spPr bwMode="auto">
          <a:xfrm>
            <a:off x="1850435" y="4376620"/>
            <a:ext cx="8622185" cy="1762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marL="342900" indent="-319088">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chemeClr val="bg1"/>
                </a:solidFill>
                <a:latin typeface="Arial" panose="020B0604020202020204" pitchFamily="34" charset="0"/>
                <a:ea typeface="Microsoft YaHei" panose="020B0503020204020204" pitchFamily="34" charset="-122"/>
              </a:defRPr>
            </a:lvl9pPr>
          </a:lstStyle>
          <a:p>
            <a:pPr algn="r">
              <a:lnSpc>
                <a:spcPct val="80000"/>
              </a:lnSpc>
              <a:buClrTx/>
            </a:pPr>
            <a:r>
              <a:rPr lang="ru-RU" altLang="ru-RU" sz="2540" dirty="0">
                <a:solidFill>
                  <a:srgbClr val="000000"/>
                </a:solidFill>
                <a:latin typeface="Calibri" panose="020F0502020204030204" pitchFamily="34" charset="0"/>
              </a:rPr>
              <a:t>Практика </a:t>
            </a:r>
            <a:r>
              <a:rPr lang="ru-RU" altLang="ru-RU" sz="2540" dirty="0" smtClean="0">
                <a:solidFill>
                  <a:srgbClr val="000000"/>
                </a:solidFill>
                <a:latin typeface="Calibri" panose="020F0502020204030204" pitchFamily="34" charset="0"/>
              </a:rPr>
              <a:t>9</a:t>
            </a:r>
            <a:endParaRPr lang="ru-RU" altLang="ru-RU" sz="2540" dirty="0">
              <a:solidFill>
                <a:srgbClr val="000000"/>
              </a:solidFill>
              <a:latin typeface="Calibri" panose="020F0502020204030204" pitchFamily="34" charset="0"/>
            </a:endParaRPr>
          </a:p>
          <a:p>
            <a:pPr algn="r" eaLnBrk="1" hangingPunct="1">
              <a:lnSpc>
                <a:spcPct val="80000"/>
              </a:lnSpc>
              <a:buClrTx/>
              <a:buFontTx/>
              <a:buNone/>
            </a:pPr>
            <a:endParaRPr lang="ru-RU" altLang="ru-RU" sz="2903" b="1" dirty="0">
              <a:solidFill>
                <a:srgbClr val="000000"/>
              </a:solidFill>
              <a:latin typeface="Calibri" panose="020F0502020204030204" pitchFamily="34" charset="0"/>
            </a:endParaRPr>
          </a:p>
          <a:p>
            <a:pPr algn="r" eaLnBrk="1" hangingPunct="1">
              <a:lnSpc>
                <a:spcPct val="80000"/>
              </a:lnSpc>
              <a:buClrTx/>
              <a:buFontTx/>
              <a:buNone/>
            </a:pPr>
            <a:r>
              <a:rPr lang="ru-RU" altLang="ru-RU" sz="2903" b="1" dirty="0">
                <a:solidFill>
                  <a:srgbClr val="000000"/>
                </a:solidFill>
                <a:latin typeface="Calibri" panose="020F0502020204030204" pitchFamily="34" charset="0"/>
              </a:rPr>
              <a:t>Преподаватель: доцент </a:t>
            </a:r>
            <a:r>
              <a:rPr lang="ru-RU" altLang="ru-RU" sz="2903" dirty="0">
                <a:solidFill>
                  <a:srgbClr val="000000"/>
                </a:solidFill>
                <a:latin typeface="Calibri" panose="020F0502020204030204" pitchFamily="34" charset="0"/>
              </a:rPr>
              <a:t> </a:t>
            </a:r>
          </a:p>
          <a:p>
            <a:pPr algn="r" eaLnBrk="1" hangingPunct="1">
              <a:lnSpc>
                <a:spcPct val="80000"/>
              </a:lnSpc>
              <a:buClrTx/>
              <a:buFontTx/>
              <a:buNone/>
            </a:pPr>
            <a:r>
              <a:rPr lang="ru-RU" altLang="ru-RU" sz="2903" dirty="0">
                <a:solidFill>
                  <a:srgbClr val="000000"/>
                </a:solidFill>
                <a:latin typeface="Calibri" panose="020F0502020204030204" pitchFamily="34" charset="0"/>
              </a:rPr>
              <a:t>Гуров Виктор Александрович</a:t>
            </a:r>
          </a:p>
        </p:txBody>
      </p:sp>
      <p:sp>
        <p:nvSpPr>
          <p:cNvPr id="5128" name="Text Box 7"/>
          <p:cNvSpPr txBox="1">
            <a:spLocks noChangeArrowheads="1"/>
          </p:cNvSpPr>
          <p:nvPr/>
        </p:nvSpPr>
        <p:spPr bwMode="auto">
          <a:xfrm>
            <a:off x="1199408" y="2351768"/>
            <a:ext cx="9336579" cy="18995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a:lnSpc>
                <a:spcPct val="100000"/>
              </a:lnSpc>
              <a:buClrTx/>
            </a:pPr>
            <a:r>
              <a:rPr lang="ru-RU" altLang="ru-RU" sz="3600" b="1" dirty="0">
                <a:solidFill>
                  <a:schemeClr val="accent1">
                    <a:lumMod val="75000"/>
                  </a:schemeClr>
                </a:solidFill>
              </a:rPr>
              <a:t>Стили и приемы эффективной деловой и межличностной коммуникации </a:t>
            </a:r>
            <a:endParaRPr lang="ru-RU" altLang="ru-RU" sz="3600" b="1" dirty="0" smtClean="0">
              <a:solidFill>
                <a:schemeClr val="accent1">
                  <a:lumMod val="75000"/>
                </a:schemeClr>
              </a:solidFill>
            </a:endParaRPr>
          </a:p>
          <a:p>
            <a:pPr algn="ctr">
              <a:lnSpc>
                <a:spcPct val="100000"/>
              </a:lnSpc>
              <a:buClrTx/>
            </a:pPr>
            <a:r>
              <a:rPr lang="ru-RU" altLang="ru-RU" sz="3600" b="1" dirty="0" smtClean="0">
                <a:solidFill>
                  <a:schemeClr val="accent1">
                    <a:lumMod val="75000"/>
                  </a:schemeClr>
                </a:solidFill>
              </a:rPr>
              <a:t>«</a:t>
            </a:r>
            <a:r>
              <a:rPr lang="ru-RU" altLang="ru-RU" sz="3600" b="1" dirty="0">
                <a:solidFill>
                  <a:schemeClr val="accent1">
                    <a:lumMod val="75000"/>
                  </a:schemeClr>
                </a:solidFill>
              </a:rPr>
              <a:t>врач-пациент</a:t>
            </a:r>
            <a:r>
              <a:rPr lang="ru-RU" altLang="ru-RU" sz="3600" b="1" dirty="0" smtClean="0">
                <a:solidFill>
                  <a:schemeClr val="accent1">
                    <a:lumMod val="75000"/>
                  </a:schemeClr>
                </a:solidFill>
              </a:rPr>
              <a:t>»</a:t>
            </a:r>
            <a:endParaRPr lang="ru-RU" altLang="ru-RU" sz="3600" b="1" dirty="0">
              <a:solidFill>
                <a:schemeClr val="accent1">
                  <a:lumMod val="75000"/>
                </a:schemeClr>
              </a:solidFill>
            </a:endParaRPr>
          </a:p>
        </p:txBody>
      </p:sp>
      <p:sp>
        <p:nvSpPr>
          <p:cNvPr id="8" name="Text Box 5"/>
          <p:cNvSpPr txBox="1">
            <a:spLocks noChangeArrowheads="1"/>
          </p:cNvSpPr>
          <p:nvPr/>
        </p:nvSpPr>
        <p:spPr bwMode="auto">
          <a:xfrm>
            <a:off x="560284" y="488896"/>
            <a:ext cx="8351838"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a:spcAft>
                <a:spcPct val="0"/>
              </a:spcAft>
              <a:buClrTx/>
              <a:buFontTx/>
              <a:buNone/>
            </a:pPr>
            <a:r>
              <a:rPr lang="ru-RU" altLang="ru-RU" sz="2600" dirty="0"/>
              <a:t>Элементы социальной психологии </a:t>
            </a:r>
          </a:p>
          <a:p>
            <a:pPr eaLnBrk="1">
              <a:spcAft>
                <a:spcPct val="0"/>
              </a:spcAft>
              <a:buClrTx/>
              <a:buFontTx/>
              <a:buNone/>
            </a:pPr>
            <a:r>
              <a:rPr lang="ru-RU" altLang="ru-RU" sz="2600" dirty="0"/>
              <a:t>и их учет в деятельности врача</a:t>
            </a:r>
          </a:p>
          <a:p>
            <a:pPr eaLnBrk="1">
              <a:spcBef>
                <a:spcPts val="1200"/>
              </a:spcBef>
              <a:spcAft>
                <a:spcPts val="1000"/>
              </a:spcAft>
              <a:buClrTx/>
              <a:buFontTx/>
              <a:buNone/>
            </a:pPr>
            <a:r>
              <a:rPr lang="ru-RU" altLang="ru-RU" sz="2200" dirty="0"/>
              <a:t>     Кафедра педагогики и психологии с курсом ПО</a:t>
            </a:r>
          </a:p>
        </p:txBody>
      </p:sp>
      <p:sp>
        <p:nvSpPr>
          <p:cNvPr id="2" name="Прямоугольник 1"/>
          <p:cNvSpPr/>
          <p:nvPr/>
        </p:nvSpPr>
        <p:spPr>
          <a:xfrm>
            <a:off x="4593023" y="6228284"/>
            <a:ext cx="1842171" cy="369332"/>
          </a:xfrm>
          <a:prstGeom prst="rect">
            <a:avLst/>
          </a:prstGeom>
        </p:spPr>
        <p:txBody>
          <a:bodyPr wrap="none">
            <a:spAutoFit/>
          </a:bodyPr>
          <a:lstStyle/>
          <a:p>
            <a:r>
              <a:rPr lang="ru-RU" dirty="0"/>
              <a:t>Красноярск 2021</a:t>
            </a:r>
          </a:p>
        </p:txBody>
      </p:sp>
    </p:spTree>
    <p:extLst>
      <p:ext uri="{BB962C8B-B14F-4D97-AF65-F5344CB8AC3E}">
        <p14:creationId xmlns:p14="http://schemas.microsoft.com/office/powerpoint/2010/main" val="2594258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38149" y="525437"/>
            <a:ext cx="10865923" cy="4832092"/>
          </a:xfrm>
          <a:prstGeom prst="rect">
            <a:avLst/>
          </a:prstGeom>
        </p:spPr>
        <p:txBody>
          <a:bodyPr wrap="square">
            <a:spAutoFit/>
          </a:bodyPr>
          <a:lstStyle/>
          <a:p>
            <a:pPr algn="ctr"/>
            <a:r>
              <a:rPr lang="ru-RU" sz="2800" b="1" dirty="0" smtClean="0">
                <a:solidFill>
                  <a:schemeClr val="accent1">
                    <a:lumMod val="75000"/>
                  </a:schemeClr>
                </a:solidFill>
              </a:rPr>
              <a:t>Вербальные приемы активного слушания</a:t>
            </a:r>
          </a:p>
          <a:p>
            <a:r>
              <a:rPr lang="ru-RU" sz="2800" dirty="0" smtClean="0"/>
              <a:t>Прием:  Открытые вопросы</a:t>
            </a:r>
          </a:p>
          <a:p>
            <a:r>
              <a:rPr lang="ru-RU" sz="2800" dirty="0" smtClean="0"/>
              <a:t>Для чего: Получить максимальный объем информации, Выразить заинтересованность</a:t>
            </a:r>
          </a:p>
          <a:p>
            <a:r>
              <a:rPr lang="ru-RU" sz="2800" dirty="0" smtClean="0"/>
              <a:t>Как: Задавайте открытые вопросы, подразумевающие развернутый ответ. Эти предложения всегда начинаются с вопросительных слов</a:t>
            </a:r>
          </a:p>
          <a:p>
            <a:r>
              <a:rPr lang="ru-RU" sz="2800" dirty="0" smtClean="0"/>
              <a:t>Примеры открытых вопросов:</a:t>
            </a:r>
          </a:p>
          <a:p>
            <a:r>
              <a:rPr lang="ru-RU" sz="2800" dirty="0" smtClean="0"/>
              <a:t>Как вы думаете ...?</a:t>
            </a:r>
          </a:p>
          <a:p>
            <a:r>
              <a:rPr lang="ru-RU" sz="2800" dirty="0" smtClean="0"/>
              <a:t>Каково ваше отношение к следующему .. ?</a:t>
            </a:r>
          </a:p>
          <a:p>
            <a:r>
              <a:rPr lang="ru-RU" sz="2800" dirty="0" smtClean="0"/>
              <a:t>Что вы планируете предпринять, если ...?</a:t>
            </a:r>
          </a:p>
          <a:p>
            <a:r>
              <a:rPr lang="ru-RU" sz="2800" dirty="0" smtClean="0"/>
              <a:t>Каким оборудованием пользуетесь?</a:t>
            </a:r>
          </a:p>
        </p:txBody>
      </p:sp>
    </p:spTree>
    <p:extLst>
      <p:ext uri="{BB962C8B-B14F-4D97-AF65-F5344CB8AC3E}">
        <p14:creationId xmlns:p14="http://schemas.microsoft.com/office/powerpoint/2010/main" val="734377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s://www.eduneo.ru/wp-content/uploads/2018/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904" y="4212536"/>
            <a:ext cx="3527284" cy="26454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69297" y="431727"/>
            <a:ext cx="11046649" cy="4154984"/>
          </a:xfrm>
          <a:prstGeom prst="rect">
            <a:avLst/>
          </a:prstGeom>
        </p:spPr>
        <p:txBody>
          <a:bodyPr wrap="square">
            <a:spAutoFit/>
          </a:bodyPr>
          <a:lstStyle/>
          <a:p>
            <a:pPr lvl="0" algn="ctr" eaLnBrk="0" fontAlgn="base" hangingPunct="0">
              <a:spcBef>
                <a:spcPct val="0"/>
              </a:spcBef>
              <a:spcAft>
                <a:spcPct val="0"/>
              </a:spcAft>
            </a:pPr>
            <a:r>
              <a:rPr kumimoji="0" lang="ru-RU" altLang="ru-RU" sz="4000" b="0" i="0" u="none" strike="noStrike" cap="none" normalizeH="0" baseline="0" dirty="0" smtClean="0">
                <a:ln>
                  <a:noFill/>
                </a:ln>
                <a:solidFill>
                  <a:srgbClr val="353434"/>
                </a:solidFill>
                <a:effectLst/>
                <a:latin typeface="Roboto Condensed"/>
              </a:rPr>
              <a:t>Прием “Зеркало”</a:t>
            </a:r>
          </a:p>
          <a:p>
            <a:pPr lvl="0" eaLnBrk="0" fontAlgn="base" hangingPunct="0">
              <a:spcBef>
                <a:spcPct val="0"/>
              </a:spcBef>
              <a:spcAft>
                <a:spcPct val="0"/>
              </a:spcAft>
            </a:pPr>
            <a:r>
              <a:rPr lang="ru-RU" altLang="ru-RU" sz="2800" dirty="0">
                <a:solidFill>
                  <a:srgbClr val="404040"/>
                </a:solidFill>
                <a:latin typeface="Arial" panose="020B0604020202020204" pitchFamily="34" charset="0"/>
                <a:cs typeface="Arial" panose="020B0604020202020204" pitchFamily="34" charset="0"/>
              </a:rPr>
              <a:t>В аудитории, в </a:t>
            </a:r>
            <a:r>
              <a:rPr lang="ru-RU" altLang="ru-RU" sz="2800" dirty="0" smtClean="0">
                <a:solidFill>
                  <a:srgbClr val="404040"/>
                </a:solidFill>
                <a:latin typeface="Arial" panose="020B0604020202020204" pitchFamily="34" charset="0"/>
                <a:cs typeface="Arial" panose="020B0604020202020204" pitchFamily="34" charset="0"/>
              </a:rPr>
              <a:t>кабинете всегда </a:t>
            </a:r>
            <a:r>
              <a:rPr lang="ru-RU" altLang="ru-RU" sz="2800" dirty="0">
                <a:solidFill>
                  <a:srgbClr val="404040"/>
                </a:solidFill>
                <a:latin typeface="Arial" panose="020B0604020202020204" pitchFamily="34" charset="0"/>
                <a:cs typeface="Arial" panose="020B0604020202020204" pitchFamily="34" charset="0"/>
              </a:rPr>
              <a:t>висит зеркало. Если вам предстоит общаться на очень неприятную тему, то подойдите к нему, станьте спиной (или расположите зеркало в кабинете позади себя), так, чтобы обучающийся или родитель, немного отражались в нем.</a:t>
            </a:r>
            <a:endParaRPr kumimoji="0" lang="ru-RU" altLang="ru-RU"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r>
              <a:rPr lang="ru-RU" altLang="ru-RU" sz="2800" b="1" dirty="0">
                <a:solidFill>
                  <a:srgbClr val="404040"/>
                </a:solidFill>
                <a:latin typeface="Arial" panose="020B0604020202020204" pitchFamily="34" charset="0"/>
                <a:cs typeface="Arial" panose="020B0604020202020204" pitchFamily="34" charset="0"/>
              </a:rPr>
              <a:t>Суть:</a:t>
            </a:r>
            <a:r>
              <a:rPr lang="ru-RU" altLang="ru-RU" sz="2800" dirty="0">
                <a:solidFill>
                  <a:srgbClr val="404040"/>
                </a:solidFill>
                <a:latin typeface="Arial" panose="020B0604020202020204" pitchFamily="34" charset="0"/>
                <a:cs typeface="Arial" panose="020B0604020202020204" pitchFamily="34" charset="0"/>
              </a:rPr>
              <a:t> многие собеседники будут вести себя вежливее, учтивее, спокойнее – ведь никому не хочется видеть себя злым и раздраженным.</a:t>
            </a:r>
            <a:endParaRPr kumimoji="0" lang="ru-RU" altLang="ru-RU"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5896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725402" y="1353788"/>
            <a:ext cx="9144960" cy="4013859"/>
          </a:xfrm>
          <a:prstGeom prst="rect">
            <a:avLst/>
          </a:prstGeom>
          <a:noFill/>
          <a:ln w="9525"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spcBef>
                <a:spcPts val="1225"/>
              </a:spcBef>
              <a:buSzPct val="70000"/>
            </a:pPr>
            <a:r>
              <a:rPr lang="ru-RU" altLang="ru-RU" sz="2903" dirty="0">
                <a:solidFill>
                  <a:schemeClr val="accent1">
                    <a:lumMod val="75000"/>
                  </a:schemeClr>
                </a:solidFill>
                <a:effectLst>
                  <a:outerShdw blurRad="38100" dist="38100" dir="2700000" algn="tl">
                    <a:srgbClr val="C0C0C0"/>
                  </a:outerShdw>
                </a:effectLst>
              </a:rPr>
              <a:t> </a:t>
            </a:r>
            <a:r>
              <a:rPr lang="ru-RU" altLang="ru-RU" sz="4355" b="1" dirty="0">
                <a:solidFill>
                  <a:schemeClr val="accent1">
                    <a:lumMod val="75000"/>
                  </a:schemeClr>
                </a:solidFill>
                <a:effectLst>
                  <a:outerShdw blurRad="38100" dist="38100" dir="2700000" algn="tl">
                    <a:srgbClr val="C0C0C0"/>
                  </a:outerShdw>
                </a:effectLst>
              </a:rPr>
              <a:t>Правило трех двадцати</a:t>
            </a:r>
            <a:r>
              <a:rPr lang="ru-RU" altLang="ru-RU" sz="4899" dirty="0">
                <a:solidFill>
                  <a:schemeClr val="accent1">
                    <a:lumMod val="75000"/>
                  </a:schemeClr>
                </a:solidFill>
                <a:effectLst>
                  <a:outerShdw blurRad="38100" dist="38100" dir="2700000" algn="tl">
                    <a:srgbClr val="C0C0C0"/>
                  </a:outerShdw>
                </a:effectLst>
              </a:rPr>
              <a:t>:</a:t>
            </a:r>
          </a:p>
          <a:p>
            <a:pPr marL="309639" indent="-308199">
              <a:spcBef>
                <a:spcPts val="998"/>
              </a:spcBef>
              <a:buClr>
                <a:srgbClr val="EEC85E"/>
              </a:buClr>
              <a:buSzPct val="70000"/>
              <a:buFont typeface="Verdana" panose="020B0604030504040204" pitchFamily="34" charset="0"/>
              <a:buChar char="-"/>
            </a:pPr>
            <a:r>
              <a:rPr lang="ru-RU" altLang="ru-RU" sz="3992" dirty="0" smtClean="0">
                <a:effectLst>
                  <a:outerShdw blurRad="38100" dist="38100" dir="2700000" algn="tl">
                    <a:srgbClr val="C0C0C0"/>
                  </a:outerShdw>
                </a:effectLst>
              </a:rPr>
              <a:t>20 </a:t>
            </a:r>
            <a:r>
              <a:rPr lang="ru-RU" altLang="ru-RU" sz="3992" dirty="0">
                <a:effectLst>
                  <a:outerShdw blurRad="38100" dist="38100" dir="2700000" algn="tl">
                    <a:srgbClr val="C0C0C0"/>
                  </a:outerShdw>
                </a:effectLst>
              </a:rPr>
              <a:t>секунд Вас оценивают</a:t>
            </a:r>
          </a:p>
          <a:p>
            <a:pPr marL="309639" indent="-308199">
              <a:spcBef>
                <a:spcPts val="998"/>
              </a:spcBef>
              <a:buClr>
                <a:srgbClr val="EEC85E"/>
              </a:buClr>
              <a:buSzPct val="70000"/>
              <a:buFont typeface="Verdana" panose="020B0604030504040204" pitchFamily="34" charset="0"/>
              <a:buChar char="-"/>
            </a:pPr>
            <a:r>
              <a:rPr lang="ru-RU" altLang="ru-RU" sz="3992" dirty="0" smtClean="0">
                <a:effectLst>
                  <a:outerShdw blurRad="38100" dist="38100" dir="2700000" algn="tl">
                    <a:srgbClr val="C0C0C0"/>
                  </a:outerShdw>
                </a:effectLst>
              </a:rPr>
              <a:t>20 </a:t>
            </a:r>
            <a:r>
              <a:rPr lang="ru-RU" altLang="ru-RU" sz="3992" dirty="0">
                <a:effectLst>
                  <a:outerShdw blurRad="38100" dist="38100" dir="2700000" algn="tl">
                    <a:srgbClr val="C0C0C0"/>
                  </a:outerShdw>
                </a:effectLst>
              </a:rPr>
              <a:t>секунд как и что Вы начали говорить</a:t>
            </a:r>
          </a:p>
          <a:p>
            <a:pPr>
              <a:spcBef>
                <a:spcPts val="998"/>
              </a:spcBef>
              <a:buSzPct val="70000"/>
            </a:pPr>
            <a:r>
              <a:rPr lang="ru-RU" altLang="ru-RU" sz="3992" dirty="0" smtClean="0">
                <a:effectLst>
                  <a:outerShdw blurRad="38100" dist="38100" dir="2700000" algn="tl">
                    <a:srgbClr val="C0C0C0"/>
                  </a:outerShdw>
                </a:effectLst>
              </a:rPr>
              <a:t>- </a:t>
            </a:r>
            <a:r>
              <a:rPr lang="ru-RU" altLang="ru-RU" sz="3992" dirty="0">
                <a:effectLst>
                  <a:outerShdw blurRad="38100" dist="38100" dir="2700000" algn="tl">
                    <a:srgbClr val="C0C0C0"/>
                  </a:outerShdw>
                </a:effectLst>
              </a:rPr>
              <a:t>20 секунд улыбки и обаяния</a:t>
            </a:r>
          </a:p>
        </p:txBody>
      </p:sp>
    </p:spTree>
    <p:extLst>
      <p:ext uri="{BB962C8B-B14F-4D97-AF65-F5344CB8AC3E}">
        <p14:creationId xmlns:p14="http://schemas.microsoft.com/office/powerpoint/2010/main" val="40646319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1151905" y="961902"/>
            <a:ext cx="10295907" cy="5260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89"/>
              </a:spcBef>
              <a:buSzPct val="70000"/>
            </a:pPr>
            <a:r>
              <a:rPr lang="ru-RU" altLang="ru-RU" sz="2903" dirty="0">
                <a:effectLst>
                  <a:outerShdw blurRad="38100" dist="38100" dir="2700000" algn="tl">
                    <a:srgbClr val="C0C0C0"/>
                  </a:outerShdw>
                </a:effectLst>
              </a:rPr>
              <a:t> </a:t>
            </a:r>
            <a:r>
              <a:rPr lang="ru-RU" altLang="ru-RU" sz="4355" b="1" dirty="0">
                <a:solidFill>
                  <a:schemeClr val="accent1">
                    <a:lumMod val="75000"/>
                  </a:schemeClr>
                </a:solidFill>
                <a:effectLst>
                  <a:outerShdw blurRad="38100" dist="38100" dir="2700000" algn="tl">
                    <a:srgbClr val="C0C0C0"/>
                  </a:outerShdw>
                </a:effectLst>
              </a:rPr>
              <a:t>Первое впечатление </a:t>
            </a:r>
            <a:r>
              <a:rPr lang="ru-RU" altLang="ru-RU" sz="4000" b="1" dirty="0">
                <a:solidFill>
                  <a:schemeClr val="accent1">
                    <a:lumMod val="75000"/>
                  </a:schemeClr>
                </a:solidFill>
                <a:effectLst>
                  <a:outerShdw blurRad="38100" dist="38100" dir="2700000" algn="tl">
                    <a:srgbClr val="C0C0C0"/>
                  </a:outerShdw>
                </a:effectLst>
              </a:rPr>
              <a:t>(первые 20 сек)</a:t>
            </a:r>
            <a:endParaRPr lang="ru-RU" altLang="ru-RU" sz="4355" b="1" dirty="0">
              <a:solidFill>
                <a:schemeClr val="accent1">
                  <a:lumMod val="75000"/>
                </a:schemeClr>
              </a:solidFill>
              <a:effectLst>
                <a:outerShdw blurRad="38100" dist="38100" dir="2700000" algn="tl">
                  <a:srgbClr val="C0C0C0"/>
                </a:outerShdw>
              </a:effectLst>
            </a:endParaRPr>
          </a:p>
          <a:p>
            <a:pPr>
              <a:lnSpc>
                <a:spcPct val="90000"/>
              </a:lnSpc>
              <a:spcBef>
                <a:spcPts val="1089"/>
              </a:spcBef>
              <a:buSzPct val="70000"/>
            </a:pPr>
            <a:r>
              <a:rPr lang="ru-RU" altLang="ru-RU" sz="4355" dirty="0">
                <a:effectLst>
                  <a:outerShdw blurRad="38100" dist="38100" dir="2700000" algn="tl">
                    <a:srgbClr val="C0C0C0"/>
                  </a:outerShdw>
                </a:effectLst>
              </a:rPr>
              <a:t>Первое впечатление о человеке на </a:t>
            </a:r>
            <a:r>
              <a:rPr lang="ru-RU" altLang="ru-RU" sz="4355" b="1" dirty="0">
                <a:effectLst>
                  <a:outerShdw blurRad="38100" dist="38100" dir="2700000" algn="tl">
                    <a:srgbClr val="C0C0C0"/>
                  </a:outerShdw>
                </a:effectLst>
              </a:rPr>
              <a:t>38%</a:t>
            </a:r>
            <a:r>
              <a:rPr lang="ru-RU" altLang="ru-RU" sz="4355" dirty="0">
                <a:effectLst>
                  <a:outerShdw blurRad="38100" dist="38100" dir="2700000" algn="tl">
                    <a:srgbClr val="C0C0C0"/>
                  </a:outerShdw>
                </a:effectLst>
              </a:rPr>
              <a:t> зависит от звучания голоса, на </a:t>
            </a:r>
            <a:r>
              <a:rPr lang="ru-RU" altLang="ru-RU" sz="4355" b="1" dirty="0">
                <a:effectLst>
                  <a:outerShdw blurRad="38100" dist="38100" dir="2700000" algn="tl">
                    <a:srgbClr val="C0C0C0"/>
                  </a:outerShdw>
                </a:effectLst>
              </a:rPr>
              <a:t>55%</a:t>
            </a:r>
            <a:r>
              <a:rPr lang="ru-RU" altLang="ru-RU" sz="4355" dirty="0">
                <a:effectLst>
                  <a:outerShdw blurRad="38100" dist="38100" dir="2700000" algn="tl">
                    <a:srgbClr val="C0C0C0"/>
                  </a:outerShdw>
                </a:effectLst>
              </a:rPr>
              <a:t> от визуальных ощущений (от языка жестов) и только на </a:t>
            </a:r>
            <a:endParaRPr lang="ru-RU" altLang="ru-RU" sz="4355" dirty="0" smtClean="0">
              <a:effectLst>
                <a:outerShdw blurRad="38100" dist="38100" dir="2700000" algn="tl">
                  <a:srgbClr val="C0C0C0"/>
                </a:outerShdw>
              </a:effectLst>
            </a:endParaRPr>
          </a:p>
          <a:p>
            <a:pPr>
              <a:lnSpc>
                <a:spcPct val="90000"/>
              </a:lnSpc>
              <a:spcBef>
                <a:spcPts val="1089"/>
              </a:spcBef>
              <a:buSzPct val="70000"/>
            </a:pPr>
            <a:r>
              <a:rPr lang="ru-RU" altLang="ru-RU" sz="4355" b="1" dirty="0" smtClean="0">
                <a:effectLst>
                  <a:outerShdw blurRad="38100" dist="38100" dir="2700000" algn="tl">
                    <a:srgbClr val="C0C0C0"/>
                  </a:outerShdw>
                </a:effectLst>
              </a:rPr>
              <a:t>7</a:t>
            </a:r>
            <a:r>
              <a:rPr lang="ru-RU" altLang="ru-RU" sz="4355" b="1" dirty="0">
                <a:effectLst>
                  <a:outerShdw blurRad="38100" dist="38100" dir="2700000" algn="tl">
                    <a:srgbClr val="C0C0C0"/>
                  </a:outerShdw>
                </a:effectLst>
              </a:rPr>
              <a:t>%</a:t>
            </a:r>
            <a:r>
              <a:rPr lang="ru-RU" altLang="ru-RU" sz="4355" dirty="0">
                <a:effectLst>
                  <a:outerShdw blurRad="38100" dist="38100" dir="2700000" algn="tl">
                    <a:srgbClr val="C0C0C0"/>
                  </a:outerShdw>
                </a:effectLst>
              </a:rPr>
              <a:t> от вербального компонента</a:t>
            </a:r>
          </a:p>
        </p:txBody>
      </p:sp>
    </p:spTree>
    <p:extLst>
      <p:ext uri="{BB962C8B-B14F-4D97-AF65-F5344CB8AC3E}">
        <p14:creationId xmlns:p14="http://schemas.microsoft.com/office/powerpoint/2010/main" val="5410297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2242156" y="662470"/>
            <a:ext cx="7465744" cy="97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100000"/>
              </a:lnSpc>
              <a:buClrTx/>
              <a:buFontTx/>
              <a:buNone/>
            </a:pPr>
            <a:r>
              <a:rPr lang="ru-RU" altLang="ru-RU" sz="2903" b="1">
                <a:solidFill>
                  <a:srgbClr val="000099"/>
                </a:solidFill>
                <a:latin typeface="Trebuchet MS" panose="020B0603020202020204" pitchFamily="34" charset="0"/>
              </a:rPr>
              <a:t>Какой может быть тактика при встрече с такими пациентами?</a:t>
            </a:r>
          </a:p>
        </p:txBody>
      </p:sp>
      <p:sp>
        <p:nvSpPr>
          <p:cNvPr id="44034" name="Rectangle 2"/>
          <p:cNvSpPr>
            <a:spLocks noChangeArrowheads="1"/>
          </p:cNvSpPr>
          <p:nvPr/>
        </p:nvSpPr>
        <p:spPr bwMode="auto">
          <a:xfrm>
            <a:off x="1719381" y="1801630"/>
            <a:ext cx="8589062" cy="3656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lgn="ctr" eaLnBrk="1" hangingPunct="1">
              <a:buSzPct val="100000"/>
              <a:defRPr/>
            </a:pPr>
            <a:r>
              <a:rPr lang="ru-RU" altLang="ru-RU" sz="2903">
                <a:latin typeface="Trebuchet MS" panose="020B0603020202020204" pitchFamily="34" charset="0"/>
              </a:rPr>
              <a:t>Неприятные пациенты, вызывающие неприязнь у врача:</a:t>
            </a:r>
          </a:p>
          <a:p>
            <a:pPr marL="190104" indent="505504">
              <a:buClr>
                <a:srgbClr val="000000"/>
              </a:buClr>
              <a:buSzPct val="45000"/>
              <a:buFont typeface="Wingdings" panose="05000000000000000000" pitchFamily="2" charset="2"/>
              <a:buChar char=""/>
              <a:defRPr/>
            </a:pPr>
            <a:r>
              <a:rPr lang="ru-RU" altLang="ru-RU" sz="2903">
                <a:latin typeface="Trebuchet MS" panose="020B0603020202020204" pitchFamily="34" charset="0"/>
              </a:rPr>
              <a:t>Пациент, сопротивляющийся выписке</a:t>
            </a:r>
          </a:p>
          <a:p>
            <a:pPr marL="190104" indent="505504">
              <a:buClr>
                <a:srgbClr val="000000"/>
              </a:buClr>
              <a:buSzPct val="45000"/>
              <a:buFont typeface="Wingdings" panose="05000000000000000000" pitchFamily="2" charset="2"/>
              <a:buChar char=""/>
              <a:defRPr/>
            </a:pPr>
            <a:r>
              <a:rPr lang="ru-RU" altLang="ru-RU" sz="2903">
                <a:latin typeface="Trebuchet MS" panose="020B0603020202020204" pitchFamily="34" charset="0"/>
              </a:rPr>
              <a:t>Озлобленный, грубый пациент</a:t>
            </a:r>
          </a:p>
          <a:p>
            <a:pPr marL="190104" indent="505504">
              <a:buClr>
                <a:srgbClr val="000000"/>
              </a:buClr>
              <a:buSzPct val="45000"/>
              <a:buFont typeface="Wingdings" panose="05000000000000000000" pitchFamily="2" charset="2"/>
              <a:buChar char=""/>
              <a:defRPr/>
            </a:pPr>
            <a:r>
              <a:rPr lang="ru-RU" altLang="ru-RU" sz="2903">
                <a:latin typeface="Trebuchet MS" panose="020B0603020202020204" pitchFamily="34" charset="0"/>
              </a:rPr>
              <a:t>Медлительный пациент</a:t>
            </a:r>
          </a:p>
          <a:p>
            <a:pPr marL="190104" indent="505504">
              <a:buClr>
                <a:srgbClr val="000000"/>
              </a:buClr>
              <a:buSzPct val="45000"/>
              <a:buFont typeface="Wingdings" panose="05000000000000000000" pitchFamily="2" charset="2"/>
              <a:buChar char=""/>
              <a:defRPr/>
            </a:pPr>
            <a:r>
              <a:rPr lang="ru-RU" altLang="ru-RU" sz="2903">
                <a:latin typeface="Trebuchet MS" panose="020B0603020202020204" pitchFamily="34" charset="0"/>
              </a:rPr>
              <a:t>Дотошный пациент</a:t>
            </a:r>
          </a:p>
          <a:p>
            <a:pPr marL="190104" indent="505504">
              <a:buClr>
                <a:srgbClr val="000000"/>
              </a:buClr>
              <a:buSzPct val="45000"/>
              <a:buFont typeface="Wingdings" panose="05000000000000000000" pitchFamily="2" charset="2"/>
              <a:buChar char=""/>
              <a:defRPr/>
            </a:pPr>
            <a:r>
              <a:rPr lang="ru-RU" altLang="ru-RU" sz="2903">
                <a:latin typeface="Trebuchet MS" panose="020B0603020202020204" pitchFamily="34" charset="0"/>
              </a:rPr>
              <a:t>Словоохтливый пациент</a:t>
            </a:r>
          </a:p>
          <a:p>
            <a:pPr marL="190104" indent="505504">
              <a:buClr>
                <a:srgbClr val="000000"/>
              </a:buClr>
              <a:buSzPct val="45000"/>
              <a:buFont typeface="Wingdings" panose="05000000000000000000" pitchFamily="2" charset="2"/>
              <a:buChar char=""/>
              <a:defRPr/>
            </a:pPr>
            <a:r>
              <a:rPr lang="ru-RU" altLang="ru-RU" sz="2903">
                <a:latin typeface="Trebuchet MS" panose="020B0603020202020204" pitchFamily="34" charset="0"/>
              </a:rPr>
              <a:t>Капризный пациент</a:t>
            </a:r>
          </a:p>
        </p:txBody>
      </p:sp>
      <p:pic>
        <p:nvPicPr>
          <p:cNvPr id="829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249" y="3722792"/>
            <a:ext cx="3526931" cy="31452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818062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742072" y="558307"/>
            <a:ext cx="11150929" cy="5913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r>
              <a:rPr lang="ru-RU" altLang="ru-RU" sz="2540" b="1" dirty="0">
                <a:solidFill>
                  <a:srgbClr val="FF3333"/>
                </a:solidFill>
              </a:rPr>
              <a:t>Зри</a:t>
            </a:r>
            <a:r>
              <a:rPr lang="ru-RU" altLang="ru-RU" sz="2540" b="1" dirty="0">
                <a:solidFill>
                  <a:srgbClr val="FF0000"/>
                </a:solidFill>
              </a:rPr>
              <a:t>тели (</a:t>
            </a:r>
            <a:r>
              <a:rPr lang="ru-RU" altLang="ru-RU" sz="2540" b="1" dirty="0" err="1">
                <a:solidFill>
                  <a:srgbClr val="FF0000"/>
                </a:solidFill>
              </a:rPr>
              <a:t>визуалы</a:t>
            </a:r>
            <a:r>
              <a:rPr lang="ru-RU" altLang="ru-RU" sz="2540" b="1" dirty="0">
                <a:solidFill>
                  <a:srgbClr val="FF0000"/>
                </a:solidFill>
              </a:rPr>
              <a:t>)</a:t>
            </a:r>
            <a:r>
              <a:rPr lang="ru-RU" altLang="ru-RU" sz="2540" b="1" dirty="0">
                <a:solidFill>
                  <a:srgbClr val="000000"/>
                </a:solidFill>
              </a:rPr>
              <a:t> -  </a:t>
            </a:r>
            <a:r>
              <a:rPr lang="ru-RU" altLang="ru-RU" sz="2540" dirty="0">
                <a:solidFill>
                  <a:srgbClr val="000000"/>
                </a:solidFill>
              </a:rPr>
              <a:t>смотрят в глаза, </a:t>
            </a:r>
          </a:p>
          <a:p>
            <a:r>
              <a:rPr lang="ru-RU" altLang="ru-RU" sz="2540" dirty="0">
                <a:solidFill>
                  <a:srgbClr val="000000"/>
                </a:solidFill>
              </a:rPr>
              <a:t>                   предпочитают  дистанцию б. 1 метра      </a:t>
            </a:r>
            <a:endParaRPr lang="ru-RU" altLang="ru-RU" sz="2540" dirty="0" smtClean="0">
              <a:solidFill>
                <a:srgbClr val="000000"/>
              </a:solidFill>
            </a:endParaRPr>
          </a:p>
          <a:p>
            <a:r>
              <a:rPr lang="ru-RU" altLang="ru-RU" sz="2540" b="1" dirty="0" smtClean="0">
                <a:solidFill>
                  <a:srgbClr val="000000"/>
                </a:solidFill>
              </a:rPr>
              <a:t>Слова</a:t>
            </a:r>
            <a:r>
              <a:rPr lang="ru-RU" altLang="ru-RU" sz="2540" dirty="0" smtClean="0">
                <a:solidFill>
                  <a:srgbClr val="000000"/>
                </a:solidFill>
              </a:rPr>
              <a:t>-предикаты</a:t>
            </a:r>
            <a:r>
              <a:rPr lang="ru-RU" altLang="ru-RU" sz="2540" dirty="0">
                <a:solidFill>
                  <a:srgbClr val="000000"/>
                </a:solidFill>
              </a:rPr>
              <a:t>: </a:t>
            </a:r>
            <a:r>
              <a:rPr lang="ru-RU" altLang="ru-RU" sz="2540" i="1" dirty="0">
                <a:solidFill>
                  <a:srgbClr val="000000"/>
                </a:solidFill>
              </a:rPr>
              <a:t>очевидный, прозрачный</a:t>
            </a:r>
          </a:p>
          <a:p>
            <a:r>
              <a:rPr lang="ru-RU" altLang="ru-RU" sz="2540" i="1" dirty="0">
                <a:solidFill>
                  <a:srgbClr val="000000"/>
                </a:solidFill>
              </a:rPr>
              <a:t>Посмотрим ваш </a:t>
            </a:r>
            <a:r>
              <a:rPr lang="ru-RU" altLang="ru-RU" sz="2540" i="1" dirty="0" smtClean="0">
                <a:solidFill>
                  <a:srgbClr val="000000"/>
                </a:solidFill>
              </a:rPr>
              <a:t>пульс. </a:t>
            </a:r>
            <a:r>
              <a:rPr lang="ru-RU" altLang="ru-RU" sz="2540" i="1" dirty="0">
                <a:solidFill>
                  <a:srgbClr val="000000"/>
                </a:solidFill>
              </a:rPr>
              <a:t>Больной посмотрите что я вам скажу</a:t>
            </a:r>
          </a:p>
          <a:p>
            <a:endParaRPr lang="ru-RU" altLang="ru-RU" sz="907" b="1" dirty="0">
              <a:solidFill>
                <a:srgbClr val="193300"/>
              </a:solidFill>
            </a:endParaRPr>
          </a:p>
          <a:p>
            <a:r>
              <a:rPr lang="ru-RU" altLang="ru-RU" sz="2540" b="1" dirty="0">
                <a:solidFill>
                  <a:srgbClr val="193300"/>
                </a:solidFill>
              </a:rPr>
              <a:t>Слушатели (</a:t>
            </a:r>
            <a:r>
              <a:rPr lang="ru-RU" altLang="ru-RU" sz="2540" b="1" dirty="0" err="1">
                <a:solidFill>
                  <a:srgbClr val="193300"/>
                </a:solidFill>
              </a:rPr>
              <a:t>аудиалы</a:t>
            </a:r>
            <a:r>
              <a:rPr lang="ru-RU" altLang="ru-RU" sz="2540" b="1" dirty="0">
                <a:solidFill>
                  <a:srgbClr val="193300"/>
                </a:solidFill>
              </a:rPr>
              <a:t>) </a:t>
            </a:r>
            <a:r>
              <a:rPr lang="ru-RU" altLang="ru-RU" sz="2540" b="1" dirty="0">
                <a:solidFill>
                  <a:srgbClr val="000000"/>
                </a:solidFill>
              </a:rPr>
              <a:t>–</a:t>
            </a:r>
            <a:r>
              <a:rPr lang="ru-RU" altLang="ru-RU" sz="2540" dirty="0">
                <a:solidFill>
                  <a:srgbClr val="000000"/>
                </a:solidFill>
              </a:rPr>
              <a:t> в глаза не смотрят – </a:t>
            </a:r>
          </a:p>
          <a:p>
            <a:r>
              <a:rPr lang="ru-RU" altLang="ru-RU" sz="2540" dirty="0">
                <a:solidFill>
                  <a:srgbClr val="000000"/>
                </a:solidFill>
              </a:rPr>
              <a:t>                                           дистанция </a:t>
            </a:r>
            <a:r>
              <a:rPr lang="ru-RU" altLang="ru-RU" sz="2540" dirty="0" err="1">
                <a:solidFill>
                  <a:srgbClr val="000000"/>
                </a:solidFill>
              </a:rPr>
              <a:t>ок</a:t>
            </a:r>
            <a:r>
              <a:rPr lang="ru-RU" altLang="ru-RU" sz="2540" dirty="0">
                <a:solidFill>
                  <a:srgbClr val="000000"/>
                </a:solidFill>
              </a:rPr>
              <a:t>. 1 метр</a:t>
            </a:r>
          </a:p>
          <a:p>
            <a:r>
              <a:rPr lang="ru-RU" altLang="ru-RU" sz="2540" b="1" dirty="0">
                <a:solidFill>
                  <a:srgbClr val="000000"/>
                </a:solidFill>
              </a:rPr>
              <a:t>Слова: </a:t>
            </a:r>
            <a:r>
              <a:rPr lang="ru-RU" altLang="ru-RU" sz="2540" i="1" dirty="0">
                <a:solidFill>
                  <a:srgbClr val="000000"/>
                </a:solidFill>
              </a:rPr>
              <a:t>громко, шумно, ритмично. Послушаем ваш пульс, Больной послушайте что я вам скажу</a:t>
            </a:r>
          </a:p>
          <a:p>
            <a:endParaRPr lang="ru-RU" altLang="ru-RU" sz="907" i="1" dirty="0">
              <a:solidFill>
                <a:srgbClr val="000000"/>
              </a:solidFill>
            </a:endParaRPr>
          </a:p>
          <a:p>
            <a:r>
              <a:rPr lang="ru-RU" altLang="ru-RU" sz="2540" b="1" dirty="0">
                <a:solidFill>
                  <a:srgbClr val="000099"/>
                </a:solidFill>
              </a:rPr>
              <a:t>Деятели</a:t>
            </a:r>
            <a:r>
              <a:rPr lang="ru-RU" altLang="ru-RU" sz="2540" dirty="0">
                <a:solidFill>
                  <a:srgbClr val="000099"/>
                </a:solidFill>
              </a:rPr>
              <a:t> (</a:t>
            </a:r>
            <a:r>
              <a:rPr lang="ru-RU" altLang="ru-RU" sz="2540" dirty="0" err="1">
                <a:solidFill>
                  <a:srgbClr val="000099"/>
                </a:solidFill>
              </a:rPr>
              <a:t>кинестеты</a:t>
            </a:r>
            <a:r>
              <a:rPr lang="ru-RU" altLang="ru-RU" sz="2540" dirty="0">
                <a:solidFill>
                  <a:srgbClr val="000099"/>
                </a:solidFill>
              </a:rPr>
              <a:t>)</a:t>
            </a:r>
            <a:r>
              <a:rPr lang="ru-RU" altLang="ru-RU" sz="2540" dirty="0">
                <a:solidFill>
                  <a:srgbClr val="000000"/>
                </a:solidFill>
              </a:rPr>
              <a:t> - смотрят вниз, </a:t>
            </a:r>
          </a:p>
          <a:p>
            <a:r>
              <a:rPr lang="ru-RU" altLang="ru-RU" sz="2540" dirty="0">
                <a:solidFill>
                  <a:srgbClr val="000000"/>
                </a:solidFill>
              </a:rPr>
              <a:t>                                       дистанция 0,5 метра.</a:t>
            </a:r>
          </a:p>
          <a:p>
            <a:r>
              <a:rPr lang="ru-RU" altLang="ru-RU" sz="2540" b="1" dirty="0">
                <a:solidFill>
                  <a:srgbClr val="000000"/>
                </a:solidFill>
              </a:rPr>
              <a:t>Слова</a:t>
            </a:r>
            <a:r>
              <a:rPr lang="ru-RU" altLang="ru-RU" sz="2540" dirty="0">
                <a:solidFill>
                  <a:srgbClr val="000000"/>
                </a:solidFill>
              </a:rPr>
              <a:t>: теплый, </a:t>
            </a:r>
            <a:r>
              <a:rPr lang="ru-RU" altLang="ru-RU" sz="2540" i="1" dirty="0">
                <a:solidFill>
                  <a:schemeClr val="tx1"/>
                </a:solidFill>
              </a:rPr>
              <a:t>мягкий, чувствовать. </a:t>
            </a:r>
            <a:r>
              <a:rPr lang="ru-RU" altLang="ru-RU" sz="2540" dirty="0">
                <a:solidFill>
                  <a:srgbClr val="000000"/>
                </a:solidFill>
              </a:rPr>
              <a:t>Пощупаем ваш пульс. Больной поймите что вам говорят </a:t>
            </a:r>
            <a:r>
              <a:rPr lang="ru-RU" altLang="ru-RU" sz="2540" dirty="0" smtClean="0">
                <a:solidFill>
                  <a:srgbClr val="000000"/>
                </a:solidFill>
              </a:rPr>
              <a:t>врачи.</a:t>
            </a:r>
            <a:endParaRPr lang="ru-RU" altLang="ru-RU" sz="2540" dirty="0">
              <a:solidFill>
                <a:srgbClr val="000000"/>
              </a:solidFill>
            </a:endParaRPr>
          </a:p>
          <a:p>
            <a:pPr algn="ctr">
              <a:lnSpc>
                <a:spcPts val="1996"/>
              </a:lnSpc>
            </a:pPr>
            <a:endParaRPr lang="ru-RU" altLang="ru-RU" sz="726" b="1" i="1" dirty="0">
              <a:solidFill>
                <a:srgbClr val="7E0021"/>
              </a:solidFill>
            </a:endParaRPr>
          </a:p>
          <a:p>
            <a:pPr algn="ctr">
              <a:lnSpc>
                <a:spcPts val="1996"/>
              </a:lnSpc>
            </a:pPr>
            <a:r>
              <a:rPr lang="ru-RU" altLang="ru-RU" sz="2540" b="1" i="1" dirty="0">
                <a:solidFill>
                  <a:srgbClr val="7E0021"/>
                </a:solidFill>
              </a:rPr>
              <a:t>Для установления доверительных отношений необходимо занять  соответствующую позицию</a:t>
            </a:r>
          </a:p>
        </p:txBody>
      </p:sp>
      <p:sp>
        <p:nvSpPr>
          <p:cNvPr id="3" name="Прямоугольник 2"/>
          <p:cNvSpPr/>
          <p:nvPr/>
        </p:nvSpPr>
        <p:spPr>
          <a:xfrm>
            <a:off x="9910279" y="138328"/>
            <a:ext cx="1982722" cy="532903"/>
          </a:xfrm>
          <a:prstGeom prst="rect">
            <a:avLst/>
          </a:prstGeom>
        </p:spPr>
        <p:txBody>
          <a:bodyPr wrap="none">
            <a:spAutoFit/>
          </a:bodyPr>
          <a:lstStyle/>
          <a:p>
            <a:pPr>
              <a:lnSpc>
                <a:spcPct val="107000"/>
              </a:lnSpc>
              <a:spcAft>
                <a:spcPts val="726"/>
              </a:spcAft>
            </a:pPr>
            <a:r>
              <a:rPr lang="ru-RU" altLang="ru-RU"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Практикум </a:t>
            </a:r>
          </a:p>
        </p:txBody>
      </p:sp>
    </p:spTree>
    <p:extLst>
      <p:ext uri="{BB962C8B-B14F-4D97-AF65-F5344CB8AC3E}">
        <p14:creationId xmlns:p14="http://schemas.microsoft.com/office/powerpoint/2010/main" val="25243451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483" y="18723"/>
            <a:ext cx="913199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3" name="Rectangle 2"/>
          <p:cNvSpPr>
            <a:spLocks noGrp="1" noChangeArrowheads="1"/>
          </p:cNvSpPr>
          <p:nvPr>
            <p:ph type="title" idx="4294967295"/>
          </p:nvPr>
        </p:nvSpPr>
        <p:spPr>
          <a:xfrm>
            <a:off x="3352512" y="0"/>
            <a:ext cx="5944944" cy="1470395"/>
          </a:xfrm>
          <a:solidFill>
            <a:schemeClr val="bg1"/>
          </a:solidFill>
        </p:spPr>
        <p:txBody>
          <a:bodyPr/>
          <a:lstStyle/>
          <a:p>
            <a:pPr>
              <a:lnSpc>
                <a:spcPct val="100000"/>
              </a:lnSpc>
              <a:tabLst>
                <a:tab pos="0" algn="l"/>
                <a:tab pos="446456" algn="l"/>
                <a:tab pos="895792" algn="l"/>
                <a:tab pos="1345128" algn="l"/>
                <a:tab pos="1794464" algn="l"/>
                <a:tab pos="2243800" algn="l"/>
                <a:tab pos="2693137" algn="l"/>
                <a:tab pos="3142473" algn="l"/>
                <a:tab pos="3591809" algn="l"/>
                <a:tab pos="4041145" algn="l"/>
                <a:tab pos="4490481" algn="l"/>
                <a:tab pos="4939817" algn="l"/>
                <a:tab pos="5389154" algn="l"/>
                <a:tab pos="5838490" algn="l"/>
                <a:tab pos="6287826" algn="l"/>
                <a:tab pos="6737162" algn="l"/>
                <a:tab pos="7186498" algn="l"/>
                <a:tab pos="7635834" algn="l"/>
                <a:tab pos="8085171" algn="l"/>
                <a:tab pos="8533067" algn="l"/>
                <a:tab pos="8982403" algn="l"/>
              </a:tabLst>
            </a:pPr>
            <a:r>
              <a:rPr lang="ru-RU" altLang="ru-RU" sz="3629"/>
              <a:t>Установление доверительных отношений</a:t>
            </a:r>
          </a:p>
        </p:txBody>
      </p:sp>
    </p:spTree>
    <p:extLst>
      <p:ext uri="{BB962C8B-B14F-4D97-AF65-F5344CB8AC3E}">
        <p14:creationId xmlns:p14="http://schemas.microsoft.com/office/powerpoint/2010/main" val="29598330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199" y="1825625"/>
            <a:ext cx="11060875" cy="4351338"/>
          </a:xfrm>
        </p:spPr>
        <p:txBody>
          <a:bodyPr>
            <a:normAutofit fontScale="92500"/>
          </a:bodyPr>
          <a:lstStyle/>
          <a:p>
            <a:pPr marL="0" indent="0">
              <a:lnSpc>
                <a:spcPct val="100000"/>
              </a:lnSpc>
              <a:spcBef>
                <a:spcPts val="0"/>
              </a:spcBef>
              <a:buNone/>
              <a:defRPr/>
            </a:pPr>
            <a:r>
              <a:rPr lang="ru-RU" altLang="ru-RU" sz="3200" b="1" i="1" dirty="0" smtClean="0">
                <a:latin typeface="Arial" panose="020B0604020202020204" pitchFamily="34" charset="0"/>
                <a:cs typeface="Arial" panose="020B0604020202020204" pitchFamily="34" charset="0"/>
              </a:rPr>
              <a:t>1. накопление </a:t>
            </a:r>
            <a:r>
              <a:rPr lang="ru-RU" altLang="ru-RU" sz="3200" b="1" i="1" dirty="0">
                <a:latin typeface="Arial" panose="020B0604020202020204" pitchFamily="34" charset="0"/>
                <a:cs typeface="Arial" panose="020B0604020202020204" pitchFamily="34" charset="0"/>
              </a:rPr>
              <a:t>согласия</a:t>
            </a:r>
            <a:r>
              <a:rPr lang="ru-RU" altLang="ru-RU" sz="3200" b="1" i="1" dirty="0" smtClean="0">
                <a:latin typeface="Arial" panose="020B0604020202020204" pitchFamily="34" charset="0"/>
                <a:cs typeface="Arial" panose="020B0604020202020204" pitchFamily="34" charset="0"/>
              </a:rPr>
              <a:t>.</a:t>
            </a:r>
          </a:p>
          <a:p>
            <a:pPr marL="0" indent="0">
              <a:lnSpc>
                <a:spcPct val="100000"/>
              </a:lnSpc>
              <a:spcBef>
                <a:spcPts val="0"/>
              </a:spcBef>
              <a:buSzPct val="45000"/>
              <a:buNone/>
              <a:defRPr/>
            </a:pPr>
            <a:r>
              <a:rPr lang="ru-RU" altLang="ru-RU" sz="3200" b="1" i="1" dirty="0" smtClean="0">
                <a:latin typeface="Arial" panose="020B0604020202020204" pitchFamily="34" charset="0"/>
                <a:cs typeface="Arial" panose="020B0604020202020204" pitchFamily="34" charset="0"/>
              </a:rPr>
              <a:t>2. поиск </a:t>
            </a:r>
            <a:r>
              <a:rPr lang="ru-RU" altLang="ru-RU" sz="3200" b="1" i="1" dirty="0">
                <a:latin typeface="Arial" panose="020B0604020202020204" pitchFamily="34" charset="0"/>
                <a:cs typeface="Arial" panose="020B0604020202020204" pitchFamily="34" charset="0"/>
              </a:rPr>
              <a:t>совпадающих интересов.</a:t>
            </a:r>
            <a:r>
              <a:rPr lang="ru-RU" altLang="ru-RU" sz="3200" dirty="0">
                <a:latin typeface="Arial" panose="020B0604020202020204" pitchFamily="34" charset="0"/>
                <a:cs typeface="Arial" panose="020B0604020202020204" pitchFamily="34" charset="0"/>
              </a:rPr>
              <a:t> </a:t>
            </a:r>
            <a:endParaRPr lang="ru-RU" altLang="ru-RU" sz="3200" dirty="0" smtClean="0">
              <a:latin typeface="Arial" panose="020B0604020202020204" pitchFamily="34" charset="0"/>
              <a:cs typeface="Arial" panose="020B0604020202020204" pitchFamily="34" charset="0"/>
            </a:endParaRPr>
          </a:p>
          <a:p>
            <a:pPr marL="0" indent="0">
              <a:lnSpc>
                <a:spcPct val="100000"/>
              </a:lnSpc>
              <a:spcBef>
                <a:spcPts val="0"/>
              </a:spcBef>
              <a:buSzPct val="45000"/>
              <a:buNone/>
              <a:defRPr/>
            </a:pPr>
            <a:r>
              <a:rPr lang="ru-RU" altLang="ru-RU" sz="3200" b="1" i="1" dirty="0" smtClean="0">
                <a:latin typeface="Arial" panose="020B0604020202020204" pitchFamily="34" charset="0"/>
                <a:cs typeface="Arial" panose="020B0604020202020204" pitchFamily="34" charset="0"/>
              </a:rPr>
              <a:t>3. взаимное </a:t>
            </a:r>
            <a:r>
              <a:rPr lang="ru-RU" altLang="ru-RU" sz="3200" b="1" i="1" dirty="0">
                <a:latin typeface="Arial" panose="020B0604020202020204" pitchFamily="34" charset="0"/>
                <a:cs typeface="Arial" panose="020B0604020202020204" pitchFamily="34" charset="0"/>
              </a:rPr>
              <a:t>принятие для обсуждения личностных качеств и принципов.</a:t>
            </a:r>
            <a:endParaRPr lang="ru-RU" altLang="ru-RU" sz="3200" b="1" i="1" dirty="0" smtClean="0">
              <a:latin typeface="Arial" panose="020B0604020202020204" pitchFamily="34" charset="0"/>
              <a:cs typeface="Arial" panose="020B0604020202020204" pitchFamily="34" charset="0"/>
            </a:endParaRPr>
          </a:p>
          <a:p>
            <a:pPr marL="0" indent="0">
              <a:lnSpc>
                <a:spcPct val="100000"/>
              </a:lnSpc>
              <a:spcBef>
                <a:spcPts val="0"/>
              </a:spcBef>
              <a:buNone/>
              <a:defRPr/>
            </a:pPr>
            <a:r>
              <a:rPr lang="ru-RU" altLang="ru-RU" sz="3200" b="1" i="1" dirty="0" smtClean="0">
                <a:latin typeface="Arial" panose="020B0604020202020204" pitchFamily="34" charset="0"/>
                <a:cs typeface="Arial" panose="020B0604020202020204" pitchFamily="34" charset="0"/>
              </a:rPr>
              <a:t>4. выявление </a:t>
            </a:r>
            <a:r>
              <a:rPr lang="ru-RU" altLang="ru-RU" sz="3200" b="1" i="1" dirty="0">
                <a:latin typeface="Arial" panose="020B0604020202020204" pitchFamily="34" charset="0"/>
                <a:cs typeface="Arial" panose="020B0604020202020204" pitchFamily="34" charset="0"/>
              </a:rPr>
              <a:t>качеств, опасных для взаимодействия</a:t>
            </a:r>
            <a:endParaRPr lang="ru-RU" altLang="ru-RU" sz="3200" b="1" i="1" dirty="0" smtClean="0">
              <a:latin typeface="Arial" panose="020B0604020202020204" pitchFamily="34" charset="0"/>
              <a:cs typeface="Arial" panose="020B0604020202020204" pitchFamily="34" charset="0"/>
            </a:endParaRPr>
          </a:p>
          <a:p>
            <a:pPr marL="0" indent="0">
              <a:lnSpc>
                <a:spcPct val="100000"/>
              </a:lnSpc>
              <a:spcBef>
                <a:spcPts val="0"/>
              </a:spcBef>
              <a:buNone/>
              <a:defRPr/>
            </a:pPr>
            <a:r>
              <a:rPr lang="ru-RU" altLang="ru-RU" sz="3200" b="1" i="1" dirty="0" smtClean="0">
                <a:latin typeface="Arial" panose="020B0604020202020204" pitchFamily="34" charset="0"/>
                <a:cs typeface="Arial" panose="020B0604020202020204" pitchFamily="34" charset="0"/>
              </a:rPr>
              <a:t>5. способы индивидуального воздействия и</a:t>
            </a:r>
            <a:r>
              <a:rPr lang="ru-RU" altLang="ru-RU" sz="3200" dirty="0" smtClean="0">
                <a:latin typeface="Arial" panose="020B0604020202020204" pitchFamily="34" charset="0"/>
                <a:cs typeface="Arial" panose="020B0604020202020204" pitchFamily="34" charset="0"/>
              </a:rPr>
              <a:t> взаимной адаптации партнеров</a:t>
            </a:r>
            <a:endParaRPr lang="ru-RU" altLang="ru-RU" sz="3200" b="1" i="1" dirty="0" smtClean="0">
              <a:latin typeface="Arial" panose="020B0604020202020204" pitchFamily="34" charset="0"/>
              <a:cs typeface="Arial" panose="020B0604020202020204" pitchFamily="34" charset="0"/>
            </a:endParaRPr>
          </a:p>
          <a:p>
            <a:pPr marL="0" indent="0">
              <a:lnSpc>
                <a:spcPct val="100000"/>
              </a:lnSpc>
              <a:spcBef>
                <a:spcPts val="0"/>
              </a:spcBef>
              <a:buNone/>
              <a:defRPr/>
            </a:pPr>
            <a:r>
              <a:rPr lang="ru-RU" altLang="ru-RU" sz="3200" b="1" i="1" dirty="0" smtClean="0">
                <a:latin typeface="Arial" panose="020B0604020202020204" pitchFamily="34" charset="0"/>
                <a:cs typeface="Arial" panose="020B0604020202020204" pitchFamily="34" charset="0"/>
              </a:rPr>
              <a:t>6. согласованное взаимодействие. Взаимное приспособление.</a:t>
            </a:r>
          </a:p>
          <a:p>
            <a:pPr>
              <a:defRPr/>
            </a:pPr>
            <a:endParaRPr lang="ru-RU" dirty="0"/>
          </a:p>
        </p:txBody>
      </p:sp>
      <p:sp>
        <p:nvSpPr>
          <p:cNvPr id="4" name="Rectangle 2"/>
          <p:cNvSpPr txBox="1">
            <a:spLocks noChangeArrowheads="1"/>
          </p:cNvSpPr>
          <p:nvPr/>
        </p:nvSpPr>
        <p:spPr bwMode="auto">
          <a:xfrm>
            <a:off x="953984" y="308759"/>
            <a:ext cx="10284031" cy="1137886"/>
          </a:xfrm>
          <a:prstGeom prst="rect">
            <a:avLst/>
          </a:prstGeom>
          <a:solidFill>
            <a:schemeClr val="accent5">
              <a:lumMod val="20000"/>
              <a:lumOff val="80000"/>
            </a:schemeClr>
          </a:solidFill>
          <a:ln>
            <a:noFill/>
          </a:ln>
          <a:effectLst/>
        </p:spPr>
        <p:txBody>
          <a:bodyPr lIns="0" tIns="0" rIns="0" bIns="0" anchor="ctr"/>
          <a:lst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a:lstStyle>
          <a:p>
            <a:pPr>
              <a:lnSpc>
                <a:spcPts val="3175"/>
              </a:lnSpc>
              <a:buClrTx/>
              <a:tabLst>
                <a:tab pos="0" algn="l"/>
                <a:tab pos="446456" algn="l"/>
                <a:tab pos="895792" algn="l"/>
                <a:tab pos="1345128" algn="l"/>
                <a:tab pos="1794464" algn="l"/>
                <a:tab pos="2243800" algn="l"/>
                <a:tab pos="2693137" algn="l"/>
                <a:tab pos="3142473" algn="l"/>
                <a:tab pos="3591809" algn="l"/>
                <a:tab pos="4041145" algn="l"/>
                <a:tab pos="4490481" algn="l"/>
                <a:tab pos="4939817" algn="l"/>
                <a:tab pos="5389154" algn="l"/>
                <a:tab pos="5838490" algn="l"/>
                <a:tab pos="6287826" algn="l"/>
                <a:tab pos="6737162" algn="l"/>
                <a:tab pos="7186498" algn="l"/>
                <a:tab pos="7635834" algn="l"/>
                <a:tab pos="8085171" algn="l"/>
                <a:tab pos="8533067" algn="l"/>
                <a:tab pos="8982403" algn="l"/>
              </a:tabLst>
              <a:defRPr/>
            </a:pPr>
            <a:r>
              <a:rPr lang="ru-RU" altLang="ru-RU" sz="3629" b="1" dirty="0">
                <a:solidFill>
                  <a:srgbClr val="C00000"/>
                </a:solidFill>
                <a:latin typeface="Arial" panose="020B0604020202020204" pitchFamily="34" charset="0"/>
                <a:cs typeface="Arial" panose="020B0604020202020204" pitchFamily="34" charset="0"/>
              </a:rPr>
              <a:t>Установление доверительных отношений</a:t>
            </a:r>
          </a:p>
        </p:txBody>
      </p:sp>
    </p:spTree>
    <p:extLst>
      <p:ext uri="{BB962C8B-B14F-4D97-AF65-F5344CB8AC3E}">
        <p14:creationId xmlns:p14="http://schemas.microsoft.com/office/powerpoint/2010/main" val="4279109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523521" y="226105"/>
            <a:ext cx="9144960" cy="1790107"/>
          </a:xfrm>
          <a:solidFill>
            <a:schemeClr val="accent5">
              <a:lumMod val="20000"/>
              <a:lumOff val="80000"/>
            </a:schemeClr>
          </a:solidFill>
        </p:spPr>
        <p:txBody>
          <a:bodyPr/>
          <a:lstStyle/>
          <a:p>
            <a:pPr>
              <a:lnSpc>
                <a:spcPct val="100000"/>
              </a:lnSpc>
              <a:tabLst>
                <a:tab pos="0" algn="l"/>
                <a:tab pos="447678" algn="l"/>
                <a:tab pos="896944" algn="l"/>
                <a:tab pos="1346209" algn="l"/>
                <a:tab pos="1795475" algn="l"/>
                <a:tab pos="2244739" algn="l"/>
                <a:tab pos="2694006" algn="l"/>
                <a:tab pos="3143270" algn="l"/>
                <a:tab pos="3592536" algn="l"/>
                <a:tab pos="4041802" algn="l"/>
                <a:tab pos="4491067" algn="l"/>
                <a:tab pos="4940333" algn="l"/>
                <a:tab pos="5389598" algn="l"/>
                <a:tab pos="5838863" algn="l"/>
                <a:tab pos="6288129" algn="l"/>
                <a:tab pos="6737394" algn="l"/>
                <a:tab pos="7186661" algn="l"/>
                <a:tab pos="7635925" algn="l"/>
                <a:tab pos="8085191" algn="l"/>
                <a:tab pos="8534456" algn="l"/>
                <a:tab pos="8983722" algn="l"/>
              </a:tabLst>
              <a:defRPr/>
            </a:pPr>
            <a:r>
              <a:rPr lang="ru-RU" altLang="ru-RU" sz="2540" b="1" i="1" dirty="0"/>
              <a:t>Доверительные отношения </a:t>
            </a:r>
            <a:r>
              <a:rPr lang="ru-RU" altLang="ru-RU" sz="2540" dirty="0"/>
              <a:t>предусматривают последовательный переход от изначального "незнания" партнеров по взаимодействию к взаимопониманию и проходит несколько последовательных стадий.</a:t>
            </a:r>
            <a:r>
              <a:rPr lang="ru-RU" altLang="ru-RU" sz="2540" b="1" i="1" dirty="0"/>
              <a:t> </a:t>
            </a:r>
            <a:endParaRPr lang="ru-RU" altLang="ru-RU" b="1" i="1" dirty="0"/>
          </a:p>
        </p:txBody>
      </p:sp>
      <p:sp>
        <p:nvSpPr>
          <p:cNvPr id="37891" name="Text Box 2"/>
          <p:cNvSpPr txBox="1">
            <a:spLocks noChangeArrowheads="1"/>
          </p:cNvSpPr>
          <p:nvPr/>
        </p:nvSpPr>
        <p:spPr bwMode="auto">
          <a:xfrm>
            <a:off x="1104405" y="2514975"/>
            <a:ext cx="10747169" cy="3695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a:lnSpc>
                <a:spcPct val="93000"/>
              </a:lnSpc>
              <a:spcAft>
                <a:spcPts val="1413"/>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000">
                <a:solidFill>
                  <a:srgbClr val="000000"/>
                </a:solidFill>
                <a:latin typeface="Arial" panose="020B0604020202020204" pitchFamily="34" charset="0"/>
                <a:ea typeface="Microsoft YaHei" panose="020B0503020204020204" pitchFamily="34" charset="-122"/>
              </a:defRPr>
            </a:lvl9pPr>
          </a:lstStyle>
          <a:p>
            <a:pPr>
              <a:lnSpc>
                <a:spcPct val="100000"/>
              </a:lnSpc>
              <a:spcBef>
                <a:spcPts val="635"/>
              </a:spcBef>
              <a:spcAft>
                <a:spcPts val="1429"/>
              </a:spcAft>
              <a:buSzPct val="45000"/>
              <a:buFont typeface="Arial" panose="020B0604020202020204" pitchFamily="34" charset="0"/>
              <a:buChar char="•"/>
            </a:pPr>
            <a:r>
              <a:rPr lang="ru-RU" altLang="ru-RU" sz="2540" b="1" i="1" dirty="0">
                <a:latin typeface="Calibri" panose="020F0502020204030204" pitchFamily="34" charset="0"/>
              </a:rPr>
              <a:t>Первая стадия общения - накопление согласия.</a:t>
            </a:r>
            <a:r>
              <a:rPr lang="ru-RU" altLang="ru-RU" sz="2540" dirty="0">
                <a:latin typeface="Calibri" panose="020F0502020204030204" pitchFamily="34" charset="0"/>
              </a:rPr>
              <a:t> Наиболее целесообразно начинать общение с обсуждения нейтральной и достаточно актуальной темы - той, о которой все говорят (о погоде, спортивных состязаниях, новых фильмах). Беседа должна протекать легко, свободно, без напряжения. При постановке вопросов не следует настаивать на ответах, нецелесообразно задавать вопросы, на которые собеседник даст отрицательный ответ. Если собеседник отмалчивается, то инициатор контакта "считывает" (по мимике и жестам) его вероятные ответы, угадывая его мысли, психические состояния. </a:t>
            </a:r>
          </a:p>
        </p:txBody>
      </p:sp>
    </p:spTree>
    <p:extLst>
      <p:ext uri="{BB962C8B-B14F-4D97-AF65-F5344CB8AC3E}">
        <p14:creationId xmlns:p14="http://schemas.microsoft.com/office/powerpoint/2010/main" val="21303712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46266" y="162738"/>
            <a:ext cx="11162804" cy="62056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9pPr>
          </a:lstStyle>
          <a:p>
            <a:pPr>
              <a:buClr>
                <a:srgbClr val="000000"/>
              </a:buClr>
              <a:buSzPct val="45000"/>
              <a:buFont typeface="Arial" panose="020B0604020202020204" pitchFamily="34" charset="0"/>
              <a:buChar char="•"/>
              <a:defRPr/>
            </a:pPr>
            <a:r>
              <a:rPr lang="ru-RU" altLang="ru-RU" sz="2400" b="1" i="1" dirty="0">
                <a:cs typeface="Arial" panose="020B0604020202020204" pitchFamily="34" charset="0"/>
              </a:rPr>
              <a:t>Вторая стадия общения - поиск совпадающих интересов.</a:t>
            </a:r>
            <a:r>
              <a:rPr lang="ru-RU" altLang="ru-RU" sz="2400" dirty="0">
                <a:cs typeface="Arial" panose="020B0604020202020204" pitchFamily="34" charset="0"/>
              </a:rPr>
              <a:t> </a:t>
            </a:r>
            <a:endParaRPr lang="ru-RU" altLang="ru-RU" sz="2400" dirty="0" smtClean="0">
              <a:cs typeface="Arial" panose="020B0604020202020204" pitchFamily="34" charset="0"/>
            </a:endParaRPr>
          </a:p>
          <a:p>
            <a:pPr>
              <a:buClr>
                <a:srgbClr val="000000"/>
              </a:buClr>
              <a:buSzPct val="45000"/>
              <a:buFont typeface="Arial" panose="020B0604020202020204" pitchFamily="34" charset="0"/>
              <a:buChar char="•"/>
              <a:defRPr/>
            </a:pPr>
            <a:r>
              <a:rPr lang="ru-RU" altLang="ru-RU" sz="2400" dirty="0" smtClean="0">
                <a:cs typeface="Arial" panose="020B0604020202020204" pitchFamily="34" charset="0"/>
              </a:rPr>
              <a:t>В </a:t>
            </a:r>
            <a:r>
              <a:rPr lang="ru-RU" altLang="ru-RU" sz="2400" dirty="0">
                <a:cs typeface="Arial" panose="020B0604020202020204" pitchFamily="34" charset="0"/>
              </a:rPr>
              <a:t>ходе беседы желательно накапливать все то, что указывает на сходство позиций и снижает значение имеющихся различий в статусе, возрасте, образовании и т.п.</a:t>
            </a:r>
          </a:p>
          <a:p>
            <a:pPr marL="155576" indent="-153989">
              <a:buClr>
                <a:srgbClr val="000000"/>
              </a:buClr>
              <a:buSzPct val="45000"/>
              <a:buFont typeface="Arial" panose="020B0604020202020204" pitchFamily="34" charset="0"/>
              <a:buChar char="•"/>
              <a:defRPr/>
            </a:pPr>
            <a:endParaRPr lang="ru-RU" altLang="ru-RU" sz="2400" b="1" i="1" dirty="0" smtClean="0">
              <a:cs typeface="Arial" panose="020B0604020202020204" pitchFamily="34" charset="0"/>
            </a:endParaRPr>
          </a:p>
          <a:p>
            <a:pPr marL="155576" indent="-153989">
              <a:buClr>
                <a:srgbClr val="000000"/>
              </a:buClr>
              <a:buSzPct val="45000"/>
              <a:buFont typeface="Arial" panose="020B0604020202020204" pitchFamily="34" charset="0"/>
              <a:buChar char="•"/>
              <a:defRPr/>
            </a:pPr>
            <a:r>
              <a:rPr lang="ru-RU" altLang="ru-RU" sz="2400" b="1" i="1" dirty="0" smtClean="0">
                <a:cs typeface="Arial" panose="020B0604020202020204" pitchFamily="34" charset="0"/>
              </a:rPr>
              <a:t>Третья </a:t>
            </a:r>
            <a:r>
              <a:rPr lang="ru-RU" altLang="ru-RU" sz="2400" b="1" i="1" dirty="0">
                <a:cs typeface="Arial" panose="020B0604020202020204" pitchFamily="34" charset="0"/>
              </a:rPr>
              <a:t>стадия общения</a:t>
            </a:r>
            <a:r>
              <a:rPr lang="ru-RU" altLang="ru-RU" sz="2400" dirty="0">
                <a:cs typeface="Arial" panose="020B0604020202020204" pitchFamily="34" charset="0"/>
              </a:rPr>
              <a:t> предполагает</a:t>
            </a:r>
            <a:r>
              <a:rPr lang="ru-RU" altLang="ru-RU" sz="2400" b="1" dirty="0">
                <a:cs typeface="Arial" panose="020B0604020202020204" pitchFamily="34" charset="0"/>
              </a:rPr>
              <a:t> </a:t>
            </a:r>
            <a:r>
              <a:rPr lang="ru-RU" altLang="ru-RU" sz="2400" b="1" i="1" dirty="0">
                <a:cs typeface="Arial" panose="020B0604020202020204" pitchFamily="34" charset="0"/>
              </a:rPr>
              <a:t>взаимное принятие для обсуждения личностных качеств и принципов.</a:t>
            </a:r>
            <a:r>
              <a:rPr lang="ru-RU" altLang="ru-RU" sz="2400" dirty="0">
                <a:cs typeface="Arial" panose="020B0604020202020204" pitchFamily="34" charset="0"/>
              </a:rPr>
              <a:t> </a:t>
            </a:r>
            <a:endParaRPr lang="ru-RU" altLang="ru-RU" sz="2400" dirty="0" smtClean="0">
              <a:cs typeface="Arial" panose="020B0604020202020204" pitchFamily="34" charset="0"/>
            </a:endParaRPr>
          </a:p>
          <a:p>
            <a:pPr marL="155576" indent="-153989">
              <a:buClr>
                <a:srgbClr val="000000"/>
              </a:buClr>
              <a:buSzPct val="45000"/>
              <a:buFont typeface="Arial" panose="020B0604020202020204" pitchFamily="34" charset="0"/>
              <a:buChar char="•"/>
              <a:defRPr/>
            </a:pPr>
            <a:r>
              <a:rPr lang="ru-RU" altLang="ru-RU" sz="2400" dirty="0" smtClean="0">
                <a:cs typeface="Arial" panose="020B0604020202020204" pitchFamily="34" charset="0"/>
              </a:rPr>
              <a:t>На </a:t>
            </a:r>
            <a:r>
              <a:rPr lang="ru-RU" altLang="ru-RU" sz="2400" dirty="0">
                <a:cs typeface="Arial" panose="020B0604020202020204" pitchFamily="34" charset="0"/>
              </a:rPr>
              <a:t>данной стадии инициатор общения и собеседник выдвигают на первый план те свои качества, и свойства, которые благоприятно скажутся на дальнейшем развитии отношений, - это прямота, честность, откровенность, деловитость, надежность и т.п.</a:t>
            </a:r>
          </a:p>
          <a:p>
            <a:pPr marL="155576" indent="-153989">
              <a:buClr>
                <a:srgbClr val="000000"/>
              </a:buClr>
              <a:buSzPct val="45000"/>
              <a:buFont typeface="Arial" panose="020B0604020202020204" pitchFamily="34" charset="0"/>
              <a:buChar char="•"/>
              <a:defRPr/>
            </a:pPr>
            <a:r>
              <a:rPr lang="ru-RU" altLang="ru-RU" sz="2400" dirty="0">
                <a:cs typeface="Arial" panose="020B0604020202020204" pitchFamily="34" charset="0"/>
              </a:rPr>
              <a:t> Т.е. качества, которые возможно человек себе как бы "приписывает" должны приниматься инициатором общения безоговорочно, без высказываний   сомнений в их существовании.  </a:t>
            </a:r>
          </a:p>
          <a:p>
            <a:pPr marL="155576" indent="-153989">
              <a:buClr>
                <a:srgbClr val="000000"/>
              </a:buClr>
              <a:buSzPct val="45000"/>
              <a:buFont typeface="Arial" panose="020B0604020202020204" pitchFamily="34" charset="0"/>
              <a:buChar char="•"/>
              <a:defRPr/>
            </a:pPr>
            <a:r>
              <a:rPr lang="ru-RU" altLang="ru-RU" sz="2400" dirty="0">
                <a:cs typeface="Arial" panose="020B0604020202020204" pitchFamily="34" charset="0"/>
              </a:rPr>
              <a:t>В результате общения на данной стадии </a:t>
            </a:r>
            <a:r>
              <a:rPr lang="ru-RU" altLang="ru-RU" sz="2400" dirty="0" err="1">
                <a:cs typeface="Arial" panose="020B0604020202020204" pitchFamily="34" charset="0"/>
              </a:rPr>
              <a:t>контактирования</a:t>
            </a:r>
            <a:r>
              <a:rPr lang="ru-RU" altLang="ru-RU" sz="2400" dirty="0">
                <a:cs typeface="Arial" panose="020B0604020202020204" pitchFamily="34" charset="0"/>
              </a:rPr>
              <a:t> собеседник  должен прийти к выводу, что у него  и у партнера имеются не только  общие интересы, но и общие  взгляды, сходство характеров.</a:t>
            </a:r>
            <a:r>
              <a:rPr lang="ru-RU" altLang="ru-RU" sz="2400" b="1" i="1" dirty="0">
                <a:cs typeface="Arial" panose="020B0604020202020204" pitchFamily="34" charset="0"/>
              </a:rPr>
              <a:t> </a:t>
            </a:r>
            <a:endParaRPr lang="ru-RU" altLang="ru-RU" sz="2400" dirty="0">
              <a:cs typeface="Arial" panose="020B0604020202020204" pitchFamily="34" charset="0"/>
            </a:endParaRPr>
          </a:p>
        </p:txBody>
      </p:sp>
    </p:spTree>
    <p:extLst>
      <p:ext uri="{BB962C8B-B14F-4D97-AF65-F5344CB8AC3E}">
        <p14:creationId xmlns:p14="http://schemas.microsoft.com/office/powerpoint/2010/main" val="29026913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latin typeface="Monotype Corsiva" pitchFamily="66" charset="0"/>
              </a:rPr>
              <a:t> </a:t>
            </a:r>
            <a:r>
              <a:rPr lang="ru-RU" sz="5400" b="1" dirty="0" smtClean="0">
                <a:solidFill>
                  <a:srgbClr val="C00000"/>
                </a:solidFill>
                <a:latin typeface="Monotype Corsiva" pitchFamily="66" charset="0"/>
              </a:rPr>
              <a:t>Гиппократ</a:t>
            </a:r>
            <a:endParaRPr lang="ru-RU" b="1" dirty="0">
              <a:solidFill>
                <a:srgbClr val="C00000"/>
              </a:solidFill>
              <a:latin typeface="Monotype Corsiva" pitchFamily="66" charset="0"/>
            </a:endParaRPr>
          </a:p>
        </p:txBody>
      </p:sp>
      <p:sp>
        <p:nvSpPr>
          <p:cNvPr id="3" name="Содержимое 2"/>
          <p:cNvSpPr>
            <a:spLocks noGrp="1"/>
          </p:cNvSpPr>
          <p:nvPr>
            <p:ph idx="1"/>
          </p:nvPr>
        </p:nvSpPr>
        <p:spPr/>
        <p:txBody>
          <a:bodyPr>
            <a:normAutofit/>
          </a:bodyPr>
          <a:lstStyle/>
          <a:p>
            <a:pPr algn="ctr">
              <a:buNone/>
            </a:pPr>
            <a:r>
              <a:rPr lang="ru-RU" sz="2400" b="1" i="1" dirty="0"/>
              <a:t>«В медицине есть три составляющие: болезнь, больной и врач… Больному нелегко понять, что происходит, почему ему становится лучше или хуже, именно врач должен ему все объяснить».</a:t>
            </a:r>
          </a:p>
        </p:txBody>
      </p:sp>
      <p:pic>
        <p:nvPicPr>
          <p:cNvPr id="4" name="Рисунок 3" descr="i (1).jpg"/>
          <p:cNvPicPr>
            <a:picLocks noChangeAspect="1"/>
          </p:cNvPicPr>
          <p:nvPr/>
        </p:nvPicPr>
        <p:blipFill>
          <a:blip r:embed="rId2" cstate="print"/>
          <a:stretch>
            <a:fillRect/>
          </a:stretch>
        </p:blipFill>
        <p:spPr>
          <a:xfrm>
            <a:off x="2738414" y="3429000"/>
            <a:ext cx="6786610" cy="2835167"/>
          </a:xfrm>
          <a:prstGeom prst="rect">
            <a:avLst/>
          </a:prstGeom>
          <a:ln>
            <a:noFill/>
          </a:ln>
          <a:effectLst>
            <a:softEdge rad="112500"/>
          </a:effectLst>
        </p:spPr>
      </p:pic>
    </p:spTree>
    <p:extLst>
      <p:ext uri="{BB962C8B-B14F-4D97-AF65-F5344CB8AC3E}">
        <p14:creationId xmlns:p14="http://schemas.microsoft.com/office/powerpoint/2010/main" val="43182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760022" y="154521"/>
            <a:ext cx="11234056" cy="6400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9pPr>
          </a:lstStyle>
          <a:p>
            <a:pPr>
              <a:spcBef>
                <a:spcPts val="635"/>
              </a:spcBef>
              <a:spcAft>
                <a:spcPts val="1429"/>
              </a:spcAft>
              <a:buClr>
                <a:srgbClr val="000000"/>
              </a:buClr>
              <a:buSzPct val="45000"/>
              <a:buFont typeface="Arial" panose="020B0604020202020204" pitchFamily="34" charset="0"/>
              <a:buChar char="•"/>
            </a:pPr>
            <a:r>
              <a:rPr lang="ru-RU" altLang="ru-RU" sz="3200" b="1" i="1" dirty="0">
                <a:solidFill>
                  <a:srgbClr val="000000"/>
                </a:solidFill>
                <a:latin typeface="Calibri" panose="020F0502020204030204" pitchFamily="34" charset="0"/>
              </a:rPr>
              <a:t>Четвертая стадия</a:t>
            </a:r>
            <a:r>
              <a:rPr lang="ru-RU" altLang="ru-RU" sz="3200" dirty="0">
                <a:solidFill>
                  <a:srgbClr val="000000"/>
                </a:solidFill>
                <a:latin typeface="Calibri" panose="020F0502020204030204" pitchFamily="34" charset="0"/>
              </a:rPr>
              <a:t> общения - это</a:t>
            </a:r>
            <a:r>
              <a:rPr lang="ru-RU" altLang="ru-RU" sz="3200" b="1" dirty="0">
                <a:solidFill>
                  <a:srgbClr val="000000"/>
                </a:solidFill>
                <a:latin typeface="Calibri" panose="020F0502020204030204" pitchFamily="34" charset="0"/>
              </a:rPr>
              <a:t> </a:t>
            </a:r>
            <a:r>
              <a:rPr lang="ru-RU" altLang="ru-RU" sz="3200" b="1" i="1" dirty="0">
                <a:solidFill>
                  <a:srgbClr val="000000"/>
                </a:solidFill>
                <a:latin typeface="Calibri" panose="020F0502020204030204" pitchFamily="34" charset="0"/>
              </a:rPr>
              <a:t>выявление качеств, опасных для взаимодействия</a:t>
            </a:r>
            <a:r>
              <a:rPr lang="ru-RU" altLang="ru-RU" sz="3200" dirty="0">
                <a:solidFill>
                  <a:srgbClr val="000000"/>
                </a:solidFill>
                <a:latin typeface="Calibri" panose="020F0502020204030204" pitchFamily="34" charset="0"/>
              </a:rPr>
              <a:t> </a:t>
            </a:r>
            <a:endParaRPr lang="ru-RU" altLang="ru-RU" sz="3200" dirty="0" smtClean="0">
              <a:solidFill>
                <a:srgbClr val="000000"/>
              </a:solidFill>
              <a:latin typeface="Calibri" panose="020F0502020204030204" pitchFamily="34" charset="0"/>
            </a:endParaRPr>
          </a:p>
          <a:p>
            <a:pPr>
              <a:spcBef>
                <a:spcPts val="635"/>
              </a:spcBef>
              <a:spcAft>
                <a:spcPts val="1429"/>
              </a:spcAft>
              <a:buClr>
                <a:srgbClr val="000000"/>
              </a:buClr>
              <a:buSzPct val="45000"/>
              <a:buFont typeface="Arial" panose="020B0604020202020204" pitchFamily="34" charset="0"/>
              <a:buChar char="•"/>
            </a:pPr>
            <a:r>
              <a:rPr lang="ru-RU" altLang="ru-RU" sz="3200" dirty="0" smtClean="0">
                <a:solidFill>
                  <a:srgbClr val="000000"/>
                </a:solidFill>
                <a:latin typeface="Calibri" panose="020F0502020204030204" pitchFamily="34" charset="0"/>
              </a:rPr>
              <a:t>Дальнейшее </a:t>
            </a:r>
            <a:r>
              <a:rPr lang="ru-RU" altLang="ru-RU" sz="3200" dirty="0">
                <a:solidFill>
                  <a:srgbClr val="000000"/>
                </a:solidFill>
                <a:latin typeface="Calibri" panose="020F0502020204030204" pitchFamily="34" charset="0"/>
              </a:rPr>
              <a:t>развитие контактных взаимоотношений предполагает взаимное ознакомление с особенностями личности, опасными для общения, поэтому инициатор должен организовать общение так, чтобы собеседник на добровольной основе раскрыл негативные стороны своей личности. </a:t>
            </a:r>
            <a:endParaRPr lang="ru-RU" altLang="ru-RU" sz="3200" dirty="0" smtClean="0">
              <a:solidFill>
                <a:srgbClr val="000000"/>
              </a:solidFill>
              <a:latin typeface="Calibri" panose="020F0502020204030204" pitchFamily="34" charset="0"/>
            </a:endParaRPr>
          </a:p>
          <a:p>
            <a:pPr>
              <a:spcBef>
                <a:spcPts val="635"/>
              </a:spcBef>
              <a:spcAft>
                <a:spcPts val="1429"/>
              </a:spcAft>
              <a:buClr>
                <a:srgbClr val="000000"/>
              </a:buClr>
              <a:buSzPct val="45000"/>
              <a:buFont typeface="Arial" panose="020B0604020202020204" pitchFamily="34" charset="0"/>
              <a:buChar char="•"/>
            </a:pPr>
            <a:r>
              <a:rPr lang="ru-RU" altLang="ru-RU" sz="3200" dirty="0" smtClean="0">
                <a:solidFill>
                  <a:srgbClr val="000000"/>
                </a:solidFill>
                <a:latin typeface="Calibri" panose="020F0502020204030204" pitchFamily="34" charset="0"/>
              </a:rPr>
              <a:t>В </a:t>
            </a:r>
            <a:r>
              <a:rPr lang="ru-RU" altLang="ru-RU" sz="3200" dirty="0">
                <a:solidFill>
                  <a:srgbClr val="000000"/>
                </a:solidFill>
                <a:latin typeface="Calibri" panose="020F0502020204030204" pitchFamily="34" charset="0"/>
              </a:rPr>
              <a:t>ответ на доверие со стороны собеседника инициатору также следует раскрыть некоторые свои слабости и недостатки, используя это как средство, вызывающее ответное доверие.</a:t>
            </a:r>
          </a:p>
        </p:txBody>
      </p:sp>
    </p:spTree>
    <p:extLst>
      <p:ext uri="{BB962C8B-B14F-4D97-AF65-F5344CB8AC3E}">
        <p14:creationId xmlns:p14="http://schemas.microsoft.com/office/powerpoint/2010/main" val="17683814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ъект 2"/>
          <p:cNvSpPr>
            <a:spLocks noGrp="1"/>
          </p:cNvSpPr>
          <p:nvPr>
            <p:ph idx="1"/>
          </p:nvPr>
        </p:nvSpPr>
        <p:spPr>
          <a:xfrm>
            <a:off x="831273" y="685511"/>
            <a:ext cx="10723418" cy="5655911"/>
          </a:xfrm>
        </p:spPr>
        <p:txBody>
          <a:bodyPr>
            <a:normAutofit/>
          </a:bodyPr>
          <a:lstStyle/>
          <a:p>
            <a:pPr>
              <a:spcBef>
                <a:spcPts val="635"/>
              </a:spcBef>
              <a:spcAft>
                <a:spcPts val="1429"/>
              </a:spcAft>
              <a:buSzPct val="45000"/>
            </a:pPr>
            <a:r>
              <a:rPr lang="ru-RU" altLang="ru-RU" sz="3200" b="1" i="1" dirty="0" smtClean="0">
                <a:latin typeface="Arial" panose="020B0604020202020204" pitchFamily="34" charset="0"/>
                <a:cs typeface="Arial" panose="020B0604020202020204" pitchFamily="34" charset="0"/>
              </a:rPr>
              <a:t>Пятая стадия</a:t>
            </a:r>
            <a:r>
              <a:rPr lang="ru-RU" altLang="ru-RU" sz="3200" dirty="0" smtClean="0">
                <a:latin typeface="Arial" panose="020B0604020202020204" pitchFamily="34" charset="0"/>
                <a:cs typeface="Arial" panose="020B0604020202020204" pitchFamily="34" charset="0"/>
              </a:rPr>
              <a:t> общения</a:t>
            </a:r>
            <a:r>
              <a:rPr lang="ru-RU" altLang="ru-RU" sz="3200" b="1" dirty="0" smtClean="0">
                <a:latin typeface="Arial" panose="020B0604020202020204" pitchFamily="34" charset="0"/>
                <a:cs typeface="Arial" panose="020B0604020202020204" pitchFamily="34" charset="0"/>
              </a:rPr>
              <a:t> – </a:t>
            </a:r>
          </a:p>
          <a:p>
            <a:pPr>
              <a:spcBef>
                <a:spcPts val="635"/>
              </a:spcBef>
              <a:spcAft>
                <a:spcPts val="1429"/>
              </a:spcAft>
              <a:buSzPct val="45000"/>
            </a:pPr>
            <a:r>
              <a:rPr lang="ru-RU" altLang="ru-RU" sz="3200" b="1" i="1" dirty="0" smtClean="0">
                <a:latin typeface="Arial" panose="020B0604020202020204" pitchFamily="34" charset="0"/>
                <a:cs typeface="Arial" panose="020B0604020202020204" pitchFamily="34" charset="0"/>
              </a:rPr>
              <a:t>способы индивидуального воздействия и</a:t>
            </a:r>
            <a:r>
              <a:rPr lang="ru-RU" altLang="ru-RU" sz="3200" dirty="0" smtClean="0">
                <a:latin typeface="Arial" panose="020B0604020202020204" pitchFamily="34" charset="0"/>
                <a:cs typeface="Arial" panose="020B0604020202020204" pitchFamily="34" charset="0"/>
              </a:rPr>
              <a:t> взаимной адаптации партнеров. Обоюдное желание продолжать общение выдвигает на первый план поиск общей цели взаимодействия людей, которые достаточно хорошо узнали друг друга м готовы взаимно приспосабливаться друг к другу. </a:t>
            </a:r>
          </a:p>
          <a:p>
            <a:pPr>
              <a:spcBef>
                <a:spcPts val="635"/>
              </a:spcBef>
              <a:spcAft>
                <a:spcPts val="1429"/>
              </a:spcAft>
              <a:buSzPct val="45000"/>
            </a:pPr>
            <a:r>
              <a:rPr lang="ru-RU" altLang="ru-RU" sz="3200" dirty="0" smtClean="0">
                <a:latin typeface="Arial" panose="020B0604020202020204" pitchFamily="34" charset="0"/>
                <a:cs typeface="Arial" panose="020B0604020202020204" pitchFamily="34" charset="0"/>
              </a:rPr>
              <a:t>Успешность этой цели предопределяется тем, что партнеры могут опереться на известные негативные положительные качества, обойти, компенсировать или устранить отрицательные.</a:t>
            </a:r>
            <a:r>
              <a:rPr lang="ru-RU" altLang="ru-RU" sz="3200" b="1" i="1" dirty="0" smtClean="0">
                <a:latin typeface="Arial" panose="020B0604020202020204" pitchFamily="34" charset="0"/>
                <a:cs typeface="Arial" panose="020B0604020202020204" pitchFamily="34" charset="0"/>
              </a:rPr>
              <a:t> </a:t>
            </a:r>
          </a:p>
          <a:p>
            <a:pPr>
              <a:spcBef>
                <a:spcPts val="635"/>
              </a:spcBef>
              <a:spcAft>
                <a:spcPts val="1429"/>
              </a:spcAft>
            </a:pPr>
            <a:endParaRPr lang="ru-RU" altLang="ru-RU" dirty="0" smtClean="0">
              <a:latin typeface="Calibri" panose="020F0502020204030204" pitchFamily="34" charset="0"/>
            </a:endParaRPr>
          </a:p>
          <a:p>
            <a:endParaRPr lang="ru-RU" altLang="ru-RU" dirty="0" smtClean="0"/>
          </a:p>
        </p:txBody>
      </p:sp>
    </p:spTree>
    <p:extLst>
      <p:ext uri="{BB962C8B-B14F-4D97-AF65-F5344CB8AC3E}">
        <p14:creationId xmlns:p14="http://schemas.microsoft.com/office/powerpoint/2010/main" val="3826824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ъект 2"/>
          <p:cNvSpPr>
            <a:spLocks noGrp="1"/>
          </p:cNvSpPr>
          <p:nvPr>
            <p:ph idx="1"/>
          </p:nvPr>
        </p:nvSpPr>
        <p:spPr>
          <a:xfrm>
            <a:off x="1009403" y="816567"/>
            <a:ext cx="10877797" cy="5465480"/>
          </a:xfrm>
        </p:spPr>
        <p:txBody>
          <a:bodyPr>
            <a:normAutofit lnSpcReduction="10000"/>
          </a:bodyPr>
          <a:lstStyle/>
          <a:p>
            <a:pPr marL="0" indent="0">
              <a:buNone/>
            </a:pPr>
            <a:r>
              <a:rPr lang="ru-RU" altLang="ru-RU" sz="3600" b="1" i="1" dirty="0" smtClean="0">
                <a:latin typeface="Calibri" panose="020F0502020204030204" pitchFamily="34" charset="0"/>
              </a:rPr>
              <a:t>Шестая стадия общения - согласованное взаимодействие. </a:t>
            </a:r>
          </a:p>
          <a:p>
            <a:r>
              <a:rPr lang="ru-RU" altLang="ru-RU" sz="3600" b="1" i="1" dirty="0" smtClean="0">
                <a:latin typeface="Calibri" panose="020F0502020204030204" pitchFamily="34" charset="0"/>
              </a:rPr>
              <a:t>Взаимное приспособление</a:t>
            </a:r>
            <a:r>
              <a:rPr lang="ru-RU" altLang="ru-RU" sz="3600" dirty="0" smtClean="0">
                <a:latin typeface="Calibri" panose="020F0502020204030204" pitchFamily="34" charset="0"/>
              </a:rPr>
              <a:t> людей устраняет последние препятствия на пути эффективного взаимодействия - ими созданы. Теперь инициатор контакта не маскирует различие между собой и собеседником, как это было на предыдущих этапах общения, а, наоборот, подчеркивает эти различия, обосновывая, почему он берет на себя роль лидера, а собеседник (пациент, клиент) должен признать свою подчиненную роль.</a:t>
            </a:r>
          </a:p>
          <a:p>
            <a:endParaRPr lang="ru-RU" altLang="ru-RU" dirty="0" smtClean="0"/>
          </a:p>
        </p:txBody>
      </p:sp>
    </p:spTree>
    <p:extLst>
      <p:ext uri="{BB962C8B-B14F-4D97-AF65-F5344CB8AC3E}">
        <p14:creationId xmlns:p14="http://schemas.microsoft.com/office/powerpoint/2010/main" val="2769583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199" y="1825625"/>
            <a:ext cx="11060875" cy="4351338"/>
          </a:xfrm>
        </p:spPr>
        <p:txBody>
          <a:bodyPr>
            <a:normAutofit fontScale="92500" lnSpcReduction="10000"/>
          </a:bodyPr>
          <a:lstStyle/>
          <a:p>
            <a:pPr marL="0" indent="0">
              <a:lnSpc>
                <a:spcPct val="100000"/>
              </a:lnSpc>
              <a:spcBef>
                <a:spcPts val="0"/>
              </a:spcBef>
              <a:buNone/>
              <a:defRPr/>
            </a:pPr>
            <a:r>
              <a:rPr lang="ru-RU" altLang="ru-RU" sz="3200" b="1" i="1" dirty="0" smtClean="0">
                <a:latin typeface="Arial" panose="020B0604020202020204" pitchFamily="34" charset="0"/>
                <a:cs typeface="Arial" panose="020B0604020202020204" pitchFamily="34" charset="0"/>
              </a:rPr>
              <a:t>1. накопление </a:t>
            </a:r>
            <a:r>
              <a:rPr lang="ru-RU" altLang="ru-RU" sz="3200" b="1" i="1" dirty="0">
                <a:latin typeface="Arial" panose="020B0604020202020204" pitchFamily="34" charset="0"/>
                <a:cs typeface="Arial" panose="020B0604020202020204" pitchFamily="34" charset="0"/>
              </a:rPr>
              <a:t>согласия</a:t>
            </a:r>
            <a:r>
              <a:rPr lang="ru-RU" altLang="ru-RU" sz="3200" b="1" i="1" dirty="0" smtClean="0">
                <a:latin typeface="Arial" panose="020B0604020202020204" pitchFamily="34" charset="0"/>
                <a:cs typeface="Arial" panose="020B0604020202020204" pitchFamily="34" charset="0"/>
              </a:rPr>
              <a:t>.</a:t>
            </a:r>
          </a:p>
          <a:p>
            <a:pPr marL="0" indent="0">
              <a:lnSpc>
                <a:spcPct val="100000"/>
              </a:lnSpc>
              <a:spcBef>
                <a:spcPts val="0"/>
              </a:spcBef>
              <a:buSzPct val="45000"/>
              <a:buNone/>
              <a:defRPr/>
            </a:pPr>
            <a:r>
              <a:rPr lang="ru-RU" altLang="ru-RU" sz="3200" b="1" i="1" dirty="0" smtClean="0">
                <a:latin typeface="Arial" panose="020B0604020202020204" pitchFamily="34" charset="0"/>
                <a:cs typeface="Arial" panose="020B0604020202020204" pitchFamily="34" charset="0"/>
              </a:rPr>
              <a:t>2. поиск </a:t>
            </a:r>
            <a:r>
              <a:rPr lang="ru-RU" altLang="ru-RU" sz="3200" b="1" i="1" dirty="0">
                <a:latin typeface="Arial" panose="020B0604020202020204" pitchFamily="34" charset="0"/>
                <a:cs typeface="Arial" panose="020B0604020202020204" pitchFamily="34" charset="0"/>
              </a:rPr>
              <a:t>совпадающих интересов.</a:t>
            </a:r>
            <a:r>
              <a:rPr lang="ru-RU" altLang="ru-RU" sz="3200" dirty="0">
                <a:latin typeface="Arial" panose="020B0604020202020204" pitchFamily="34" charset="0"/>
                <a:cs typeface="Arial" panose="020B0604020202020204" pitchFamily="34" charset="0"/>
              </a:rPr>
              <a:t> </a:t>
            </a:r>
            <a:endParaRPr lang="ru-RU" altLang="ru-RU" sz="3200" dirty="0" smtClean="0">
              <a:latin typeface="Arial" panose="020B0604020202020204" pitchFamily="34" charset="0"/>
              <a:cs typeface="Arial" panose="020B0604020202020204" pitchFamily="34" charset="0"/>
            </a:endParaRPr>
          </a:p>
          <a:p>
            <a:pPr marL="0" indent="0">
              <a:lnSpc>
                <a:spcPct val="100000"/>
              </a:lnSpc>
              <a:spcBef>
                <a:spcPts val="0"/>
              </a:spcBef>
              <a:buSzPct val="45000"/>
              <a:buNone/>
              <a:defRPr/>
            </a:pPr>
            <a:r>
              <a:rPr lang="ru-RU" altLang="ru-RU" sz="3200" b="1" i="1" dirty="0" smtClean="0">
                <a:latin typeface="Arial" panose="020B0604020202020204" pitchFamily="34" charset="0"/>
                <a:cs typeface="Arial" panose="020B0604020202020204" pitchFamily="34" charset="0"/>
              </a:rPr>
              <a:t>3. взаимное </a:t>
            </a:r>
            <a:r>
              <a:rPr lang="ru-RU" altLang="ru-RU" sz="3200" b="1" i="1" dirty="0">
                <a:latin typeface="Arial" panose="020B0604020202020204" pitchFamily="34" charset="0"/>
                <a:cs typeface="Arial" panose="020B0604020202020204" pitchFamily="34" charset="0"/>
              </a:rPr>
              <a:t>принятие для обсуждения личностных качеств и принципов.</a:t>
            </a:r>
            <a:endParaRPr lang="ru-RU" altLang="ru-RU" sz="3200" b="1" i="1" dirty="0" smtClean="0">
              <a:latin typeface="Arial" panose="020B0604020202020204" pitchFamily="34" charset="0"/>
              <a:cs typeface="Arial" panose="020B0604020202020204" pitchFamily="34" charset="0"/>
            </a:endParaRPr>
          </a:p>
          <a:p>
            <a:pPr marL="0" indent="0">
              <a:lnSpc>
                <a:spcPct val="100000"/>
              </a:lnSpc>
              <a:spcBef>
                <a:spcPts val="0"/>
              </a:spcBef>
              <a:buNone/>
              <a:defRPr/>
            </a:pPr>
            <a:r>
              <a:rPr lang="ru-RU" altLang="ru-RU" sz="3200" b="1" i="1" dirty="0" smtClean="0">
                <a:latin typeface="Arial" panose="020B0604020202020204" pitchFamily="34" charset="0"/>
                <a:cs typeface="Arial" panose="020B0604020202020204" pitchFamily="34" charset="0"/>
              </a:rPr>
              <a:t>4. выявление </a:t>
            </a:r>
            <a:r>
              <a:rPr lang="ru-RU" altLang="ru-RU" sz="3200" b="1" i="1" dirty="0">
                <a:latin typeface="Arial" panose="020B0604020202020204" pitchFamily="34" charset="0"/>
                <a:cs typeface="Arial" panose="020B0604020202020204" pitchFamily="34" charset="0"/>
              </a:rPr>
              <a:t>качеств, опасных для взаимодействия</a:t>
            </a:r>
            <a:endParaRPr lang="ru-RU" altLang="ru-RU" sz="3200" b="1" i="1" dirty="0" smtClean="0">
              <a:latin typeface="Arial" panose="020B0604020202020204" pitchFamily="34" charset="0"/>
              <a:cs typeface="Arial" panose="020B0604020202020204" pitchFamily="34" charset="0"/>
            </a:endParaRPr>
          </a:p>
          <a:p>
            <a:pPr marL="0" indent="0">
              <a:lnSpc>
                <a:spcPct val="100000"/>
              </a:lnSpc>
              <a:spcBef>
                <a:spcPts val="0"/>
              </a:spcBef>
              <a:buNone/>
              <a:defRPr/>
            </a:pPr>
            <a:r>
              <a:rPr lang="ru-RU" altLang="ru-RU" sz="3200" b="1" i="1" dirty="0" smtClean="0">
                <a:latin typeface="Arial" panose="020B0604020202020204" pitchFamily="34" charset="0"/>
                <a:cs typeface="Arial" panose="020B0604020202020204" pitchFamily="34" charset="0"/>
              </a:rPr>
              <a:t>5. способы индивидуального воздействия и</a:t>
            </a:r>
            <a:r>
              <a:rPr lang="ru-RU" altLang="ru-RU" sz="3200" dirty="0" smtClean="0">
                <a:latin typeface="Arial" panose="020B0604020202020204" pitchFamily="34" charset="0"/>
                <a:cs typeface="Arial" panose="020B0604020202020204" pitchFamily="34" charset="0"/>
              </a:rPr>
              <a:t> взаимной адаптации партнеров</a:t>
            </a:r>
            <a:endParaRPr lang="ru-RU" altLang="ru-RU" sz="3200" b="1" i="1" dirty="0" smtClean="0">
              <a:latin typeface="Arial" panose="020B0604020202020204" pitchFamily="34" charset="0"/>
              <a:cs typeface="Arial" panose="020B0604020202020204" pitchFamily="34" charset="0"/>
            </a:endParaRPr>
          </a:p>
          <a:p>
            <a:pPr marL="0" indent="0">
              <a:lnSpc>
                <a:spcPct val="100000"/>
              </a:lnSpc>
              <a:spcBef>
                <a:spcPts val="0"/>
              </a:spcBef>
              <a:buNone/>
              <a:defRPr/>
            </a:pPr>
            <a:r>
              <a:rPr lang="ru-RU" altLang="ru-RU" sz="3200" b="1" i="1" dirty="0" smtClean="0">
                <a:latin typeface="Arial" panose="020B0604020202020204" pitchFamily="34" charset="0"/>
                <a:cs typeface="Arial" panose="020B0604020202020204" pitchFamily="34" charset="0"/>
              </a:rPr>
              <a:t>6. согласованное взаимодействие. Взаимное приспособление.</a:t>
            </a:r>
          </a:p>
          <a:p>
            <a:pPr marL="0" indent="0" algn="r">
              <a:lnSpc>
                <a:spcPct val="100000"/>
              </a:lnSpc>
              <a:spcBef>
                <a:spcPts val="0"/>
              </a:spcBef>
              <a:buNone/>
              <a:defRPr/>
            </a:pPr>
            <a:r>
              <a:rPr lang="ru-RU" altLang="ru-RU" sz="2200" b="1" i="1" dirty="0" smtClean="0">
                <a:solidFill>
                  <a:srgbClr val="C00000"/>
                </a:solidFill>
                <a:latin typeface="Calibri" panose="020F0502020204030204" pitchFamily="34" charset="0"/>
              </a:rPr>
              <a:t>ПРАКТИКУМ</a:t>
            </a:r>
            <a:endParaRPr lang="ru-RU" sz="2200" b="1" i="1" dirty="0">
              <a:solidFill>
                <a:srgbClr val="C00000"/>
              </a:solidFill>
              <a:latin typeface="Calibri" panose="020F0502020204030204" pitchFamily="34" charset="0"/>
            </a:endParaRPr>
          </a:p>
          <a:p>
            <a:pPr>
              <a:defRPr/>
            </a:pPr>
            <a:endParaRPr lang="ru-RU" dirty="0"/>
          </a:p>
        </p:txBody>
      </p:sp>
      <p:sp>
        <p:nvSpPr>
          <p:cNvPr id="4" name="Rectangle 2"/>
          <p:cNvSpPr txBox="1">
            <a:spLocks noChangeArrowheads="1"/>
          </p:cNvSpPr>
          <p:nvPr/>
        </p:nvSpPr>
        <p:spPr bwMode="auto">
          <a:xfrm>
            <a:off x="953984" y="308759"/>
            <a:ext cx="10284031" cy="1137886"/>
          </a:xfrm>
          <a:prstGeom prst="rect">
            <a:avLst/>
          </a:prstGeom>
          <a:solidFill>
            <a:schemeClr val="accent5">
              <a:lumMod val="20000"/>
              <a:lumOff val="80000"/>
            </a:schemeClr>
          </a:solidFill>
          <a:ln>
            <a:noFill/>
          </a:ln>
          <a:effectLst/>
        </p:spPr>
        <p:txBody>
          <a:bodyPr lIns="0" tIns="0" rIns="0" bIns="0" anchor="ctr"/>
          <a:lst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a:lstStyle>
          <a:p>
            <a:pPr>
              <a:lnSpc>
                <a:spcPts val="3175"/>
              </a:lnSpc>
              <a:buClrTx/>
              <a:tabLst>
                <a:tab pos="0" algn="l"/>
                <a:tab pos="446456" algn="l"/>
                <a:tab pos="895792" algn="l"/>
                <a:tab pos="1345128" algn="l"/>
                <a:tab pos="1794464" algn="l"/>
                <a:tab pos="2243800" algn="l"/>
                <a:tab pos="2693137" algn="l"/>
                <a:tab pos="3142473" algn="l"/>
                <a:tab pos="3591809" algn="l"/>
                <a:tab pos="4041145" algn="l"/>
                <a:tab pos="4490481" algn="l"/>
                <a:tab pos="4939817" algn="l"/>
                <a:tab pos="5389154" algn="l"/>
                <a:tab pos="5838490" algn="l"/>
                <a:tab pos="6287826" algn="l"/>
                <a:tab pos="6737162" algn="l"/>
                <a:tab pos="7186498" algn="l"/>
                <a:tab pos="7635834" algn="l"/>
                <a:tab pos="8085171" algn="l"/>
                <a:tab pos="8533067" algn="l"/>
                <a:tab pos="8982403" algn="l"/>
              </a:tabLst>
              <a:defRPr/>
            </a:pPr>
            <a:r>
              <a:rPr lang="ru-RU" altLang="ru-RU" sz="3629" b="1" dirty="0"/>
              <a:t>Установление доверительных отношений</a:t>
            </a:r>
          </a:p>
        </p:txBody>
      </p:sp>
    </p:spTree>
    <p:extLst>
      <p:ext uri="{BB962C8B-B14F-4D97-AF65-F5344CB8AC3E}">
        <p14:creationId xmlns:p14="http://schemas.microsoft.com/office/powerpoint/2010/main" val="861509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Прямоугольник 1"/>
          <p:cNvSpPr>
            <a:spLocks noChangeArrowheads="1"/>
          </p:cNvSpPr>
          <p:nvPr/>
        </p:nvSpPr>
        <p:spPr bwMode="auto">
          <a:xfrm>
            <a:off x="807522" y="364619"/>
            <a:ext cx="11222182"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400"/>
              </a:lnSpc>
              <a:spcAft>
                <a:spcPts val="600"/>
              </a:spcAft>
            </a:pPr>
            <a:r>
              <a:rPr lang="ru-RU" altLang="ru-RU" sz="2400" b="1" dirty="0">
                <a:solidFill>
                  <a:srgbClr val="363636"/>
                </a:solidFill>
                <a:latin typeface="Arial" panose="020B0604020202020204" pitchFamily="34" charset="0"/>
                <a:cs typeface="Arial" panose="020B0604020202020204" pitchFamily="34" charset="0"/>
              </a:rPr>
              <a:t>Ситуационная задача №1:</a:t>
            </a:r>
            <a:r>
              <a:rPr lang="ru-RU" altLang="ru-RU" sz="2400" dirty="0">
                <a:solidFill>
                  <a:srgbClr val="363636"/>
                </a:solidFill>
                <a:latin typeface="Arial" panose="020B0604020202020204" pitchFamily="34" charset="0"/>
                <a:cs typeface="Arial" panose="020B0604020202020204" pitchFamily="34" charset="0"/>
              </a:rPr>
              <a:t> «Удивительное дело, какая полная бывает иллюзия того, что красота есть добро Красивая женщина говорит глупости, ты слушаешь и не слышишь глупости, а слышишь умное Она говорит, делает гадости, а ты видишь что-то милое Когда же она не говорит ни глупостей, ни гадостей, а красива, то сейчас уверяешься, что она чудо как умна и нравственна» (Л.Н Толстой. «</a:t>
            </a:r>
            <a:r>
              <a:rPr lang="ru-RU" altLang="ru-RU" sz="2400" dirty="0" err="1">
                <a:solidFill>
                  <a:srgbClr val="363636"/>
                </a:solidFill>
                <a:latin typeface="Arial" panose="020B0604020202020204" pitchFamily="34" charset="0"/>
                <a:cs typeface="Arial" panose="020B0604020202020204" pitchFamily="34" charset="0"/>
              </a:rPr>
              <a:t>Крейцерова</a:t>
            </a:r>
            <a:r>
              <a:rPr lang="ru-RU" altLang="ru-RU" sz="2400" dirty="0">
                <a:solidFill>
                  <a:srgbClr val="363636"/>
                </a:solidFill>
                <a:latin typeface="Arial" panose="020B0604020202020204" pitchFamily="34" charset="0"/>
                <a:cs typeface="Arial" panose="020B0604020202020204" pitchFamily="34" charset="0"/>
              </a:rPr>
              <a:t> соната»). </a:t>
            </a:r>
          </a:p>
          <a:p>
            <a:pPr>
              <a:lnSpc>
                <a:spcPts val="2400"/>
              </a:lnSpc>
              <a:spcAft>
                <a:spcPts val="600"/>
              </a:spcAft>
            </a:pPr>
            <a:r>
              <a:rPr lang="ru-RU" altLang="ru-RU" sz="2400" dirty="0">
                <a:solidFill>
                  <a:srgbClr val="363636"/>
                </a:solidFill>
                <a:latin typeface="Arial" panose="020B0604020202020204" pitchFamily="34" charset="0"/>
                <a:cs typeface="Arial" panose="020B0604020202020204" pitchFamily="34" charset="0"/>
              </a:rPr>
              <a:t>«Красота производит совершенные чудеса. Все душевные недостатки в красавице вместо того, чтобы произвести отвращение, становятся как-то необыкновенно привлекательны» (</a:t>
            </a:r>
            <a:r>
              <a:rPr lang="ru-RU" altLang="ru-RU" sz="2400" dirty="0" err="1">
                <a:solidFill>
                  <a:srgbClr val="363636"/>
                </a:solidFill>
                <a:latin typeface="Arial" panose="020B0604020202020204" pitchFamily="34" charset="0"/>
                <a:cs typeface="Arial" panose="020B0604020202020204" pitchFamily="34" charset="0"/>
              </a:rPr>
              <a:t>Н.В.Гоголь</a:t>
            </a:r>
            <a:r>
              <a:rPr lang="ru-RU" altLang="ru-RU" sz="2400" dirty="0">
                <a:solidFill>
                  <a:srgbClr val="363636"/>
                </a:solidFill>
                <a:latin typeface="Arial" panose="020B0604020202020204" pitchFamily="34" charset="0"/>
                <a:cs typeface="Arial" panose="020B0604020202020204" pitchFamily="34" charset="0"/>
              </a:rPr>
              <a:t>. «Невский проспект»)</a:t>
            </a:r>
          </a:p>
          <a:p>
            <a:pPr>
              <a:lnSpc>
                <a:spcPts val="2400"/>
              </a:lnSpc>
              <a:spcAft>
                <a:spcPts val="600"/>
              </a:spcAft>
            </a:pPr>
            <a:r>
              <a:rPr lang="ru-RU" altLang="ru-RU" sz="2400" dirty="0">
                <a:solidFill>
                  <a:srgbClr val="363636"/>
                </a:solidFill>
                <a:latin typeface="Arial" panose="020B0604020202020204" pitchFamily="34" charset="0"/>
                <a:cs typeface="Arial" panose="020B0604020202020204" pitchFamily="34" charset="0"/>
              </a:rPr>
              <a:t> «На нем был черный фрак, побелевший уже по швам, панталоны летние... под истертым черным галстуком на желтоватой манишке блестел фальшивый алмаз, шершавая шляпа, казалось, видела и вёдро и ненастье. </a:t>
            </a:r>
            <a:r>
              <a:rPr lang="ru-RU" altLang="ru-RU" sz="2400" dirty="0" err="1">
                <a:solidFill>
                  <a:srgbClr val="363636"/>
                </a:solidFill>
                <a:latin typeface="Arial" panose="020B0604020202020204" pitchFamily="34" charset="0"/>
                <a:cs typeface="Arial" panose="020B0604020202020204" pitchFamily="34" charset="0"/>
              </a:rPr>
              <a:t>Встретясь</a:t>
            </a:r>
            <a:r>
              <a:rPr lang="ru-RU" altLang="ru-RU" sz="2400" dirty="0">
                <a:solidFill>
                  <a:srgbClr val="363636"/>
                </a:solidFill>
                <a:latin typeface="Arial" panose="020B0604020202020204" pitchFamily="34" charset="0"/>
                <a:cs typeface="Arial" panose="020B0604020202020204" pitchFamily="34" charset="0"/>
              </a:rPr>
              <a:t> с этим человеком в лесу, вы приняли бы его за разбойника; в обществе за политического заговорщика; в передней - за шарлатана, торгующего эликсирами или мышьяком» (</a:t>
            </a:r>
            <a:r>
              <a:rPr lang="ru-RU" altLang="ru-RU" sz="2400" dirty="0" err="1">
                <a:solidFill>
                  <a:srgbClr val="363636"/>
                </a:solidFill>
                <a:latin typeface="Arial" panose="020B0604020202020204" pitchFamily="34" charset="0"/>
                <a:cs typeface="Arial" panose="020B0604020202020204" pitchFamily="34" charset="0"/>
              </a:rPr>
              <a:t>А.С.Пушкин</a:t>
            </a:r>
            <a:r>
              <a:rPr lang="ru-RU" altLang="ru-RU" sz="2400" dirty="0">
                <a:solidFill>
                  <a:srgbClr val="363636"/>
                </a:solidFill>
                <a:latin typeface="Arial" panose="020B0604020202020204" pitchFamily="34" charset="0"/>
                <a:cs typeface="Arial" panose="020B0604020202020204" pitchFamily="34" charset="0"/>
              </a:rPr>
              <a:t>. «Египетские ночи»). </a:t>
            </a:r>
            <a:endParaRPr lang="ru-RU" altLang="ru-RU" sz="2400" dirty="0" smtClean="0">
              <a:solidFill>
                <a:srgbClr val="363636"/>
              </a:solidFill>
              <a:latin typeface="Arial" panose="020B0604020202020204" pitchFamily="34" charset="0"/>
              <a:cs typeface="Arial" panose="020B0604020202020204" pitchFamily="34" charset="0"/>
            </a:endParaRPr>
          </a:p>
          <a:p>
            <a:pPr>
              <a:lnSpc>
                <a:spcPts val="2400"/>
              </a:lnSpc>
              <a:spcAft>
                <a:spcPts val="600"/>
              </a:spcAft>
            </a:pPr>
            <a:r>
              <a:rPr lang="ru-RU" altLang="ru-RU" sz="2400" dirty="0" smtClean="0">
                <a:solidFill>
                  <a:srgbClr val="363636"/>
                </a:solidFill>
                <a:latin typeface="Arial" panose="020B0604020202020204" pitchFamily="34" charset="0"/>
                <a:cs typeface="Arial" panose="020B0604020202020204" pitchFamily="34" charset="0"/>
              </a:rPr>
              <a:t>Проанализируйте </a:t>
            </a:r>
            <a:r>
              <a:rPr lang="ru-RU" altLang="ru-RU" sz="2400" dirty="0">
                <a:solidFill>
                  <a:srgbClr val="363636"/>
                </a:solidFill>
                <a:latin typeface="Arial" panose="020B0604020202020204" pitchFamily="34" charset="0"/>
                <a:cs typeface="Arial" panose="020B0604020202020204" pitchFamily="34" charset="0"/>
              </a:rPr>
              <a:t>отрывки, представленные ниже, определите типовую схему перцепции, систематические ошибки социального восприятия?</a:t>
            </a:r>
          </a:p>
          <a:p>
            <a:pPr>
              <a:lnSpc>
                <a:spcPts val="2400"/>
              </a:lnSpc>
              <a:spcAft>
                <a:spcPts val="600"/>
              </a:spcAft>
            </a:pPr>
            <a:r>
              <a:rPr lang="ru-RU" altLang="ru-RU" sz="2400" dirty="0">
                <a:solidFill>
                  <a:srgbClr val="363636"/>
                </a:solidFill>
                <a:latin typeface="Arial" panose="020B0604020202020204" pitchFamily="34" charset="0"/>
                <a:cs typeface="Arial" panose="020B0604020202020204" pitchFamily="34" charset="0"/>
              </a:rPr>
              <a:t>1) Одна из ошибок социальной перцепции ?</a:t>
            </a:r>
          </a:p>
          <a:p>
            <a:pPr>
              <a:lnSpc>
                <a:spcPts val="2400"/>
              </a:lnSpc>
              <a:spcAft>
                <a:spcPts val="600"/>
              </a:spcAft>
            </a:pPr>
            <a:r>
              <a:rPr lang="ru-RU" altLang="ru-RU" sz="2400" dirty="0">
                <a:solidFill>
                  <a:srgbClr val="363636"/>
                </a:solidFill>
                <a:latin typeface="Arial" panose="020B0604020202020204" pitchFamily="34" charset="0"/>
                <a:cs typeface="Arial" panose="020B0604020202020204" pitchFamily="34" charset="0"/>
              </a:rPr>
              <a:t>2) Положительные характеристики приписываются в основном ?</a:t>
            </a:r>
          </a:p>
        </p:txBody>
      </p:sp>
    </p:spTree>
    <p:extLst>
      <p:ext uri="{BB962C8B-B14F-4D97-AF65-F5344CB8AC3E}">
        <p14:creationId xmlns:p14="http://schemas.microsoft.com/office/powerpoint/2010/main" val="4837649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Прямоугольник 1"/>
          <p:cNvSpPr>
            <a:spLocks noChangeArrowheads="1"/>
          </p:cNvSpPr>
          <p:nvPr/>
        </p:nvSpPr>
        <p:spPr bwMode="auto">
          <a:xfrm>
            <a:off x="1306287" y="1860416"/>
            <a:ext cx="1035528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altLang="ru-RU" sz="2800" b="1" dirty="0">
                <a:solidFill>
                  <a:srgbClr val="363636"/>
                </a:solidFill>
                <a:latin typeface="tahoma" panose="020B0604030504040204" pitchFamily="34" charset="0"/>
              </a:rPr>
              <a:t>Ответ 1: </a:t>
            </a:r>
            <a:r>
              <a:rPr lang="ru-RU" altLang="ru-RU" sz="2800" dirty="0">
                <a:solidFill>
                  <a:srgbClr val="363636"/>
                </a:solidFill>
                <a:latin typeface="tahoma" panose="020B0604030504040204" pitchFamily="34" charset="0"/>
              </a:rPr>
              <a:t>Неопрятно одетый человек, вызывает отрицательное отношение</a:t>
            </a:r>
            <a:r>
              <a:rPr lang="ru-RU" altLang="ru-RU" sz="2800" dirty="0" smtClean="0">
                <a:solidFill>
                  <a:srgbClr val="363636"/>
                </a:solidFill>
                <a:latin typeface="tahoma" panose="020B0604030504040204" pitchFamily="34" charset="0"/>
              </a:rPr>
              <a:t>.</a:t>
            </a:r>
          </a:p>
          <a:p>
            <a:endParaRPr lang="ru-RU" altLang="ru-RU" sz="2800" dirty="0">
              <a:solidFill>
                <a:srgbClr val="363636"/>
              </a:solidFill>
              <a:latin typeface="tahoma" panose="020B0604030504040204" pitchFamily="34" charset="0"/>
            </a:endParaRPr>
          </a:p>
          <a:p>
            <a:r>
              <a:rPr lang="ru-RU" altLang="ru-RU" sz="2800" b="1" dirty="0">
                <a:solidFill>
                  <a:srgbClr val="363636"/>
                </a:solidFill>
                <a:latin typeface="tahoma" panose="020B0604030504040204" pitchFamily="34" charset="0"/>
              </a:rPr>
              <a:t>Ответ 2: </a:t>
            </a:r>
            <a:r>
              <a:rPr lang="ru-RU" altLang="ru-RU" sz="2800" dirty="0">
                <a:solidFill>
                  <a:srgbClr val="363636"/>
                </a:solidFill>
                <a:latin typeface="tahoma" panose="020B0604030504040204" pitchFamily="34" charset="0"/>
              </a:rPr>
              <a:t>Красивые люди оцениваются более положительно, хотя объективно им могут быть не присущи приписываемые положительных особенности характера</a:t>
            </a:r>
            <a:r>
              <a:rPr lang="ru-RU" altLang="ru-RU" sz="2000" dirty="0">
                <a:solidFill>
                  <a:srgbClr val="363636"/>
                </a:solidFill>
                <a:latin typeface="tahoma" panose="020B0604030504040204" pitchFamily="34" charset="0"/>
              </a:rPr>
              <a:t> </a:t>
            </a:r>
          </a:p>
        </p:txBody>
      </p:sp>
    </p:spTree>
    <p:extLst>
      <p:ext uri="{BB962C8B-B14F-4D97-AF65-F5344CB8AC3E}">
        <p14:creationId xmlns:p14="http://schemas.microsoft.com/office/powerpoint/2010/main" val="17063943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Прямоугольник 1"/>
          <p:cNvSpPr>
            <a:spLocks noChangeArrowheads="1"/>
          </p:cNvSpPr>
          <p:nvPr/>
        </p:nvSpPr>
        <p:spPr bwMode="auto">
          <a:xfrm>
            <a:off x="807522" y="423405"/>
            <a:ext cx="107709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altLang="ru-RU" sz="2800" b="1" dirty="0">
                <a:solidFill>
                  <a:srgbClr val="363636"/>
                </a:solidFill>
                <a:latin typeface="tahoma" panose="020B0604030504040204" pitchFamily="34" charset="0"/>
              </a:rPr>
              <a:t>Ситуационная задача №2:</a:t>
            </a:r>
            <a:r>
              <a:rPr lang="ru-RU" altLang="ru-RU" sz="2800" dirty="0">
                <a:solidFill>
                  <a:srgbClr val="363636"/>
                </a:solidFill>
                <a:latin typeface="tahoma" panose="020B0604030504040204" pitchFamily="34" charset="0"/>
              </a:rPr>
              <a:t> Величина межличностной дистанции зависит от культурных традиций, воспитания, индивидуального жизненного опыта и личностных особенностей.</a:t>
            </a:r>
          </a:p>
          <a:p>
            <a:r>
              <a:rPr lang="ru-RU" altLang="ru-RU" sz="2800" dirty="0">
                <a:solidFill>
                  <a:srgbClr val="363636"/>
                </a:solidFill>
                <a:latin typeface="tahoma" panose="020B0604030504040204" pitchFamily="34" charset="0"/>
              </a:rPr>
              <a:t>1) Город и село. Где она длиннее, где короче и почему?</a:t>
            </a:r>
          </a:p>
          <a:p>
            <a:r>
              <a:rPr lang="ru-RU" altLang="ru-RU" sz="2800" dirty="0">
                <a:solidFill>
                  <a:srgbClr val="363636"/>
                </a:solidFill>
                <a:latin typeface="tahoma" panose="020B0604030504040204" pitchFamily="34" charset="0"/>
              </a:rPr>
              <a:t> 2) Объясните особенности этих различий ?</a:t>
            </a:r>
          </a:p>
        </p:txBody>
      </p:sp>
      <p:sp>
        <p:nvSpPr>
          <p:cNvPr id="2" name="Прямоугольник 1"/>
          <p:cNvSpPr>
            <a:spLocks noChangeArrowheads="1"/>
          </p:cNvSpPr>
          <p:nvPr/>
        </p:nvSpPr>
        <p:spPr bwMode="auto">
          <a:xfrm>
            <a:off x="807522" y="3577100"/>
            <a:ext cx="10842171"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altLang="ru-RU" sz="2600" b="1" dirty="0">
                <a:solidFill>
                  <a:srgbClr val="363636"/>
                </a:solidFill>
                <a:latin typeface="tahoma" panose="020B0604030504040204" pitchFamily="34" charset="0"/>
              </a:rPr>
              <a:t>Ответ 1: </a:t>
            </a:r>
            <a:r>
              <a:rPr lang="ru-RU" altLang="ru-RU" sz="2600" dirty="0">
                <a:solidFill>
                  <a:srgbClr val="363636"/>
                </a:solidFill>
                <a:latin typeface="tahoma" panose="020B0604030504040204" pitchFamily="34" charset="0"/>
              </a:rPr>
              <a:t>В мегаполисе межличностная дистанция ближе , в отличии от жителей деревень и окраин.</a:t>
            </a:r>
            <a:endParaRPr lang="ru-RU" altLang="ru-RU" sz="2600" b="1" dirty="0">
              <a:solidFill>
                <a:srgbClr val="363636"/>
              </a:solidFill>
              <a:latin typeface="tahoma" panose="020B0604030504040204" pitchFamily="34" charset="0"/>
            </a:endParaRPr>
          </a:p>
          <a:p>
            <a:r>
              <a:rPr lang="ru-RU" altLang="ru-RU" sz="2600" b="1" dirty="0">
                <a:solidFill>
                  <a:srgbClr val="363636"/>
                </a:solidFill>
                <a:latin typeface="tahoma" panose="020B0604030504040204" pitchFamily="34" charset="0"/>
              </a:rPr>
              <a:t>Ответ 2: </a:t>
            </a:r>
            <a:r>
              <a:rPr lang="ru-RU" altLang="ru-RU" sz="2600" dirty="0">
                <a:solidFill>
                  <a:srgbClr val="363636"/>
                </a:solidFill>
                <a:latin typeface="tahoma" panose="020B0604030504040204" pitchFamily="34" charset="0"/>
              </a:rPr>
              <a:t>Сельские жители, воспитанные в условиях меньшей плотно­сти населения, чем горожане, имеют и более просторное личност­ное пространство, поэтому при рукопожатии «деревенский» про­тянет руку издалека и наклонит корпус вперед, но с места не сойдет, а еще лучше просто помашет приветственно рукой. </a:t>
            </a:r>
          </a:p>
        </p:txBody>
      </p:sp>
    </p:spTree>
    <p:extLst>
      <p:ext uri="{BB962C8B-B14F-4D97-AF65-F5344CB8AC3E}">
        <p14:creationId xmlns:p14="http://schemas.microsoft.com/office/powerpoint/2010/main" val="4285683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Прямоугольник 3"/>
          <p:cNvSpPr>
            <a:spLocks noChangeArrowheads="1"/>
          </p:cNvSpPr>
          <p:nvPr/>
        </p:nvSpPr>
        <p:spPr bwMode="auto">
          <a:xfrm>
            <a:off x="831273" y="483373"/>
            <a:ext cx="10984675" cy="569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500"/>
              </a:lnSpc>
              <a:spcAft>
                <a:spcPts val="600"/>
              </a:spcAft>
            </a:pPr>
            <a:r>
              <a:rPr lang="ru-RU" altLang="ru-RU" b="1" dirty="0">
                <a:solidFill>
                  <a:srgbClr val="363636"/>
                </a:solidFill>
                <a:latin typeface="tahoma" panose="020B0604030504040204" pitchFamily="34" charset="0"/>
              </a:rPr>
              <a:t>Ситуационная задача №3:</a:t>
            </a:r>
            <a:r>
              <a:rPr lang="ru-RU" altLang="ru-RU" dirty="0">
                <a:solidFill>
                  <a:srgbClr val="363636"/>
                </a:solidFill>
                <a:latin typeface="tahoma" panose="020B0604030504040204" pitchFamily="34" charset="0"/>
              </a:rPr>
              <a:t> </a:t>
            </a:r>
            <a:r>
              <a:rPr lang="ru-RU" altLang="ru-RU" sz="2400" dirty="0">
                <a:solidFill>
                  <a:srgbClr val="363636"/>
                </a:solidFill>
                <a:latin typeface="tahoma" panose="020B0604030504040204" pitchFamily="34" charset="0"/>
              </a:rPr>
              <a:t>На ней был халатик, переделанный из толстовки Эрнеста Павловича и отороченный загадочным мехом. Остап сразу понял, как вести себя в светском обществе. Он закрыл глаза и сделал шаг назад. — Прекрасный мех! — воскликнул он. — Шутите! — сказала Эллочка нежно. — Это мексиканский </a:t>
            </a:r>
            <a:r>
              <a:rPr lang="ru-RU" altLang="ru-RU" sz="2400" dirty="0" err="1">
                <a:solidFill>
                  <a:srgbClr val="363636"/>
                </a:solidFill>
                <a:latin typeface="tahoma" panose="020B0604030504040204" pitchFamily="34" charset="0"/>
              </a:rPr>
              <a:t>тушкан</a:t>
            </a:r>
            <a:r>
              <a:rPr lang="ru-RU" altLang="ru-RU" sz="2400" dirty="0">
                <a:solidFill>
                  <a:srgbClr val="363636"/>
                </a:solidFill>
                <a:latin typeface="tahoma" panose="020B0604030504040204" pitchFamily="34" charset="0"/>
              </a:rPr>
              <a:t>. — Быть этого не может. Вас обманули. Вам дали гораздо лучший мех. Это шанхайский барсы. Ну да! Барсы! Я знаю их по опенку. Видите, как мех играет на солнце!.. Изумруд! Изумруд! Эллочка сама красила мексиканского </a:t>
            </a:r>
            <a:r>
              <a:rPr lang="ru-RU" altLang="ru-RU" sz="2400" dirty="0" err="1">
                <a:solidFill>
                  <a:srgbClr val="363636"/>
                </a:solidFill>
                <a:latin typeface="tahoma" panose="020B0604030504040204" pitchFamily="34" charset="0"/>
              </a:rPr>
              <a:t>тушкана</a:t>
            </a:r>
            <a:r>
              <a:rPr lang="ru-RU" altLang="ru-RU" sz="2400" dirty="0">
                <a:solidFill>
                  <a:srgbClr val="363636"/>
                </a:solidFill>
                <a:latin typeface="tahoma" panose="020B0604030504040204" pitchFamily="34" charset="0"/>
              </a:rPr>
              <a:t> зеленой акварелью, и поэтому похвала утреннего посетителя была ей особенно приятна. Не давая хозяйке опомнится, великий комбинатор вывалил все, что слышал когда-либо о мехах. После этого заговорили о шелке, и Остап обещал подарить очаровательной хозяйке несколько сот шелковых коконов, якобы привезенных ему председателем ЦИК Узбекистана. — Вы — </a:t>
            </a:r>
            <a:r>
              <a:rPr lang="ru-RU" altLang="ru-RU" sz="2400" dirty="0" err="1">
                <a:solidFill>
                  <a:srgbClr val="363636"/>
                </a:solidFill>
                <a:latin typeface="tahoma" panose="020B0604030504040204" pitchFamily="34" charset="0"/>
              </a:rPr>
              <a:t>парниша</a:t>
            </a:r>
            <a:r>
              <a:rPr lang="ru-RU" altLang="ru-RU" sz="2400" dirty="0">
                <a:solidFill>
                  <a:srgbClr val="363636"/>
                </a:solidFill>
                <a:latin typeface="tahoma" panose="020B0604030504040204" pitchFamily="34" charset="0"/>
              </a:rPr>
              <a:t>, что надо, — заметила Эллочка после первых минут знакомства…</a:t>
            </a:r>
          </a:p>
          <a:p>
            <a:pPr>
              <a:lnSpc>
                <a:spcPts val="2500"/>
              </a:lnSpc>
              <a:spcAft>
                <a:spcPts val="600"/>
              </a:spcAft>
            </a:pPr>
            <a:r>
              <a:rPr lang="ru-RU" altLang="ru-RU" sz="2400" dirty="0">
                <a:solidFill>
                  <a:srgbClr val="363636"/>
                </a:solidFill>
                <a:latin typeface="tahoma" panose="020B0604030504040204" pitchFamily="34" charset="0"/>
              </a:rPr>
              <a:t>1</a:t>
            </a:r>
            <a:r>
              <a:rPr lang="ru-RU" altLang="ru-RU" sz="2400" dirty="0" smtClean="0">
                <a:solidFill>
                  <a:srgbClr val="363636"/>
                </a:solidFill>
                <a:latin typeface="tahoma" panose="020B0604030504040204" pitchFamily="34" charset="0"/>
              </a:rPr>
              <a:t>) </a:t>
            </a:r>
            <a:r>
              <a:rPr lang="ru-RU" altLang="ru-RU" sz="2400" dirty="0">
                <a:solidFill>
                  <a:srgbClr val="363636"/>
                </a:solidFill>
                <a:latin typeface="tahoma" panose="020B0604030504040204" pitchFamily="34" charset="0"/>
              </a:rPr>
              <a:t>Какие психологические приемы лежат в основе общения Остапа </a:t>
            </a:r>
            <a:r>
              <a:rPr lang="ru-RU" altLang="ru-RU" sz="2400" dirty="0" err="1">
                <a:solidFill>
                  <a:srgbClr val="363636"/>
                </a:solidFill>
                <a:latin typeface="tahoma" panose="020B0604030504040204" pitchFamily="34" charset="0"/>
              </a:rPr>
              <a:t>Бендера</a:t>
            </a:r>
            <a:r>
              <a:rPr lang="ru-RU" altLang="ru-RU" sz="2400" dirty="0">
                <a:solidFill>
                  <a:srgbClr val="363636"/>
                </a:solidFill>
                <a:latin typeface="tahoma" panose="020B0604030504040204" pitchFamily="34" charset="0"/>
              </a:rPr>
              <a:t> с Эллочкой ?</a:t>
            </a:r>
          </a:p>
          <a:p>
            <a:pPr>
              <a:lnSpc>
                <a:spcPts val="2500"/>
              </a:lnSpc>
              <a:spcAft>
                <a:spcPts val="600"/>
              </a:spcAft>
            </a:pPr>
            <a:r>
              <a:rPr lang="ru-RU" altLang="ru-RU" sz="2400" dirty="0">
                <a:solidFill>
                  <a:srgbClr val="363636"/>
                </a:solidFill>
                <a:latin typeface="tahoma" panose="020B0604030504040204" pitchFamily="34" charset="0"/>
              </a:rPr>
              <a:t>2</a:t>
            </a:r>
            <a:r>
              <a:rPr lang="ru-RU" altLang="ru-RU" sz="2400" dirty="0" smtClean="0">
                <a:solidFill>
                  <a:srgbClr val="363636"/>
                </a:solidFill>
                <a:latin typeface="tahoma" panose="020B0604030504040204" pitchFamily="34" charset="0"/>
              </a:rPr>
              <a:t>) </a:t>
            </a:r>
            <a:r>
              <a:rPr lang="ru-RU" altLang="ru-RU" sz="2400" dirty="0">
                <a:solidFill>
                  <a:srgbClr val="363636"/>
                </a:solidFill>
                <a:latin typeface="tahoma" panose="020B0604030504040204" pitchFamily="34" charset="0"/>
              </a:rPr>
              <a:t>Характеристика манипуляции ?</a:t>
            </a:r>
          </a:p>
        </p:txBody>
      </p:sp>
    </p:spTree>
    <p:extLst>
      <p:ext uri="{BB962C8B-B14F-4D97-AF65-F5344CB8AC3E}">
        <p14:creationId xmlns:p14="http://schemas.microsoft.com/office/powerpoint/2010/main" val="30434734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ъект 2"/>
          <p:cNvSpPr>
            <a:spLocks noGrp="1"/>
          </p:cNvSpPr>
          <p:nvPr>
            <p:ph idx="1"/>
          </p:nvPr>
        </p:nvSpPr>
        <p:spPr>
          <a:xfrm>
            <a:off x="961901" y="881373"/>
            <a:ext cx="10212780" cy="5507552"/>
          </a:xfrm>
        </p:spPr>
        <p:txBody>
          <a:bodyPr>
            <a:normAutofit/>
          </a:bodyPr>
          <a:lstStyle/>
          <a:p>
            <a:pPr marL="0" indent="0">
              <a:buNone/>
            </a:pPr>
            <a:r>
              <a:rPr lang="ru-RU" altLang="ru-RU" sz="3200" b="1" dirty="0" smtClean="0"/>
              <a:t>Ответ 1</a:t>
            </a:r>
            <a:r>
              <a:rPr lang="ru-RU" altLang="ru-RU" sz="3200" dirty="0" smtClean="0"/>
              <a:t>: Психологические приемы, лежащие в основе общения Остапа </a:t>
            </a:r>
            <a:r>
              <a:rPr lang="ru-RU" altLang="ru-RU" sz="3200" dirty="0" err="1" smtClean="0"/>
              <a:t>Бендера</a:t>
            </a:r>
            <a:r>
              <a:rPr lang="ru-RU" altLang="ru-RU" sz="3200" dirty="0" smtClean="0"/>
              <a:t> с Людоедкой Эллочкой (Ложная влюбленность, или усыпление бдительности ; авторитетность манипулятора, или обман власти; гипноз; оказанная любезность, или плата за помощь ; ирония, или манипуляция </a:t>
            </a:r>
          </a:p>
          <a:p>
            <a:pPr marL="0" indent="0">
              <a:buNone/>
            </a:pPr>
            <a:r>
              <a:rPr lang="ru-RU" altLang="ru-RU" sz="3200" b="1" dirty="0" smtClean="0"/>
              <a:t>Ответ 2:</a:t>
            </a:r>
            <a:r>
              <a:rPr lang="ru-RU" altLang="ru-RU" sz="3200" dirty="0" smtClean="0"/>
              <a:t> Манипуляция — это скрытый психологический прием, целью которого является заставить человека, вопреки его интересам, выполнить нужные манипулятору  действия </a:t>
            </a:r>
          </a:p>
          <a:p>
            <a:endParaRPr lang="ru-RU" altLang="ru-RU" dirty="0" smtClean="0"/>
          </a:p>
        </p:txBody>
      </p:sp>
    </p:spTree>
    <p:extLst>
      <p:ext uri="{BB962C8B-B14F-4D97-AF65-F5344CB8AC3E}">
        <p14:creationId xmlns:p14="http://schemas.microsoft.com/office/powerpoint/2010/main" val="19914748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p:txBody>
          <a:bodyPr/>
          <a:lstStyle/>
          <a:p>
            <a:pPr algn="r"/>
            <a:r>
              <a:rPr lang="ru-RU" altLang="ru-RU" b="1" dirty="0" smtClean="0">
                <a:solidFill>
                  <a:srgbClr val="C00000"/>
                </a:solidFill>
              </a:rPr>
              <a:t>Практикум</a:t>
            </a:r>
          </a:p>
        </p:txBody>
      </p:sp>
      <p:sp>
        <p:nvSpPr>
          <p:cNvPr id="52227" name="Прямоугольник 2"/>
          <p:cNvSpPr>
            <a:spLocks noChangeArrowheads="1"/>
          </p:cNvSpPr>
          <p:nvPr/>
        </p:nvSpPr>
        <p:spPr bwMode="auto">
          <a:xfrm>
            <a:off x="2175909" y="2187590"/>
            <a:ext cx="87018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altLang="ru-RU" sz="2800" b="1" dirty="0">
                <a:solidFill>
                  <a:srgbClr val="00664D"/>
                </a:solidFill>
                <a:latin typeface="Times New Roman" panose="02020603050405020304" pitchFamily="18" charset="0"/>
                <a:cs typeface="Times New Roman" panose="02020603050405020304" pitchFamily="18" charset="0"/>
              </a:rPr>
              <a:t>БЛАНКОВЫЙ ТЕСТ НА ОПРЕДЕЛЕНИЕ КОММУНИКАТИВНЫХ СПОСОБНОСТЕЙ МЕДИЦИНСКОГО РАБОТНИКА</a:t>
            </a:r>
          </a:p>
        </p:txBody>
      </p:sp>
    </p:spTree>
    <p:extLst>
      <p:ext uri="{BB962C8B-B14F-4D97-AF65-F5344CB8AC3E}">
        <p14:creationId xmlns:p14="http://schemas.microsoft.com/office/powerpoint/2010/main" val="112212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C00000"/>
                </a:solidFill>
                <a:latin typeface="Monotype Corsiva" pitchFamily="66" charset="0"/>
                <a:cs typeface="Mongolian Baiti" pitchFamily="66" charset="0"/>
              </a:rPr>
              <a:t>Основное понятие коммуникации</a:t>
            </a:r>
            <a:endParaRPr lang="ru-RU" b="1" dirty="0">
              <a:solidFill>
                <a:srgbClr val="C00000"/>
              </a:solidFill>
              <a:latin typeface="Monotype Corsiva" pitchFamily="66" charset="0"/>
              <a:cs typeface="Mongolian Baiti" pitchFamily="66" charset="0"/>
            </a:endParaRPr>
          </a:p>
        </p:txBody>
      </p:sp>
      <p:sp>
        <p:nvSpPr>
          <p:cNvPr id="3" name="Содержимое 2"/>
          <p:cNvSpPr>
            <a:spLocks noGrp="1"/>
          </p:cNvSpPr>
          <p:nvPr>
            <p:ph idx="1"/>
          </p:nvPr>
        </p:nvSpPr>
        <p:spPr/>
        <p:txBody>
          <a:bodyPr>
            <a:normAutofit/>
          </a:bodyPr>
          <a:lstStyle/>
          <a:p>
            <a:pPr lvl="1">
              <a:buNone/>
            </a:pPr>
            <a:r>
              <a:rPr lang="ru-RU" b="1" dirty="0" smtClean="0">
                <a:solidFill>
                  <a:srgbClr val="C00000"/>
                </a:solidFill>
              </a:rPr>
              <a:t>Коммуникация, или общение,</a:t>
            </a:r>
            <a:r>
              <a:rPr lang="ru-RU" dirty="0" smtClean="0">
                <a:solidFill>
                  <a:srgbClr val="C00000"/>
                </a:solidFill>
              </a:rPr>
              <a:t> </a:t>
            </a:r>
            <a:r>
              <a:rPr lang="ru-RU" dirty="0" smtClean="0"/>
              <a:t> - </a:t>
            </a:r>
            <a:r>
              <a:rPr lang="ru-RU" sz="2000" dirty="0"/>
              <a:t>это </a:t>
            </a:r>
            <a:r>
              <a:rPr lang="ru-RU" sz="2000" b="1" dirty="0"/>
              <a:t>целенаправленный</a:t>
            </a:r>
            <a:r>
              <a:rPr lang="ru-RU" sz="2000" dirty="0"/>
              <a:t> процесс </a:t>
            </a:r>
            <a:r>
              <a:rPr lang="ru-RU" sz="2000" b="1" dirty="0"/>
              <a:t>информационного обмена</a:t>
            </a:r>
            <a:r>
              <a:rPr lang="ru-RU" sz="2000" dirty="0"/>
              <a:t> между двумя и более </a:t>
            </a:r>
            <a:r>
              <a:rPr lang="ru-RU" sz="2000" b="1" dirty="0"/>
              <a:t>сущностями с помощью языковых, невербальных средств и компонентов других знаковых систем</a:t>
            </a:r>
            <a:r>
              <a:rPr lang="ru-RU" sz="2000" dirty="0"/>
              <a:t>, порождаемый </a:t>
            </a:r>
            <a:r>
              <a:rPr lang="ru-RU" sz="2000" b="1" dirty="0"/>
              <a:t>потребностями совместной деятельности</a:t>
            </a:r>
            <a:r>
              <a:rPr lang="ru-RU" sz="2000" dirty="0"/>
              <a:t>, в котором происходит </a:t>
            </a:r>
            <a:r>
              <a:rPr lang="ru-RU" sz="2000" b="1" dirty="0"/>
              <a:t>координация смыслов и действий</a:t>
            </a:r>
            <a:r>
              <a:rPr lang="ru-RU" sz="2000" dirty="0"/>
              <a:t> (а именно их </a:t>
            </a:r>
            <a:r>
              <a:rPr lang="ru-RU" sz="2000" b="1" dirty="0"/>
              <a:t>порождение, соотнесение и согласование</a:t>
            </a:r>
            <a:r>
              <a:rPr lang="ru-RU" sz="2000" dirty="0"/>
              <a:t>).</a:t>
            </a:r>
          </a:p>
        </p:txBody>
      </p:sp>
      <p:pic>
        <p:nvPicPr>
          <p:cNvPr id="4" name="Рисунок 3" descr="i.jpg"/>
          <p:cNvPicPr>
            <a:picLocks noChangeAspect="1"/>
          </p:cNvPicPr>
          <p:nvPr/>
        </p:nvPicPr>
        <p:blipFill>
          <a:blip r:embed="rId2" cstate="print"/>
          <a:stretch>
            <a:fillRect/>
          </a:stretch>
        </p:blipFill>
        <p:spPr>
          <a:xfrm>
            <a:off x="2666976" y="4143380"/>
            <a:ext cx="6858048" cy="2098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14615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1033154" y="391722"/>
            <a:ext cx="9177360" cy="605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indent="3492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a:spcBef>
                <a:spcPts val="307"/>
              </a:spcBef>
              <a:spcAft>
                <a:spcPts val="136"/>
              </a:spcAft>
            </a:pPr>
            <a:r>
              <a:rPr lang="ru-RU" altLang="ru-RU" sz="2903" b="1" dirty="0">
                <a:solidFill>
                  <a:srgbClr val="000000"/>
                </a:solidFill>
              </a:rPr>
              <a:t>СХЕМА ОПИСАНИЯ ПРАКТИЧЕСКОГО ИССЛЕДОВАНИЯ</a:t>
            </a:r>
          </a:p>
          <a:p>
            <a:pPr>
              <a:spcBef>
                <a:spcPts val="307"/>
              </a:spcBef>
              <a:spcAft>
                <a:spcPts val="136"/>
              </a:spcAft>
            </a:pPr>
            <a:r>
              <a:rPr lang="ru-RU" altLang="ru-RU" sz="2722" dirty="0">
                <a:solidFill>
                  <a:srgbClr val="000000"/>
                </a:solidFill>
              </a:rPr>
              <a:t>1. Что исследовано</a:t>
            </a:r>
          </a:p>
          <a:p>
            <a:pPr>
              <a:spcBef>
                <a:spcPts val="307"/>
              </a:spcBef>
              <a:spcAft>
                <a:spcPts val="136"/>
              </a:spcAft>
            </a:pPr>
            <a:r>
              <a:rPr lang="ru-RU" altLang="ru-RU" sz="2722" dirty="0">
                <a:solidFill>
                  <a:srgbClr val="000000"/>
                </a:solidFill>
              </a:rPr>
              <a:t>2. Каким методом: правильное/полное название, кем разработано, в каком году, особенности применения.</a:t>
            </a:r>
          </a:p>
          <a:p>
            <a:pPr>
              <a:spcBef>
                <a:spcPts val="307"/>
              </a:spcBef>
              <a:spcAft>
                <a:spcPts val="136"/>
              </a:spcAft>
            </a:pPr>
            <a:r>
              <a:rPr lang="ru-RU" altLang="ru-RU" sz="2722" dirty="0">
                <a:solidFill>
                  <a:srgbClr val="000000"/>
                </a:solidFill>
              </a:rPr>
              <a:t>3. Представление результата (запись полученных результатов).</a:t>
            </a:r>
          </a:p>
          <a:p>
            <a:pPr>
              <a:spcBef>
                <a:spcPts val="307"/>
              </a:spcBef>
              <a:spcAft>
                <a:spcPts val="136"/>
              </a:spcAft>
            </a:pPr>
            <a:r>
              <a:rPr lang="ru-RU" altLang="ru-RU" sz="2722" dirty="0">
                <a:solidFill>
                  <a:srgbClr val="000000"/>
                </a:solidFill>
              </a:rPr>
              <a:t>4. Анализ результата </a:t>
            </a:r>
          </a:p>
          <a:p>
            <a:pPr>
              <a:spcBef>
                <a:spcPts val="307"/>
              </a:spcBef>
              <a:spcAft>
                <a:spcPts val="136"/>
              </a:spcAft>
            </a:pPr>
            <a:r>
              <a:rPr lang="ru-RU" altLang="ru-RU" sz="2722" dirty="0">
                <a:solidFill>
                  <a:srgbClr val="000000"/>
                </a:solidFill>
              </a:rPr>
              <a:t>5. Выводы (заключение): норма/среднее, выше/ниже среднего, совпадает с гипотезой..</a:t>
            </a:r>
          </a:p>
          <a:p>
            <a:pPr>
              <a:spcBef>
                <a:spcPts val="307"/>
              </a:spcBef>
              <a:spcAft>
                <a:spcPts val="136"/>
              </a:spcAft>
            </a:pPr>
            <a:r>
              <a:rPr lang="ru-RU" altLang="ru-RU" sz="2722" dirty="0">
                <a:solidFill>
                  <a:srgbClr val="000000"/>
                </a:solidFill>
              </a:rPr>
              <a:t>6. Рекомендации - обычно там где что-то не в рамках нормы.</a:t>
            </a:r>
          </a:p>
          <a:p>
            <a:pPr>
              <a:spcBef>
                <a:spcPts val="307"/>
              </a:spcBef>
              <a:spcAft>
                <a:spcPts val="136"/>
              </a:spcAft>
            </a:pPr>
            <a:endParaRPr lang="ru-RU" altLang="ru-RU" sz="2722" dirty="0">
              <a:solidFill>
                <a:srgbClr val="000000"/>
              </a:solidFill>
            </a:endParaRPr>
          </a:p>
        </p:txBody>
      </p:sp>
    </p:spTree>
    <p:extLst>
      <p:ext uri="{BB962C8B-B14F-4D97-AF65-F5344CB8AC3E}">
        <p14:creationId xmlns:p14="http://schemas.microsoft.com/office/powerpoint/2010/main" val="17353048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1"/>
          <p:cNvSpPr txBox="1">
            <a:spLocks noChangeArrowheads="1"/>
          </p:cNvSpPr>
          <p:nvPr/>
        </p:nvSpPr>
        <p:spPr bwMode="auto">
          <a:xfrm>
            <a:off x="2355928" y="326915"/>
            <a:ext cx="7781137" cy="979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90000"/>
              </a:lnSpc>
              <a:spcAft>
                <a:spcPct val="0"/>
              </a:spcAft>
              <a:buClrTx/>
              <a:buFontTx/>
              <a:buNone/>
            </a:pPr>
            <a:r>
              <a:rPr lang="ru-RU" altLang="ru-RU" sz="4355" b="1">
                <a:solidFill>
                  <a:srgbClr val="006666"/>
                </a:solidFill>
              </a:rPr>
              <a:t>Ассертивное поведение</a:t>
            </a:r>
          </a:p>
        </p:txBody>
      </p:sp>
      <p:sp>
        <p:nvSpPr>
          <p:cNvPr id="117763" name="Text Box 2"/>
          <p:cNvSpPr txBox="1">
            <a:spLocks noChangeArrowheads="1"/>
          </p:cNvSpPr>
          <p:nvPr/>
        </p:nvSpPr>
        <p:spPr bwMode="auto">
          <a:xfrm>
            <a:off x="2340087" y="1795870"/>
            <a:ext cx="8244865" cy="2285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spcBef>
                <a:spcPts val="635"/>
              </a:spcBef>
              <a:spcAft>
                <a:spcPct val="0"/>
              </a:spcAft>
              <a:buClrTx/>
            </a:pPr>
            <a:r>
              <a:rPr lang="ru-RU" altLang="ru-RU" sz="3266" b="1">
                <a:solidFill>
                  <a:srgbClr val="280099"/>
                </a:solidFill>
              </a:rPr>
              <a:t>Уверенное, неагрессивное поведение (от англ. </a:t>
            </a:r>
            <a:r>
              <a:rPr lang="en-US" altLang="ru-RU" sz="3266" b="1">
                <a:solidFill>
                  <a:srgbClr val="280099"/>
                </a:solidFill>
              </a:rPr>
              <a:t>assertive)</a:t>
            </a:r>
            <a:r>
              <a:rPr lang="ru-RU" altLang="ru-RU" sz="3266" b="1">
                <a:solidFill>
                  <a:srgbClr val="280099"/>
                </a:solidFill>
              </a:rPr>
              <a:t>, когда человек четко осознает собственные права и цели. Но при этом также учитывает права и цели  других людей</a:t>
            </a:r>
          </a:p>
        </p:txBody>
      </p:sp>
      <p:pic>
        <p:nvPicPr>
          <p:cNvPr id="1177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725" y="4392462"/>
            <a:ext cx="5328559" cy="23028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523588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1"/>
          <p:cNvSpPr txBox="1">
            <a:spLocks noChangeArrowheads="1"/>
          </p:cNvSpPr>
          <p:nvPr/>
        </p:nvSpPr>
        <p:spPr bwMode="auto">
          <a:xfrm>
            <a:off x="2013172" y="456529"/>
            <a:ext cx="3691108" cy="686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lnSpc>
                <a:spcPct val="90000"/>
              </a:lnSpc>
              <a:spcAft>
                <a:spcPct val="0"/>
              </a:spcAft>
              <a:buClrTx/>
              <a:buFontTx/>
              <a:buNone/>
            </a:pPr>
            <a:r>
              <a:rPr lang="ru-RU" altLang="ru-RU" sz="3266" b="1">
                <a:solidFill>
                  <a:srgbClr val="006666"/>
                </a:solidFill>
              </a:rPr>
              <a:t>Ассертивность </a:t>
            </a:r>
          </a:p>
        </p:txBody>
      </p:sp>
      <p:sp>
        <p:nvSpPr>
          <p:cNvPr id="119811" name="Text Box 2"/>
          <p:cNvSpPr txBox="1">
            <a:spLocks noChangeArrowheads="1"/>
          </p:cNvSpPr>
          <p:nvPr/>
        </p:nvSpPr>
        <p:spPr bwMode="auto">
          <a:xfrm>
            <a:off x="2111102" y="2246637"/>
            <a:ext cx="7707689" cy="757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3375" indent="-333375">
              <a:lnSpc>
                <a:spcPct val="93000"/>
              </a:lnSpc>
              <a:spcAft>
                <a:spcPts val="1413"/>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000">
                <a:solidFill>
                  <a:srgbClr val="000000"/>
                </a:solidFill>
                <a:latin typeface="Arial" panose="020B0604020202020204" pitchFamily="34" charset="0"/>
                <a:ea typeface="Microsoft YaHei" panose="020B0503020204020204" pitchFamily="34" charset="-122"/>
              </a:defRPr>
            </a:lvl9pPr>
          </a:lstStyle>
          <a:p>
            <a:pPr>
              <a:spcBef>
                <a:spcPts val="635"/>
              </a:spcBef>
              <a:spcAft>
                <a:spcPct val="0"/>
              </a:spcAft>
              <a:buClr>
                <a:srgbClr val="003366"/>
              </a:buClr>
              <a:buSzPct val="75000"/>
              <a:buFont typeface="Wingdings" panose="05000000000000000000" pitchFamily="2" charset="2"/>
              <a:buChar char=""/>
            </a:pPr>
            <a:r>
              <a:rPr lang="ru-RU" altLang="ru-RU" sz="2268" i="1">
                <a:solidFill>
                  <a:srgbClr val="7E0021"/>
                </a:solidFill>
              </a:rPr>
              <a:t>Следует отличать от наглости и неуверенности</a:t>
            </a:r>
          </a:p>
        </p:txBody>
      </p:sp>
      <p:sp>
        <p:nvSpPr>
          <p:cNvPr id="119812" name="Text Box 3"/>
          <p:cNvSpPr txBox="1">
            <a:spLocks noChangeArrowheads="1"/>
          </p:cNvSpPr>
          <p:nvPr/>
        </p:nvSpPr>
        <p:spPr bwMode="auto">
          <a:xfrm>
            <a:off x="5769086" y="254908"/>
            <a:ext cx="4735217" cy="1408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spcBef>
                <a:spcPts val="1089"/>
              </a:spcBef>
              <a:spcAft>
                <a:spcPts val="907"/>
              </a:spcAft>
              <a:buClrTx/>
            </a:pPr>
            <a:r>
              <a:rPr lang="ru-RU" altLang="ru-RU" sz="2359" b="1"/>
              <a:t>это умение отстаивать свои интересы, защищать себя, не ущемляя при этом интересов окружающих</a:t>
            </a:r>
          </a:p>
        </p:txBody>
      </p:sp>
      <p:sp>
        <p:nvSpPr>
          <p:cNvPr id="119813" name="Text Box 4"/>
          <p:cNvSpPr txBox="1">
            <a:spLocks noChangeArrowheads="1"/>
          </p:cNvSpPr>
          <p:nvPr/>
        </p:nvSpPr>
        <p:spPr bwMode="auto">
          <a:xfrm>
            <a:off x="1199408" y="4376621"/>
            <a:ext cx="10260279" cy="1633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spcBef>
                <a:spcPts val="635"/>
              </a:spcBef>
              <a:spcAft>
                <a:spcPct val="0"/>
              </a:spcAft>
              <a:buClrTx/>
            </a:pPr>
            <a:r>
              <a:rPr lang="ru-RU" altLang="ru-RU" sz="2540" b="1" dirty="0"/>
              <a:t>НЕУВЕРЕННОСТЬ</a:t>
            </a:r>
            <a:r>
              <a:rPr lang="ru-RU" altLang="ru-RU" sz="2540" dirty="0"/>
              <a:t> - Предполагает неумение защищать свои права, добиться определенных выгод для себя, неспособность защищать и выражать себя</a:t>
            </a:r>
          </a:p>
        </p:txBody>
      </p:sp>
      <p:sp>
        <p:nvSpPr>
          <p:cNvPr id="119814" name="Text Box 5"/>
          <p:cNvSpPr txBox="1">
            <a:spLocks noChangeArrowheads="1"/>
          </p:cNvSpPr>
          <p:nvPr/>
        </p:nvSpPr>
        <p:spPr bwMode="auto">
          <a:xfrm>
            <a:off x="1056904" y="2874542"/>
            <a:ext cx="10592790" cy="1376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spcBef>
                <a:spcPts val="635"/>
              </a:spcBef>
              <a:spcAft>
                <a:spcPct val="0"/>
              </a:spcAft>
              <a:buClrTx/>
            </a:pPr>
            <a:r>
              <a:rPr lang="ru-RU" altLang="ru-RU" sz="2540" b="1" dirty="0"/>
              <a:t>НАГЛОСТЬ.</a:t>
            </a:r>
            <a:r>
              <a:rPr lang="ru-RU" altLang="ru-RU" sz="2540" dirty="0"/>
              <a:t> Это защита, самовыражение и поиск выгод для себя за счет ущемления прав и свободы других людей.</a:t>
            </a:r>
          </a:p>
        </p:txBody>
      </p:sp>
    </p:spTree>
    <p:extLst>
      <p:ext uri="{BB962C8B-B14F-4D97-AF65-F5344CB8AC3E}">
        <p14:creationId xmlns:p14="http://schemas.microsoft.com/office/powerpoint/2010/main" val="35939037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
          <p:cNvSpPr txBox="1">
            <a:spLocks noChangeArrowheads="1"/>
          </p:cNvSpPr>
          <p:nvPr/>
        </p:nvSpPr>
        <p:spPr bwMode="auto">
          <a:xfrm>
            <a:off x="866899" y="1355183"/>
            <a:ext cx="10770919" cy="4758260"/>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a:spcAft>
                <a:spcPts val="386"/>
              </a:spcAft>
              <a:buClrTx/>
            </a:pPr>
            <a:r>
              <a:rPr lang="ru-RU" altLang="ru-RU" sz="2540" dirty="0"/>
              <a:t>1. Вы имеете право самостоятельно оценивать свои мысли и поведение, поэтому отвечать за них. </a:t>
            </a:r>
          </a:p>
          <a:p>
            <a:pPr>
              <a:spcAft>
                <a:spcPts val="386"/>
              </a:spcAft>
              <a:buClrTx/>
            </a:pPr>
            <a:r>
              <a:rPr lang="ru-RU" altLang="ru-RU" sz="2540" dirty="0"/>
              <a:t>2. Вы имеете право не извиняться и не объяснять свое поведение.</a:t>
            </a:r>
          </a:p>
          <a:p>
            <a:pPr>
              <a:spcAft>
                <a:spcPts val="386"/>
              </a:spcAft>
              <a:buClrTx/>
            </a:pPr>
            <a:r>
              <a:rPr lang="ru-RU" altLang="ru-RU" sz="2540" dirty="0"/>
              <a:t>3. Вы имеете право менять личное мнение. </a:t>
            </a:r>
          </a:p>
          <a:p>
            <a:pPr>
              <a:spcAft>
                <a:spcPts val="386"/>
              </a:spcAft>
              <a:buClrTx/>
            </a:pPr>
            <a:r>
              <a:rPr lang="ru-RU" altLang="ru-RU" sz="2540" dirty="0"/>
              <a:t>4. Вы вправе сами решать свои проблемы. </a:t>
            </a:r>
          </a:p>
          <a:p>
            <a:pPr>
              <a:spcAft>
                <a:spcPts val="386"/>
              </a:spcAft>
              <a:buClrTx/>
            </a:pPr>
            <a:r>
              <a:rPr lang="ru-RU" altLang="ru-RU" sz="2540" dirty="0"/>
              <a:t>5. Вы можете чего-то не знать, и это нормально. </a:t>
            </a:r>
          </a:p>
          <a:p>
            <a:pPr>
              <a:spcAft>
                <a:spcPts val="386"/>
              </a:spcAft>
              <a:buClrTx/>
            </a:pPr>
            <a:r>
              <a:rPr lang="ru-RU" altLang="ru-RU" sz="2540" dirty="0"/>
              <a:t>6. Вы можете отвечать за личные ошибки. </a:t>
            </a:r>
          </a:p>
          <a:p>
            <a:pPr>
              <a:spcAft>
                <a:spcPts val="386"/>
              </a:spcAft>
              <a:buClrTx/>
            </a:pPr>
            <a:r>
              <a:rPr lang="ru-RU" altLang="ru-RU" sz="2540" dirty="0"/>
              <a:t>7. Вы имеете право сказать, что вам неинтересно.</a:t>
            </a:r>
          </a:p>
          <a:p>
            <a:pPr>
              <a:spcAft>
                <a:spcPts val="386"/>
              </a:spcAft>
              <a:buClrTx/>
            </a:pPr>
            <a:r>
              <a:rPr lang="ru-RU" altLang="ru-RU" sz="2540" dirty="0"/>
              <a:t>8. Вы вправе полноценно жить, независимости от доброжелательности и благосклонности окружающих. </a:t>
            </a:r>
          </a:p>
          <a:p>
            <a:pPr>
              <a:spcAft>
                <a:spcPts val="386"/>
              </a:spcAft>
              <a:buClrTx/>
            </a:pPr>
            <a:r>
              <a:rPr lang="ru-RU" altLang="ru-RU" sz="2540" dirty="0"/>
              <a:t>9. Вы вправе кого-то не понимать. </a:t>
            </a:r>
          </a:p>
          <a:p>
            <a:pPr>
              <a:spcAft>
                <a:spcPts val="386"/>
              </a:spcAft>
              <a:buClrTx/>
            </a:pPr>
            <a:r>
              <a:rPr lang="ru-RU" altLang="ru-RU" sz="2540" dirty="0"/>
              <a:t>10. Вы вправе принимать нелогичные решения</a:t>
            </a:r>
            <a:r>
              <a:rPr lang="ru-RU" altLang="ru-RU" sz="2903" dirty="0"/>
              <a:t>.</a:t>
            </a:r>
          </a:p>
        </p:txBody>
      </p:sp>
      <p:sp>
        <p:nvSpPr>
          <p:cNvPr id="121859" name="Text Box 2"/>
          <p:cNvSpPr txBox="1">
            <a:spLocks noChangeArrowheads="1"/>
          </p:cNvSpPr>
          <p:nvPr/>
        </p:nvSpPr>
        <p:spPr bwMode="auto">
          <a:xfrm>
            <a:off x="1654575" y="195862"/>
            <a:ext cx="8849729" cy="1075793"/>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lnSpc>
                <a:spcPct val="93000"/>
              </a:lnSpc>
              <a:spcAft>
                <a:spcPts val="14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8071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8071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8071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8071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8071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8071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8071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8071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5100" algn="l"/>
                <a:tab pos="10779125" algn="l"/>
                <a:tab pos="10780713" algn="l"/>
              </a:tabLst>
              <a:defRPr sz="2000">
                <a:solidFill>
                  <a:srgbClr val="000000"/>
                </a:solidFill>
                <a:latin typeface="Arial" panose="020B0604020202020204" pitchFamily="34" charset="0"/>
                <a:ea typeface="Microsoft YaHei" panose="020B0503020204020204" pitchFamily="34" charset="-122"/>
              </a:defRPr>
            </a:lvl9pPr>
          </a:lstStyle>
          <a:p>
            <a:pPr>
              <a:spcBef>
                <a:spcPts val="1089"/>
              </a:spcBef>
              <a:spcAft>
                <a:spcPts val="907"/>
              </a:spcAft>
              <a:buClrTx/>
            </a:pPr>
            <a:r>
              <a:rPr lang="ru-RU" altLang="ru-RU" sz="2359" b="1">
                <a:solidFill>
                  <a:srgbClr val="000080"/>
                </a:solidFill>
              </a:rPr>
              <a:t>Тренинг ассертивности</a:t>
            </a:r>
            <a:r>
              <a:rPr lang="ru-RU" altLang="ru-RU" sz="2359">
                <a:solidFill>
                  <a:srgbClr val="000080"/>
                </a:solidFill>
              </a:rPr>
              <a:t> заключается во внедрении путем самовнушения правил и принципов ассертивного поведения,  							</a:t>
            </a:r>
            <a:r>
              <a:rPr lang="ru-RU" altLang="ru-RU" sz="2359" i="1">
                <a:solidFill>
                  <a:srgbClr val="000080"/>
                </a:solidFill>
              </a:rPr>
              <a:t>Мануэль Смит.</a:t>
            </a:r>
          </a:p>
        </p:txBody>
      </p:sp>
    </p:spTree>
    <p:extLst>
      <p:ext uri="{BB962C8B-B14F-4D97-AF65-F5344CB8AC3E}">
        <p14:creationId xmlns:p14="http://schemas.microsoft.com/office/powerpoint/2010/main" val="33450022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1"/>
          <p:cNvSpPr txBox="1">
            <a:spLocks noChangeArrowheads="1"/>
          </p:cNvSpPr>
          <p:nvPr/>
        </p:nvSpPr>
        <p:spPr bwMode="auto">
          <a:xfrm>
            <a:off x="1306285" y="1468954"/>
            <a:ext cx="10212779" cy="5003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marL="207963" indent="-207963">
              <a:lnSpc>
                <a:spcPct val="93000"/>
              </a:lnSpc>
              <a:spcAft>
                <a:spcPts val="1413"/>
              </a:spcAft>
              <a:buClr>
                <a:srgbClr val="000000"/>
              </a:buClr>
              <a:buSzPct val="100000"/>
              <a:buFont typeface="Times New Roman" panose="02020603050405020304" pitchFamily="18" charset="0"/>
              <a:tabLst>
                <a:tab pos="207963" algn="l"/>
                <a:tab pos="655638" algn="l"/>
                <a:tab pos="1104900" algn="l"/>
                <a:tab pos="1554163" algn="l"/>
                <a:tab pos="2003425" algn="l"/>
                <a:tab pos="2452688" algn="l"/>
                <a:tab pos="2901950" algn="l"/>
                <a:tab pos="3351213" algn="l"/>
                <a:tab pos="3800475" algn="l"/>
                <a:tab pos="4249738" algn="l"/>
                <a:tab pos="4699000" algn="l"/>
                <a:tab pos="5148263" algn="l"/>
                <a:tab pos="5597525" algn="l"/>
                <a:tab pos="6046788" algn="l"/>
                <a:tab pos="6496050" algn="l"/>
                <a:tab pos="6945313" algn="l"/>
                <a:tab pos="7394575" algn="l"/>
                <a:tab pos="7843838" algn="l"/>
                <a:tab pos="8293100" algn="l"/>
                <a:tab pos="8742363" algn="l"/>
                <a:tab pos="9191625"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207963" algn="l"/>
                <a:tab pos="655638" algn="l"/>
                <a:tab pos="1104900" algn="l"/>
                <a:tab pos="1554163" algn="l"/>
                <a:tab pos="2003425" algn="l"/>
                <a:tab pos="2452688" algn="l"/>
                <a:tab pos="2901950" algn="l"/>
                <a:tab pos="3351213" algn="l"/>
                <a:tab pos="3800475" algn="l"/>
                <a:tab pos="4249738" algn="l"/>
                <a:tab pos="4699000" algn="l"/>
                <a:tab pos="5148263" algn="l"/>
                <a:tab pos="5597525" algn="l"/>
                <a:tab pos="6046788" algn="l"/>
                <a:tab pos="6496050" algn="l"/>
                <a:tab pos="6945313" algn="l"/>
                <a:tab pos="7394575" algn="l"/>
                <a:tab pos="7843838" algn="l"/>
                <a:tab pos="8293100" algn="l"/>
                <a:tab pos="8742363" algn="l"/>
                <a:tab pos="9191625"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207963" algn="l"/>
                <a:tab pos="655638" algn="l"/>
                <a:tab pos="1104900" algn="l"/>
                <a:tab pos="1554163" algn="l"/>
                <a:tab pos="2003425" algn="l"/>
                <a:tab pos="2452688" algn="l"/>
                <a:tab pos="2901950" algn="l"/>
                <a:tab pos="3351213" algn="l"/>
                <a:tab pos="3800475" algn="l"/>
                <a:tab pos="4249738" algn="l"/>
                <a:tab pos="4699000" algn="l"/>
                <a:tab pos="5148263" algn="l"/>
                <a:tab pos="5597525" algn="l"/>
                <a:tab pos="6046788" algn="l"/>
                <a:tab pos="6496050" algn="l"/>
                <a:tab pos="6945313" algn="l"/>
                <a:tab pos="7394575" algn="l"/>
                <a:tab pos="7843838" algn="l"/>
                <a:tab pos="8293100" algn="l"/>
                <a:tab pos="8742363" algn="l"/>
                <a:tab pos="9191625"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207963" algn="l"/>
                <a:tab pos="655638" algn="l"/>
                <a:tab pos="1104900" algn="l"/>
                <a:tab pos="1554163" algn="l"/>
                <a:tab pos="2003425" algn="l"/>
                <a:tab pos="2452688" algn="l"/>
                <a:tab pos="2901950" algn="l"/>
                <a:tab pos="3351213" algn="l"/>
                <a:tab pos="3800475" algn="l"/>
                <a:tab pos="4249738" algn="l"/>
                <a:tab pos="4699000" algn="l"/>
                <a:tab pos="5148263" algn="l"/>
                <a:tab pos="5597525" algn="l"/>
                <a:tab pos="6046788" algn="l"/>
                <a:tab pos="6496050" algn="l"/>
                <a:tab pos="6945313" algn="l"/>
                <a:tab pos="7394575" algn="l"/>
                <a:tab pos="7843838" algn="l"/>
                <a:tab pos="8293100" algn="l"/>
                <a:tab pos="8742363" algn="l"/>
                <a:tab pos="9191625"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207963" algn="l"/>
                <a:tab pos="655638" algn="l"/>
                <a:tab pos="1104900" algn="l"/>
                <a:tab pos="1554163" algn="l"/>
                <a:tab pos="2003425" algn="l"/>
                <a:tab pos="2452688" algn="l"/>
                <a:tab pos="2901950" algn="l"/>
                <a:tab pos="3351213" algn="l"/>
                <a:tab pos="3800475" algn="l"/>
                <a:tab pos="4249738" algn="l"/>
                <a:tab pos="4699000" algn="l"/>
                <a:tab pos="5148263" algn="l"/>
                <a:tab pos="5597525" algn="l"/>
                <a:tab pos="6046788" algn="l"/>
                <a:tab pos="6496050" algn="l"/>
                <a:tab pos="6945313" algn="l"/>
                <a:tab pos="7394575" algn="l"/>
                <a:tab pos="7843838" algn="l"/>
                <a:tab pos="8293100" algn="l"/>
                <a:tab pos="8742363" algn="l"/>
                <a:tab pos="9191625"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07963" algn="l"/>
                <a:tab pos="655638" algn="l"/>
                <a:tab pos="1104900" algn="l"/>
                <a:tab pos="1554163" algn="l"/>
                <a:tab pos="2003425" algn="l"/>
                <a:tab pos="2452688" algn="l"/>
                <a:tab pos="2901950" algn="l"/>
                <a:tab pos="3351213" algn="l"/>
                <a:tab pos="3800475" algn="l"/>
                <a:tab pos="4249738" algn="l"/>
                <a:tab pos="4699000" algn="l"/>
                <a:tab pos="5148263" algn="l"/>
                <a:tab pos="5597525" algn="l"/>
                <a:tab pos="6046788" algn="l"/>
                <a:tab pos="6496050" algn="l"/>
                <a:tab pos="6945313" algn="l"/>
                <a:tab pos="7394575" algn="l"/>
                <a:tab pos="7843838" algn="l"/>
                <a:tab pos="8293100" algn="l"/>
                <a:tab pos="8742363" algn="l"/>
                <a:tab pos="9191625"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07963" algn="l"/>
                <a:tab pos="655638" algn="l"/>
                <a:tab pos="1104900" algn="l"/>
                <a:tab pos="1554163" algn="l"/>
                <a:tab pos="2003425" algn="l"/>
                <a:tab pos="2452688" algn="l"/>
                <a:tab pos="2901950" algn="l"/>
                <a:tab pos="3351213" algn="l"/>
                <a:tab pos="3800475" algn="l"/>
                <a:tab pos="4249738" algn="l"/>
                <a:tab pos="4699000" algn="l"/>
                <a:tab pos="5148263" algn="l"/>
                <a:tab pos="5597525" algn="l"/>
                <a:tab pos="6046788" algn="l"/>
                <a:tab pos="6496050" algn="l"/>
                <a:tab pos="6945313" algn="l"/>
                <a:tab pos="7394575" algn="l"/>
                <a:tab pos="7843838" algn="l"/>
                <a:tab pos="8293100" algn="l"/>
                <a:tab pos="8742363" algn="l"/>
                <a:tab pos="9191625"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07963" algn="l"/>
                <a:tab pos="655638" algn="l"/>
                <a:tab pos="1104900" algn="l"/>
                <a:tab pos="1554163" algn="l"/>
                <a:tab pos="2003425" algn="l"/>
                <a:tab pos="2452688" algn="l"/>
                <a:tab pos="2901950" algn="l"/>
                <a:tab pos="3351213" algn="l"/>
                <a:tab pos="3800475" algn="l"/>
                <a:tab pos="4249738" algn="l"/>
                <a:tab pos="4699000" algn="l"/>
                <a:tab pos="5148263" algn="l"/>
                <a:tab pos="5597525" algn="l"/>
                <a:tab pos="6046788" algn="l"/>
                <a:tab pos="6496050" algn="l"/>
                <a:tab pos="6945313" algn="l"/>
                <a:tab pos="7394575" algn="l"/>
                <a:tab pos="7843838" algn="l"/>
                <a:tab pos="8293100" algn="l"/>
                <a:tab pos="8742363" algn="l"/>
                <a:tab pos="9191625"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207963" algn="l"/>
                <a:tab pos="655638" algn="l"/>
                <a:tab pos="1104900" algn="l"/>
                <a:tab pos="1554163" algn="l"/>
                <a:tab pos="2003425" algn="l"/>
                <a:tab pos="2452688" algn="l"/>
                <a:tab pos="2901950" algn="l"/>
                <a:tab pos="3351213" algn="l"/>
                <a:tab pos="3800475" algn="l"/>
                <a:tab pos="4249738" algn="l"/>
                <a:tab pos="4699000" algn="l"/>
                <a:tab pos="5148263" algn="l"/>
                <a:tab pos="5597525" algn="l"/>
                <a:tab pos="6046788" algn="l"/>
                <a:tab pos="6496050" algn="l"/>
                <a:tab pos="6945313" algn="l"/>
                <a:tab pos="7394575" algn="l"/>
                <a:tab pos="7843838" algn="l"/>
                <a:tab pos="8293100" algn="l"/>
                <a:tab pos="8742363" algn="l"/>
                <a:tab pos="9191625" algn="l"/>
              </a:tabLst>
              <a:defRPr sz="2000">
                <a:solidFill>
                  <a:srgbClr val="000000"/>
                </a:solidFill>
                <a:latin typeface="Arial" panose="020B0604020202020204" pitchFamily="34" charset="0"/>
                <a:ea typeface="Microsoft YaHei" panose="020B0503020204020204" pitchFamily="34" charset="-122"/>
              </a:defRPr>
            </a:lvl9pPr>
          </a:lstStyle>
          <a:p>
            <a:pPr>
              <a:spcAft>
                <a:spcPts val="386"/>
              </a:spcAft>
              <a:buSzPct val="45000"/>
              <a:buFont typeface="Wingdings" panose="05000000000000000000" pitchFamily="2" charset="2"/>
              <a:buChar char=""/>
            </a:pPr>
            <a:r>
              <a:rPr lang="ru-RU" altLang="ru-RU" sz="2903" dirty="0">
                <a:solidFill>
                  <a:srgbClr val="111111"/>
                </a:solidFill>
              </a:rPr>
              <a:t>Возможность менять свое мнение.</a:t>
            </a:r>
          </a:p>
          <a:p>
            <a:pPr>
              <a:spcAft>
                <a:spcPts val="386"/>
              </a:spcAft>
              <a:buSzPct val="45000"/>
              <a:buFont typeface="Wingdings" panose="05000000000000000000" pitchFamily="2" charset="2"/>
              <a:buChar char=""/>
            </a:pPr>
            <a:r>
              <a:rPr lang="ru-RU" altLang="ru-RU" sz="2903" dirty="0">
                <a:solidFill>
                  <a:srgbClr val="111111"/>
                </a:solidFill>
              </a:rPr>
              <a:t>Возражать и соглашаться в любой момент. </a:t>
            </a:r>
          </a:p>
          <a:p>
            <a:pPr>
              <a:spcAft>
                <a:spcPts val="386"/>
              </a:spcAft>
              <a:buSzPct val="45000"/>
              <a:buFont typeface="Wingdings" panose="05000000000000000000" pitchFamily="2" charset="2"/>
              <a:buChar char=""/>
            </a:pPr>
            <a:r>
              <a:rPr lang="ru-RU" altLang="ru-RU" sz="2903" dirty="0">
                <a:solidFill>
                  <a:srgbClr val="111111"/>
                </a:solidFill>
              </a:rPr>
              <a:t>Выражать свои убеждения, чувства. </a:t>
            </a:r>
          </a:p>
          <a:p>
            <a:pPr>
              <a:spcAft>
                <a:spcPts val="386"/>
              </a:spcAft>
              <a:buSzPct val="45000"/>
              <a:buFont typeface="Wingdings" panose="05000000000000000000" pitchFamily="2" charset="2"/>
              <a:buChar char=""/>
            </a:pPr>
            <a:r>
              <a:rPr lang="ru-RU" altLang="ru-RU" sz="2903" dirty="0">
                <a:solidFill>
                  <a:srgbClr val="111111"/>
                </a:solidFill>
              </a:rPr>
              <a:t>Говорить: «Я не понимаю». </a:t>
            </a:r>
          </a:p>
          <a:p>
            <a:pPr>
              <a:spcAft>
                <a:spcPts val="386"/>
              </a:spcAft>
              <a:buSzPct val="45000"/>
              <a:buFont typeface="Wingdings" panose="05000000000000000000" pitchFamily="2" charset="2"/>
              <a:buChar char=""/>
            </a:pPr>
            <a:r>
              <a:rPr lang="ru-RU" altLang="ru-RU" sz="2903" dirty="0">
                <a:solidFill>
                  <a:srgbClr val="111111"/>
                </a:solidFill>
              </a:rPr>
              <a:t>Оставаться собой. </a:t>
            </a:r>
          </a:p>
          <a:p>
            <a:pPr>
              <a:spcAft>
                <a:spcPts val="386"/>
              </a:spcAft>
              <a:buSzPct val="45000"/>
              <a:buFont typeface="Wingdings" panose="05000000000000000000" pitchFamily="2" charset="2"/>
              <a:buChar char=""/>
            </a:pPr>
            <a:r>
              <a:rPr lang="ru-RU" altLang="ru-RU" sz="2903" dirty="0">
                <a:solidFill>
                  <a:srgbClr val="111111"/>
                </a:solidFill>
              </a:rPr>
              <a:t>Просить о чем-то. </a:t>
            </a:r>
          </a:p>
          <a:p>
            <a:pPr>
              <a:spcAft>
                <a:spcPts val="386"/>
              </a:spcAft>
              <a:buSzPct val="45000"/>
              <a:buFont typeface="Wingdings" panose="05000000000000000000" pitchFamily="2" charset="2"/>
              <a:buChar char=""/>
            </a:pPr>
            <a:r>
              <a:rPr lang="ru-RU" altLang="ru-RU" sz="2903" dirty="0">
                <a:solidFill>
                  <a:srgbClr val="111111"/>
                </a:solidFill>
              </a:rPr>
              <a:t>Не брать ответственности за поступки другого человека. </a:t>
            </a:r>
          </a:p>
          <a:p>
            <a:pPr>
              <a:spcAft>
                <a:spcPts val="386"/>
              </a:spcAft>
              <a:buSzPct val="45000"/>
              <a:buFont typeface="Wingdings" panose="05000000000000000000" pitchFamily="2" charset="2"/>
              <a:buChar char=""/>
            </a:pPr>
            <a:r>
              <a:rPr lang="ru-RU" altLang="ru-RU" sz="2903" dirty="0">
                <a:solidFill>
                  <a:srgbClr val="111111"/>
                </a:solidFill>
              </a:rPr>
              <a:t>Ошибаться.</a:t>
            </a:r>
          </a:p>
          <a:p>
            <a:pPr>
              <a:spcAft>
                <a:spcPts val="386"/>
              </a:spcAft>
              <a:buSzPct val="45000"/>
              <a:buFont typeface="Wingdings" panose="05000000000000000000" pitchFamily="2" charset="2"/>
              <a:buChar char=""/>
            </a:pPr>
            <a:r>
              <a:rPr lang="ru-RU" altLang="ru-RU" sz="2903" dirty="0">
                <a:solidFill>
                  <a:srgbClr val="111111"/>
                </a:solidFill>
              </a:rPr>
              <a:t>Рассчитывать на серьезность к делу. </a:t>
            </a:r>
          </a:p>
          <a:p>
            <a:pPr>
              <a:spcAft>
                <a:spcPts val="386"/>
              </a:spcAft>
              <a:buSzPct val="45000"/>
              <a:buFont typeface="Wingdings" panose="05000000000000000000" pitchFamily="2" charset="2"/>
              <a:buChar char=""/>
            </a:pPr>
            <a:r>
              <a:rPr lang="ru-RU" altLang="ru-RU" sz="2903" dirty="0">
                <a:solidFill>
                  <a:srgbClr val="111111"/>
                </a:solidFill>
              </a:rPr>
              <a:t>Устанавливать личные </a:t>
            </a:r>
            <a:r>
              <a:rPr lang="ru-RU" altLang="ru-RU" sz="2903" dirty="0" smtClean="0">
                <a:solidFill>
                  <a:srgbClr val="111111"/>
                </a:solidFill>
              </a:rPr>
              <a:t>приоритеты</a:t>
            </a:r>
            <a:endParaRPr lang="ru-RU" altLang="ru-RU" sz="2903" dirty="0">
              <a:solidFill>
                <a:srgbClr val="800000"/>
              </a:solidFill>
            </a:endParaRPr>
          </a:p>
        </p:txBody>
      </p:sp>
      <p:sp>
        <p:nvSpPr>
          <p:cNvPr id="123907" name="Text Box 2"/>
          <p:cNvSpPr txBox="1">
            <a:spLocks noChangeArrowheads="1"/>
          </p:cNvSpPr>
          <p:nvPr/>
        </p:nvSpPr>
        <p:spPr bwMode="auto">
          <a:xfrm>
            <a:off x="2013172" y="326916"/>
            <a:ext cx="8509854"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a:spcBef>
                <a:spcPts val="1089"/>
              </a:spcBef>
              <a:spcAft>
                <a:spcPts val="907"/>
              </a:spcAft>
              <a:buClrTx/>
            </a:pPr>
            <a:r>
              <a:rPr lang="ru-RU" altLang="ru-RU" sz="3266">
                <a:solidFill>
                  <a:srgbClr val="663300"/>
                </a:solidFill>
              </a:rPr>
              <a:t>При общении с другими людьми должны соблюдаться следующие правила:</a:t>
            </a:r>
          </a:p>
        </p:txBody>
      </p:sp>
    </p:spTree>
    <p:extLst>
      <p:ext uri="{BB962C8B-B14F-4D97-AF65-F5344CB8AC3E}">
        <p14:creationId xmlns:p14="http://schemas.microsoft.com/office/powerpoint/2010/main" val="34749114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5258" t="16415" r="26086" b="19397"/>
          <a:stretch>
            <a:fillRect/>
          </a:stretch>
        </p:blipFill>
        <p:spPr>
          <a:xfrm>
            <a:off x="2711646" y="571741"/>
            <a:ext cx="7272764" cy="539624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8755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429" t="17468" r="26205" b="18344"/>
          <a:stretch>
            <a:fillRect/>
          </a:stretch>
        </p:blipFill>
        <p:spPr>
          <a:xfrm>
            <a:off x="166254" y="0"/>
            <a:ext cx="11637818" cy="660741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2450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Заголовок 1"/>
          <p:cNvSpPr>
            <a:spLocks noGrp="1"/>
          </p:cNvSpPr>
          <p:nvPr>
            <p:ph type="title"/>
          </p:nvPr>
        </p:nvSpPr>
        <p:spPr>
          <a:xfrm>
            <a:off x="1420043" y="677060"/>
            <a:ext cx="8568900" cy="941859"/>
          </a:xfrm>
        </p:spPr>
        <p:txBody>
          <a:bodyPr>
            <a:noAutofit/>
          </a:bodyPr>
          <a:lstStyle/>
          <a:p>
            <a:pPr eaLnBrk="1"/>
            <a:r>
              <a:rPr lang="ru-RU" altLang="ru-RU" sz="3600" b="1" dirty="0">
                <a:solidFill>
                  <a:srgbClr val="C00000"/>
                </a:solidFill>
              </a:rPr>
              <a:t>Прежде чем ответить «да» или «нет», задайте себе 3 вопроса:</a:t>
            </a:r>
          </a:p>
        </p:txBody>
      </p:sp>
      <p:sp>
        <p:nvSpPr>
          <p:cNvPr id="128003" name="Содержимое 2"/>
          <p:cNvSpPr>
            <a:spLocks noGrp="1"/>
          </p:cNvSpPr>
          <p:nvPr>
            <p:ph idx="1"/>
          </p:nvPr>
        </p:nvSpPr>
        <p:spPr>
          <a:xfrm>
            <a:off x="1297889" y="2242528"/>
            <a:ext cx="10090547" cy="2863861"/>
          </a:xfrm>
        </p:spPr>
        <p:txBody>
          <a:bodyPr>
            <a:normAutofit/>
          </a:bodyPr>
          <a:lstStyle/>
          <a:p>
            <a:pPr marL="724411">
              <a:spcAft>
                <a:spcPts val="1804"/>
              </a:spcAft>
            </a:pPr>
            <a:r>
              <a:rPr lang="ru-RU" altLang="ru-RU" sz="3200" dirty="0" smtClean="0"/>
              <a:t>Есть ли у меня время на исполнение того, что будет означать моё «</a:t>
            </a:r>
            <a:r>
              <a:rPr lang="ru-RU" altLang="ru-RU" sz="3200" b="1" dirty="0" smtClean="0"/>
              <a:t>да</a:t>
            </a:r>
            <a:r>
              <a:rPr lang="ru-RU" altLang="ru-RU" sz="3200" dirty="0" smtClean="0"/>
              <a:t>»?</a:t>
            </a:r>
            <a:endParaRPr lang="ru-RU" altLang="ru-RU" sz="4000" dirty="0"/>
          </a:p>
          <a:p>
            <a:pPr marL="724411">
              <a:spcAft>
                <a:spcPts val="1804"/>
              </a:spcAft>
            </a:pPr>
            <a:r>
              <a:rPr lang="ru-RU" altLang="ru-RU" sz="3200" dirty="0" smtClean="0"/>
              <a:t>Достаточно ли моих знаний, опыта, ресурсов?</a:t>
            </a:r>
            <a:endParaRPr lang="ru-RU" altLang="ru-RU" sz="4000" dirty="0"/>
          </a:p>
          <a:p>
            <a:pPr marL="724411">
              <a:spcAft>
                <a:spcPts val="1804"/>
              </a:spcAft>
            </a:pPr>
            <a:r>
              <a:rPr lang="ru-RU" altLang="ru-RU" sz="3200" dirty="0" smtClean="0"/>
              <a:t>Кто будет в выигрыше от всего этого?</a:t>
            </a:r>
          </a:p>
        </p:txBody>
      </p:sp>
    </p:spTree>
    <p:extLst>
      <p:ext uri="{BB962C8B-B14F-4D97-AF65-F5344CB8AC3E}">
        <p14:creationId xmlns:p14="http://schemas.microsoft.com/office/powerpoint/2010/main" val="24684768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66899" y="602551"/>
            <a:ext cx="10913424" cy="5389487"/>
          </a:xfrm>
          <a:prstGeom prst="rect">
            <a:avLst/>
          </a:prstGeom>
        </p:spPr>
        <p:txBody>
          <a:bodyPr wrap="square" lIns="91438" tIns="45719" rIns="91438" bIns="45719">
            <a:spAutoFit/>
          </a:bodyPr>
          <a:lstStyle/>
          <a:p>
            <a:pPr algn="ctr" eaLnBrk="1">
              <a:lnSpc>
                <a:spcPct val="93000"/>
              </a:lnSpc>
              <a:buClr>
                <a:srgbClr val="000000"/>
              </a:buClr>
              <a:buSzPct val="100000"/>
              <a:buFont typeface="Times New Roman" pitchFamily="16" charset="0"/>
              <a:buNone/>
              <a:defRPr/>
            </a:pPr>
            <a:r>
              <a:rPr lang="ru-RU" sz="2812" b="1" dirty="0">
                <a:solidFill>
                  <a:schemeClr val="accent5">
                    <a:lumMod val="75000"/>
                  </a:schemeClr>
                </a:solidFill>
                <a:latin typeface="Arial" charset="0"/>
                <a:ea typeface="Microsoft YaHei" charset="-122"/>
              </a:rPr>
              <a:t>Существует несколько форм отказов:</a:t>
            </a:r>
          </a:p>
          <a:p>
            <a:pPr indent="567431">
              <a:lnSpc>
                <a:spcPct val="93000"/>
              </a:lnSpc>
              <a:buClr>
                <a:srgbClr val="000000"/>
              </a:buClr>
              <a:buSzPct val="100000"/>
              <a:defRPr/>
            </a:pPr>
            <a:r>
              <a:rPr lang="ru-RU" sz="2631" b="1" dirty="0">
                <a:solidFill>
                  <a:srgbClr val="C00000"/>
                </a:solidFill>
                <a:latin typeface="Arial" charset="0"/>
                <a:ea typeface="Microsoft YaHei" charset="-122"/>
              </a:rPr>
              <a:t>1</a:t>
            </a:r>
            <a:r>
              <a:rPr lang="en-US" sz="2631" b="1" dirty="0">
                <a:solidFill>
                  <a:srgbClr val="C00000"/>
                </a:solidFill>
                <a:latin typeface="Arial" charset="0"/>
                <a:ea typeface="Microsoft YaHei" charset="-122"/>
              </a:rPr>
              <a:t>.</a:t>
            </a:r>
            <a:r>
              <a:rPr lang="ru-RU" sz="2631" b="1" dirty="0">
                <a:solidFill>
                  <a:srgbClr val="C00000"/>
                </a:solidFill>
                <a:latin typeface="Arial" charset="0"/>
                <a:ea typeface="Microsoft YaHei" charset="-122"/>
              </a:rPr>
              <a:t> Отказ – соглашение</a:t>
            </a:r>
            <a:r>
              <a:rPr lang="ru-RU" sz="2631" dirty="0">
                <a:latin typeface="Arial" charset="0"/>
                <a:ea typeface="Microsoft YaHei" charset="-122"/>
              </a:rPr>
              <a:t>: человек в принципе согласен с предложением, но по каким-то причинам не решается дать согласие. Например</a:t>
            </a:r>
            <a:r>
              <a:rPr lang="ru-RU" sz="2631" b="1" i="1" dirty="0">
                <a:latin typeface="Arial" charset="0"/>
                <a:ea typeface="Microsoft YaHei" charset="-122"/>
              </a:rPr>
              <a:t>: ребята, – спасибо, но мне так неудобно вас затруднять</a:t>
            </a:r>
            <a:r>
              <a:rPr lang="ru-RU" sz="2631" i="1" dirty="0">
                <a:latin typeface="Arial" charset="0"/>
                <a:ea typeface="Microsoft YaHei" charset="-122"/>
              </a:rPr>
              <a:t>.</a:t>
            </a:r>
            <a:endParaRPr lang="ru-RU" sz="2631" dirty="0">
              <a:latin typeface="Arial" charset="0"/>
              <a:ea typeface="Microsoft YaHei" charset="-122"/>
            </a:endParaRPr>
          </a:p>
          <a:p>
            <a:pPr indent="567431">
              <a:lnSpc>
                <a:spcPct val="93000"/>
              </a:lnSpc>
              <a:buClr>
                <a:srgbClr val="000000"/>
              </a:buClr>
              <a:buSzPct val="100000"/>
              <a:defRPr/>
            </a:pPr>
            <a:r>
              <a:rPr lang="ru-RU" sz="2631" dirty="0">
                <a:solidFill>
                  <a:srgbClr val="C00000"/>
                </a:solidFill>
                <a:latin typeface="Arial" charset="0"/>
                <a:ea typeface="Microsoft YaHei" charset="-122"/>
              </a:rPr>
              <a:t>2</a:t>
            </a:r>
            <a:r>
              <a:rPr lang="en-US" sz="2631" b="1" dirty="0">
                <a:solidFill>
                  <a:srgbClr val="C00000"/>
                </a:solidFill>
                <a:latin typeface="Arial" charset="0"/>
                <a:ea typeface="Microsoft YaHei" charset="-122"/>
              </a:rPr>
              <a:t>.</a:t>
            </a:r>
            <a:r>
              <a:rPr lang="ru-RU" sz="2631" b="1" dirty="0">
                <a:solidFill>
                  <a:srgbClr val="C00000"/>
                </a:solidFill>
                <a:latin typeface="Arial" charset="0"/>
                <a:ea typeface="Microsoft YaHei" charset="-122"/>
              </a:rPr>
              <a:t> Отказ – обещание</a:t>
            </a:r>
            <a:r>
              <a:rPr lang="ru-RU" sz="2631" dirty="0">
                <a:solidFill>
                  <a:srgbClr val="C00000"/>
                </a:solidFill>
                <a:latin typeface="Arial" charset="0"/>
                <a:ea typeface="Microsoft YaHei" charset="-122"/>
              </a:rPr>
              <a:t>. </a:t>
            </a:r>
            <a:r>
              <a:rPr lang="ru-RU" sz="2631" dirty="0">
                <a:latin typeface="Arial" charset="0"/>
                <a:ea typeface="Microsoft YaHei" charset="-122"/>
              </a:rPr>
              <a:t>Человек в принципе согласен с предложением, но в данный момент он не может его принять. Даётся понять, что при других обстоятельствах предложение было бы принято. «</a:t>
            </a:r>
            <a:r>
              <a:rPr lang="ru-RU" sz="2631" b="1" i="1" dirty="0">
                <a:latin typeface="Arial" charset="0"/>
                <a:ea typeface="Microsoft YaHei" charset="-122"/>
              </a:rPr>
              <a:t>Пойдём завтра в кино» - «С удовольствием, но завтра у меня занятие по педагогике</a:t>
            </a:r>
            <a:r>
              <a:rPr lang="ru-RU" sz="2631" i="1" dirty="0">
                <a:latin typeface="Arial" charset="0"/>
                <a:ea typeface="Microsoft YaHei" charset="-122"/>
              </a:rPr>
              <a:t>».</a:t>
            </a:r>
            <a:endParaRPr lang="ru-RU" sz="2631" dirty="0">
              <a:latin typeface="Arial" charset="0"/>
              <a:ea typeface="Microsoft YaHei" charset="-122"/>
            </a:endParaRPr>
          </a:p>
          <a:p>
            <a:pPr indent="567431">
              <a:lnSpc>
                <a:spcPct val="93000"/>
              </a:lnSpc>
              <a:buClr>
                <a:srgbClr val="000000"/>
              </a:buClr>
              <a:buSzPct val="100000"/>
              <a:defRPr/>
            </a:pPr>
            <a:r>
              <a:rPr lang="ru-RU" sz="2631" b="1" dirty="0">
                <a:solidFill>
                  <a:srgbClr val="C00000"/>
                </a:solidFill>
                <a:latin typeface="Arial" charset="0"/>
                <a:ea typeface="Microsoft YaHei" charset="-122"/>
              </a:rPr>
              <a:t>3</a:t>
            </a:r>
            <a:r>
              <a:rPr lang="en-US" sz="2631" b="1" dirty="0">
                <a:solidFill>
                  <a:srgbClr val="C00000"/>
                </a:solidFill>
                <a:latin typeface="Arial" charset="0"/>
                <a:ea typeface="Microsoft YaHei" charset="-122"/>
              </a:rPr>
              <a:t>.</a:t>
            </a:r>
            <a:r>
              <a:rPr lang="ru-RU" sz="2631" b="1" dirty="0">
                <a:solidFill>
                  <a:srgbClr val="C00000"/>
                </a:solidFill>
                <a:latin typeface="Arial" charset="0"/>
                <a:ea typeface="Microsoft YaHei" charset="-122"/>
              </a:rPr>
              <a:t> Отказ – альтернатива</a:t>
            </a:r>
            <a:r>
              <a:rPr lang="ru-RU" sz="2631" dirty="0">
                <a:solidFill>
                  <a:srgbClr val="C00000"/>
                </a:solidFill>
                <a:latin typeface="Arial" charset="0"/>
                <a:ea typeface="Microsoft YaHei" charset="-122"/>
              </a:rPr>
              <a:t>. </a:t>
            </a:r>
            <a:r>
              <a:rPr lang="ru-RU" sz="2631" dirty="0">
                <a:latin typeface="Arial" charset="0"/>
                <a:ea typeface="Microsoft YaHei" charset="-122"/>
              </a:rPr>
              <a:t>Отказ направлен на альтернативное предложение. Трудность такого отказа в том, чтобы придумать ценное альтернативное предложение: </a:t>
            </a:r>
            <a:r>
              <a:rPr lang="ru-RU" sz="2631" i="1" dirty="0">
                <a:latin typeface="Arial" charset="0"/>
                <a:ea typeface="Microsoft YaHei" charset="-122"/>
              </a:rPr>
              <a:t>«</a:t>
            </a:r>
            <a:r>
              <a:rPr lang="ru-RU" sz="2631" b="1" i="1" dirty="0">
                <a:latin typeface="Arial" charset="0"/>
                <a:ea typeface="Microsoft YaHei" charset="-122"/>
              </a:rPr>
              <a:t>Пойдём сегодня в спортзал» - «Давай лучше погуляем по парку</a:t>
            </a:r>
            <a:r>
              <a:rPr lang="ru-RU" sz="2631" i="1" dirty="0">
                <a:latin typeface="Arial" charset="0"/>
                <a:ea typeface="Microsoft YaHei" charset="-122"/>
              </a:rPr>
              <a:t>». </a:t>
            </a:r>
            <a:endParaRPr lang="ru-RU" sz="2631" dirty="0">
              <a:latin typeface="Arial" charset="0"/>
              <a:ea typeface="Microsoft YaHei" charset="-122"/>
            </a:endParaRPr>
          </a:p>
        </p:txBody>
      </p:sp>
    </p:spTree>
    <p:extLst>
      <p:ext uri="{BB962C8B-B14F-4D97-AF65-F5344CB8AC3E}">
        <p14:creationId xmlns:p14="http://schemas.microsoft.com/office/powerpoint/2010/main" val="37599696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a:buFont typeface="Times New Roman" pitchFamily="16" charset="0"/>
              <a:buNone/>
              <a:defRPr/>
            </a:pPr>
            <a:r>
              <a:rPr lang="ru-RU" sz="3629" b="1" dirty="0">
                <a:solidFill>
                  <a:schemeClr val="accent5">
                    <a:lumMod val="75000"/>
                  </a:schemeClr>
                </a:solidFill>
              </a:rPr>
              <a:t>Существует несколько форм отказов:</a:t>
            </a:r>
          </a:p>
        </p:txBody>
      </p:sp>
      <p:sp>
        <p:nvSpPr>
          <p:cNvPr id="3" name="Объект 2"/>
          <p:cNvSpPr>
            <a:spLocks noGrp="1"/>
          </p:cNvSpPr>
          <p:nvPr>
            <p:ph idx="1"/>
          </p:nvPr>
        </p:nvSpPr>
        <p:spPr/>
        <p:txBody>
          <a:bodyPr>
            <a:normAutofit/>
          </a:bodyPr>
          <a:lstStyle/>
          <a:p>
            <a:pPr marL="0" indent="0">
              <a:buNone/>
              <a:defRPr/>
            </a:pPr>
            <a:r>
              <a:rPr lang="ru-RU" dirty="0" smtClean="0">
                <a:solidFill>
                  <a:srgbClr val="C00000"/>
                </a:solidFill>
              </a:rPr>
              <a:t>4</a:t>
            </a:r>
            <a:r>
              <a:rPr lang="en-US" dirty="0">
                <a:solidFill>
                  <a:srgbClr val="C00000"/>
                </a:solidFill>
              </a:rPr>
              <a:t>.</a:t>
            </a:r>
            <a:r>
              <a:rPr lang="ru-RU" b="1" dirty="0" smtClean="0">
                <a:solidFill>
                  <a:srgbClr val="C00000"/>
                </a:solidFill>
              </a:rPr>
              <a:t> </a:t>
            </a:r>
            <a:r>
              <a:rPr lang="ru-RU" b="1" dirty="0">
                <a:solidFill>
                  <a:srgbClr val="C00000"/>
                </a:solidFill>
              </a:rPr>
              <a:t>Отказ – отрицание. </a:t>
            </a:r>
            <a:r>
              <a:rPr lang="ru-RU" dirty="0"/>
              <a:t>Человек даёт понять, что не согласится ни при каких обстоятельствах на предложение. «</a:t>
            </a:r>
            <a:r>
              <a:rPr lang="ru-RU" b="1" i="1" dirty="0"/>
              <a:t>Нет, я не поеду на лодке, потому что боюсь воды». «Нет, я ни за что не </a:t>
            </a:r>
            <a:r>
              <a:rPr lang="ru-RU" b="1" i="1" dirty="0" smtClean="0"/>
              <a:t>пойду </a:t>
            </a:r>
            <a:r>
              <a:rPr lang="ru-RU" b="1" i="1" dirty="0"/>
              <a:t>в </a:t>
            </a:r>
            <a:r>
              <a:rPr lang="ru-RU" b="1" i="1" dirty="0" smtClean="0"/>
              <a:t>лес!».</a:t>
            </a:r>
            <a:endParaRPr lang="en-US" b="1" i="1" dirty="0" smtClean="0"/>
          </a:p>
          <a:p>
            <a:pPr marL="0" indent="0">
              <a:buNone/>
              <a:defRPr/>
            </a:pPr>
            <a:r>
              <a:rPr lang="ru-RU" dirty="0" smtClean="0">
                <a:solidFill>
                  <a:srgbClr val="C00000"/>
                </a:solidFill>
              </a:rPr>
              <a:t> 5</a:t>
            </a:r>
            <a:r>
              <a:rPr lang="en-US" dirty="0" smtClean="0">
                <a:solidFill>
                  <a:srgbClr val="C00000"/>
                </a:solidFill>
              </a:rPr>
              <a:t>.</a:t>
            </a:r>
            <a:r>
              <a:rPr lang="ru-RU" dirty="0" smtClean="0">
                <a:solidFill>
                  <a:srgbClr val="C00000"/>
                </a:solidFill>
              </a:rPr>
              <a:t> </a:t>
            </a:r>
            <a:r>
              <a:rPr lang="ru-RU" b="1" dirty="0">
                <a:solidFill>
                  <a:srgbClr val="C00000"/>
                </a:solidFill>
              </a:rPr>
              <a:t>Отказ – конфликт</a:t>
            </a:r>
            <a:r>
              <a:rPr lang="ru-RU" dirty="0">
                <a:solidFill>
                  <a:srgbClr val="C00000"/>
                </a:solidFill>
              </a:rPr>
              <a:t>. </a:t>
            </a:r>
            <a:r>
              <a:rPr lang="ru-RU" dirty="0"/>
              <a:t>Крайний вариант отказа – отрицание. Может содержать оскорбления или угрозы. «</a:t>
            </a:r>
            <a:r>
              <a:rPr lang="ru-RU" b="1" i="1" dirty="0"/>
              <a:t>Нет, я ни за что не соглашусь на эту авантюру</a:t>
            </a:r>
            <a:r>
              <a:rPr lang="ru-RU" b="1" i="1" dirty="0" smtClean="0"/>
              <a:t>!». «</a:t>
            </a:r>
            <a:r>
              <a:rPr lang="ru-RU" b="1" i="1" dirty="0"/>
              <a:t>Да пошел ты…!  «</a:t>
            </a:r>
            <a:r>
              <a:rPr lang="ru-RU" b="1" i="1" dirty="0" smtClean="0"/>
              <a:t>Нехороший» человек </a:t>
            </a:r>
            <a:r>
              <a:rPr lang="ru-RU" b="1" i="1" dirty="0"/>
              <a:t>…</a:t>
            </a:r>
            <a:r>
              <a:rPr lang="ru-RU" dirty="0"/>
              <a:t>    !»</a:t>
            </a:r>
          </a:p>
          <a:p>
            <a:pPr eaLnBrk="1">
              <a:buFont typeface="Times New Roman" pitchFamily="16" charset="0"/>
              <a:buNone/>
              <a:defRPr/>
            </a:pPr>
            <a:endParaRPr lang="ru-RU" dirty="0"/>
          </a:p>
        </p:txBody>
      </p:sp>
    </p:spTree>
    <p:extLst>
      <p:ext uri="{BB962C8B-B14F-4D97-AF65-F5344CB8AC3E}">
        <p14:creationId xmlns:p14="http://schemas.microsoft.com/office/powerpoint/2010/main" val="3310674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049" y="4506234"/>
            <a:ext cx="3395877" cy="20248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1570" y="573181"/>
            <a:ext cx="2798213" cy="19744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9678" y="537178"/>
            <a:ext cx="3398757" cy="19442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0769" y="4581122"/>
            <a:ext cx="3168333" cy="2111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6" name="Text Box 5"/>
          <p:cNvSpPr txBox="1">
            <a:spLocks noChangeArrowheads="1"/>
          </p:cNvSpPr>
          <p:nvPr/>
        </p:nvSpPr>
        <p:spPr bwMode="auto">
          <a:xfrm>
            <a:off x="1784188" y="3132330"/>
            <a:ext cx="7053861" cy="14905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a:spcBef>
                <a:spcPts val="1089"/>
              </a:spcBef>
              <a:spcAft>
                <a:spcPts val="907"/>
              </a:spcAft>
              <a:buClrTx/>
            </a:pPr>
            <a:r>
              <a:rPr lang="ru-RU" altLang="ru-RU" sz="3629" b="1" i="1">
                <a:solidFill>
                  <a:srgbClr val="000000"/>
                </a:solidFill>
              </a:rPr>
              <a:t>Взаимодействие  врача и больного</a:t>
            </a:r>
          </a:p>
          <a:p>
            <a:pPr>
              <a:spcBef>
                <a:spcPts val="1089"/>
              </a:spcBef>
              <a:spcAft>
                <a:spcPts val="907"/>
              </a:spcAft>
              <a:buClrTx/>
            </a:pPr>
            <a:endParaRPr lang="ru-RU" altLang="ru-RU" sz="3629" b="1" i="1">
              <a:solidFill>
                <a:srgbClr val="000000"/>
              </a:solidFill>
            </a:endParaRPr>
          </a:p>
        </p:txBody>
      </p:sp>
    </p:spTree>
    <p:extLst>
      <p:ext uri="{BB962C8B-B14F-4D97-AF65-F5344CB8AC3E}">
        <p14:creationId xmlns:p14="http://schemas.microsoft.com/office/powerpoint/2010/main" val="31747009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7522" y="632582"/>
            <a:ext cx="10949050" cy="4841943"/>
          </a:xfrm>
        </p:spPr>
        <p:txBody>
          <a:bodyPr>
            <a:noAutofit/>
          </a:bodyPr>
          <a:lstStyle/>
          <a:p>
            <a:pPr marL="0" indent="0" algn="ctr">
              <a:buNone/>
              <a:defRPr/>
            </a:pPr>
            <a:r>
              <a:rPr lang="ru-RU" sz="3200" b="1" dirty="0" smtClean="0"/>
              <a:t>АЛГОРИТМЫ  ОТКАЗА </a:t>
            </a:r>
            <a:r>
              <a:rPr lang="ru-RU" sz="3200" dirty="0" smtClean="0"/>
              <a:t>без обиды: </a:t>
            </a:r>
            <a:endParaRPr lang="ru-RU" sz="3200" dirty="0"/>
          </a:p>
          <a:p>
            <a:pPr marL="0" indent="0">
              <a:buNone/>
              <a:defRPr/>
            </a:pPr>
            <a:r>
              <a:rPr lang="ru-RU" sz="3200" dirty="0" smtClean="0">
                <a:solidFill>
                  <a:srgbClr val="C00000"/>
                </a:solidFill>
              </a:rPr>
              <a:t>1.  </a:t>
            </a:r>
            <a:r>
              <a:rPr lang="ru-RU" sz="3200" b="1" dirty="0">
                <a:solidFill>
                  <a:srgbClr val="C00000"/>
                </a:solidFill>
              </a:rPr>
              <a:t>Я – сообщение </a:t>
            </a:r>
            <a:r>
              <a:rPr lang="ru-RU" sz="3200" dirty="0"/>
              <a:t>+ </a:t>
            </a:r>
            <a:r>
              <a:rPr lang="ru-RU" sz="3200" b="1" dirty="0">
                <a:solidFill>
                  <a:srgbClr val="0070C0"/>
                </a:solidFill>
              </a:rPr>
              <a:t>отказ</a:t>
            </a:r>
            <a:r>
              <a:rPr lang="ru-RU" sz="3200" dirty="0"/>
              <a:t> + </a:t>
            </a:r>
            <a:r>
              <a:rPr lang="ru-RU" sz="3200" b="1" dirty="0">
                <a:solidFill>
                  <a:schemeClr val="accent1">
                    <a:lumMod val="50000"/>
                  </a:schemeClr>
                </a:solidFill>
              </a:rPr>
              <a:t>аргумент</a:t>
            </a:r>
            <a:r>
              <a:rPr lang="ru-RU" sz="3200" dirty="0"/>
              <a:t> + </a:t>
            </a:r>
            <a:r>
              <a:rPr lang="ru-RU" sz="3200" b="1" dirty="0"/>
              <a:t>встречное предложение </a:t>
            </a:r>
          </a:p>
          <a:p>
            <a:pPr marL="0" indent="0">
              <a:buNone/>
              <a:defRPr/>
            </a:pPr>
            <a:r>
              <a:rPr lang="ru-RU" sz="3200" dirty="0" smtClean="0"/>
              <a:t>«</a:t>
            </a:r>
            <a:r>
              <a:rPr lang="ru-RU" sz="3200" b="1" i="1" dirty="0">
                <a:solidFill>
                  <a:srgbClr val="C00000"/>
                </a:solidFill>
              </a:rPr>
              <a:t>Мне приятно, что ты меня пригласил </a:t>
            </a:r>
            <a:r>
              <a:rPr lang="ru-RU" sz="3200" i="1" dirty="0"/>
              <a:t>+ </a:t>
            </a:r>
            <a:r>
              <a:rPr lang="ru-RU" sz="3200" b="1" i="1" dirty="0">
                <a:solidFill>
                  <a:srgbClr val="0070C0"/>
                </a:solidFill>
              </a:rPr>
              <a:t>но я не могу пойти </a:t>
            </a:r>
            <a:r>
              <a:rPr lang="ru-RU" sz="3200" i="1" dirty="0"/>
              <a:t>+ </a:t>
            </a:r>
            <a:r>
              <a:rPr lang="ru-RU" sz="3200" b="1" i="1" dirty="0">
                <a:solidFill>
                  <a:schemeClr val="accent1">
                    <a:lumMod val="50000"/>
                  </a:schemeClr>
                </a:solidFill>
              </a:rPr>
              <a:t>так как у меня важная встреча </a:t>
            </a:r>
            <a:r>
              <a:rPr lang="ru-RU" sz="3200" i="1" dirty="0"/>
              <a:t>+ </a:t>
            </a:r>
            <a:r>
              <a:rPr lang="ru-RU" sz="3200" b="1" i="1" dirty="0"/>
              <a:t>пойдем лучше в кино завтра</a:t>
            </a:r>
            <a:r>
              <a:rPr lang="ru-RU" sz="3200" dirty="0" smtClean="0"/>
              <a:t>!»</a:t>
            </a:r>
            <a:endParaRPr lang="ru-RU" sz="3200" dirty="0"/>
          </a:p>
          <a:p>
            <a:pPr marL="0" indent="0">
              <a:buNone/>
              <a:defRPr/>
            </a:pPr>
            <a:endParaRPr lang="ru-RU" sz="3200" dirty="0" smtClean="0"/>
          </a:p>
          <a:p>
            <a:pPr marL="0" indent="0">
              <a:buNone/>
              <a:defRPr/>
            </a:pPr>
            <a:r>
              <a:rPr lang="ru-RU" sz="3200" dirty="0" smtClean="0"/>
              <a:t>2. </a:t>
            </a:r>
            <a:r>
              <a:rPr lang="ru-RU" sz="3200" b="1" dirty="0" smtClean="0"/>
              <a:t>Встречный </a:t>
            </a:r>
            <a:r>
              <a:rPr lang="ru-RU" sz="3200" b="1" dirty="0"/>
              <a:t>вопрос + отказ </a:t>
            </a:r>
            <a:endParaRPr lang="ru-RU" sz="3200" b="1" dirty="0" smtClean="0"/>
          </a:p>
          <a:p>
            <a:pPr marL="0" indent="0">
              <a:buNone/>
              <a:defRPr/>
            </a:pPr>
            <a:r>
              <a:rPr lang="ru-RU" sz="3200" dirty="0" smtClean="0"/>
              <a:t>«</a:t>
            </a:r>
            <a:r>
              <a:rPr lang="ru-RU" sz="3200" i="1" dirty="0"/>
              <a:t>Ты думаешь, мне не хочется пойти + хочется, но не могу</a:t>
            </a:r>
            <a:r>
              <a:rPr lang="ru-RU" sz="3200" dirty="0" smtClean="0"/>
              <a:t>!»</a:t>
            </a:r>
            <a:endParaRPr lang="ru-RU" sz="3200" dirty="0"/>
          </a:p>
          <a:p>
            <a:pPr eaLnBrk="1">
              <a:buFont typeface="Times New Roman" pitchFamily="16" charset="0"/>
              <a:buNone/>
              <a:defRPr/>
            </a:pPr>
            <a:endParaRPr lang="ru-RU" sz="3200" dirty="0"/>
          </a:p>
        </p:txBody>
      </p:sp>
    </p:spTree>
    <p:extLst>
      <p:ext uri="{BB962C8B-B14F-4D97-AF65-F5344CB8AC3E}">
        <p14:creationId xmlns:p14="http://schemas.microsoft.com/office/powerpoint/2010/main" val="10092375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Заголовок 1"/>
          <p:cNvSpPr>
            <a:spLocks noGrp="1"/>
          </p:cNvSpPr>
          <p:nvPr>
            <p:ph type="title"/>
          </p:nvPr>
        </p:nvSpPr>
        <p:spPr>
          <a:xfrm>
            <a:off x="1980049" y="275070"/>
            <a:ext cx="8231904" cy="581821"/>
          </a:xfrm>
        </p:spPr>
        <p:txBody>
          <a:bodyPr>
            <a:normAutofit fontScale="90000"/>
          </a:bodyPr>
          <a:lstStyle/>
          <a:p>
            <a:pPr eaLnBrk="1"/>
            <a:r>
              <a:rPr lang="ru-RU" altLang="ru-RU" b="1" dirty="0" smtClean="0">
                <a:solidFill>
                  <a:srgbClr val="002060"/>
                </a:solidFill>
              </a:rPr>
              <a:t>Как сказать «нет» коллеге </a:t>
            </a:r>
          </a:p>
        </p:txBody>
      </p:sp>
      <p:sp>
        <p:nvSpPr>
          <p:cNvPr id="133123" name="Содержимое 2"/>
          <p:cNvSpPr>
            <a:spLocks noGrp="1"/>
          </p:cNvSpPr>
          <p:nvPr>
            <p:ph idx="1"/>
          </p:nvPr>
        </p:nvSpPr>
        <p:spPr>
          <a:xfrm>
            <a:off x="902525" y="1306286"/>
            <a:ext cx="10675917" cy="5003017"/>
          </a:xfrm>
        </p:spPr>
        <p:txBody>
          <a:bodyPr>
            <a:normAutofit/>
          </a:bodyPr>
          <a:lstStyle/>
          <a:p>
            <a:pPr eaLnBrk="1"/>
            <a:r>
              <a:rPr lang="ru-RU" altLang="ru-RU" sz="3200" dirty="0"/>
              <a:t>Соглашайтесь поработать дополнительно только тогда, когда уверены, что эта работа впишется в ваш нынешний график и что она действительно того стоит. Или, если работа пойдёт на пользу вашим собственным интересам и приоритетам.</a:t>
            </a:r>
          </a:p>
          <a:p>
            <a:pPr eaLnBrk="1"/>
            <a:endParaRPr lang="ru-RU" altLang="ru-RU" sz="900" dirty="0"/>
          </a:p>
          <a:p>
            <a:pPr eaLnBrk="1"/>
            <a:r>
              <a:rPr lang="ru-RU" altLang="ru-RU" sz="3200" dirty="0"/>
              <a:t>В качестве защиты можно использовать встречную просьбу: «</a:t>
            </a:r>
            <a:r>
              <a:rPr lang="ru-RU" altLang="ru-RU" sz="3200" i="1" dirty="0"/>
              <a:t>А я как раз собирался просить тебя помочь в обработке данных. У тебя это получается лучше всех, а я в этом слабоват</a:t>
            </a:r>
            <a:r>
              <a:rPr lang="ru-RU" altLang="ru-RU" sz="3200" dirty="0"/>
              <a:t>». После такой встречи коллега впредь не рискнёт пытаться переложить на вас свою работу. </a:t>
            </a:r>
          </a:p>
        </p:txBody>
      </p:sp>
    </p:spTree>
    <p:extLst>
      <p:ext uri="{BB962C8B-B14F-4D97-AF65-F5344CB8AC3E}">
        <p14:creationId xmlns:p14="http://schemas.microsoft.com/office/powerpoint/2010/main" val="35613139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Заголовок 1"/>
          <p:cNvSpPr>
            <a:spLocks noGrp="1"/>
          </p:cNvSpPr>
          <p:nvPr>
            <p:ph type="title"/>
          </p:nvPr>
        </p:nvSpPr>
        <p:spPr>
          <a:xfrm>
            <a:off x="1952686" y="214583"/>
            <a:ext cx="8230465" cy="581821"/>
          </a:xfrm>
        </p:spPr>
        <p:txBody>
          <a:bodyPr>
            <a:normAutofit fontScale="90000"/>
          </a:bodyPr>
          <a:lstStyle/>
          <a:p>
            <a:pPr eaLnBrk="1">
              <a:defRPr/>
            </a:pPr>
            <a:r>
              <a:rPr lang="ru-RU" altLang="ru-RU" dirty="0" smtClean="0">
                <a:solidFill>
                  <a:schemeClr val="accent6">
                    <a:lumMod val="75000"/>
                  </a:schemeClr>
                </a:solidFill>
              </a:rPr>
              <a:t>Как сказать «нет» начальнику</a:t>
            </a:r>
          </a:p>
        </p:txBody>
      </p:sp>
      <p:sp>
        <p:nvSpPr>
          <p:cNvPr id="134147" name="Содержимое 2"/>
          <p:cNvSpPr>
            <a:spLocks noGrp="1"/>
          </p:cNvSpPr>
          <p:nvPr>
            <p:ph idx="1"/>
          </p:nvPr>
        </p:nvSpPr>
        <p:spPr>
          <a:xfrm>
            <a:off x="451262" y="856891"/>
            <a:ext cx="11614067" cy="6001110"/>
          </a:xfrm>
        </p:spPr>
        <p:txBody>
          <a:bodyPr>
            <a:normAutofit/>
          </a:bodyPr>
          <a:lstStyle/>
          <a:p>
            <a:pPr marL="293797" indent="-325481">
              <a:lnSpc>
                <a:spcPct val="100000"/>
              </a:lnSpc>
              <a:spcAft>
                <a:spcPct val="0"/>
              </a:spcAft>
            </a:pPr>
            <a:r>
              <a:rPr lang="ru-RU" altLang="ru-RU" dirty="0"/>
              <a:t>Если ваш начальник загрузил вас массой «срочных» дел, попросите его совета в расстановке приоритетов ваших задач. Опишите вашу ситуацию спокойно и без критики и сформулируйте свои предложения по решению проблемы. Оцените трудоёмкость всех полученных заданий и узнайте у шефа, к какому сроку должно быть выполнено каждое из них.</a:t>
            </a:r>
          </a:p>
          <a:p>
            <a:pPr marL="293797" indent="-325481">
              <a:lnSpc>
                <a:spcPct val="100000"/>
              </a:lnSpc>
              <a:spcAft>
                <a:spcPct val="0"/>
              </a:spcAft>
            </a:pPr>
            <a:endParaRPr lang="ru-RU" altLang="ru-RU" sz="800" dirty="0"/>
          </a:p>
          <a:p>
            <a:pPr marL="293797" indent="-325481">
              <a:lnSpc>
                <a:spcPct val="100000"/>
              </a:lnSpc>
              <a:spcAft>
                <a:spcPct val="0"/>
              </a:spcAft>
            </a:pPr>
            <a:r>
              <a:rPr lang="ru-RU" altLang="ru-RU" dirty="0"/>
              <a:t>Не соглашайтесь на дополнительную работу только для того, чтобы продемонстрировать боссу свою лояльность. В этом случае вас будут нагружать бесконечно.</a:t>
            </a:r>
          </a:p>
          <a:p>
            <a:pPr marL="293797" indent="-325481">
              <a:lnSpc>
                <a:spcPct val="100000"/>
              </a:lnSpc>
              <a:spcAft>
                <a:spcPct val="0"/>
              </a:spcAft>
            </a:pPr>
            <a:endParaRPr lang="ru-RU" altLang="ru-RU" sz="800" dirty="0"/>
          </a:p>
          <a:p>
            <a:pPr marL="293797" indent="-325481">
              <a:lnSpc>
                <a:spcPct val="100000"/>
              </a:lnSpc>
              <a:spcAft>
                <a:spcPct val="0"/>
              </a:spcAft>
            </a:pPr>
            <a:r>
              <a:rPr lang="ru-RU" altLang="ru-RU" dirty="0"/>
              <a:t>Ваша карьера зависит от успешности выполненной работы, а не от способности взваливать на себя непосильную ношу и, находясь в состоянии постоянного стресса, делать работу кое-как.</a:t>
            </a:r>
          </a:p>
        </p:txBody>
      </p:sp>
    </p:spTree>
    <p:extLst>
      <p:ext uri="{BB962C8B-B14F-4D97-AF65-F5344CB8AC3E}">
        <p14:creationId xmlns:p14="http://schemas.microsoft.com/office/powerpoint/2010/main" val="26876753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Содержимое 2"/>
          <p:cNvSpPr>
            <a:spLocks noGrp="1"/>
          </p:cNvSpPr>
          <p:nvPr>
            <p:ph idx="1"/>
          </p:nvPr>
        </p:nvSpPr>
        <p:spPr>
          <a:xfrm>
            <a:off x="914400" y="928898"/>
            <a:ext cx="10616539" cy="4954120"/>
          </a:xfrm>
        </p:spPr>
        <p:txBody>
          <a:bodyPr>
            <a:normAutofit/>
          </a:bodyPr>
          <a:lstStyle/>
          <a:p>
            <a:pPr marL="0" indent="0" eaLnBrk="1">
              <a:buNone/>
            </a:pPr>
            <a:r>
              <a:rPr lang="ru-RU" altLang="ru-RU" sz="3200" dirty="0" smtClean="0"/>
              <a:t>	</a:t>
            </a:r>
            <a:r>
              <a:rPr lang="ru-RU" altLang="ru-RU" sz="3200" b="1" i="1" dirty="0" smtClean="0"/>
              <a:t>Не бойтесь говорить «нет» на работе. </a:t>
            </a:r>
          </a:p>
          <a:p>
            <a:pPr eaLnBrk="1"/>
            <a:r>
              <a:rPr lang="ru-RU" altLang="ru-RU" sz="3200" dirty="0" smtClean="0"/>
              <a:t>	Вы имеете все основания претендовать на уважительное отношение к себе и к тому, что чем вы занимаетесь, и полное право на собственный выбор во всём, что касается вашей работы. </a:t>
            </a:r>
          </a:p>
          <a:p>
            <a:pPr marL="0" indent="0" algn="ctr" eaLnBrk="1">
              <a:buNone/>
            </a:pPr>
            <a:r>
              <a:rPr lang="ru-RU" altLang="ru-RU" sz="3200" i="1" dirty="0" smtClean="0"/>
              <a:t>	</a:t>
            </a:r>
            <a:r>
              <a:rPr lang="ru-RU" altLang="ru-RU" sz="3200" b="1" i="1" dirty="0" smtClean="0"/>
              <a:t>Никто лучше вас не знает, какой объем дополнительных поручений вы можете взять на себя.</a:t>
            </a:r>
          </a:p>
        </p:txBody>
      </p:sp>
    </p:spTree>
    <p:extLst>
      <p:ext uri="{BB962C8B-B14F-4D97-AF65-F5344CB8AC3E}">
        <p14:creationId xmlns:p14="http://schemas.microsoft.com/office/powerpoint/2010/main" val="32362880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9562" y="476691"/>
            <a:ext cx="8230464" cy="1127638"/>
          </a:xfrm>
        </p:spPr>
        <p:txBody>
          <a:bodyPr>
            <a:normAutofit fontScale="90000"/>
          </a:bodyPr>
          <a:lstStyle/>
          <a:p>
            <a:pPr eaLnBrk="1">
              <a:buFont typeface="Times New Roman" pitchFamily="16" charset="0"/>
              <a:buNone/>
              <a:defRPr/>
            </a:pPr>
            <a:r>
              <a:rPr lang="ru-RU" b="1" dirty="0" smtClean="0"/>
              <a:t>Как отказать продавцу/мед-</a:t>
            </a:r>
            <a:r>
              <a:rPr lang="ru-RU" b="1" dirty="0" err="1" smtClean="0"/>
              <a:t>фарм</a:t>
            </a:r>
            <a:r>
              <a:rPr lang="ru-RU" b="1" dirty="0" smtClean="0"/>
              <a:t>-представителю </a:t>
            </a:r>
            <a:endParaRPr lang="ru-RU" b="1" dirty="0"/>
          </a:p>
        </p:txBody>
      </p:sp>
      <p:sp>
        <p:nvSpPr>
          <p:cNvPr id="136195" name="Содержимое 2"/>
          <p:cNvSpPr>
            <a:spLocks noGrp="1"/>
          </p:cNvSpPr>
          <p:nvPr>
            <p:ph idx="1"/>
          </p:nvPr>
        </p:nvSpPr>
        <p:spPr>
          <a:xfrm>
            <a:off x="1175657" y="2078181"/>
            <a:ext cx="10189029" cy="2078183"/>
          </a:xfrm>
        </p:spPr>
        <p:txBody>
          <a:bodyPr>
            <a:noAutofit/>
          </a:bodyPr>
          <a:lstStyle/>
          <a:p>
            <a:pPr eaLnBrk="1"/>
            <a:r>
              <a:rPr lang="ru-RU" altLang="ru-RU" sz="3200" dirty="0" smtClean="0"/>
              <a:t>Не забывайте: задача продавца – продать побольше и подороже. То есть он действует не в ваших интересах.</a:t>
            </a:r>
          </a:p>
          <a:p>
            <a:pPr eaLnBrk="1"/>
            <a:endParaRPr lang="ru-RU" altLang="ru-RU" sz="3200" dirty="0" smtClean="0"/>
          </a:p>
          <a:p>
            <a:pPr marL="0" indent="0" eaLnBrk="1">
              <a:buNone/>
            </a:pPr>
            <a:r>
              <a:rPr lang="ru-RU" altLang="ru-RU" sz="3200" dirty="0" smtClean="0"/>
              <a:t>Не поддавайтесь на манипуляции и провокации!</a:t>
            </a:r>
          </a:p>
        </p:txBody>
      </p:sp>
    </p:spTree>
    <p:extLst>
      <p:ext uri="{BB962C8B-B14F-4D97-AF65-F5344CB8AC3E}">
        <p14:creationId xmlns:p14="http://schemas.microsoft.com/office/powerpoint/2010/main" val="33171609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Заголовок 1"/>
          <p:cNvSpPr>
            <a:spLocks noGrp="1"/>
          </p:cNvSpPr>
          <p:nvPr>
            <p:ph type="title"/>
          </p:nvPr>
        </p:nvSpPr>
        <p:spPr>
          <a:xfrm>
            <a:off x="1798307" y="201882"/>
            <a:ext cx="9732632" cy="1143480"/>
          </a:xfrm>
        </p:spPr>
        <p:txBody>
          <a:bodyPr>
            <a:normAutofit fontScale="90000"/>
          </a:bodyPr>
          <a:lstStyle/>
          <a:p>
            <a:pPr eaLnBrk="1"/>
            <a:r>
              <a:rPr lang="ru-RU" altLang="ru-RU" b="1" dirty="0" smtClean="0">
                <a:solidFill>
                  <a:schemeClr val="accent1">
                    <a:lumMod val="75000"/>
                  </a:schemeClr>
                </a:solidFill>
              </a:rPr>
              <a:t>Как отказать на предложение проведения совместного досуга?</a:t>
            </a:r>
          </a:p>
        </p:txBody>
      </p:sp>
      <p:sp>
        <p:nvSpPr>
          <p:cNvPr id="137219" name="Содержимое 2"/>
          <p:cNvSpPr>
            <a:spLocks noGrp="1"/>
          </p:cNvSpPr>
          <p:nvPr>
            <p:ph idx="1"/>
          </p:nvPr>
        </p:nvSpPr>
        <p:spPr>
          <a:xfrm>
            <a:off x="1009402" y="1500638"/>
            <a:ext cx="10521537" cy="4880673"/>
          </a:xfrm>
        </p:spPr>
        <p:txBody>
          <a:bodyPr/>
          <a:lstStyle/>
          <a:p>
            <a:pPr eaLnBrk="1"/>
            <a:r>
              <a:rPr lang="ru-RU" altLang="ru-RU" sz="3200" dirty="0" smtClean="0"/>
              <a:t>Скажите «</a:t>
            </a:r>
            <a:r>
              <a:rPr lang="ru-RU" altLang="ru-RU" sz="3200" i="1" dirty="0" smtClean="0"/>
              <a:t>спасибо</a:t>
            </a:r>
            <a:r>
              <a:rPr lang="ru-RU" altLang="ru-RU" sz="3200" dirty="0" smtClean="0"/>
              <a:t>». Человек полагает, что заботится о вас, и поэтому вам следует в первую очередь проявить признательность, чтобы никак не навредить дальнейшим отношениям.</a:t>
            </a:r>
          </a:p>
          <a:p>
            <a:pPr eaLnBrk="1"/>
            <a:endParaRPr lang="ru-RU" altLang="ru-RU" sz="1200" dirty="0"/>
          </a:p>
          <a:p>
            <a:pPr eaLnBrk="1"/>
            <a:r>
              <a:rPr lang="ru-RU" altLang="ru-RU" sz="3200" dirty="0" smtClean="0"/>
              <a:t>Твёрдо обозначьте свою позицию, чтобы у собеседника не оставалось надежды переубедить или запугать вас.</a:t>
            </a:r>
          </a:p>
          <a:p>
            <a:pPr eaLnBrk="1"/>
            <a:endParaRPr lang="ru-RU" altLang="ru-RU" sz="1200" dirty="0"/>
          </a:p>
          <a:p>
            <a:pPr eaLnBrk="1"/>
            <a:r>
              <a:rPr lang="ru-RU" altLang="ru-RU" sz="3200" dirty="0" smtClean="0"/>
              <a:t>Честно объясните причину отказа.</a:t>
            </a:r>
          </a:p>
          <a:p>
            <a:pPr eaLnBrk="1"/>
            <a:endParaRPr lang="ru-RU" altLang="ru-RU" dirty="0" smtClean="0"/>
          </a:p>
          <a:p>
            <a:pPr eaLnBrk="1"/>
            <a:endParaRPr lang="ru-RU" altLang="ru-RU" dirty="0" smtClean="0"/>
          </a:p>
        </p:txBody>
      </p:sp>
    </p:spTree>
    <p:extLst>
      <p:ext uri="{BB962C8B-B14F-4D97-AF65-F5344CB8AC3E}">
        <p14:creationId xmlns:p14="http://schemas.microsoft.com/office/powerpoint/2010/main" val="15751228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Заголовок 1"/>
          <p:cNvSpPr>
            <a:spLocks noGrp="1"/>
          </p:cNvSpPr>
          <p:nvPr>
            <p:ph type="title"/>
          </p:nvPr>
        </p:nvSpPr>
        <p:spPr/>
        <p:txBody>
          <a:bodyPr/>
          <a:lstStyle/>
          <a:p>
            <a:pPr eaLnBrk="1"/>
            <a:r>
              <a:rPr lang="ru-RU" altLang="ru-RU" smtClean="0"/>
              <a:t>Как отказать близкому человеку?</a:t>
            </a:r>
          </a:p>
        </p:txBody>
      </p:sp>
      <p:sp>
        <p:nvSpPr>
          <p:cNvPr id="3" name="Содержимое 2"/>
          <p:cNvSpPr>
            <a:spLocks noGrp="1"/>
          </p:cNvSpPr>
          <p:nvPr>
            <p:ph idx="1"/>
          </p:nvPr>
        </p:nvSpPr>
        <p:spPr>
          <a:xfrm>
            <a:off x="2207593" y="1600009"/>
            <a:ext cx="8460888" cy="4526395"/>
          </a:xfrm>
        </p:spPr>
        <p:txBody>
          <a:bodyPr/>
          <a:lstStyle/>
          <a:p>
            <a:pPr eaLnBrk="1">
              <a:buFont typeface="Times New Roman" pitchFamily="16" charset="0"/>
              <a:buNone/>
              <a:defRPr/>
            </a:pPr>
            <a:r>
              <a:rPr lang="ru-RU" dirty="0" smtClean="0"/>
              <a:t>Точно также как и в предыдущем случае: </a:t>
            </a:r>
          </a:p>
          <a:p>
            <a:pPr marL="514353" indent="-514353">
              <a:buFont typeface="+mj-lt"/>
              <a:buAutoNum type="arabicPeriod"/>
              <a:defRPr/>
            </a:pPr>
            <a:endParaRPr lang="ru-RU" dirty="0" smtClean="0"/>
          </a:p>
          <a:p>
            <a:pPr marL="514353" indent="-514353">
              <a:buFont typeface="+mj-lt"/>
              <a:buAutoNum type="arabicPeriod"/>
              <a:defRPr/>
            </a:pPr>
            <a:r>
              <a:rPr lang="ru-RU" dirty="0" smtClean="0"/>
              <a:t>Поблагодарите;</a:t>
            </a:r>
          </a:p>
          <a:p>
            <a:pPr marL="514353" indent="-514353">
              <a:buFont typeface="+mj-lt"/>
              <a:buAutoNum type="arabicPeriod"/>
              <a:defRPr/>
            </a:pPr>
            <a:endParaRPr lang="ru-RU" sz="1633" dirty="0"/>
          </a:p>
          <a:p>
            <a:pPr marL="514353" indent="-514353">
              <a:buFont typeface="+mj-lt"/>
              <a:buAutoNum type="arabicPeriod"/>
              <a:defRPr/>
            </a:pPr>
            <a:r>
              <a:rPr lang="ru-RU" dirty="0" smtClean="0"/>
              <a:t>Будьте честны;</a:t>
            </a:r>
          </a:p>
          <a:p>
            <a:pPr marL="514353" indent="-514353">
              <a:buFont typeface="+mj-lt"/>
              <a:buAutoNum type="arabicPeriod"/>
              <a:defRPr/>
            </a:pPr>
            <a:endParaRPr lang="ru-RU" sz="1633" dirty="0"/>
          </a:p>
          <a:p>
            <a:pPr marL="514353" indent="-514353">
              <a:buFont typeface="+mj-lt"/>
              <a:buAutoNum type="arabicPeriod"/>
              <a:defRPr/>
            </a:pPr>
            <a:r>
              <a:rPr lang="ru-RU" dirty="0" smtClean="0"/>
              <a:t>Объясните причину.</a:t>
            </a:r>
          </a:p>
          <a:p>
            <a:pPr marL="514353" indent="-514353">
              <a:buFont typeface="+mj-lt"/>
              <a:buAutoNum type="arabicPeriod"/>
              <a:defRPr/>
            </a:pPr>
            <a:endParaRPr lang="ru-RU" dirty="0"/>
          </a:p>
        </p:txBody>
      </p:sp>
    </p:spTree>
    <p:extLst>
      <p:ext uri="{BB962C8B-B14F-4D97-AF65-F5344CB8AC3E}">
        <p14:creationId xmlns:p14="http://schemas.microsoft.com/office/powerpoint/2010/main" val="38800980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Заголовок 1"/>
          <p:cNvSpPr>
            <a:spLocks noGrp="1"/>
          </p:cNvSpPr>
          <p:nvPr>
            <p:ph type="title"/>
          </p:nvPr>
        </p:nvSpPr>
        <p:spPr>
          <a:xfrm>
            <a:off x="1980049" y="275070"/>
            <a:ext cx="8231904" cy="705674"/>
          </a:xfrm>
        </p:spPr>
        <p:txBody>
          <a:bodyPr/>
          <a:lstStyle/>
          <a:p>
            <a:pPr eaLnBrk="1"/>
            <a:r>
              <a:rPr lang="ru-RU" altLang="ru-RU" smtClean="0"/>
              <a:t>Алгоритм отказа:</a:t>
            </a:r>
          </a:p>
        </p:txBody>
      </p:sp>
      <p:sp>
        <p:nvSpPr>
          <p:cNvPr id="3" name="Объект 2"/>
          <p:cNvSpPr>
            <a:spLocks noGrp="1"/>
          </p:cNvSpPr>
          <p:nvPr>
            <p:ph idx="1"/>
          </p:nvPr>
        </p:nvSpPr>
        <p:spPr>
          <a:xfrm>
            <a:off x="1056904" y="980744"/>
            <a:ext cx="10865922" cy="5145660"/>
          </a:xfrm>
        </p:spPr>
        <p:txBody>
          <a:bodyPr>
            <a:normAutofit lnSpcReduction="10000"/>
          </a:bodyPr>
          <a:lstStyle/>
          <a:p>
            <a:pPr marL="0" indent="0">
              <a:buNone/>
              <a:defRPr/>
            </a:pPr>
            <a:r>
              <a:rPr lang="ru-RU" sz="3000" dirty="0" smtClean="0"/>
              <a:t>1</a:t>
            </a:r>
            <a:r>
              <a:rPr lang="ru-RU" sz="3000" dirty="0"/>
              <a:t>. Выслушать просьбу спокойно, доброжелательно.</a:t>
            </a:r>
          </a:p>
          <a:p>
            <a:pPr marL="0" indent="0">
              <a:buNone/>
              <a:defRPr/>
            </a:pPr>
            <a:r>
              <a:rPr lang="ru-RU" sz="3000" dirty="0"/>
              <a:t>2. Попросить разъяснения если что-то не </a:t>
            </a:r>
            <a:r>
              <a:rPr lang="ru-RU" sz="3000" dirty="0" smtClean="0"/>
              <a:t>ясно. </a:t>
            </a:r>
          </a:p>
          <a:p>
            <a:pPr marL="0" indent="0">
              <a:buNone/>
              <a:defRPr/>
            </a:pPr>
            <a:r>
              <a:rPr lang="ru-RU" sz="3000" dirty="0"/>
              <a:t> </a:t>
            </a:r>
            <a:r>
              <a:rPr lang="ru-RU" sz="3000" dirty="0" smtClean="0"/>
              <a:t>    Можно </a:t>
            </a:r>
            <a:r>
              <a:rPr lang="ru-RU" sz="3000" dirty="0"/>
              <a:t>спросить: «</a:t>
            </a:r>
            <a:r>
              <a:rPr lang="ru-RU" sz="3000" i="1" dirty="0"/>
              <a:t>Что Вы имеете в виду</a:t>
            </a:r>
            <a:r>
              <a:rPr lang="ru-RU" sz="3000" dirty="0" smtClean="0"/>
              <a:t>?»</a:t>
            </a:r>
            <a:endParaRPr lang="ru-RU" sz="3000" dirty="0"/>
          </a:p>
          <a:p>
            <a:pPr marL="0" indent="0">
              <a:buNone/>
              <a:defRPr/>
            </a:pPr>
            <a:r>
              <a:rPr lang="ru-RU" sz="3000" dirty="0"/>
              <a:t>3. Оставаться спокойным и сказать «</a:t>
            </a:r>
            <a:r>
              <a:rPr lang="ru-RU" sz="3000" i="1" dirty="0"/>
              <a:t>нет</a:t>
            </a:r>
            <a:r>
              <a:rPr lang="ru-RU" sz="3000" dirty="0"/>
              <a:t>».</a:t>
            </a:r>
          </a:p>
          <a:p>
            <a:pPr marL="0" indent="0">
              <a:buNone/>
              <a:defRPr/>
            </a:pPr>
            <a:r>
              <a:rPr lang="ru-RU" sz="3000" dirty="0"/>
              <a:t>4. Объяснить, почему Вы говорите «</a:t>
            </a:r>
            <a:r>
              <a:rPr lang="ru-RU" sz="3000" i="1" dirty="0"/>
              <a:t>нет</a:t>
            </a:r>
            <a:r>
              <a:rPr lang="ru-RU" sz="3000" dirty="0"/>
              <a:t>».</a:t>
            </a:r>
          </a:p>
          <a:p>
            <a:pPr marL="0" indent="0">
              <a:buNone/>
              <a:defRPr/>
            </a:pPr>
            <a:r>
              <a:rPr lang="ru-RU" sz="3000" dirty="0"/>
              <a:t>5. Если собеседник настаивает </a:t>
            </a:r>
            <a:r>
              <a:rPr lang="ru-RU" sz="3000" dirty="0" smtClean="0"/>
              <a:t>повторите </a:t>
            </a:r>
            <a:r>
              <a:rPr lang="ru-RU" sz="3000" dirty="0"/>
              <a:t>«</a:t>
            </a:r>
            <a:r>
              <a:rPr lang="ru-RU" sz="3000" i="1" dirty="0"/>
              <a:t>нет</a:t>
            </a:r>
            <a:r>
              <a:rPr lang="ru-RU" sz="3000" dirty="0"/>
              <a:t>» без объяснений: если Вы отказали, человек может попытаться манипулировать Вами, вызвать чувство вины. Важно не реагировать на манипуляции и оставаться внутренне сосредоточенным на главном содержании просьбы и причине вашего отказа. Например: «</a:t>
            </a:r>
            <a:r>
              <a:rPr lang="ru-RU" sz="3000" i="1" dirty="0"/>
              <a:t>Я вижу, Вы очень расстроены, но у меня сейчас действительно нет времени на это дело</a:t>
            </a:r>
            <a:r>
              <a:rPr lang="ru-RU" sz="3000" dirty="0"/>
              <a:t>»</a:t>
            </a:r>
          </a:p>
          <a:p>
            <a:pPr eaLnBrk="1">
              <a:buFont typeface="Times New Roman" pitchFamily="16" charset="0"/>
              <a:buNone/>
              <a:defRPr/>
            </a:pPr>
            <a:endParaRPr lang="ru-RU" dirty="0"/>
          </a:p>
          <a:p>
            <a:pPr eaLnBrk="1">
              <a:buFont typeface="Times New Roman" pitchFamily="16" charset="0"/>
              <a:buNone/>
              <a:defRPr/>
            </a:pPr>
            <a:endParaRPr lang="ru-RU" dirty="0"/>
          </a:p>
        </p:txBody>
      </p:sp>
    </p:spTree>
    <p:extLst>
      <p:ext uri="{BB962C8B-B14F-4D97-AF65-F5344CB8AC3E}">
        <p14:creationId xmlns:p14="http://schemas.microsoft.com/office/powerpoint/2010/main" val="5975424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Заголовок 1"/>
          <p:cNvSpPr>
            <a:spLocks noGrp="1"/>
          </p:cNvSpPr>
          <p:nvPr>
            <p:ph type="title"/>
          </p:nvPr>
        </p:nvSpPr>
        <p:spPr/>
        <p:txBody>
          <a:bodyPr/>
          <a:lstStyle/>
          <a:p>
            <a:pPr eaLnBrk="1"/>
            <a:r>
              <a:rPr lang="ru-RU" altLang="ru-RU" smtClean="0"/>
              <a:t>Дополнительные техники отказа</a:t>
            </a:r>
          </a:p>
        </p:txBody>
      </p:sp>
      <p:sp>
        <p:nvSpPr>
          <p:cNvPr id="4" name="Объект 3"/>
          <p:cNvSpPr>
            <a:spLocks noGrp="1"/>
          </p:cNvSpPr>
          <p:nvPr>
            <p:ph idx="1"/>
          </p:nvPr>
        </p:nvSpPr>
        <p:spPr>
          <a:xfrm>
            <a:off x="838200" y="1690688"/>
            <a:ext cx="10740241" cy="4526395"/>
          </a:xfrm>
        </p:spPr>
        <p:txBody>
          <a:bodyPr>
            <a:normAutofit/>
          </a:bodyPr>
          <a:lstStyle/>
          <a:p>
            <a:pPr>
              <a:defRPr/>
            </a:pPr>
            <a:r>
              <a:rPr lang="ru-RU" sz="3629" dirty="0"/>
              <a:t>Держите паузу</a:t>
            </a:r>
          </a:p>
          <a:p>
            <a:pPr>
              <a:defRPr/>
            </a:pPr>
            <a:r>
              <a:rPr lang="ru-RU" sz="3629" dirty="0"/>
              <a:t>Следите за невербальным поведением</a:t>
            </a:r>
          </a:p>
          <a:p>
            <a:pPr>
              <a:defRPr/>
            </a:pPr>
            <a:r>
              <a:rPr lang="ru-RU" sz="3629" dirty="0"/>
              <a:t>Проявляйте сочувствие</a:t>
            </a:r>
          </a:p>
          <a:p>
            <a:pPr>
              <a:defRPr/>
            </a:pPr>
            <a:r>
              <a:rPr lang="ru-RU" sz="3629" dirty="0"/>
              <a:t>Остерегайтесь чувства вины: не перебирайте с извинениями «</a:t>
            </a:r>
            <a:r>
              <a:rPr lang="ru-RU" sz="3629" i="1" dirty="0"/>
              <a:t>Простите меня за то, что мои интересы для меня ближе ваших</a:t>
            </a:r>
            <a:r>
              <a:rPr lang="ru-RU" sz="3629" dirty="0"/>
              <a:t>»</a:t>
            </a:r>
          </a:p>
        </p:txBody>
      </p:sp>
    </p:spTree>
    <p:extLst>
      <p:ext uri="{BB962C8B-B14F-4D97-AF65-F5344CB8AC3E}">
        <p14:creationId xmlns:p14="http://schemas.microsoft.com/office/powerpoint/2010/main" val="915870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Заголовок 1"/>
          <p:cNvSpPr>
            <a:spLocks noGrp="1"/>
          </p:cNvSpPr>
          <p:nvPr>
            <p:ph type="title"/>
          </p:nvPr>
        </p:nvSpPr>
        <p:spPr/>
        <p:txBody>
          <a:bodyPr/>
          <a:lstStyle/>
          <a:p>
            <a:pPr eaLnBrk="1"/>
            <a:r>
              <a:rPr lang="ru-RU" altLang="ru-RU" b="1" smtClean="0">
                <a:solidFill>
                  <a:srgbClr val="FF0000"/>
                </a:solidFill>
              </a:rPr>
              <a:t>Практикум</a:t>
            </a:r>
          </a:p>
        </p:txBody>
      </p:sp>
      <p:sp>
        <p:nvSpPr>
          <p:cNvPr id="3" name="Объект 2"/>
          <p:cNvSpPr>
            <a:spLocks noGrp="1"/>
          </p:cNvSpPr>
          <p:nvPr>
            <p:ph idx="1"/>
          </p:nvPr>
        </p:nvSpPr>
        <p:spPr/>
        <p:txBody>
          <a:bodyPr>
            <a:normAutofit/>
          </a:bodyPr>
          <a:lstStyle/>
          <a:p>
            <a:pPr marL="0" indent="0">
              <a:buNone/>
              <a:defRPr/>
            </a:pPr>
            <a:r>
              <a:rPr lang="ru-RU" sz="3200" b="1" dirty="0" smtClean="0"/>
              <a:t>Отработать в парах алгоритм отказа:</a:t>
            </a:r>
          </a:p>
          <a:p>
            <a:pPr marL="712788">
              <a:defRPr/>
            </a:pPr>
            <a:r>
              <a:rPr lang="ru-RU" sz="3200" dirty="0" smtClean="0"/>
              <a:t>Манипулятору</a:t>
            </a:r>
          </a:p>
          <a:p>
            <a:pPr marL="712788">
              <a:defRPr/>
            </a:pPr>
            <a:r>
              <a:rPr lang="ru-RU" sz="3200" dirty="0" smtClean="0"/>
              <a:t>Коллеге</a:t>
            </a:r>
          </a:p>
          <a:p>
            <a:pPr marL="712788">
              <a:defRPr/>
            </a:pPr>
            <a:r>
              <a:rPr lang="ru-RU" sz="3200" dirty="0" smtClean="0"/>
              <a:t>Начальнику</a:t>
            </a:r>
          </a:p>
          <a:p>
            <a:pPr marL="712788">
              <a:defRPr/>
            </a:pPr>
            <a:r>
              <a:rPr lang="ru-RU" sz="3200" dirty="0" smtClean="0"/>
              <a:t>Близкому человеку.</a:t>
            </a:r>
            <a:endParaRPr lang="ru-RU" sz="3200" dirty="0"/>
          </a:p>
        </p:txBody>
      </p:sp>
    </p:spTree>
    <p:extLst>
      <p:ext uri="{BB962C8B-B14F-4D97-AF65-F5344CB8AC3E}">
        <p14:creationId xmlns:p14="http://schemas.microsoft.com/office/powerpoint/2010/main" val="1418176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1719381" y="240506"/>
            <a:ext cx="8686992" cy="2416574"/>
          </a:xfrm>
          <a:solidFill>
            <a:schemeClr val="bg1"/>
          </a:solidFill>
          <a:ln/>
        </p:spPr>
        <p:txBody>
          <a:bodyPr vert="horz" lIns="91440" tIns="40823" rIns="91440" bIns="40823" rtlCol="0" anchor="t">
            <a:norm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 pos="8537387" algn="l"/>
              </a:tabLst>
            </a:pPr>
            <a:r>
              <a:rPr lang="ru-RU" altLang="ru-RU" sz="2359" dirty="0">
                <a:solidFill>
                  <a:srgbClr val="000000"/>
                </a:solidFill>
                <a:latin typeface="Trebuchet MS" panose="020B0603020202020204" pitchFamily="34" charset="0"/>
              </a:rPr>
              <a:t>Строгих правил общения с пациентом нет, хотя во всем мире врачи пользуются общими принципами деонтологии </a:t>
            </a:r>
            <a:br>
              <a:rPr lang="ru-RU" altLang="ru-RU" sz="2359" dirty="0">
                <a:solidFill>
                  <a:srgbClr val="000000"/>
                </a:solidFill>
                <a:latin typeface="Trebuchet MS" panose="020B0603020202020204" pitchFamily="34" charset="0"/>
              </a:rPr>
            </a:br>
            <a:r>
              <a:rPr lang="ru-RU" altLang="ru-RU" sz="2359" dirty="0">
                <a:solidFill>
                  <a:srgbClr val="000000"/>
                </a:solidFill>
                <a:latin typeface="Trebuchet MS" panose="020B0603020202020204" pitchFamily="34" charset="0"/>
              </a:rPr>
              <a:t>(от греческого </a:t>
            </a:r>
            <a:r>
              <a:rPr lang="ru-RU" altLang="ru-RU" sz="2359" dirty="0" err="1">
                <a:solidFill>
                  <a:srgbClr val="000000"/>
                </a:solidFill>
                <a:latin typeface="Trebuchet MS" panose="020B0603020202020204" pitchFamily="34" charset="0"/>
              </a:rPr>
              <a:t>deon</a:t>
            </a:r>
            <a:r>
              <a:rPr lang="ru-RU" altLang="ru-RU" sz="2359" dirty="0">
                <a:solidFill>
                  <a:srgbClr val="000000"/>
                </a:solidFill>
                <a:latin typeface="Trebuchet MS" panose="020B0603020202020204" pitchFamily="34" charset="0"/>
              </a:rPr>
              <a:t> – должное и </a:t>
            </a:r>
            <a:r>
              <a:rPr lang="ru-RU" altLang="ru-RU" sz="2359" dirty="0" err="1">
                <a:solidFill>
                  <a:srgbClr val="000000"/>
                </a:solidFill>
                <a:latin typeface="Trebuchet MS" panose="020B0603020202020204" pitchFamily="34" charset="0"/>
              </a:rPr>
              <a:t>logos</a:t>
            </a:r>
            <a:r>
              <a:rPr lang="ru-RU" altLang="ru-RU" sz="2359" dirty="0">
                <a:solidFill>
                  <a:srgbClr val="000000"/>
                </a:solidFill>
                <a:latin typeface="Trebuchet MS" panose="020B0603020202020204" pitchFamily="34" charset="0"/>
              </a:rPr>
              <a:t> – учение) </a:t>
            </a:r>
            <a:br>
              <a:rPr lang="ru-RU" altLang="ru-RU" sz="2359" dirty="0">
                <a:solidFill>
                  <a:srgbClr val="000000"/>
                </a:solidFill>
                <a:latin typeface="Trebuchet MS" panose="020B0603020202020204" pitchFamily="34" charset="0"/>
              </a:rPr>
            </a:br>
            <a:r>
              <a:rPr lang="ru-RU" altLang="ru-RU" sz="2359" dirty="0">
                <a:solidFill>
                  <a:srgbClr val="000000"/>
                </a:solidFill>
                <a:latin typeface="Trebuchet MS" panose="020B0603020202020204" pitchFamily="34" charset="0"/>
              </a:rPr>
              <a:t>– профессиональной этики медицинских работников. </a:t>
            </a:r>
            <a:r>
              <a:rPr lang="ru-RU" altLang="ru-RU" sz="2359" dirty="0">
                <a:solidFill>
                  <a:srgbClr val="C00000"/>
                </a:solidFill>
                <a:latin typeface="Trebuchet MS" panose="020B0603020202020204" pitchFamily="34" charset="0"/>
              </a:rPr>
              <a:t>Состояние душевного комфорта пациента – вот главный критерий деонтологии, тест на ее эффективность</a:t>
            </a:r>
            <a:r>
              <a:rPr lang="ru-RU" altLang="ru-RU" sz="2359" dirty="0">
                <a:solidFill>
                  <a:srgbClr val="000000"/>
                </a:solidFill>
                <a:latin typeface="Trebuchet MS" panose="020B0603020202020204" pitchFamily="34" charset="0"/>
              </a:rPr>
              <a: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t="1575" r="774" b="10220"/>
          <a:stretch>
            <a:fillRect/>
          </a:stretch>
        </p:blipFill>
        <p:spPr bwMode="auto">
          <a:xfrm>
            <a:off x="2438017" y="3004156"/>
            <a:ext cx="5551782" cy="3657984"/>
          </a:xfrm>
          <a:prstGeom prst="rect">
            <a:avLst/>
          </a:prstGeom>
          <a:noFill/>
          <a:ln>
            <a:noFill/>
          </a:ln>
          <a:effectLst/>
          <a:extLst>
            <a:ext uri="{909E8E84-426E-40DD-AFC4-6F175D3DCCD1}">
              <a14:hiddenFill xmlns:a14="http://schemas.microsoft.com/office/drawing/2010/main">
                <a:blipFill dpi="0" rotWithShape="0">
                  <a:blip/>
                  <a:srcRect t="1575" r="774" b="1022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260922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1"/>
          <p:cNvSpPr txBox="1">
            <a:spLocks noChangeArrowheads="1"/>
          </p:cNvSpPr>
          <p:nvPr/>
        </p:nvSpPr>
        <p:spPr bwMode="auto">
          <a:xfrm>
            <a:off x="2242156" y="662470"/>
            <a:ext cx="7465744" cy="1624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00000"/>
              </a:lnSpc>
              <a:spcAft>
                <a:spcPct val="0"/>
              </a:spcAft>
              <a:buClrTx/>
              <a:buFontTx/>
              <a:buNone/>
            </a:pPr>
            <a:r>
              <a:rPr lang="ru-RU" altLang="ru-RU" sz="2903" b="1" dirty="0">
                <a:solidFill>
                  <a:srgbClr val="000099"/>
                </a:solidFill>
                <a:latin typeface="Trebuchet MS" panose="020B0603020202020204" pitchFamily="34" charset="0"/>
              </a:rPr>
              <a:t>ПРАКТИКУМ </a:t>
            </a:r>
          </a:p>
          <a:p>
            <a:pPr algn="ctr" eaLnBrk="1" hangingPunct="1">
              <a:lnSpc>
                <a:spcPct val="100000"/>
              </a:lnSpc>
              <a:spcAft>
                <a:spcPct val="0"/>
              </a:spcAft>
              <a:buClrTx/>
              <a:buFontTx/>
              <a:buNone/>
            </a:pPr>
            <a:endParaRPr lang="ru-RU" altLang="ru-RU" sz="2903" b="1" dirty="0">
              <a:solidFill>
                <a:srgbClr val="000099"/>
              </a:solidFill>
              <a:latin typeface="Trebuchet MS" panose="020B0603020202020204" pitchFamily="34" charset="0"/>
            </a:endParaRPr>
          </a:p>
          <a:p>
            <a:pPr algn="ctr" eaLnBrk="1" hangingPunct="1">
              <a:lnSpc>
                <a:spcPct val="100000"/>
              </a:lnSpc>
              <a:spcAft>
                <a:spcPct val="0"/>
              </a:spcAft>
              <a:buClrTx/>
              <a:buFontTx/>
              <a:buNone/>
            </a:pPr>
            <a:r>
              <a:rPr lang="ru-RU" altLang="ru-RU" sz="2903" b="1" dirty="0">
                <a:solidFill>
                  <a:srgbClr val="7E0021"/>
                </a:solidFill>
                <a:latin typeface="Trebuchet MS" panose="020B0603020202020204" pitchFamily="34" charset="0"/>
              </a:rPr>
              <a:t>ДИАГНОСТИКА АССЕРТИВНОГО ПОВЕДЕНИЯ</a:t>
            </a:r>
          </a:p>
        </p:txBody>
      </p:sp>
      <p:pic>
        <p:nvPicPr>
          <p:cNvPr id="143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915" y="2803975"/>
            <a:ext cx="3526931" cy="31452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909365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411" name="Object 2"/>
          <p:cNvGraphicFramePr>
            <a:graphicFrameLocks noChangeAspect="1"/>
          </p:cNvGraphicFramePr>
          <p:nvPr>
            <p:extLst>
              <p:ext uri="{D42A27DB-BD31-4B8C-83A1-F6EECF244321}">
                <p14:modId xmlns:p14="http://schemas.microsoft.com/office/powerpoint/2010/main" val="1024137969"/>
              </p:ext>
            </p:extLst>
          </p:nvPr>
        </p:nvGraphicFramePr>
        <p:xfrm>
          <a:off x="1048956" y="984307"/>
          <a:ext cx="1913961" cy="3181294"/>
        </p:xfrm>
        <a:graphic>
          <a:graphicData uri="http://schemas.openxmlformats.org/presentationml/2006/ole">
            <mc:AlternateContent xmlns:mc="http://schemas.openxmlformats.org/markup-compatibility/2006">
              <mc:Choice xmlns:v="urn:schemas-microsoft-com:vml" Requires="v">
                <p:oleObj spid="_x0000_s1055" r:id="rId4" imgW="1914286" imgH="3180952" progId="">
                  <p:embed/>
                </p:oleObj>
              </mc:Choice>
              <mc:Fallback>
                <p:oleObj r:id="rId4" imgW="1914286" imgH="3180952" progId="">
                  <p:embed/>
                  <p:pic>
                    <p:nvPicPr>
                      <p:cNvPr id="14541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956" y="984307"/>
                        <a:ext cx="1913961" cy="3181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5412" name="Text Box 3"/>
          <p:cNvSpPr txBox="1">
            <a:spLocks noChangeArrowheads="1"/>
          </p:cNvSpPr>
          <p:nvPr/>
        </p:nvSpPr>
        <p:spPr bwMode="auto">
          <a:xfrm>
            <a:off x="4575603" y="1716400"/>
            <a:ext cx="3303707" cy="2176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2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300">
                <a:solidFill>
                  <a:srgbClr val="000000"/>
                </a:solidFill>
                <a:latin typeface="Arial" panose="020B0604020202020204" pitchFamily="34" charset="0"/>
                <a:ea typeface="Microsoft YaHei" panose="020B0503020204020204" pitchFamily="34" charset="-122"/>
              </a:defRPr>
            </a:lvl1pPr>
            <a:lvl2pPr>
              <a:spcBef>
                <a:spcPts val="713"/>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900">
                <a:solidFill>
                  <a:srgbClr val="000000"/>
                </a:solidFill>
                <a:latin typeface="Arial" panose="020B0604020202020204" pitchFamily="34" charset="0"/>
                <a:ea typeface="Microsoft YaHei" panose="020B0503020204020204" pitchFamily="34" charset="-122"/>
              </a:defRPr>
            </a:lvl2pPr>
            <a:lvl3pPr>
              <a:spcBef>
                <a:spcPts val="638"/>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500">
                <a:solidFill>
                  <a:srgbClr val="000000"/>
                </a:solidFill>
                <a:latin typeface="Arial" panose="020B0604020202020204" pitchFamily="34" charset="0"/>
                <a:ea typeface="Microsoft YaHei" panose="020B0503020204020204" pitchFamily="34" charset="-122"/>
              </a:defRPr>
            </a:lvl3pPr>
            <a:lvl4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ea typeface="Microsoft YaHei" panose="020B0503020204020204" pitchFamily="34" charset="-122"/>
              </a:defRPr>
            </a:lvl4pPr>
            <a:lvl5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ru-RU" altLang="ru-RU" sz="4355" b="1" dirty="0" smtClean="0">
                <a:solidFill>
                  <a:srgbClr val="330066"/>
                </a:solidFill>
                <a:latin typeface="Monotype Corsiva" panose="03010101010201010101" pitchFamily="66" charset="0"/>
              </a:rPr>
              <a:t>Спасибо за работу</a:t>
            </a:r>
            <a:endParaRPr lang="ru-RU" altLang="ru-RU" sz="4355" b="1" dirty="0">
              <a:solidFill>
                <a:srgbClr val="330066"/>
              </a:solidFill>
              <a:latin typeface="Monotype Corsiva" panose="03010101010201010101" pitchFamily="66" charset="0"/>
            </a:endParaRPr>
          </a:p>
        </p:txBody>
      </p:sp>
    </p:spTree>
    <p:extLst>
      <p:ext uri="{BB962C8B-B14F-4D97-AF65-F5344CB8AC3E}">
        <p14:creationId xmlns:p14="http://schemas.microsoft.com/office/powerpoint/2010/main" val="29167155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1092530" y="957045"/>
            <a:ext cx="10485912" cy="4553631"/>
          </a:xfrm>
          <a:prstGeom prst="rect">
            <a:avLst/>
          </a:prstGeom>
          <a:solidFill>
            <a:schemeClr val="bg1"/>
          </a:solidFill>
          <a:ln>
            <a:noFill/>
          </a:ln>
          <a:effectLst/>
        </p:spPr>
        <p:txBody>
          <a:bodyPr wrap="square" lIns="81646" tIns="42456" rIns="81646" bIns="42456"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ru-RU" sz="3629" b="1" dirty="0">
                <a:solidFill>
                  <a:schemeClr val="accent1">
                    <a:lumMod val="50000"/>
                  </a:schemeClr>
                </a:solidFill>
              </a:rPr>
              <a:t>Элементы эффективного общения :</a:t>
            </a:r>
            <a:r>
              <a:rPr lang="ru-RU" altLang="ru-RU" sz="3266" b="1" dirty="0">
                <a:solidFill>
                  <a:schemeClr val="accent1">
                    <a:lumMod val="50000"/>
                  </a:schemeClr>
                </a:solidFill>
              </a:rPr>
              <a:t/>
            </a:r>
            <a:br>
              <a:rPr lang="ru-RU" altLang="ru-RU" sz="3266" b="1" dirty="0">
                <a:solidFill>
                  <a:schemeClr val="accent1">
                    <a:lumMod val="50000"/>
                  </a:schemeClr>
                </a:solidFill>
              </a:rPr>
            </a:br>
            <a:r>
              <a:rPr lang="ru-RU" altLang="ru-RU" sz="3629" dirty="0"/>
              <a:t>1. отправитель – тот, кто предает информацию;</a:t>
            </a:r>
            <a:br>
              <a:rPr lang="ru-RU" altLang="ru-RU" sz="3629" dirty="0"/>
            </a:br>
            <a:r>
              <a:rPr lang="ru-RU" altLang="ru-RU" sz="3629" dirty="0"/>
              <a:t>2. сообщение – посылаемая информация;</a:t>
            </a:r>
            <a:br>
              <a:rPr lang="ru-RU" altLang="ru-RU" sz="3629" dirty="0"/>
            </a:br>
            <a:r>
              <a:rPr lang="ru-RU" altLang="ru-RU" sz="3629" dirty="0"/>
              <a:t>3. канал – форма оправки сообщения;</a:t>
            </a:r>
            <a:br>
              <a:rPr lang="ru-RU" altLang="ru-RU" sz="3629" dirty="0"/>
            </a:br>
            <a:r>
              <a:rPr lang="ru-RU" altLang="ru-RU" sz="3629" dirty="0"/>
              <a:t>4. получатель – тот/те, кому посылается сообщение;</a:t>
            </a:r>
            <a:br>
              <a:rPr lang="ru-RU" altLang="ru-RU" sz="3629" dirty="0"/>
            </a:br>
            <a:r>
              <a:rPr lang="ru-RU" altLang="ru-RU" sz="3629" dirty="0"/>
              <a:t>5. подтверждение - информация о получении сообщения.</a:t>
            </a:r>
          </a:p>
        </p:txBody>
      </p:sp>
    </p:spTree>
    <p:extLst>
      <p:ext uri="{BB962C8B-B14F-4D97-AF65-F5344CB8AC3E}">
        <p14:creationId xmlns:p14="http://schemas.microsoft.com/office/powerpoint/2010/main" val="12910978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258784" y="1167551"/>
            <a:ext cx="10319658" cy="4386086"/>
          </a:xfrm>
          <a:prstGeom prst="rect">
            <a:avLst/>
          </a:prstGeom>
          <a:solidFill>
            <a:schemeClr val="bg1"/>
          </a:solidFill>
          <a:ln>
            <a:noFill/>
          </a:ln>
          <a:effectLst/>
        </p:spPr>
        <p:txBody>
          <a:bodyPr wrap="square" lIns="81646" tIns="42456" rIns="81646" bIns="42456"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ru-RU" sz="3992" b="1" dirty="0">
                <a:solidFill>
                  <a:schemeClr val="accent1">
                    <a:lumMod val="50000"/>
                  </a:schemeClr>
                </a:solidFill>
              </a:rPr>
              <a:t>Каналы общения:</a:t>
            </a:r>
            <a:br>
              <a:rPr lang="ru-RU" altLang="ru-RU" sz="3992" b="1" dirty="0">
                <a:solidFill>
                  <a:schemeClr val="accent1">
                    <a:lumMod val="50000"/>
                  </a:schemeClr>
                </a:solidFill>
              </a:rPr>
            </a:br>
            <a:r>
              <a:rPr lang="ru-RU" altLang="ru-RU" sz="3992" dirty="0"/>
              <a:t>1. устная речь – получатель слышит ее;</a:t>
            </a:r>
            <a:br>
              <a:rPr lang="ru-RU" altLang="ru-RU" sz="3992" dirty="0"/>
            </a:br>
            <a:r>
              <a:rPr lang="ru-RU" altLang="ru-RU" sz="3992" dirty="0"/>
              <a:t>2. неречевое сообщение – мимика, жесты, позы, какие-либо действия; получатель видит его;</a:t>
            </a:r>
            <a:br>
              <a:rPr lang="ru-RU" altLang="ru-RU" sz="3992" dirty="0"/>
            </a:br>
            <a:r>
              <a:rPr lang="ru-RU" altLang="ru-RU" sz="3992" dirty="0"/>
              <a:t>3. письменное сообщение – получатель читает его.</a:t>
            </a:r>
          </a:p>
        </p:txBody>
      </p:sp>
    </p:spTree>
    <p:extLst>
      <p:ext uri="{BB962C8B-B14F-4D97-AF65-F5344CB8AC3E}">
        <p14:creationId xmlns:p14="http://schemas.microsoft.com/office/powerpoint/2010/main" val="22601098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2111215" y="1211737"/>
            <a:ext cx="8557266" cy="2682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ru-RU" sz="5625" b="1" dirty="0"/>
              <a:t>Виды общения:</a:t>
            </a:r>
          </a:p>
          <a:p>
            <a:pPr hangingPunct="1">
              <a:lnSpc>
                <a:spcPct val="100000"/>
              </a:lnSpc>
              <a:buClrTx/>
              <a:buFontTx/>
              <a:buNone/>
            </a:pPr>
            <a:r>
              <a:rPr lang="ru-RU" altLang="ru-RU" sz="5625" dirty="0"/>
              <a:t>вербальное</a:t>
            </a:r>
          </a:p>
          <a:p>
            <a:pPr hangingPunct="1">
              <a:lnSpc>
                <a:spcPct val="100000"/>
              </a:lnSpc>
              <a:buClrTx/>
              <a:buFontTx/>
              <a:buNone/>
            </a:pPr>
            <a:r>
              <a:rPr lang="ru-RU" altLang="ru-RU" sz="5625" dirty="0"/>
              <a:t>невербальное</a:t>
            </a:r>
          </a:p>
        </p:txBody>
      </p:sp>
    </p:spTree>
    <p:extLst>
      <p:ext uri="{BB962C8B-B14F-4D97-AF65-F5344CB8AC3E}">
        <p14:creationId xmlns:p14="http://schemas.microsoft.com/office/powerpoint/2010/main" val="26627389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2893</Words>
  <Application>Microsoft Office PowerPoint</Application>
  <PresentationFormat>Широкоэкранный</PresentationFormat>
  <Paragraphs>302</Paragraphs>
  <Slides>61</Slides>
  <Notes>27</Notes>
  <HiddenSlides>0</HiddenSlides>
  <MMClips>0</MMClips>
  <ScaleCrop>false</ScaleCrop>
  <HeadingPairs>
    <vt:vector size="8" baseType="variant">
      <vt:variant>
        <vt:lpstr>Использованные шрифты</vt:lpstr>
      </vt:variant>
      <vt:variant>
        <vt:i4>12</vt:i4>
      </vt:variant>
      <vt:variant>
        <vt:lpstr>Тема</vt:lpstr>
      </vt:variant>
      <vt:variant>
        <vt:i4>1</vt:i4>
      </vt:variant>
      <vt:variant>
        <vt:lpstr>Внедренные серверы OLE</vt:lpstr>
      </vt:variant>
      <vt:variant>
        <vt:i4>0</vt:i4>
      </vt:variant>
      <vt:variant>
        <vt:lpstr>Заголовки слайдов</vt:lpstr>
      </vt:variant>
      <vt:variant>
        <vt:i4>61</vt:i4>
      </vt:variant>
    </vt:vector>
  </HeadingPairs>
  <TitlesOfParts>
    <vt:vector size="74" baseType="lpstr">
      <vt:lpstr>Microsoft YaHei</vt:lpstr>
      <vt:lpstr>Arial</vt:lpstr>
      <vt:lpstr>Calibri</vt:lpstr>
      <vt:lpstr>Calibri Light</vt:lpstr>
      <vt:lpstr>Mongolian Baiti</vt:lpstr>
      <vt:lpstr>Monotype Corsiva</vt:lpstr>
      <vt:lpstr>Roboto Condensed</vt:lpstr>
      <vt:lpstr>tahoma</vt:lpstr>
      <vt:lpstr>Times New Roman</vt:lpstr>
      <vt:lpstr>Trebuchet MS</vt:lpstr>
      <vt:lpstr>Verdana</vt:lpstr>
      <vt:lpstr>Wingdings</vt:lpstr>
      <vt:lpstr>Тема Office</vt:lpstr>
      <vt:lpstr>Презентация PowerPoint</vt:lpstr>
      <vt:lpstr>Презентация PowerPoint</vt:lpstr>
      <vt:lpstr> Гиппократ</vt:lpstr>
      <vt:lpstr>Основное понятие коммуникации</vt:lpstr>
      <vt:lpstr>Презентация PowerPoint</vt:lpstr>
      <vt:lpstr>Строгих правил общения с пациентом нет, хотя во всем мире врачи пользуются общими принципами деонтологии  (от греческого deon – должное и logos – учение)  – профессиональной этики медицинских работников. Состояние душевного комфорта пациента – вот главный критерий деонтологии, тест на ее эффективность.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Установление доверительных отношений</vt:lpstr>
      <vt:lpstr>Презентация PowerPoint</vt:lpstr>
      <vt:lpstr>Доверительные отношения предусматривают последовательный переход от изначального "незнания" партнеров по взаимодействию к взаимопониманию и проходит несколько последовательных стадий.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Практикум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Прежде чем ответить «да» или «нет», задайте себе 3 вопроса:</vt:lpstr>
      <vt:lpstr>Презентация PowerPoint</vt:lpstr>
      <vt:lpstr>Существует несколько форм отказов:</vt:lpstr>
      <vt:lpstr>Презентация PowerPoint</vt:lpstr>
      <vt:lpstr>Как сказать «нет» коллеге </vt:lpstr>
      <vt:lpstr>Как сказать «нет» начальнику</vt:lpstr>
      <vt:lpstr>Презентация PowerPoint</vt:lpstr>
      <vt:lpstr>Как отказать продавцу/мед-фарм-представителю </vt:lpstr>
      <vt:lpstr>Как отказать на предложение проведения совместного досуга?</vt:lpstr>
      <vt:lpstr>Как отказать близкому человеку?</vt:lpstr>
      <vt:lpstr>Алгоритм отказа:</vt:lpstr>
      <vt:lpstr>Дополнительные техники отказа</vt:lpstr>
      <vt:lpstr>Практикум</vt:lpstr>
      <vt:lpstr>Презентация PowerPoint</vt:lpstr>
      <vt:lpstr>Презентация PowerPoint</vt:lpstr>
    </vt:vector>
  </TitlesOfParts>
  <Company>StartSoft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Гуров</dc:creator>
  <cp:lastModifiedBy>Гуров</cp:lastModifiedBy>
  <cp:revision>45</cp:revision>
  <dcterms:created xsi:type="dcterms:W3CDTF">2021-10-27T13:43:26Z</dcterms:created>
  <dcterms:modified xsi:type="dcterms:W3CDTF">2021-11-09T02:42:03Z</dcterms:modified>
</cp:coreProperties>
</file>