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9" r:id="rId4"/>
    <p:sldId id="275" r:id="rId5"/>
    <p:sldId id="260" r:id="rId6"/>
    <p:sldId id="268" r:id="rId7"/>
    <p:sldId id="269" r:id="rId8"/>
    <p:sldId id="270" r:id="rId9"/>
    <p:sldId id="271" r:id="rId10"/>
    <p:sldId id="272" r:id="rId11"/>
    <p:sldId id="274" r:id="rId12"/>
    <p:sldId id="261" r:id="rId13"/>
    <p:sldId id="262" r:id="rId14"/>
    <p:sldId id="263" r:id="rId15"/>
    <p:sldId id="276" r:id="rId16"/>
    <p:sldId id="277" r:id="rId17"/>
    <p:sldId id="264" r:id="rId18"/>
    <p:sldId id="265" r:id="rId19"/>
    <p:sldId id="266" r:id="rId20"/>
    <p:sldId id="279" r:id="rId21"/>
    <p:sldId id="267" r:id="rId22"/>
    <p:sldId id="273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0" r:id="rId42"/>
    <p:sldId id="308" r:id="rId43"/>
    <p:sldId id="309" r:id="rId44"/>
    <p:sldId id="297" r:id="rId45"/>
    <p:sldId id="299" r:id="rId46"/>
    <p:sldId id="300" r:id="rId47"/>
    <p:sldId id="301" r:id="rId48"/>
    <p:sldId id="304" r:id="rId49"/>
    <p:sldId id="305" r:id="rId50"/>
    <p:sldId id="306" r:id="rId51"/>
    <p:sldId id="307" r:id="rId52"/>
    <p:sldId id="303" r:id="rId53"/>
    <p:sldId id="298" r:id="rId54"/>
    <p:sldId id="311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1261" autoAdjust="0"/>
  </p:normalViewPr>
  <p:slideViewPr>
    <p:cSldViewPr snapToGrid="0">
      <p:cViewPr varScale="1">
        <p:scale>
          <a:sx n="79" d="100"/>
          <a:sy n="79" d="100"/>
        </p:scale>
        <p:origin x="8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40289-6EF1-4615-8078-62EB9EBE31C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83C4A-D053-40E3-834E-CEAF744C0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35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372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61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4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4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5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447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1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74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65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334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1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83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84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84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418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37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91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03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47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28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81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02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0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40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67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2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19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433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48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50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072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50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213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64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0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7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80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91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83C4A-D053-40E3-834E-CEAF744C0A6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7B361-7457-84C2-464E-645B48B93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C14B2A-D08E-B99F-86A2-DFBBD3681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E30592-E0F6-7A69-D86D-550DD546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9E1DD-1AB6-32B9-3736-88000447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92C2B-F826-8930-63FC-808546E8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9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2927C-FF56-BFC2-4A98-F9060E4A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D8B736-E76A-7DED-E12F-3625793D6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93E6DD-80FE-FE75-FA80-63DA19EE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F29AD-DA7C-5980-4B94-985C4189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2D97D-0826-85CC-F5F8-E740D651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6B90D2-9F13-E4E6-2616-D70752BF6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EE8B5-6515-B2B5-EF5A-D1DC001F6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DBE8B-8128-D384-0E9B-6B954D2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7347A4-27D1-AF36-8316-92227812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183C3-925E-F285-5079-3D812DD9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9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21103-317E-B90F-F2E5-3A0C8334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154A07-8E1E-2885-7511-6A1BDDEF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965D5-233A-DC8A-2ADE-D9C5171D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E079A-DCB5-6EA5-91B5-5DBD21E09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82E37-DF43-C5D3-88DF-CA3E0957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7DEDF-F17E-383D-4BFB-E62B3D87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B2BCFA-5A0E-3369-44F0-0C5086F95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F711C-65CC-1C77-AACD-FFC22296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B7A38-DBD2-C675-BAEF-FCB996FB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F2CBE3-FD10-257F-88AE-28D27B91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4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9E7A8-716D-6DF5-C469-236179DB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80F560-A836-A46F-EB86-7047D0D05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C63569-8FAC-B04F-F4E9-5048C3669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066EE-0EBC-8AB0-47FB-2ED860DC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D70224-1E5C-AEC2-1F7E-978A4B46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B6198-20E4-CDB1-6892-AC9F8A47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3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7AD55-BDD3-61F6-9219-92084514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55856-7DB5-E5B0-C839-8301AF28A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0AE1F4-4E3A-5BCA-0A42-FB6D7EFEC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F5E6D6-68B1-1272-C871-919A56E1E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8CF9CB-9763-A667-91AE-0122786A0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86C30F-6CF7-E7D9-7A5A-3B96E9BA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BA5763-146E-60E4-ADB8-3E7C6BC0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78C3B2-0FDC-5A1C-C227-D3B789D2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16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7761C-593E-B9B8-827C-95BADEDA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B06828-00F7-643E-CE79-80E1F18D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17B175-3133-8967-95DD-4FB1A7AD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759027-830A-E711-8ACF-16E86944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8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0E2D8B-457E-BFF5-E4B9-0DCEC499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321D22-AA05-3533-E17E-76429269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9CEEAE-6272-50CE-C85B-8817EE4C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6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CF781-79E4-3118-A1A7-F661AC93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FA1E5E-8E8C-45C4-0E86-9D91200DD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4951DA-8233-06CF-C635-4C2266D72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3794AA-FC00-AED6-9F86-CAF5E85A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5B1A3-F473-FE2B-6555-E0A97133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8B1045-CE41-871F-2306-1450F8C8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7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72D2C-293F-7558-5DF6-A94B930B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BAAAA9-A317-D698-EA02-9312DE602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25EE58-4E3C-4676-3926-BE5784B66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E35787-D095-B0BB-E6F8-151DF69A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9D867D-EC2E-330D-82E7-DC5A65F9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C1C563-0A5E-F913-B26A-51D3DEA7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8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B03F1-E58C-54B3-2189-E18ED2E2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74EE56-0EDF-0BAB-B674-4EEFB4FDB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3EA718-EC68-F624-5757-AF8AAB706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39062-D485-427F-8677-CED8C541876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3BE47-088F-0FC2-2385-C398D3307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29E6C-4CE9-FB57-EE6D-B7E67FA8B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0C3E-D963-457A-BD8F-9C8A200714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eb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5FDFA-0660-2CB2-9608-7A26A033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EA6A3-66FB-11F6-528F-0A6E5C221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93" y="113052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болезни шейки матки, влагалища и вульвы.</a:t>
            </a:r>
            <a:b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рекомен</a:t>
            </a:r>
            <a:r>
              <a:rPr lang="ru-RU" sz="27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дации, проект 2021 года.</a:t>
            </a:r>
            <a:endParaRPr lang="ru-RU" sz="27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E34C4-8C27-AFC4-94A4-7A427F786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44" y="4608027"/>
            <a:ext cx="4251649" cy="1655762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ор</a:t>
            </a:r>
            <a:r>
              <a:rPr lang="ru-RU" b="0" i="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динатор 2-го года кафедры </a:t>
            </a:r>
            <a:r>
              <a:rPr lang="ru-RU" b="0" i="0" dirty="0" err="1">
                <a:solidFill>
                  <a:srgbClr val="00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АиГ</a:t>
            </a:r>
            <a:r>
              <a:rPr lang="ru-RU" b="0" i="0" dirty="0">
                <a:solidFill>
                  <a:srgbClr val="00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ИПО, Ковшина К.И.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47CEC9-8305-673F-FEA2-57D811222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60" y="2912446"/>
            <a:ext cx="4422815" cy="43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1A3D0-136C-0A47-9C9F-ECF58EF7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Восходящая инфекция чаще всего распространяется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D6019-BAA5-C239-4098-94D97209A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Каналикулярно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(через цервикальный канал в полость матки и маточные трубы).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Лимфогенно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развитием пельвиоперитонитов и дальнейшим лимфогенным распространением инфекции.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Гематогенно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чем свидетельствует наличие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экстрагенитальных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осложнений.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1FDEA-B2C5-B0F2-E928-D729E672D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1" t="41844" r="64575" b="29361"/>
          <a:stretch/>
        </p:blipFill>
        <p:spPr>
          <a:xfrm>
            <a:off x="5774987" y="4129443"/>
            <a:ext cx="2736715" cy="25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1A3D0-136C-0A47-9C9F-ECF58EF7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180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Кодирование по МКБ-10.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D6019-BAA5-C239-4098-94D97209A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2505"/>
            <a:ext cx="10515600" cy="435133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N72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Воспалительные заболевания шейки матки (цервицит,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эндоцервицит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экзоцервицит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N76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Другие воспалительные болезни влагалища и вульвы.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идентифицировать инфекционный агент используют дополнительный код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(B95-B98).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N76.0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Острый вагинит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N76.1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Подострый и хронический вагинит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N76.2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Острый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N76.3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Подострый и хронический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N77.1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Вагинит,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вульвовагинит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инфекционных и паразитарных болезнях, классифицированных в других рубриках.</a:t>
            </a:r>
          </a:p>
          <a:p>
            <a:pPr marL="0" indent="0">
              <a:buNone/>
            </a:pPr>
            <a:endParaRPr lang="ru-RU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9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Воспалительная болезнь шейки матки (цервицит)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воспалительный процесс,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локализованный в цилиндрическом и/или многослойном плоском эпителии шейки матки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инфекционной или неинфекционной природы.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цервицита варьирует в пределах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 до 45%.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E9D3F-4C23-A3EC-302D-2A88DD6A5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22"/>
          <a:stretch/>
        </p:blipFill>
        <p:spPr>
          <a:xfrm>
            <a:off x="3430620" y="2702259"/>
            <a:ext cx="5330759" cy="39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83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острого цервицита, как правило, связана с облигатными патогенами (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Chlamydia trachomatis, Mycoplasma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genitalium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Neisseria gonorrhoeae, Trichomonas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vaginalis),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 вирусом простого герпеса (ВПГ), цитомегаловирусом (ЦМВ), вирусом папилломы человека (ВПЧ).</a:t>
            </a:r>
          </a:p>
          <a:p>
            <a:pPr marL="0" indent="0">
              <a:buNone/>
            </a:pP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C7D509-1961-761A-A7DF-D86BAEBB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33" y="2023353"/>
            <a:ext cx="4682111" cy="46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9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цервициты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обусловлены недиагностированными ИППП, физическим и химическим воздействием, травматизацией шейки матки во время родов, абортов, диагностическими выскабливаниями полости матки и цервикального канала и иммунными механизмами.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Хронический цервицит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связан с течением хронического аэробного вагинита. Неинфекционной причиной хронического цервицита может быть лучевая терапия, системные воспалительные заболевания, такие как синдром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Бехчета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красный плоский лишай и др.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B3F234-EB84-18D0-9A1A-4A0E4F64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188547"/>
            <a:ext cx="7239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6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2"/>
            <a:ext cx="10864174" cy="6430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 цервицита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Воспаление шейки матки может протекать </a:t>
            </a:r>
            <a:r>
              <a:rPr lang="ru-RU" sz="26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бессимптомно в более 50% случаев.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клиническими проявлениями цервицита являются:</a:t>
            </a:r>
          </a:p>
          <a:p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гнойные, </a:t>
            </a:r>
            <a:r>
              <a:rPr lang="ru-RU" sz="2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гнойные или слизистые выделения;</a:t>
            </a:r>
          </a:p>
          <a:p>
            <a:r>
              <a:rPr lang="ru-RU" sz="2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межменструальные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6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посткоитальные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кровотечения;</a:t>
            </a:r>
          </a:p>
          <a:p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диспареуния, </a:t>
            </a:r>
          </a:p>
          <a:p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зуд;</a:t>
            </a:r>
          </a:p>
          <a:p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жжение;</a:t>
            </a:r>
          </a:p>
          <a:p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дизурия.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доказана связь 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таких микроорганизмов как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Mycoplasma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hominis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Ureaplasma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urealyticum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Ureaplasma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parvum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Cytomegalovirus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6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β-гемолитический </a:t>
            </a:r>
            <a:r>
              <a:rPr lang="ru-RU" sz="26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стрептококкок</a:t>
            </a:r>
            <a:r>
              <a:rPr lang="ru-RU" sz="2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B с развитием цервицита.</a:t>
            </a:r>
          </a:p>
        </p:txBody>
      </p:sp>
    </p:spTree>
    <p:extLst>
      <p:ext uri="{BB962C8B-B14F-4D97-AF65-F5344CB8AC3E}">
        <p14:creationId xmlns:p14="http://schemas.microsoft.com/office/powerpoint/2010/main" val="30010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6114C2-7B62-77A6-B3CD-463617F6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927" y="79851"/>
            <a:ext cx="7088146" cy="66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Воспалительная болезнь влагалища (вагинит)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воспаление стенок влагалища инфекционной или неинфекционной природы.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Воспалительная болезнь вульвы (</a:t>
            </a:r>
            <a:r>
              <a:rPr lang="ru-RU" sz="21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воспаление слизистой оболочки и кожных покровов вульвы.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Аэробный вагинит (АВ)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воспаление слизистой оболочки влагалища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нарушения микробиоценоза влагалища, в результате воздействия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факультативно-анаэробных условно-патогенных бактерий.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Десквамативный вагинит (ДВ)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хроническое заболевание влагалища неизвестной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этиологии, характеризующееся гнойными выделениями, повышением уровня рН,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количества незрелых </a:t>
            </a:r>
            <a:r>
              <a:rPr lang="ru-RU" sz="21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эпителиальных клеток; в отличие от АВ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сопровождается участками эритемы на стенках влагалища и </a:t>
            </a:r>
            <a:r>
              <a:rPr lang="ru-RU" sz="21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лейкореей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 вагинит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воспалительное заболевание влагалища, вызванное как минимум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двумя патогенами.</a:t>
            </a:r>
          </a:p>
          <a:p>
            <a:pPr marL="0" indent="0">
              <a:buNone/>
            </a:pPr>
            <a:r>
              <a:rPr lang="ru-RU" sz="21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Кандидозный</a:t>
            </a: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вульвовагинит</a:t>
            </a: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(КВВ)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воспаление влагалища и вульвы, вызванное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грибами рода </a:t>
            </a:r>
            <a:r>
              <a:rPr lang="ru-RU" sz="21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Рецидивирующий КВВ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четыре или более эпизода КВВ в течение одного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1823503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68" y="180913"/>
            <a:ext cx="11524845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 вагинитов и </a:t>
            </a:r>
            <a:r>
              <a:rPr lang="ru-RU" sz="21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вульвитов</a:t>
            </a: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связана с </a:t>
            </a:r>
            <a:r>
              <a:rPr lang="ru-RU" sz="21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наличем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ИППП и\или с УПМ 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(аэробные и факультативно-анаэробные микроорганизмы – грамотрицательные бактерии семейства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Enterobacteriaceae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(главным образом -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грамположительные кокки - стрептококки группы B 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(Streptococcus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agalactiae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энтерококки 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Enterococcus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faecalis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при АВ 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выявляют Streptococcus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(до 59% случаев),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(до 42%),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21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23%). УПМ вызывают АВ, при этом УПМ преобладают над лактобактериями, рН повышается.</a:t>
            </a:r>
          </a:p>
          <a:p>
            <a:pPr marL="0" indent="0">
              <a:buNone/>
            </a:pPr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факторами риска развития АВ относят:</a:t>
            </a:r>
          </a:p>
          <a:p>
            <a:r>
              <a:rPr lang="ru-RU" sz="21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и/или бесконтрольный приём АБ;</a:t>
            </a:r>
          </a:p>
          <a:p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применение цитостатиков (по АТХ – </a:t>
            </a:r>
          </a:p>
          <a:p>
            <a:pPr marL="0" indent="0">
              <a:buNone/>
            </a:pPr>
            <a:r>
              <a:rPr lang="ru-RU" sz="21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дезинтоксикационные</a:t>
            </a: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препараты для 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противоопухолевой терапии);</a:t>
            </a:r>
          </a:p>
          <a:p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глюкокортикоидов, КОК с высоким 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эстрогенного компонента;</a:t>
            </a:r>
          </a:p>
          <a:p>
            <a:r>
              <a:rPr lang="ru-RU" sz="21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лучевая и химиотерапия и др.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65C970-887A-16E4-50AA-A4F2E607B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3" t="9460" r="2794"/>
          <a:stretch/>
        </p:blipFill>
        <p:spPr>
          <a:xfrm>
            <a:off x="5988590" y="2118233"/>
            <a:ext cx="6115377" cy="42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3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68" y="180913"/>
            <a:ext cx="11524845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 КВВ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дрожжевыми грибами рода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КВВ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встречаемости 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- 80-90%,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C.non-albicans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(среди которых наиболее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частые– 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glabrata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krusei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tropicalis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parapsilosis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реже – 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guillermondi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en-US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efyr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10–17%. 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Glabrata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виды </a:t>
            </a:r>
            <a:r>
              <a:rPr lang="ru-RU" sz="2400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C.non-albicans</a:t>
            </a:r>
            <a:r>
              <a:rPr lang="ru-RU" sz="24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выявляют у 10–20% пациенток с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рецидивирующим КВВ.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факторам риска развития КВВ относят: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антибактериальную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терапию, беременность,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иммуносупрессию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(включая сахарный диабет, приём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иммунодепрессантов, СПИД) и др.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 </a:t>
            </a:r>
            <a:r>
              <a:rPr lang="ru-RU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вульвита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гельминтозы,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аногенитальная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герпетическая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инфекция, аллергические реакции, химические, термические и механические воздействия,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ректовагинальных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урогенитальных свищей, геморрой, цистит, псориаз и экзема,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выпадение тазовых органов, несоблюдение правил личной гигиены.</a:t>
            </a:r>
          </a:p>
        </p:txBody>
      </p:sp>
    </p:spTree>
    <p:extLst>
      <p:ext uri="{BB962C8B-B14F-4D97-AF65-F5344CB8AC3E}">
        <p14:creationId xmlns:p14="http://schemas.microsoft.com/office/powerpoint/2010/main" val="91588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167"/>
            <a:ext cx="10515600" cy="560779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заболевания половых органов (ВЗПО)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женщин занимают 1-е место в структуре гинекологической патологии и составляют 60—65% обращаемости в женские консультации. Возможно, число заболевших больше, так как нередко при стертых формах больные к врачу не обращаются. Рост числа ВЗПО во всех странах мира является следствием изменения полового поведения молодежи, нарушения экологии и снижения иммунитета.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28F16-C5A9-576E-D63B-3884A1446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/>
        </p:blipFill>
        <p:spPr>
          <a:xfrm>
            <a:off x="8540885" y="3220389"/>
            <a:ext cx="3232015" cy="363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7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41AC4A-42DB-24FB-A9F9-5AA572F5A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64" t="27801" r="50000" b="38015"/>
          <a:stretch/>
        </p:blipFill>
        <p:spPr>
          <a:xfrm>
            <a:off x="1994171" y="108229"/>
            <a:ext cx="7403985" cy="66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68" y="180913"/>
            <a:ext cx="11524845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пациенток с вагинитом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КВВ диагностируется в 17-39%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бактериальный вагиноз (БВ) в 22-50%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трихомониаз в 4-35%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тем не менее до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72%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вагинитов остаются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недиагностированными.</a:t>
            </a:r>
          </a:p>
          <a:p>
            <a:pPr marL="0" indent="0">
              <a:buNone/>
            </a:pPr>
            <a:endParaRPr lang="ru-RU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КВВ составляет 30-45%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инфекционных поражений вульвы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ивлагалища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70-75%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 имеют в течение жизни хотя бы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эпизод КВВ,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случаев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заболевание носит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рецидивирующий характер.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КВВ редко наблюдается у женщин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постменопаузе, за исключением пациенток,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получающих менопаузальную гормональную терапию.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75844A-8530-577A-80D4-67647442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712" y="1719128"/>
            <a:ext cx="5245237" cy="37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2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685602-2C91-A515-135C-74EFC901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49"/>
            <a:ext cx="10515600" cy="779463"/>
          </a:xfrm>
        </p:spPr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16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АВ субъективными симптомами являются: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обильные выделения чаще с гнилостным запахом;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 во влагалище;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зуд, жжение, раздражение вульвы;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диспареуния 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КВВ наблюдаются:</a:t>
            </a:r>
          </a:p>
          <a:p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обильные выделения творожистого характера; 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дискомфорт во влагалище и в области вульвы; 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диспареуния, жжение, зуд, раздражение вульвы,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дизурические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явления.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Вагинит, ассоциированный с гельминтозами, сопровождается жалобами на дискомфорт, зуд, жжение во влагалище, диспареунию, раздражение слизистой вульвы, влагалища и прилежащих кожных покровов.</a:t>
            </a:r>
          </a:p>
        </p:txBody>
      </p:sp>
    </p:spTree>
    <p:extLst>
      <p:ext uri="{BB962C8B-B14F-4D97-AF65-F5344CB8AC3E}">
        <p14:creationId xmlns:p14="http://schemas.microsoft.com/office/powerpoint/2010/main" val="314944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F0B96-8013-8F89-5C2D-7F821B05C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53" y="0"/>
            <a:ext cx="5919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5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5C36E7-A9B4-CA40-DC0A-845B659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A46C4D-F350-428D-0B4B-ED8052234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9" y="158305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Жалобы и анамнез </a:t>
            </a:r>
          </a:p>
          <a:p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 обследование.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всем пациенткам проведение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визуального осмотра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половых органов,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 влагалища и шейки матки 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зеркалах, </a:t>
            </a:r>
          </a:p>
          <a:p>
            <a:pPr marL="0" indent="0">
              <a:buNone/>
            </a:pPr>
            <a:r>
              <a:rPr lang="ru-RU" sz="24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бимануального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влагалищного исследования.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бимануальном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влагалищном исследовании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оцениваются размеры, консистенция и подвижность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матки и придатков матки, болезненность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пальпации и тракциях за шейку матки.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CBFEF5-B50E-1CD4-5DBA-D64208B64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281" y="1483242"/>
            <a:ext cx="4953000" cy="42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17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5C36E7-A9B4-CA40-DC0A-845B659C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-15691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A46C4D-F350-428D-0B4B-ED8052234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67" y="811347"/>
            <a:ext cx="5990616" cy="5927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оценка наличия и интенсивности признаков воспаления, наличия патологических элементов </a:t>
            </a:r>
            <a:r>
              <a:rPr lang="ru-RU" sz="2700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сыпь, трещины, язвы и т.д.) </a:t>
            </a: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коже и слизистых, наличие инородного тела, оценка количества, цвета, консистенции и запаха </a:t>
            </a:r>
            <a:r>
              <a:rPr lang="ru-RU" sz="27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выделений. </a:t>
            </a: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осмотре в зеркалах выявляется </a:t>
            </a:r>
            <a:r>
              <a:rPr lang="ru-RU" sz="27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отек</a:t>
            </a: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слизистой шейки матки и/или влагалища, гиперемия, слизистые, </a:t>
            </a:r>
            <a:r>
              <a:rPr lang="ru-RU" sz="27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</a:t>
            </a: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-гнойные или гнойные </a:t>
            </a:r>
            <a:r>
              <a:rPr lang="ru-RU" sz="27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выделения из цервикального канала </a:t>
            </a:r>
            <a:r>
              <a:rPr lang="ru-RU" sz="27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и/или их наличие в сводах влагалища, а также гиперемия и отечность наружного отверстия мочеиспускательного канала.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26005F-4661-E27B-F785-0B727ECD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983" y="241891"/>
            <a:ext cx="5420900" cy="62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5C36E7-A9B4-CA40-DC0A-845B659C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A46C4D-F350-428D-0B4B-ED8052234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53502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цервицита, вызванного T. </a:t>
            </a: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vaginalis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считается 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«клубничная» шейка 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матки или </a:t>
            </a: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петехиальные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кровоизлияния при </a:t>
            </a: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физикальном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осмотре.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 проявляется 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обильными выделениями 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с неприятным запахом, выраженной гиперемией и отеком слизистой оболочки влагалища.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КВВ сопровождается отечностью, гиперемией слизистой влагалища и вульвы; беловатым налетом на слизистых, легко снимаемым тампоном; также могут быть трещины кожных покровов и слизистых вульвы, влагалища, задней спайки и </a:t>
            </a: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перианальной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области.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Рецидивирующий КВВ характеризуется 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сухостью, атрофией, </a:t>
            </a:r>
            <a:r>
              <a:rPr lang="ru-RU" sz="22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лихенификацией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слизистой вульвы и влагалища, скудными беловатыми выделениями из половых путей. </a:t>
            </a:r>
          </a:p>
          <a:p>
            <a:pPr marL="0" indent="0">
              <a:buNone/>
            </a:pP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Вульвовагинит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ассоциированный с генитальной </a:t>
            </a:r>
            <a:r>
              <a:rPr lang="ru-RU" sz="22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герпесвирусной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инфекцией, проявляется единичными или множественными 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везикулярными элементами </a:t>
            </a: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слизистой вульвы и влагалища и прилежащих участках кожи, выраженная гиперемия и отечность слизистой. После вскрытия везикулярных элементов образуются </a:t>
            </a:r>
            <a:r>
              <a:rPr lang="ru-RU" sz="22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мокнущие эрозии.</a:t>
            </a:r>
          </a:p>
        </p:txBody>
      </p:sp>
    </p:spTree>
    <p:extLst>
      <p:ext uri="{BB962C8B-B14F-4D97-AF65-F5344CB8AC3E}">
        <p14:creationId xmlns:p14="http://schemas.microsoft.com/office/powerpoint/2010/main" val="152867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6BA94D-1A6D-28AA-3E1C-B303D390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98" y="150373"/>
            <a:ext cx="4777902" cy="3392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8C422F-DA73-639D-797E-B7FBBC8E6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33" t="40603" r="32129" b="16356"/>
          <a:stretch/>
        </p:blipFill>
        <p:spPr>
          <a:xfrm>
            <a:off x="6245158" y="79781"/>
            <a:ext cx="5107020" cy="362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BCD0CF-20BB-3817-A9CB-B286725B3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2" t="34326" r="35532" b="37305"/>
          <a:stretch/>
        </p:blipFill>
        <p:spPr>
          <a:xfrm>
            <a:off x="1770434" y="3701781"/>
            <a:ext cx="8257943" cy="30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9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CA3A710-97A0-BA90-1320-01D80007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95"/>
            <a:ext cx="10515600" cy="5855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всем пациенткам определение концентрации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водородных ионов (рН)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отделяемого слизистой влагалища для уточнения диагноза.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КВВ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пределах нормальных </a:t>
            </a:r>
            <a:r>
              <a:rPr lang="ru-RU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референсных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значений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3,5 до 4,5),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острого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 и урогенитального трихомониаза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 повышение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4,5.</a:t>
            </a:r>
          </a:p>
          <a:p>
            <a:pPr marL="0" indent="0">
              <a:buNone/>
            </a:pPr>
            <a:endParaRPr lang="ru-RU" sz="24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1D78E0-827F-3BBE-7BC2-BC59066F8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5" y="1599918"/>
            <a:ext cx="9902270" cy="3658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D6BE41-0B17-2A2E-39D1-739033300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140" y="5350776"/>
            <a:ext cx="6173720" cy="14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0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CA3A710-97A0-BA90-1320-01D80007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95"/>
            <a:ext cx="10515600" cy="585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 цервицита/вагинита должна быть в первую очередь направлена на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ИППП.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Рекомендовано всем пациентам при наличии цервицита/вагинита проведение обследования на наличие возбудителей ИППП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Chlamydia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trachomatis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gonorrhoeae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Trichomonas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vaginalis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Mycopasma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genitalium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Treponema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pallidum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лабораторных методов.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всем пациенткам с подозрением на цервицит/вагинит для диагностики АВ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микроскопическое исследование влагалищных мазков,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является предпочтительным методом.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микробиологическое (</a:t>
            </a:r>
            <a:r>
              <a:rPr lang="ru-RU" sz="20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культуральное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влагалищного отделяемого на дрожжевые грибы для диагностики КВВ.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проведение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цитологического исследования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микропрепарата шейки матки пациенткам с наличием признаков цервицита с целью выявления цервикальной </a:t>
            </a:r>
            <a:r>
              <a:rPr lang="ru-RU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интраэпителиальной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неоплазии.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проведение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скрининга на ВПЧ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инфекцию пациенткам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30 лет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исключения цервицита, ассоциированного с ВПЧ-инфекцией.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проведение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молекулярно-биологического исследования 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отделяемого из цервикального канала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вирус простого герпеса 1 и 2 типов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всем пациенткам с наличием признаков цервицита, у которых исключены ИППП (гонококковая, </a:t>
            </a:r>
            <a:r>
              <a:rPr lang="ru-RU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хламидийная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инфекция, вызванная </a:t>
            </a:r>
            <a:r>
              <a:rPr lang="ru-RU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M.genitalium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трихомониаз), КВВ и БВ и/или при </a:t>
            </a:r>
            <a:r>
              <a:rPr lang="ru-RU" sz="2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пузырьковых высыпаний</a:t>
            </a: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4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167"/>
            <a:ext cx="10515600" cy="56077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Цервицит, вагинит и </a:t>
            </a:r>
            <a:r>
              <a:rPr lang="ru-RU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классифицированы по следующим признакам.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локализации патологического процесса различают воспалительные заболевания:</a:t>
            </a:r>
          </a:p>
          <a:p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нижних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бартолинит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кольпит,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эндоцервицит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цервицит)</a:t>
            </a:r>
          </a:p>
          <a:p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эндомиометрит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сальпингоофорит,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пель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виоперитонит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параметрит) отделов половых органов, границей которых является внутренний маточный зев.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клиническому течению воспалительные процессы разделяют на: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острые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выраженной клинической симптоматикой; • подострые со стертыми проявлениями;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 неустановленной давностью заболевания или давно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стью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стадии ремиссии или обострения.</a:t>
            </a:r>
          </a:p>
        </p:txBody>
      </p:sp>
    </p:spTree>
    <p:extLst>
      <p:ext uri="{BB962C8B-B14F-4D97-AF65-F5344CB8AC3E}">
        <p14:creationId xmlns:p14="http://schemas.microsoft.com/office/powerpoint/2010/main" val="216638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CA3A710-97A0-BA90-1320-01D80007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87" y="163394"/>
            <a:ext cx="6157609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Микроскопическое исследование в модификации </a:t>
            </a:r>
            <a:r>
              <a:rPr lang="ru-RU" sz="2400" b="1" u="sng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Анкирской</a:t>
            </a:r>
            <a:r>
              <a:rPr lang="ru-RU" sz="24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общей микробной обсемененности проводится по 4-х-бальной системе по числу микробных клеток, обнаруживаемых в одном поле зрения при микроскопии с иммерсией: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- до 10 микробных клеток в поле зрения – минимальное (небольшое) количество;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+ - от 11 до 100 микробных клеток в поле зрения – умеренное количество;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+ + - от 100 до 1000 микробных клеток в поле зрения - большое количество;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+ + + - более 1000 микробных клеток в поле зрения – массивное количество.</a:t>
            </a:r>
          </a:p>
          <a:p>
            <a:pPr marL="0" indent="0">
              <a:buNone/>
            </a:pPr>
            <a:endParaRPr lang="ru-RU" sz="20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19EC3561-D9F4-E50A-C22C-03DB84C9B0D4}"/>
              </a:ext>
            </a:extLst>
          </p:cNvPr>
          <p:cNvCxnSpPr/>
          <p:nvPr/>
        </p:nvCxnSpPr>
        <p:spPr>
          <a:xfrm rot="5400000">
            <a:off x="8594387" y="3117715"/>
            <a:ext cx="68094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B2C705-B445-EE41-4D0A-FBA8EF222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983" y="554475"/>
            <a:ext cx="5568932" cy="55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FF58F-822B-4EBD-EEF3-3DC0EA892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98" t="24822" r="13192" b="18440"/>
          <a:stretch/>
        </p:blipFill>
        <p:spPr>
          <a:xfrm>
            <a:off x="100599" y="734438"/>
            <a:ext cx="11990802" cy="53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0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ADE02-027F-55C3-B36C-33DE86F4A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7" t="22270" r="13351" b="14894"/>
          <a:stretch/>
        </p:blipFill>
        <p:spPr>
          <a:xfrm>
            <a:off x="594191" y="145915"/>
            <a:ext cx="10780529" cy="5408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E82FEF-23BF-BD5F-632C-94A3F708EB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17" t="45532" r="13271" b="39291"/>
          <a:stretch/>
        </p:blipFill>
        <p:spPr>
          <a:xfrm>
            <a:off x="593388" y="5481536"/>
            <a:ext cx="10781332" cy="13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6625DFA-5D97-B3F7-6C21-ADE2EC70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0518"/>
            <a:ext cx="10515600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Микроскопическое исследование по </a:t>
            </a:r>
            <a:r>
              <a:rPr lang="ru-RU" b="1" u="sng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Дондерсу</a:t>
            </a: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диагностики АВ используется микроскопическое исследование по методу G.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Donders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данном исследовании учитывается соотношение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лактобациллярной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нелактобациллярной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микрофлоры, количество лейкоцитов и их соотношение с количеством эпителиальных клеток,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лизосомальная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 лейкоцитов (токсичные лейкоциты выглядят округлыми и раздутыми, с лизосомами внутри), отношение количества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парабазальных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эпителиоцитов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количеству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эпителиоцитов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поверхностных и средних слоев.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Суммирование баллов по каждой позиции дает общий счет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 до 10.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числе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6 – как тяжелая форма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 (соответствует десквамативному воспалительному вагиниту).</a:t>
            </a:r>
          </a:p>
        </p:txBody>
      </p:sp>
    </p:spTree>
    <p:extLst>
      <p:ext uri="{BB962C8B-B14F-4D97-AF65-F5344CB8AC3E}">
        <p14:creationId xmlns:p14="http://schemas.microsoft.com/office/powerpoint/2010/main" val="409311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3F370-F248-8EB8-F297-34BC41091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27" t="18014" r="25719" b="7660"/>
          <a:stretch/>
        </p:blipFill>
        <p:spPr>
          <a:xfrm>
            <a:off x="2431915" y="0"/>
            <a:ext cx="7762672" cy="6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3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C9FB0BB-7763-61C2-07D5-4886CB07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242"/>
            <a:ext cx="10515600" cy="6371516"/>
          </a:xfrm>
        </p:spPr>
        <p:txBody>
          <a:bodyPr/>
          <a:lstStyle/>
          <a:p>
            <a:pPr marL="0" indent="0">
              <a:buNone/>
            </a:pPr>
            <a:r>
              <a:rPr lang="ru-RU" sz="36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Классификационная система по Папаниколау</a:t>
            </a:r>
          </a:p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 (норма):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нормальная цитологическая картина</a:t>
            </a:r>
          </a:p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(воспалительный тип)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изменения морфологии клеток, обусловленное воспалительным процессов </a:t>
            </a:r>
          </a:p>
          <a:p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класс («</a:t>
            </a:r>
            <a:r>
              <a:rPr lang="ru-RU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дискариоз</a:t>
            </a:r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обнаруживаются единичные клетки с признаками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дискариоза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однако окончательный диагноз установить невозможно. Требуется повторение цитологического исследования или гистологическая верификация </a:t>
            </a:r>
          </a:p>
          <a:p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класс (рак)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имеются отдельные клетки с явными признаками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озлокачествления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(подозрительные на рак или карцинома in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злокачественное поражение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133274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814D4E-52B6-6A87-6113-90238B2A7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8" r="26729" b="3590"/>
          <a:stretch/>
        </p:blipFill>
        <p:spPr>
          <a:xfrm>
            <a:off x="0" y="123092"/>
            <a:ext cx="8044775" cy="66118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22F64-D3C8-588C-E45C-7C195F8FE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074" y="2230734"/>
            <a:ext cx="4174926" cy="26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63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E4D17-F9B8-8815-F3E1-BEDA3438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36" y="-7295"/>
            <a:ext cx="9153727" cy="68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9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0239B4-F8C3-C91B-2880-1A95A8228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3" t="15035" r="23404" b="6809"/>
          <a:stretch/>
        </p:blipFill>
        <p:spPr>
          <a:xfrm>
            <a:off x="2393004" y="0"/>
            <a:ext cx="7247107" cy="66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65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5E8A02-AEE2-4FCC-5A15-BC4C3EB9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7" t="15035" r="23563" b="4965"/>
          <a:stretch/>
        </p:blipFill>
        <p:spPr>
          <a:xfrm>
            <a:off x="2375170" y="0"/>
            <a:ext cx="74416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5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167"/>
            <a:ext cx="10515600" cy="56077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этиологии: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инфекционный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-неинфекционный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происхождению возбудителя: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ИППП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неспецифические инфекции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ятрогенные инфекции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наличию осложнений: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осложненные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-неосложненные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таксономии возбудителя: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-бактериальные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-вирусные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-протозойные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-грибковые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BF95C9-B526-28FD-9127-9612114C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67" y="2229728"/>
            <a:ext cx="7003533" cy="40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2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9FDF1B2-51BC-B939-3F9D-2DF35E813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98"/>
            <a:ext cx="10515600" cy="60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выполнить 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расширенную </a:t>
            </a:r>
            <a:r>
              <a:rPr lang="ru-RU" sz="24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кольпоскопию</a:t>
            </a:r>
            <a:r>
              <a:rPr lang="ru-RU" sz="2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и\или </a:t>
            </a:r>
            <a:r>
              <a:rPr lang="ru-RU" sz="2400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вагиноскопию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выявлении измененных участков шейки матки и влагалища.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позволяет определить отечность и гиперемию стенок влагалища и влагалищной порции шейки матки, мелкоточечные </a:t>
            </a:r>
            <a:r>
              <a:rPr lang="ru-RU" sz="24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кровоизличния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эрозии, а также инородные тела.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4226F-533B-DC07-C0B7-9E497C2F7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95" y="2027205"/>
            <a:ext cx="6806010" cy="44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12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4E2B3-A065-0FBB-F34F-18902F3E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04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воспалительных заболеваний шейки матки, влагалища и вульвы проводится</a:t>
            </a:r>
            <a:b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амбулаторных условиях.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0FAFA6-E4A6-48DC-E7FA-A2B6363C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078" y="2736074"/>
            <a:ext cx="5417844" cy="35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116EF-20FB-D865-51F8-3AEED969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799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воспалительных заболеваний шейки матки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7457D-222F-4304-C465-A1B0F634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9847"/>
            <a:ext cx="105156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при наличии признаков цервицита со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-гнойными выделениями из половых путей (особенно в сочетании с уретритом и наличием факторов риска ИППП) и отсутствии возможности проведения тестирования на возбудители ИППП назначать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эмпирическую системную антимикробную терапию.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лечение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клиническими рекомендациями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соответствующей нозологической формы по МКБ-10 (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гонокковая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хламидийная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инфекция, урогенитальный трихомониаз, инфекция, вызванная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M.genitalium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Рекомендована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повторная явка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(прием (осмотр, консультация) врача акушера-гинеколога)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7 дней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пациенткам, у которых лечение не проводилось и тесты на ИППП отрицательные с целью исключения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оппортуинистических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инфекций шейки матки, влагалища и вульвы.</a:t>
            </a:r>
          </a:p>
        </p:txBody>
      </p:sp>
    </p:spTree>
    <p:extLst>
      <p:ext uri="{BB962C8B-B14F-4D97-AF65-F5344CB8AC3E}">
        <p14:creationId xmlns:p14="http://schemas.microsoft.com/office/powerpoint/2010/main" val="2369999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C07457D-222F-4304-C465-A1B0F634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196"/>
            <a:ext cx="10515600" cy="63132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воспалительных заболеваний шейки матки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Цервицит в этой группе может быть вызван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воздействием химических раздражителей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(спермициды, дезодоранты или спринцевания и др.).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сходную этиологию неспецифического цервицита с вагинитом, их частое сочетание, целесообразно начинать терапию с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препаратов.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Воспалительные заболевания влагалища и вульвы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для эмпирического лечения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вульвовагинитов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небеременных женщин проводить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интравагинальную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антимикробную терапию.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АВ и ДВ с целью эрадикации УПМ и клинического выздоровления могут быть использованы зарегистрированные на территории РФ для лечения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вульвовагинитов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цервицитов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противомикробные препараты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(антибиотики, противогрибковые препараты и антисептики, по АТХ - Антисептики и противомикробные препараты для лечения гинекологических заболеваний (исключая комбинации с кортикостероидами/в комбинации с кортикостероидами).</a:t>
            </a:r>
          </a:p>
        </p:txBody>
      </p:sp>
    </p:spTree>
    <p:extLst>
      <p:ext uri="{BB962C8B-B14F-4D97-AF65-F5344CB8AC3E}">
        <p14:creationId xmlns:p14="http://schemas.microsoft.com/office/powerpoint/2010/main" val="3817213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116EF-20FB-D865-51F8-3AEED9693B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196" y="-317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неосложнённого ВВК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A792D8-06EB-D951-A354-E7634DCAE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16" t="17021" r="26516" b="9931"/>
          <a:stretch/>
        </p:blipFill>
        <p:spPr>
          <a:xfrm>
            <a:off x="2500009" y="690663"/>
            <a:ext cx="6215974" cy="60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1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68B38A-9553-908C-6E54-EFC68284A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38" t="16028" r="24122" b="54752"/>
          <a:stretch/>
        </p:blipFill>
        <p:spPr>
          <a:xfrm>
            <a:off x="1939228" y="184825"/>
            <a:ext cx="8313544" cy="3020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53BF1E-EE65-936A-6B30-20CBEC3A9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9" t="65756" r="23840" b="6443"/>
          <a:stretch/>
        </p:blipFill>
        <p:spPr>
          <a:xfrm>
            <a:off x="1939228" y="3205264"/>
            <a:ext cx="8313544" cy="28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4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6FF829-0135-1395-37C7-7B183A4B2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18" t="17447" r="25558" b="6950"/>
          <a:stretch/>
        </p:blipFill>
        <p:spPr>
          <a:xfrm>
            <a:off x="2681591" y="77471"/>
            <a:ext cx="6828818" cy="6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6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BE600-9FCC-B597-22D7-CEC3F9C96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ситуации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2A0428C-4272-4303-123B-1C105D51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беременности.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следует использовать пероральные препараты.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12 недель беременности и в период лактации при грудном вскармливании используется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натамицин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1 суппозиторию в течение 6 дней.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12 недель беременности с осторожностью возможно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интравагинальное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итраконазола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кетоконазола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клотримазола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сертаконазола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тиоконазола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циклопирокса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эконазола</a:t>
            </a:r>
          </a:p>
        </p:txBody>
      </p:sp>
    </p:spTree>
    <p:extLst>
      <p:ext uri="{BB962C8B-B14F-4D97-AF65-F5344CB8AC3E}">
        <p14:creationId xmlns:p14="http://schemas.microsoft.com/office/powerpoint/2010/main" val="1540405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A5354F5-3423-F0FE-08C4-1C1557109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647"/>
            <a:ext cx="10515600" cy="5914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препаратов, содержащих лактобактерии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вагинальных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пробиотических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капсул, содержащих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casei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rhamnosus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Doderleini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Lcr-35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вторым этапом после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интравагинального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сертоконазола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случаях РВВК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 раза снижает частоту рецидивов.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ВВК при назначении антибиотикотерапии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профилактика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поверхностного кандидоза (в том числе ВВК) не рекомендована.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профилактика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проведена женщинам с РВВК на период риска рецидивов заболевания (например, прием антибиотиков, глюкокортикоидов)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1-го дня антибиотикотерапии: Флуконазол 150 мг 1 раз в неделю.</a:t>
            </a:r>
          </a:p>
        </p:txBody>
      </p:sp>
    </p:spTree>
    <p:extLst>
      <p:ext uri="{BB962C8B-B14F-4D97-AF65-F5344CB8AC3E}">
        <p14:creationId xmlns:p14="http://schemas.microsoft.com/office/powerpoint/2010/main" val="2338868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BE600-9FCC-B597-22D7-CEC3F9C9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аэробного вагинита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2A0428C-4272-4303-123B-1C105D51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319"/>
            <a:ext cx="10515600" cy="55447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2009 г. Е.Ф. Кира 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соавт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были опубликованы результаты многоцентрового рандомизированного сравнительного исследования эффективности и безопасности применения двух комбинированных препаратов, содержащих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неомицин+нистатин+полимиксин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неомицин+нистатин+тернидазол+преднизолон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лечения АВ.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очень низкого воздействия на нормальную вагинальную микробиоту, в частности лактобактерии,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канамицин или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хинолоны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считать хорошим выбором для терапии АВ.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Бактерицидная активность канамицина против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Enterobacteriaceae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местном применении имеет более низкую МИК, следовательно,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снижается риск появления устойчивых штаммов.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Кроме того, канамицин показал хорошую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против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Gardnerella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vaginalis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Fadda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unpubl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.],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сформулировало предложение его использования в лечении вагинита, вызванного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полимикробной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аэробной/анаэробной микрофлорой (АВ/БВ).</a:t>
            </a:r>
            <a:endParaRPr lang="ru-RU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60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9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проникновения инфекции в очаге поражения происходят деструктивные изменения с возникновением воспалительной реакции. Высвобождаются биологически активные медиаторы воспаления, вызывающие расстройства микроциркуляции с экссудацией и одновременно стимуляцию пролиферативных процессов.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местными проявлениями воспалительной реакции, характеризующейся пятью кардинальными при знаками (краснота, припухлость, повышение температуры, болезненность и нарушение функций) могут возникать общие реакции, выраженность которых зависит от интенсивности и распространенности процесса.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проявления воспаления включают лихорадку, реакции кроветворной ткани с развитием лейкоцитоза, повышенную СОЭ, ускоренный обмен веществ, явления интоксикации организма.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E02CCC-94A4-6183-3E36-DE1B31E44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71"/>
          <a:stretch/>
        </p:blipFill>
        <p:spPr>
          <a:xfrm>
            <a:off x="7480645" y="4328606"/>
            <a:ext cx="3657526" cy="24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BE600-9FCC-B597-22D7-CEC3F9C96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аэробного вагинита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2A0428C-4272-4303-123B-1C105D51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060"/>
            <a:ext cx="10515600" cy="5359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Sobel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соавт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считают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возможой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комбинацию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клиндамицина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стероидов (гидрокортизон 300—500 мг)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интравагинально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течение 7—21 дней.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выраженной атрофии рекомендовано использовать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эстрогены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данные о применении высоких доз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нифурателя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лечении простого и смешанного аэробного вагинита. Существует мнение о возможности лечения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 2% кремом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клиндамицина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интравагинально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дней.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Европейское общество IUSTI/WHO при АВ рекомендует использовать антибиотики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канамицин или </a:t>
            </a:r>
            <a:r>
              <a:rPr lang="ru-RU" b="1" i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моксифлоксацин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(2018).</a:t>
            </a:r>
            <a:endParaRPr lang="ru-RU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57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FFB2BE-90F0-3F4A-F228-272583E11E35}"/>
              </a:ext>
            </a:extLst>
          </p:cNvPr>
          <p:cNvSpPr/>
          <p:nvPr/>
        </p:nvSpPr>
        <p:spPr>
          <a:xfrm>
            <a:off x="1352145" y="4017523"/>
            <a:ext cx="9717932" cy="21498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BE600-9FCC-B597-22D7-CEC3F9C9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7216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и лактация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2A0428C-4272-4303-123B-1C105D51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494"/>
            <a:ext cx="10515600" cy="5359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рекомендуется проводить всем беременным женщинам с симптомами АВ. Имеется прогноз, что уменьшение частоты преждевременного разрыва плодных оболочек, преждевременных родов,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внутриамниотической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инфекции, послеродового эндометрита будет иметь место при лечении АВ у беременных женщин. 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Важно: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канамицин противопоказан при беременности!!!</a:t>
            </a:r>
            <a:endParaRPr lang="ru-RU" sz="36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51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0AE98-598B-0D3D-F0AD-0F290A29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трихомониаза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E9471-40EE-DE0A-E24E-DB7408A0A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787"/>
            <a:ext cx="10515600" cy="46691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линия терапии (А):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Метронидазол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400—500 мг внутрь 2 раза в сутки 5— 7 дней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Метронидазол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 1 раз внутрь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Тинидазол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г 1 раз внутрь.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замечания по фармакотерапии: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должны избегать употребления алкоголя в течение 24 ч после приема метронидазола и в течение 72 ч после приема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тинидазола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из-за риска антабусных реакций.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однократной схемы применения метронидазола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дозе 2 г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комплаенс 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пациентов, но большую частоту неудач терапии, особенно если партнеры лечатся неодновременно. Возможно спонтанное излечение с частотой 20—25%.</a:t>
            </a:r>
          </a:p>
        </p:txBody>
      </p:sp>
    </p:spTree>
    <p:extLst>
      <p:ext uri="{BB962C8B-B14F-4D97-AF65-F5344CB8AC3E}">
        <p14:creationId xmlns:p14="http://schemas.microsoft.com/office/powerpoint/2010/main" val="836901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9FDF1B2-51BC-B939-3F9D-2DF35E813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98"/>
            <a:ext cx="10515600" cy="600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и поведенческие меры профилактики: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 личной и интимной гигиены;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случайных половых контактов и частой смены половых партнеров; 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средств барьерной контрацепции;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бесконтрольного употребления антибактериальных, противогрибковых и гормональных препаратов;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влагалищных душей, спринцеваний и др.; 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длительного использования внутриматочных средств и влагалищных диафрагм; </a:t>
            </a:r>
          </a:p>
          <a:p>
            <a:r>
              <a:rPr lang="ru-RU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тесного синтетического белья и регулярного использования гигиенических прокладок.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9CCE6B-B4D9-B0C5-E114-1B1A3876F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7" y="3961158"/>
            <a:ext cx="11285706" cy="27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5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9FDF1B2-51BC-B939-3F9D-2DF35E813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98"/>
            <a:ext cx="10515600" cy="6001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CA1E16-F254-103F-4AC4-15C53AF79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398" y="1815043"/>
            <a:ext cx="7693204" cy="45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9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механизмы защиты от ВЗОMТ (биологические барьеры):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Сомкнутое состояние половой щели, гимен.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уровне влагалища: циклические цитолиз и десквамация эпителия, сомкнутое состояние влагалищной трубки, кислая среда.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Шеечный фактор: слизистая пробка, узость наружного и внутреннего зева, мерцательный эпителий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эндоцервикса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Маточный фактор: циклическое отторжение эндометрия, ток жидкости наружу, хорошее кровоснабжение (гуморальные факторы защиты).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Трубный фактор: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микроворсины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слизистой и слипание стенок трубы при воспалении.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Тазовая брюшина: хорошая способность к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самоотграничению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воспаления - выпадение фибрина, образование спаек,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осумковывание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421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FF89B9-1B50-F091-FE89-9ACFB1C90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13" y="335703"/>
            <a:ext cx="10864174" cy="5607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Физиологический барьер – факторы препятствующие проникновению инфекции.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влагалищной микрофлоры: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-многослойный плоский эпителий слизистой влагалища, препятствующий проникновению микроорганизмов в подлежащие ткани;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-кислая среда (продукция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лактобацилл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-продукция перекисей; -продукция антимикробных веществ;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-угнетение адгезии микроорганизмов;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-активация фагоцитоза;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-стимуляция иммунных реакций.</a:t>
            </a:r>
          </a:p>
        </p:txBody>
      </p:sp>
    </p:spTree>
    <p:extLst>
      <p:ext uri="{BB962C8B-B14F-4D97-AF65-F5344CB8AC3E}">
        <p14:creationId xmlns:p14="http://schemas.microsoft.com/office/powerpoint/2010/main" val="3361878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22D1DC-BCCD-8CD4-5610-E0046375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01" t="34185" r="20212" b="12198"/>
          <a:stretch/>
        </p:blipFill>
        <p:spPr>
          <a:xfrm>
            <a:off x="225781" y="359923"/>
            <a:ext cx="11740437" cy="61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BD622-9D63-A9D4-B125-2DFC339D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1A3D0-136C-0A47-9C9F-ECF58EF7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Этиопатогенез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D6019-BAA5-C239-4098-94D97209A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243"/>
            <a:ext cx="5047034" cy="5252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Проникновение специфических возбудителей – «инициаторов» (хламидия, гонококк) через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НЕПОВРЕЖДЕННУЮ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слизистую; 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«входных» ворот;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Присоединение гноеродной </a:t>
            </a:r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аутофлоры</a:t>
            </a: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(«вторичная бактериальная инвазия»);</a:t>
            </a:r>
          </a:p>
          <a:p>
            <a:pPr marL="0" indent="0">
              <a:buNone/>
            </a:pPr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ВЗОМТ.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E0B9A7-2995-7536-97C0-5BDCA011C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39" t="38724" r="17446" b="30212"/>
          <a:stretch/>
        </p:blipFill>
        <p:spPr>
          <a:xfrm>
            <a:off x="5762015" y="2748064"/>
            <a:ext cx="6329465" cy="21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16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3111</Words>
  <Application>Microsoft Office PowerPoint</Application>
  <PresentationFormat>Широкоэкранный</PresentationFormat>
  <Paragraphs>278</Paragraphs>
  <Slides>54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Тема Office</vt:lpstr>
      <vt:lpstr>Воспалительные болезни шейки матки, влагалища и вульвы. Клинические рекомендации, проект 2021 года.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Этиопатогенез</vt:lpstr>
      <vt:lpstr>Восходящая инфекция чаще всего распространяется</vt:lpstr>
      <vt:lpstr>Кодирование по МКБ-10.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Клиническая картина</vt:lpstr>
      <vt:lpstr>Презентация PowerPoint</vt:lpstr>
      <vt:lpstr>Диагностика</vt:lpstr>
      <vt:lpstr>Диагностика</vt:lpstr>
      <vt:lpstr>Диагностика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Лечение воспалительных заболеваний шейки матки, влагалища и вульвы проводится в амбулаторных условиях.</vt:lpstr>
      <vt:lpstr>Лечение воспалительных заболеваний шейки матки</vt:lpstr>
      <vt:lpstr>Презентация PowerPoint</vt:lpstr>
      <vt:lpstr>Лечение неосложнённого ВВК</vt:lpstr>
      <vt:lpstr>Презентация PowerPoint</vt:lpstr>
      <vt:lpstr>Презентация PowerPoint</vt:lpstr>
      <vt:lpstr>Особые ситуации</vt:lpstr>
      <vt:lpstr>Презентация PowerPoint</vt:lpstr>
      <vt:lpstr>Лечение аэробного вагинита</vt:lpstr>
      <vt:lpstr>Лечение аэробного вагинита</vt:lpstr>
      <vt:lpstr>Беременность и лактация</vt:lpstr>
      <vt:lpstr>Лечение трихомониаза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Воспалительные болезни шейки матки, влагалища и вульвы. Клинические рекомендации, проект 2021 года.</dc:title>
  <dc:creator>А</dc:creator>
  <cp:lastModifiedBy>А</cp:lastModifiedBy>
  <cp:revision>4</cp:revision>
  <dcterms:created xsi:type="dcterms:W3CDTF">2022-06-05T09:09:22Z</dcterms:created>
  <dcterms:modified xsi:type="dcterms:W3CDTF">2022-06-07T13:36:38Z</dcterms:modified>
</cp:coreProperties>
</file>