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96" r:id="rId6"/>
    <p:sldId id="260" r:id="rId7"/>
    <p:sldId id="262" r:id="rId8"/>
    <p:sldId id="263" r:id="rId9"/>
    <p:sldId id="264" r:id="rId10"/>
    <p:sldId id="268" r:id="rId11"/>
    <p:sldId id="265" r:id="rId12"/>
    <p:sldId id="266" r:id="rId13"/>
    <p:sldId id="267" r:id="rId14"/>
    <p:sldId id="269" r:id="rId15"/>
    <p:sldId id="270" r:id="rId16"/>
    <p:sldId id="271" r:id="rId17"/>
    <p:sldId id="293" r:id="rId18"/>
    <p:sldId id="272" r:id="rId19"/>
    <p:sldId id="273" r:id="rId20"/>
    <p:sldId id="274" r:id="rId21"/>
    <p:sldId id="275" r:id="rId22"/>
    <p:sldId id="276" r:id="rId23"/>
    <p:sldId id="277" r:id="rId24"/>
    <p:sldId id="278" r:id="rId25"/>
    <p:sldId id="279" r:id="rId26"/>
    <p:sldId id="280" r:id="rId27"/>
    <p:sldId id="281" r:id="rId28"/>
    <p:sldId id="291" r:id="rId29"/>
    <p:sldId id="282" r:id="rId30"/>
    <p:sldId id="283" r:id="rId31"/>
    <p:sldId id="292" r:id="rId32"/>
    <p:sldId id="284" r:id="rId33"/>
    <p:sldId id="285" r:id="rId34"/>
    <p:sldId id="286" r:id="rId35"/>
    <p:sldId id="290" r:id="rId36"/>
    <p:sldId id="289" r:id="rId37"/>
    <p:sldId id="287" r:id="rId38"/>
    <p:sldId id="288" r:id="rId39"/>
    <p:sldId id="298" r:id="rId40"/>
    <p:sldId id="294" r:id="rId41"/>
    <p:sldId id="297" r:id="rId42"/>
    <p:sldId id="295" r:id="rId4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Римма" userId="edb278093dc5f0a9" providerId="LiveId" clId="{42DDCB2D-7F21-4086-99A7-A6DE5FD55B49}"/>
    <pc:docChg chg="undo custSel modSld">
      <pc:chgData name="Римма" userId="edb278093dc5f0a9" providerId="LiveId" clId="{42DDCB2D-7F21-4086-99A7-A6DE5FD55B49}" dt="2021-10-06T11:00:15.869" v="12" actId="26606"/>
      <pc:docMkLst>
        <pc:docMk/>
      </pc:docMkLst>
      <pc:sldChg chg="addSp modSp mod setBg">
        <pc:chgData name="Римма" userId="edb278093dc5f0a9" providerId="LiveId" clId="{42DDCB2D-7F21-4086-99A7-A6DE5FD55B49}" dt="2021-10-06T11:00:07.210" v="11" actId="26606"/>
        <pc:sldMkLst>
          <pc:docMk/>
          <pc:sldMk cId="2651479563" sldId="258"/>
        </pc:sldMkLst>
        <pc:spChg chg="mod">
          <ac:chgData name="Римма" userId="edb278093dc5f0a9" providerId="LiveId" clId="{42DDCB2D-7F21-4086-99A7-A6DE5FD55B49}" dt="2021-10-06T11:00:07.210" v="11" actId="26606"/>
          <ac:spMkLst>
            <pc:docMk/>
            <pc:sldMk cId="2651479563" sldId="258"/>
            <ac:spMk id="3" creationId="{00000000-0000-0000-0000-000000000000}"/>
          </ac:spMkLst>
        </pc:spChg>
        <pc:spChg chg="add">
          <ac:chgData name="Римма" userId="edb278093dc5f0a9" providerId="LiveId" clId="{42DDCB2D-7F21-4086-99A7-A6DE5FD55B49}" dt="2021-10-06T11:00:07.210" v="11" actId="26606"/>
          <ac:spMkLst>
            <pc:docMk/>
            <pc:sldMk cId="2651479563" sldId="258"/>
            <ac:spMk id="9" creationId="{B5FA7C47-B7C1-4D2E-AB49-ED23BA34BA83}"/>
          </ac:spMkLst>
        </pc:spChg>
        <pc:spChg chg="add">
          <ac:chgData name="Римма" userId="edb278093dc5f0a9" providerId="LiveId" clId="{42DDCB2D-7F21-4086-99A7-A6DE5FD55B49}" dt="2021-10-06T11:00:07.210" v="11" actId="26606"/>
          <ac:spMkLst>
            <pc:docMk/>
            <pc:sldMk cId="2651479563" sldId="258"/>
            <ac:spMk id="11" creationId="{596EE156-ABF1-4329-A6BA-03B4254E0877}"/>
          </ac:spMkLst>
        </pc:spChg>
        <pc:spChg chg="add">
          <ac:chgData name="Римма" userId="edb278093dc5f0a9" providerId="LiveId" clId="{42DDCB2D-7F21-4086-99A7-A6DE5FD55B49}" dt="2021-10-06T11:00:07.210" v="11" actId="26606"/>
          <ac:spMkLst>
            <pc:docMk/>
            <pc:sldMk cId="2651479563" sldId="258"/>
            <ac:spMk id="13" creationId="{19B9933F-AAB3-444A-8BB5-9CA194A8BC63}"/>
          </ac:spMkLst>
        </pc:spChg>
        <pc:spChg chg="add">
          <ac:chgData name="Римма" userId="edb278093dc5f0a9" providerId="LiveId" clId="{42DDCB2D-7F21-4086-99A7-A6DE5FD55B49}" dt="2021-10-06T11:00:07.210" v="11" actId="26606"/>
          <ac:spMkLst>
            <pc:docMk/>
            <pc:sldMk cId="2651479563" sldId="258"/>
            <ac:spMk id="15" creationId="{7D20183A-0B1D-4A1F-89B1-ADBEDBC6E54E}"/>
          </ac:spMkLst>
        </pc:spChg>
        <pc:spChg chg="add">
          <ac:chgData name="Римма" userId="edb278093dc5f0a9" providerId="LiveId" clId="{42DDCB2D-7F21-4086-99A7-A6DE5FD55B49}" dt="2021-10-06T11:00:07.210" v="11" actId="26606"/>
          <ac:spMkLst>
            <pc:docMk/>
            <pc:sldMk cId="2651479563" sldId="258"/>
            <ac:spMk id="17" creationId="{131031D3-26CD-4214-A9A4-5857EFA15A0C}"/>
          </ac:spMkLst>
        </pc:spChg>
        <pc:picChg chg="mod">
          <ac:chgData name="Римма" userId="edb278093dc5f0a9" providerId="LiveId" clId="{42DDCB2D-7F21-4086-99A7-A6DE5FD55B49}" dt="2021-10-06T11:00:07.210" v="11" actId="26606"/>
          <ac:picMkLst>
            <pc:docMk/>
            <pc:sldMk cId="2651479563" sldId="258"/>
            <ac:picMk id="4" creationId="{00000000-0000-0000-0000-000000000000}"/>
          </ac:picMkLst>
        </pc:picChg>
      </pc:sldChg>
      <pc:sldChg chg="addSp delSp mod setBg">
        <pc:chgData name="Римма" userId="edb278093dc5f0a9" providerId="LiveId" clId="{42DDCB2D-7F21-4086-99A7-A6DE5FD55B49}" dt="2021-10-06T10:59:53.067" v="10" actId="26606"/>
        <pc:sldMkLst>
          <pc:docMk/>
          <pc:sldMk cId="1853545080" sldId="259"/>
        </pc:sldMkLst>
        <pc:spChg chg="del">
          <ac:chgData name="Римма" userId="edb278093dc5f0a9" providerId="LiveId" clId="{42DDCB2D-7F21-4086-99A7-A6DE5FD55B49}" dt="2021-10-06T10:59:53.067" v="10" actId="26606"/>
          <ac:spMkLst>
            <pc:docMk/>
            <pc:sldMk cId="1853545080" sldId="259"/>
            <ac:spMk id="3" creationId="{00000000-0000-0000-0000-000000000000}"/>
          </ac:spMkLst>
        </pc:spChg>
        <pc:spChg chg="add">
          <ac:chgData name="Римма" userId="edb278093dc5f0a9" providerId="LiveId" clId="{42DDCB2D-7F21-4086-99A7-A6DE5FD55B49}" dt="2021-10-06T10:59:53.067" v="10" actId="26606"/>
          <ac:spMkLst>
            <pc:docMk/>
            <pc:sldMk cId="1853545080" sldId="259"/>
            <ac:spMk id="9" creationId="{3E57A3F2-3497-430E-BCD2-151E9B57488E}"/>
          </ac:spMkLst>
        </pc:spChg>
        <pc:spChg chg="add">
          <ac:chgData name="Римма" userId="edb278093dc5f0a9" providerId="LiveId" clId="{42DDCB2D-7F21-4086-99A7-A6DE5FD55B49}" dt="2021-10-06T10:59:53.067" v="10" actId="26606"/>
          <ac:spMkLst>
            <pc:docMk/>
            <pc:sldMk cId="1853545080" sldId="259"/>
            <ac:spMk id="11" creationId="{88B1F424-0E60-4F04-AFC7-00E1F21101FC}"/>
          </ac:spMkLst>
        </pc:spChg>
        <pc:spChg chg="add">
          <ac:chgData name="Римма" userId="edb278093dc5f0a9" providerId="LiveId" clId="{42DDCB2D-7F21-4086-99A7-A6DE5FD55B49}" dt="2021-10-06T10:59:53.067" v="10" actId="26606"/>
          <ac:spMkLst>
            <pc:docMk/>
            <pc:sldMk cId="1853545080" sldId="259"/>
            <ac:spMk id="13" creationId="{6B509DD1-7F4E-4C4D-9B18-626473A5F76F}"/>
          </ac:spMkLst>
        </pc:spChg>
        <pc:spChg chg="add">
          <ac:chgData name="Римма" userId="edb278093dc5f0a9" providerId="LiveId" clId="{42DDCB2D-7F21-4086-99A7-A6DE5FD55B49}" dt="2021-10-06T10:59:53.067" v="10" actId="26606"/>
          <ac:spMkLst>
            <pc:docMk/>
            <pc:sldMk cId="1853545080" sldId="259"/>
            <ac:spMk id="15" creationId="{BB89D3BB-9A77-48E3-8C98-9A0A1DD4F7A6}"/>
          </ac:spMkLst>
        </pc:spChg>
        <pc:graphicFrameChg chg="add">
          <ac:chgData name="Римма" userId="edb278093dc5f0a9" providerId="LiveId" clId="{42DDCB2D-7F21-4086-99A7-A6DE5FD55B49}" dt="2021-10-06T10:59:53.067" v="10" actId="26606"/>
          <ac:graphicFrameMkLst>
            <pc:docMk/>
            <pc:sldMk cId="1853545080" sldId="259"/>
            <ac:graphicFrameMk id="5" creationId="{2AFF0149-DE4E-4E52-B99A-2883B2B6EF6F}"/>
          </ac:graphicFrameMkLst>
        </pc:graphicFrameChg>
      </pc:sldChg>
      <pc:sldChg chg="addSp delSp modSp mod setBg modClrScheme delDesignElem chgLayout">
        <pc:chgData name="Римма" userId="edb278093dc5f0a9" providerId="LiveId" clId="{42DDCB2D-7F21-4086-99A7-A6DE5FD55B49}" dt="2021-10-06T10:59:27.965" v="8" actId="26606"/>
        <pc:sldMkLst>
          <pc:docMk/>
          <pc:sldMk cId="2175212650" sldId="262"/>
        </pc:sldMkLst>
        <pc:spChg chg="mod ord">
          <ac:chgData name="Римма" userId="edb278093dc5f0a9" providerId="LiveId" clId="{42DDCB2D-7F21-4086-99A7-A6DE5FD55B49}" dt="2021-10-06T10:59:27.965" v="8" actId="26606"/>
          <ac:spMkLst>
            <pc:docMk/>
            <pc:sldMk cId="2175212650" sldId="262"/>
            <ac:spMk id="2" creationId="{00000000-0000-0000-0000-000000000000}"/>
          </ac:spMkLst>
        </pc:spChg>
        <pc:spChg chg="mod ord">
          <ac:chgData name="Римма" userId="edb278093dc5f0a9" providerId="LiveId" clId="{42DDCB2D-7F21-4086-99A7-A6DE5FD55B49}" dt="2021-10-06T10:59:27.965" v="8" actId="26606"/>
          <ac:spMkLst>
            <pc:docMk/>
            <pc:sldMk cId="2175212650" sldId="262"/>
            <ac:spMk id="3" creationId="{00000000-0000-0000-0000-000000000000}"/>
          </ac:spMkLst>
        </pc:spChg>
        <pc:spChg chg="add del mod ord">
          <ac:chgData name="Римма" userId="edb278093dc5f0a9" providerId="LiveId" clId="{42DDCB2D-7F21-4086-99A7-A6DE5FD55B49}" dt="2021-10-06T10:59:24.075" v="7" actId="700"/>
          <ac:spMkLst>
            <pc:docMk/>
            <pc:sldMk cId="2175212650" sldId="262"/>
            <ac:spMk id="4" creationId="{1B57B638-E56F-4349-8818-183ED6F250CA}"/>
          </ac:spMkLst>
        </pc:spChg>
        <pc:spChg chg="add">
          <ac:chgData name="Римма" userId="edb278093dc5f0a9" providerId="LiveId" clId="{42DDCB2D-7F21-4086-99A7-A6DE5FD55B49}" dt="2021-10-06T10:59:27.965" v="8" actId="26606"/>
          <ac:spMkLst>
            <pc:docMk/>
            <pc:sldMk cId="2175212650" sldId="262"/>
            <ac:spMk id="8" creationId="{09588DA8-065E-4F6F-8EFD-43104AB2E0CF}"/>
          </ac:spMkLst>
        </pc:spChg>
        <pc:spChg chg="add del">
          <ac:chgData name="Римма" userId="edb278093dc5f0a9" providerId="LiveId" clId="{42DDCB2D-7F21-4086-99A7-A6DE5FD55B49}" dt="2021-10-06T10:59:22.940" v="6" actId="26606"/>
          <ac:spMkLst>
            <pc:docMk/>
            <pc:sldMk cId="2175212650" sldId="262"/>
            <ac:spMk id="9" creationId="{E35A04CF-97D4-4FF7-B359-C546B1F62E54}"/>
          </ac:spMkLst>
        </pc:spChg>
        <pc:spChg chg="add">
          <ac:chgData name="Римма" userId="edb278093dc5f0a9" providerId="LiveId" clId="{42DDCB2D-7F21-4086-99A7-A6DE5FD55B49}" dt="2021-10-06T10:59:27.965" v="8" actId="26606"/>
          <ac:spMkLst>
            <pc:docMk/>
            <pc:sldMk cId="2175212650" sldId="262"/>
            <ac:spMk id="10" creationId="{C4285719-470E-454C-AF62-8323075F1F5B}"/>
          </ac:spMkLst>
        </pc:spChg>
        <pc:spChg chg="add del">
          <ac:chgData name="Римма" userId="edb278093dc5f0a9" providerId="LiveId" clId="{42DDCB2D-7F21-4086-99A7-A6DE5FD55B49}" dt="2021-10-06T10:59:22.940" v="6" actId="26606"/>
          <ac:spMkLst>
            <pc:docMk/>
            <pc:sldMk cId="2175212650" sldId="262"/>
            <ac:spMk id="11" creationId="{1DE7243B-5109-444B-8FAF-7437C66BC0E9}"/>
          </ac:spMkLst>
        </pc:spChg>
        <pc:spChg chg="add">
          <ac:chgData name="Римма" userId="edb278093dc5f0a9" providerId="LiveId" clId="{42DDCB2D-7F21-4086-99A7-A6DE5FD55B49}" dt="2021-10-06T10:59:27.965" v="8" actId="26606"/>
          <ac:spMkLst>
            <pc:docMk/>
            <pc:sldMk cId="2175212650" sldId="262"/>
            <ac:spMk id="12" creationId="{CD9FE4EF-C4D8-49A0-B2FF-81D8DB7D8A24}"/>
          </ac:spMkLst>
        </pc:spChg>
        <pc:spChg chg="add del">
          <ac:chgData name="Римма" userId="edb278093dc5f0a9" providerId="LiveId" clId="{42DDCB2D-7F21-4086-99A7-A6DE5FD55B49}" dt="2021-10-06T10:59:22.940" v="6" actId="26606"/>
          <ac:spMkLst>
            <pc:docMk/>
            <pc:sldMk cId="2175212650" sldId="262"/>
            <ac:spMk id="13" creationId="{4C5D6221-DA7B-4611-AA26-7D8E349FDE96}"/>
          </ac:spMkLst>
        </pc:spChg>
        <pc:spChg chg="add">
          <ac:chgData name="Римма" userId="edb278093dc5f0a9" providerId="LiveId" clId="{42DDCB2D-7F21-4086-99A7-A6DE5FD55B49}" dt="2021-10-06T10:59:27.965" v="8" actId="26606"/>
          <ac:spMkLst>
            <pc:docMk/>
            <pc:sldMk cId="2175212650" sldId="262"/>
            <ac:spMk id="14" creationId="{4300840D-0A0B-4512-BACA-B439D5B9C57C}"/>
          </ac:spMkLst>
        </pc:spChg>
        <pc:spChg chg="add">
          <ac:chgData name="Римма" userId="edb278093dc5f0a9" providerId="LiveId" clId="{42DDCB2D-7F21-4086-99A7-A6DE5FD55B49}" dt="2021-10-06T10:59:27.965" v="8" actId="26606"/>
          <ac:spMkLst>
            <pc:docMk/>
            <pc:sldMk cId="2175212650" sldId="262"/>
            <ac:spMk id="16" creationId="{D2B78728-A580-49A7-84F9-6EF6F583ADE0}"/>
          </ac:spMkLst>
        </pc:spChg>
        <pc:spChg chg="add">
          <ac:chgData name="Римма" userId="edb278093dc5f0a9" providerId="LiveId" clId="{42DDCB2D-7F21-4086-99A7-A6DE5FD55B49}" dt="2021-10-06T10:59:27.965" v="8" actId="26606"/>
          <ac:spMkLst>
            <pc:docMk/>
            <pc:sldMk cId="2175212650" sldId="262"/>
            <ac:spMk id="18" creationId="{38FAA1A1-D861-433F-88FA-1E9D6FD31D11}"/>
          </ac:spMkLst>
        </pc:spChg>
        <pc:spChg chg="add">
          <ac:chgData name="Римма" userId="edb278093dc5f0a9" providerId="LiveId" clId="{42DDCB2D-7F21-4086-99A7-A6DE5FD55B49}" dt="2021-10-06T10:59:27.965" v="8" actId="26606"/>
          <ac:spMkLst>
            <pc:docMk/>
            <pc:sldMk cId="2175212650" sldId="262"/>
            <ac:spMk id="20" creationId="{8D71EDA1-87BF-4D5D-AB79-F346FD19278A}"/>
          </ac:spMkLst>
        </pc:spChg>
      </pc:sldChg>
      <pc:sldChg chg="addSp modSp mod setBg">
        <pc:chgData name="Римма" userId="edb278093dc5f0a9" providerId="LiveId" clId="{42DDCB2D-7F21-4086-99A7-A6DE5FD55B49}" dt="2021-10-06T10:59:37.931" v="9" actId="26606"/>
        <pc:sldMkLst>
          <pc:docMk/>
          <pc:sldMk cId="1594923990" sldId="263"/>
        </pc:sldMkLst>
        <pc:spChg chg="mod">
          <ac:chgData name="Римма" userId="edb278093dc5f0a9" providerId="LiveId" clId="{42DDCB2D-7F21-4086-99A7-A6DE5FD55B49}" dt="2021-10-06T10:59:37.931" v="9" actId="26606"/>
          <ac:spMkLst>
            <pc:docMk/>
            <pc:sldMk cId="1594923990" sldId="263"/>
            <ac:spMk id="2" creationId="{00000000-0000-0000-0000-000000000000}"/>
          </ac:spMkLst>
        </pc:spChg>
        <pc:spChg chg="mod">
          <ac:chgData name="Римма" userId="edb278093dc5f0a9" providerId="LiveId" clId="{42DDCB2D-7F21-4086-99A7-A6DE5FD55B49}" dt="2021-10-06T10:59:37.931" v="9" actId="26606"/>
          <ac:spMkLst>
            <pc:docMk/>
            <pc:sldMk cId="1594923990" sldId="263"/>
            <ac:spMk id="3" creationId="{00000000-0000-0000-0000-000000000000}"/>
          </ac:spMkLst>
        </pc:spChg>
        <pc:spChg chg="add">
          <ac:chgData name="Римма" userId="edb278093dc5f0a9" providerId="LiveId" clId="{42DDCB2D-7F21-4086-99A7-A6DE5FD55B49}" dt="2021-10-06T10:59:37.931" v="9" actId="26606"/>
          <ac:spMkLst>
            <pc:docMk/>
            <pc:sldMk cId="1594923990" sldId="263"/>
            <ac:spMk id="8" creationId="{6A1473A6-3F22-483E-8A30-80B9D2B14592}"/>
          </ac:spMkLst>
        </pc:spChg>
        <pc:grpChg chg="add">
          <ac:chgData name="Римма" userId="edb278093dc5f0a9" providerId="LiveId" clId="{42DDCB2D-7F21-4086-99A7-A6DE5FD55B49}" dt="2021-10-06T10:59:37.931" v="9" actId="26606"/>
          <ac:grpSpMkLst>
            <pc:docMk/>
            <pc:sldMk cId="1594923990" sldId="263"/>
            <ac:grpSpMk id="10" creationId="{AA1375E3-3E53-4D75-BAB7-E5929BFCB25F}"/>
          </ac:grpSpMkLst>
        </pc:grpChg>
      </pc:sldChg>
      <pc:sldChg chg="addSp modSp mod setBg">
        <pc:chgData name="Римма" userId="edb278093dc5f0a9" providerId="LiveId" clId="{42DDCB2D-7F21-4086-99A7-A6DE5FD55B49}" dt="2021-10-06T11:00:15.869" v="12" actId="26606"/>
        <pc:sldMkLst>
          <pc:docMk/>
          <pc:sldMk cId="565591280" sldId="296"/>
        </pc:sldMkLst>
        <pc:spChg chg="mod">
          <ac:chgData name="Римма" userId="edb278093dc5f0a9" providerId="LiveId" clId="{42DDCB2D-7F21-4086-99A7-A6DE5FD55B49}" dt="2021-10-06T11:00:15.869" v="12" actId="26606"/>
          <ac:spMkLst>
            <pc:docMk/>
            <pc:sldMk cId="565591280" sldId="296"/>
            <ac:spMk id="2" creationId="{B2886F04-682D-41F3-A175-23C0E97FDA02}"/>
          </ac:spMkLst>
        </pc:spChg>
        <pc:spChg chg="mod">
          <ac:chgData name="Римма" userId="edb278093dc5f0a9" providerId="LiveId" clId="{42DDCB2D-7F21-4086-99A7-A6DE5FD55B49}" dt="2021-10-06T11:00:15.869" v="12" actId="26606"/>
          <ac:spMkLst>
            <pc:docMk/>
            <pc:sldMk cId="565591280" sldId="296"/>
            <ac:spMk id="4" creationId="{77401A98-662F-423C-89DF-531E51CFE31F}"/>
          </ac:spMkLst>
        </pc:spChg>
        <pc:spChg chg="add">
          <ac:chgData name="Римма" userId="edb278093dc5f0a9" providerId="LiveId" clId="{42DDCB2D-7F21-4086-99A7-A6DE5FD55B49}" dt="2021-10-06T11:00:15.869" v="12" actId="26606"/>
          <ac:spMkLst>
            <pc:docMk/>
            <pc:sldMk cId="565591280" sldId="296"/>
            <ac:spMk id="11" creationId="{81AEB8A9-B768-4E30-BA55-D919E6687343}"/>
          </ac:spMkLst>
        </pc:spChg>
        <pc:picChg chg="mod">
          <ac:chgData name="Римма" userId="edb278093dc5f0a9" providerId="LiveId" clId="{42DDCB2D-7F21-4086-99A7-A6DE5FD55B49}" dt="2021-10-06T11:00:15.869" v="12" actId="26606"/>
          <ac:picMkLst>
            <pc:docMk/>
            <pc:sldMk cId="565591280" sldId="296"/>
            <ac:picMk id="6" creationId="{23CA2D1B-3C71-479E-9A33-8ECFAF99A536}"/>
          </ac:picMkLst>
        </pc:picChg>
      </pc:sldChg>
    </pc:docChg>
  </pc:docChgLst>
</pc:chgInfo>
</file>

<file path=ppt/diagrams/_rels/data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6.png"/><Relationship Id="rId4" Type="http://schemas.openxmlformats.org/officeDocument/2006/relationships/image" Target="../media/image7.svg"/></Relationships>
</file>

<file path=ppt/diagrams/_rels/data6.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image" Target="../media/image18.svg"/><Relationship Id="rId1" Type="http://schemas.openxmlformats.org/officeDocument/2006/relationships/image" Target="../media/image13.png"/><Relationship Id="rId6" Type="http://schemas.openxmlformats.org/officeDocument/2006/relationships/image" Target="../media/image22.svg"/><Relationship Id="rId5" Type="http://schemas.openxmlformats.org/officeDocument/2006/relationships/image" Target="../media/image15.png"/><Relationship Id="rId4" Type="http://schemas.openxmlformats.org/officeDocument/2006/relationships/image" Target="../media/image20.svg"/></Relationships>
</file>

<file path=ppt/diagrams/_rels/data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6.svg"/><Relationship Id="rId1" Type="http://schemas.openxmlformats.org/officeDocument/2006/relationships/image" Target="../media/image17.png"/><Relationship Id="rId6" Type="http://schemas.openxmlformats.org/officeDocument/2006/relationships/image" Target="../media/image30.svg"/><Relationship Id="rId5" Type="http://schemas.openxmlformats.org/officeDocument/2006/relationships/image" Target="../media/image19.png"/><Relationship Id="rId4" Type="http://schemas.openxmlformats.org/officeDocument/2006/relationships/image" Target="../media/image28.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E25905-0042-4320-A282-56AE7F618BE3}"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59EEB171-85F0-4DEE-BC0A-7C8E7C03B628}">
      <dgm:prSet/>
      <dgm:spPr/>
      <dgm:t>
        <a:bodyPr/>
        <a:lstStyle/>
        <a:p>
          <a:r>
            <a:rPr lang="ru-RU" u="sng"/>
            <a:t>Инкубационный  период  чаще  длится  2-7  дней.  Заболевание  начинается  остро. </a:t>
          </a:r>
          <a:endParaRPr lang="en-US"/>
        </a:p>
      </dgm:t>
    </dgm:pt>
    <dgm:pt modelId="{49B7AF4F-60B2-4850-976F-C012C8C93FC4}" type="parTrans" cxnId="{51C9B566-8C46-47A4-8E20-622BB55FF839}">
      <dgm:prSet/>
      <dgm:spPr/>
      <dgm:t>
        <a:bodyPr/>
        <a:lstStyle/>
        <a:p>
          <a:endParaRPr lang="en-US"/>
        </a:p>
      </dgm:t>
    </dgm:pt>
    <dgm:pt modelId="{CD666E97-2675-4BF8-95C5-2C2DB1C20CF9}" type="sibTrans" cxnId="{51C9B566-8C46-47A4-8E20-622BB55FF839}">
      <dgm:prSet/>
      <dgm:spPr/>
      <dgm:t>
        <a:bodyPr/>
        <a:lstStyle/>
        <a:p>
          <a:endParaRPr lang="en-US"/>
        </a:p>
      </dgm:t>
    </dgm:pt>
    <dgm:pt modelId="{043C3A31-F793-47F1-B2D8-B4F76A2DB5A2}">
      <dgm:prSet/>
      <dgm:spPr/>
      <dgm:t>
        <a:bodyPr/>
        <a:lstStyle/>
        <a:p>
          <a:r>
            <a:rPr lang="ru-RU"/>
            <a:t>Внезапно  повышается  температура  тела,  появляются  рвота  и  боль  в  горле.  Через несколько  часов  появляется  сыпь,  распространяющаяся  на  лицо,  тело,  туловище, конечности.  Для  скарлатины  характерна  точечная  сыпь  на  гиперемированном  фоне кожи.  На  лице  сыпь  особенно  густо  располагается  на  щеках,  которые  становятся ярко-красными, особенно оттеняя бледный, не покрытый сыпью,  носогубной треугольник. </a:t>
          </a:r>
          <a:endParaRPr lang="en-US"/>
        </a:p>
      </dgm:t>
    </dgm:pt>
    <dgm:pt modelId="{8B084BA4-33A5-4461-A7AA-DDC822CC7805}" type="parTrans" cxnId="{8FFE4AE0-AA57-4D6B-8D20-E139A9628453}">
      <dgm:prSet/>
      <dgm:spPr/>
      <dgm:t>
        <a:bodyPr/>
        <a:lstStyle/>
        <a:p>
          <a:endParaRPr lang="en-US"/>
        </a:p>
      </dgm:t>
    </dgm:pt>
    <dgm:pt modelId="{396130F3-5060-40AE-A0F1-630BC5CA7D80}" type="sibTrans" cxnId="{8FFE4AE0-AA57-4D6B-8D20-E139A9628453}">
      <dgm:prSet/>
      <dgm:spPr/>
      <dgm:t>
        <a:bodyPr/>
        <a:lstStyle/>
        <a:p>
          <a:endParaRPr lang="en-US"/>
        </a:p>
      </dgm:t>
    </dgm:pt>
    <dgm:pt modelId="{FD72C288-A856-4CBF-A9D6-B82E7F879778}">
      <dgm:prSet/>
      <dgm:spPr/>
      <dgm:t>
        <a:bodyPr/>
        <a:lstStyle/>
        <a:p>
          <a:r>
            <a:rPr lang="ru-RU"/>
            <a:t>Сыпь обычно держится 3-7 дней, исчезая, она не оставляет пигментации. </a:t>
          </a:r>
          <a:endParaRPr lang="en-US"/>
        </a:p>
      </dgm:t>
    </dgm:pt>
    <dgm:pt modelId="{2BFD985E-FF1F-4753-936A-AB7E2E0C2579}" type="parTrans" cxnId="{7D5A00A9-A12E-47FF-BC4A-F3B4BA15EEAF}">
      <dgm:prSet/>
      <dgm:spPr/>
      <dgm:t>
        <a:bodyPr/>
        <a:lstStyle/>
        <a:p>
          <a:endParaRPr lang="en-US"/>
        </a:p>
      </dgm:t>
    </dgm:pt>
    <dgm:pt modelId="{69BCADAB-F658-4920-A3F0-25495BFFC409}" type="sibTrans" cxnId="{7D5A00A9-A12E-47FF-BC4A-F3B4BA15EEAF}">
      <dgm:prSet/>
      <dgm:spPr/>
      <dgm:t>
        <a:bodyPr/>
        <a:lstStyle/>
        <a:p>
          <a:endParaRPr lang="en-US"/>
        </a:p>
      </dgm:t>
    </dgm:pt>
    <dgm:pt modelId="{EED7953D-A286-4440-853A-3EE447016781}" type="pres">
      <dgm:prSet presAssocID="{D7E25905-0042-4320-A282-56AE7F618BE3}" presName="linear" presStyleCnt="0">
        <dgm:presLayoutVars>
          <dgm:animLvl val="lvl"/>
          <dgm:resizeHandles val="exact"/>
        </dgm:presLayoutVars>
      </dgm:prSet>
      <dgm:spPr/>
      <dgm:t>
        <a:bodyPr/>
        <a:lstStyle/>
        <a:p>
          <a:endParaRPr lang="ru-RU"/>
        </a:p>
      </dgm:t>
    </dgm:pt>
    <dgm:pt modelId="{314FF8BD-9A0C-4AE1-BF8D-9FA4625BB41B}" type="pres">
      <dgm:prSet presAssocID="{59EEB171-85F0-4DEE-BC0A-7C8E7C03B628}" presName="parentText" presStyleLbl="node1" presStyleIdx="0" presStyleCnt="3">
        <dgm:presLayoutVars>
          <dgm:chMax val="0"/>
          <dgm:bulletEnabled val="1"/>
        </dgm:presLayoutVars>
      </dgm:prSet>
      <dgm:spPr/>
      <dgm:t>
        <a:bodyPr/>
        <a:lstStyle/>
        <a:p>
          <a:endParaRPr lang="ru-RU"/>
        </a:p>
      </dgm:t>
    </dgm:pt>
    <dgm:pt modelId="{6721F912-1A11-480A-8167-9B4399AF197A}" type="pres">
      <dgm:prSet presAssocID="{CD666E97-2675-4BF8-95C5-2C2DB1C20CF9}" presName="spacer" presStyleCnt="0"/>
      <dgm:spPr/>
    </dgm:pt>
    <dgm:pt modelId="{191A1196-FB3D-43D6-A226-4924BF028A03}" type="pres">
      <dgm:prSet presAssocID="{043C3A31-F793-47F1-B2D8-B4F76A2DB5A2}" presName="parentText" presStyleLbl="node1" presStyleIdx="1" presStyleCnt="3">
        <dgm:presLayoutVars>
          <dgm:chMax val="0"/>
          <dgm:bulletEnabled val="1"/>
        </dgm:presLayoutVars>
      </dgm:prSet>
      <dgm:spPr/>
      <dgm:t>
        <a:bodyPr/>
        <a:lstStyle/>
        <a:p>
          <a:endParaRPr lang="ru-RU"/>
        </a:p>
      </dgm:t>
    </dgm:pt>
    <dgm:pt modelId="{632066B3-6B14-41E2-9993-FC870DD18072}" type="pres">
      <dgm:prSet presAssocID="{396130F3-5060-40AE-A0F1-630BC5CA7D80}" presName="spacer" presStyleCnt="0"/>
      <dgm:spPr/>
    </dgm:pt>
    <dgm:pt modelId="{62992976-FAA3-4F18-8C2F-B393BD5BB653}" type="pres">
      <dgm:prSet presAssocID="{FD72C288-A856-4CBF-A9D6-B82E7F879778}" presName="parentText" presStyleLbl="node1" presStyleIdx="2" presStyleCnt="3">
        <dgm:presLayoutVars>
          <dgm:chMax val="0"/>
          <dgm:bulletEnabled val="1"/>
        </dgm:presLayoutVars>
      </dgm:prSet>
      <dgm:spPr/>
      <dgm:t>
        <a:bodyPr/>
        <a:lstStyle/>
        <a:p>
          <a:endParaRPr lang="ru-RU"/>
        </a:p>
      </dgm:t>
    </dgm:pt>
  </dgm:ptLst>
  <dgm:cxnLst>
    <dgm:cxn modelId="{72F65500-0AB7-47B7-B065-18926F7A7270}" type="presOf" srcId="{FD72C288-A856-4CBF-A9D6-B82E7F879778}" destId="{62992976-FAA3-4F18-8C2F-B393BD5BB653}" srcOrd="0" destOrd="0" presId="urn:microsoft.com/office/officeart/2005/8/layout/vList2"/>
    <dgm:cxn modelId="{51C9B566-8C46-47A4-8E20-622BB55FF839}" srcId="{D7E25905-0042-4320-A282-56AE7F618BE3}" destId="{59EEB171-85F0-4DEE-BC0A-7C8E7C03B628}" srcOrd="0" destOrd="0" parTransId="{49B7AF4F-60B2-4850-976F-C012C8C93FC4}" sibTransId="{CD666E97-2675-4BF8-95C5-2C2DB1C20CF9}"/>
    <dgm:cxn modelId="{8FFE4AE0-AA57-4D6B-8D20-E139A9628453}" srcId="{D7E25905-0042-4320-A282-56AE7F618BE3}" destId="{043C3A31-F793-47F1-B2D8-B4F76A2DB5A2}" srcOrd="1" destOrd="0" parTransId="{8B084BA4-33A5-4461-A7AA-DDC822CC7805}" sibTransId="{396130F3-5060-40AE-A0F1-630BC5CA7D80}"/>
    <dgm:cxn modelId="{7D5A00A9-A12E-47FF-BC4A-F3B4BA15EEAF}" srcId="{D7E25905-0042-4320-A282-56AE7F618BE3}" destId="{FD72C288-A856-4CBF-A9D6-B82E7F879778}" srcOrd="2" destOrd="0" parTransId="{2BFD985E-FF1F-4753-936A-AB7E2E0C2579}" sibTransId="{69BCADAB-F658-4920-A3F0-25495BFFC409}"/>
    <dgm:cxn modelId="{FC6F8D86-8B9D-4DB2-BEE1-4A8969B2A1F4}" type="presOf" srcId="{D7E25905-0042-4320-A282-56AE7F618BE3}" destId="{EED7953D-A286-4440-853A-3EE447016781}" srcOrd="0" destOrd="0" presId="urn:microsoft.com/office/officeart/2005/8/layout/vList2"/>
    <dgm:cxn modelId="{8283644B-F180-4181-9BBF-2D62EF82F13B}" type="presOf" srcId="{043C3A31-F793-47F1-B2D8-B4F76A2DB5A2}" destId="{191A1196-FB3D-43D6-A226-4924BF028A03}" srcOrd="0" destOrd="0" presId="urn:microsoft.com/office/officeart/2005/8/layout/vList2"/>
    <dgm:cxn modelId="{900477FD-F6F0-4845-A870-4B56725F247C}" type="presOf" srcId="{59EEB171-85F0-4DEE-BC0A-7C8E7C03B628}" destId="{314FF8BD-9A0C-4AE1-BF8D-9FA4625BB41B}" srcOrd="0" destOrd="0" presId="urn:microsoft.com/office/officeart/2005/8/layout/vList2"/>
    <dgm:cxn modelId="{370597BF-2424-411C-906D-938D71DBEE70}" type="presParOf" srcId="{EED7953D-A286-4440-853A-3EE447016781}" destId="{314FF8BD-9A0C-4AE1-BF8D-9FA4625BB41B}" srcOrd="0" destOrd="0" presId="urn:microsoft.com/office/officeart/2005/8/layout/vList2"/>
    <dgm:cxn modelId="{AEE6490A-B027-451B-83BA-3446FCDD362B}" type="presParOf" srcId="{EED7953D-A286-4440-853A-3EE447016781}" destId="{6721F912-1A11-480A-8167-9B4399AF197A}" srcOrd="1" destOrd="0" presId="urn:microsoft.com/office/officeart/2005/8/layout/vList2"/>
    <dgm:cxn modelId="{D5A4FB3F-CCC0-498D-9663-4AEA7A45F930}" type="presParOf" srcId="{EED7953D-A286-4440-853A-3EE447016781}" destId="{191A1196-FB3D-43D6-A226-4924BF028A03}" srcOrd="2" destOrd="0" presId="urn:microsoft.com/office/officeart/2005/8/layout/vList2"/>
    <dgm:cxn modelId="{9394D411-48FE-4AE7-BC2D-429977F46F9A}" type="presParOf" srcId="{EED7953D-A286-4440-853A-3EE447016781}" destId="{632066B3-6B14-41E2-9993-FC870DD18072}" srcOrd="3" destOrd="0" presId="urn:microsoft.com/office/officeart/2005/8/layout/vList2"/>
    <dgm:cxn modelId="{5A8D6793-4086-4D6B-84CB-86DF2A11D76E}" type="presParOf" srcId="{EED7953D-A286-4440-853A-3EE447016781}" destId="{62992976-FAA3-4F18-8C2F-B393BD5BB65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0C3D3F0-7AF6-41D0-A76E-49AA419263C9}"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C0025F6B-D61C-4588-9116-D8480F86CCF5}">
      <dgm:prSet/>
      <dgm:spPr/>
      <dgm:t>
        <a:bodyPr/>
        <a:lstStyle/>
        <a:p>
          <a:r>
            <a:rPr lang="ru-RU" dirty="0"/>
            <a:t>Терехова Т.Н. и </a:t>
          </a:r>
          <a:r>
            <a:rPr lang="ru-RU" dirty="0" err="1"/>
            <a:t>соавт</a:t>
          </a:r>
          <a:r>
            <a:rPr lang="ru-RU" dirty="0"/>
            <a:t>. Проявления соматических заболеваний в полости рта детей. </a:t>
          </a:r>
          <a:br>
            <a:rPr lang="ru-RU" dirty="0"/>
          </a:br>
          <a:r>
            <a:rPr lang="ru-RU" dirty="0"/>
            <a:t>Роль врача – стоматолога. Учебно-методическое пособие. – Мн., 2005.</a:t>
          </a:r>
          <a:endParaRPr lang="en-US" dirty="0"/>
        </a:p>
      </dgm:t>
    </dgm:pt>
    <dgm:pt modelId="{B881A9F7-E85A-42D7-BAA1-A9CF011EB3B4}" type="parTrans" cxnId="{9A3F0F8C-9B44-4E20-AE07-D5CE28B78CE9}">
      <dgm:prSet/>
      <dgm:spPr/>
      <dgm:t>
        <a:bodyPr/>
        <a:lstStyle/>
        <a:p>
          <a:endParaRPr lang="en-US"/>
        </a:p>
      </dgm:t>
    </dgm:pt>
    <dgm:pt modelId="{2546827F-8D1A-4ABD-B3AB-9FC02403C139}" type="sibTrans" cxnId="{9A3F0F8C-9B44-4E20-AE07-D5CE28B78CE9}">
      <dgm:prSet/>
      <dgm:spPr/>
      <dgm:t>
        <a:bodyPr/>
        <a:lstStyle/>
        <a:p>
          <a:endParaRPr lang="en-US"/>
        </a:p>
      </dgm:t>
    </dgm:pt>
    <dgm:pt modelId="{B4D51C20-3B1F-460A-A687-270D52032799}">
      <dgm:prSet/>
      <dgm:spPr/>
      <dgm:t>
        <a:bodyPr/>
        <a:lstStyle/>
        <a:p>
          <a:r>
            <a:rPr lang="ru-RU" dirty="0"/>
            <a:t>Противовирусные препараты в педиатрической практике: учеб.- метод. пособие / сост. </a:t>
          </a:r>
          <a:br>
            <a:rPr lang="ru-RU" dirty="0"/>
          </a:br>
          <a:r>
            <a:rPr lang="ru-RU" dirty="0" err="1"/>
            <a:t>А.А.Астапов</a:t>
          </a:r>
          <a:r>
            <a:rPr lang="ru-RU" dirty="0"/>
            <a:t>, Г.Г. </a:t>
          </a:r>
          <a:r>
            <a:rPr lang="ru-RU" dirty="0" err="1"/>
            <a:t>Максименя</a:t>
          </a:r>
          <a:r>
            <a:rPr lang="ru-RU" dirty="0"/>
            <a:t>, </a:t>
          </a:r>
          <a:r>
            <a:rPr lang="ru-RU" dirty="0" err="1"/>
            <a:t>А.А.Зборовская</a:t>
          </a:r>
          <a:r>
            <a:rPr lang="ru-RU" dirty="0"/>
            <a:t>. 2-е изд., </a:t>
          </a:r>
          <a:r>
            <a:rPr lang="ru-RU" dirty="0" err="1"/>
            <a:t>перераб</a:t>
          </a:r>
          <a:r>
            <a:rPr lang="ru-RU" dirty="0"/>
            <a:t>. и доп. - Минск : БГМУ, </a:t>
          </a:r>
          <a:br>
            <a:rPr lang="ru-RU" dirty="0"/>
          </a:br>
          <a:r>
            <a:rPr lang="ru-RU" dirty="0"/>
            <a:t>2009. – 32с.</a:t>
          </a:r>
          <a:endParaRPr lang="en-US" dirty="0"/>
        </a:p>
      </dgm:t>
    </dgm:pt>
    <dgm:pt modelId="{DD91B0E4-F7E0-4895-B62F-245FA9803E93}" type="parTrans" cxnId="{F4F0E579-EA40-4570-8C6E-B12DB3F2E5D9}">
      <dgm:prSet/>
      <dgm:spPr/>
      <dgm:t>
        <a:bodyPr/>
        <a:lstStyle/>
        <a:p>
          <a:endParaRPr lang="en-US"/>
        </a:p>
      </dgm:t>
    </dgm:pt>
    <dgm:pt modelId="{E37DF2F5-C6CD-471B-B9D7-112D904478AE}" type="sibTrans" cxnId="{F4F0E579-EA40-4570-8C6E-B12DB3F2E5D9}">
      <dgm:prSet/>
      <dgm:spPr/>
      <dgm:t>
        <a:bodyPr/>
        <a:lstStyle/>
        <a:p>
          <a:endParaRPr lang="en-US"/>
        </a:p>
      </dgm:t>
    </dgm:pt>
    <dgm:pt modelId="{ABE6BC19-A7BB-420F-B6F6-AB7376904DC8}">
      <dgm:prSet/>
      <dgm:spPr/>
      <dgm:t>
        <a:bodyPr/>
        <a:lstStyle/>
        <a:p>
          <a:r>
            <a:rPr lang="ru-RU" dirty="0"/>
            <a:t>Поражения слизистой оболочки полости рта у детей при вирусных заболеваниях: учеб.- </a:t>
          </a:r>
          <a:br>
            <a:rPr lang="ru-RU" dirty="0"/>
          </a:br>
          <a:r>
            <a:rPr lang="ru-RU" dirty="0"/>
            <a:t>метод. пособие / </a:t>
          </a:r>
          <a:r>
            <a:rPr lang="ru-RU" dirty="0" err="1"/>
            <a:t>В.П.Михайловская</a:t>
          </a:r>
          <a:r>
            <a:rPr lang="ru-RU" dirty="0"/>
            <a:t>, </a:t>
          </a:r>
          <a:r>
            <a:rPr lang="ru-RU" dirty="0" err="1"/>
            <a:t>Т.Г.Белая</a:t>
          </a:r>
          <a:r>
            <a:rPr lang="ru-RU" dirty="0"/>
            <a:t>, Е.И. Мельникова. – Минск : БГМУ, 2009. </a:t>
          </a:r>
          <a:br>
            <a:rPr lang="ru-RU" dirty="0"/>
          </a:br>
          <a:r>
            <a:rPr lang="ru-RU" dirty="0"/>
            <a:t>–38 с.</a:t>
          </a:r>
          <a:endParaRPr lang="en-US" dirty="0"/>
        </a:p>
      </dgm:t>
    </dgm:pt>
    <dgm:pt modelId="{D2F7E7B6-B781-44FC-A0B1-D3ECA82890EC}" type="parTrans" cxnId="{34890C63-03F1-4301-B8F9-8B6DE6202C1A}">
      <dgm:prSet/>
      <dgm:spPr/>
      <dgm:t>
        <a:bodyPr/>
        <a:lstStyle/>
        <a:p>
          <a:endParaRPr lang="en-US"/>
        </a:p>
      </dgm:t>
    </dgm:pt>
    <dgm:pt modelId="{76B40883-9EA6-4F90-8AF2-01AFC1821BDC}" type="sibTrans" cxnId="{34890C63-03F1-4301-B8F9-8B6DE6202C1A}">
      <dgm:prSet/>
      <dgm:spPr/>
      <dgm:t>
        <a:bodyPr/>
        <a:lstStyle/>
        <a:p>
          <a:endParaRPr lang="en-US"/>
        </a:p>
      </dgm:t>
    </dgm:pt>
    <dgm:pt modelId="{A3F99664-AF1C-4DF7-858C-99895EE7AA81}">
      <dgm:prSet/>
      <dgm:spPr/>
      <dgm:t>
        <a:bodyPr/>
        <a:lstStyle/>
        <a:p>
          <a:r>
            <a:rPr lang="ru-RU"/>
            <a:t>Инфекционные болезни у детей: под ред. проф. В.Н. Тимченко. – 4-е изд., </a:t>
          </a:r>
          <a:br>
            <a:rPr lang="ru-RU"/>
          </a:br>
          <a:r>
            <a:rPr lang="ru-RU"/>
            <a:t>испр. и доп. - СПб.: СпецЛит, 2012.</a:t>
          </a:r>
          <a:endParaRPr lang="en-US"/>
        </a:p>
      </dgm:t>
    </dgm:pt>
    <dgm:pt modelId="{341D8071-F7EA-4F6D-8D19-7305A4F30EA2}" type="parTrans" cxnId="{6BA43E30-46FC-44D4-8BBD-DD888A2AF466}">
      <dgm:prSet/>
      <dgm:spPr/>
      <dgm:t>
        <a:bodyPr/>
        <a:lstStyle/>
        <a:p>
          <a:endParaRPr lang="en-US"/>
        </a:p>
      </dgm:t>
    </dgm:pt>
    <dgm:pt modelId="{557C9DFE-5A6D-4E61-994A-7730AB494006}" type="sibTrans" cxnId="{6BA43E30-46FC-44D4-8BBD-DD888A2AF466}">
      <dgm:prSet/>
      <dgm:spPr/>
      <dgm:t>
        <a:bodyPr/>
        <a:lstStyle/>
        <a:p>
          <a:endParaRPr lang="en-US"/>
        </a:p>
      </dgm:t>
    </dgm:pt>
    <dgm:pt modelId="{2C31262C-0247-4E71-BB6A-D83BC0B2101B}">
      <dgm:prSet/>
      <dgm:spPr/>
      <dgm:t>
        <a:bodyPr/>
        <a:lstStyle/>
        <a:p>
          <a:r>
            <a:rPr lang="ru-RU" dirty="0" err="1" smtClean="0"/>
            <a:t>Мазанкова</a:t>
          </a:r>
          <a:r>
            <a:rPr lang="ru-RU" dirty="0" smtClean="0"/>
            <a:t> Л.Н</a:t>
          </a:r>
          <a:r>
            <a:rPr lang="ru-RU" dirty="0"/>
            <a:t>. Ветряная оспа у </a:t>
          </a:r>
          <a:r>
            <a:rPr lang="ru-RU" dirty="0" smtClean="0"/>
            <a:t>детей</a:t>
          </a:r>
          <a:r>
            <a:rPr lang="ru-RU" dirty="0"/>
            <a:t>: особенности течения и </a:t>
          </a:r>
          <a:br>
            <a:rPr lang="ru-RU" dirty="0"/>
          </a:br>
          <a:r>
            <a:rPr lang="ru-RU" dirty="0"/>
            <a:t>лечения//</a:t>
          </a:r>
          <a:r>
            <a:rPr lang="ru-RU" dirty="0" err="1"/>
            <a:t>Consilium</a:t>
          </a:r>
          <a:r>
            <a:rPr lang="ru-RU" dirty="0"/>
            <a:t> </a:t>
          </a:r>
          <a:r>
            <a:rPr lang="ru-RU" dirty="0" err="1"/>
            <a:t>medicum</a:t>
          </a:r>
          <a:r>
            <a:rPr lang="ru-RU" dirty="0"/>
            <a:t>: Педиатрия. – 2006. - Том 8 No1.</a:t>
          </a:r>
          <a:endParaRPr lang="en-US" dirty="0"/>
        </a:p>
      </dgm:t>
    </dgm:pt>
    <dgm:pt modelId="{C82AB165-9DA2-4D91-AC7C-653B98217694}" type="parTrans" cxnId="{A5595443-AA15-4DB7-AFBC-7E011136FD73}">
      <dgm:prSet/>
      <dgm:spPr/>
      <dgm:t>
        <a:bodyPr/>
        <a:lstStyle/>
        <a:p>
          <a:endParaRPr lang="en-US"/>
        </a:p>
      </dgm:t>
    </dgm:pt>
    <dgm:pt modelId="{CEC9EA30-C6B5-491D-A0F5-407D8E6466A5}" type="sibTrans" cxnId="{A5595443-AA15-4DB7-AFBC-7E011136FD73}">
      <dgm:prSet/>
      <dgm:spPr/>
      <dgm:t>
        <a:bodyPr/>
        <a:lstStyle/>
        <a:p>
          <a:endParaRPr lang="en-US"/>
        </a:p>
      </dgm:t>
    </dgm:pt>
    <dgm:pt modelId="{BCCDF6C4-E627-4BC6-A6A9-5451CB064E00}">
      <dgm:prSet/>
      <dgm:spPr/>
      <dgm:t>
        <a:bodyPr/>
        <a:lstStyle/>
        <a:p>
          <a:r>
            <a:rPr lang="ru-RU" dirty="0"/>
            <a:t>Заболевания слизистой оболочки рта: учебно-методическое пособие / М.Н. Волкова, Ю.П. Чернявский, Н.А. Сахарук, Ю.Р. Еленская. – Витебск: ВГМУ, 2016. – 236 с.</a:t>
          </a:r>
          <a:endParaRPr lang="ru-RU" dirty="0"/>
        </a:p>
      </dgm:t>
    </dgm:pt>
    <dgm:pt modelId="{622E5DDD-3CD2-42E5-9B10-2E854B258B83}" type="parTrans" cxnId="{713FBBA9-C099-4664-8290-C8BAB47EBE4C}">
      <dgm:prSet/>
      <dgm:spPr/>
      <dgm:t>
        <a:bodyPr/>
        <a:lstStyle/>
        <a:p>
          <a:endParaRPr lang="ru-RU"/>
        </a:p>
      </dgm:t>
    </dgm:pt>
    <dgm:pt modelId="{AE80DBC4-B4F3-4003-AEDC-90A7AA486D3A}" type="sibTrans" cxnId="{713FBBA9-C099-4664-8290-C8BAB47EBE4C}">
      <dgm:prSet/>
      <dgm:spPr/>
      <dgm:t>
        <a:bodyPr/>
        <a:lstStyle/>
        <a:p>
          <a:endParaRPr lang="ru-RU"/>
        </a:p>
      </dgm:t>
    </dgm:pt>
    <dgm:pt modelId="{E8938818-FDEC-4923-B81B-11D4059E7DF6}">
      <dgm:prSet/>
      <dgm:spPr/>
      <dgm:t>
        <a:bodyPr/>
        <a:lstStyle/>
        <a:p>
          <a:r>
            <a:rPr lang="ru-RU" dirty="0" smtClean="0"/>
            <a:t>Организация профилактической и противоэпидемической работы в медицинских организациях стоматологического профиля: учебное пособие для студентов / Н. Н. </a:t>
          </a:r>
          <a:r>
            <a:rPr lang="ru-RU" dirty="0" err="1" smtClean="0"/>
            <a:t>Шибачева</a:t>
          </a:r>
          <a:r>
            <a:rPr lang="ru-RU" dirty="0" smtClean="0"/>
            <a:t>, С. Н. Орлова, Е. Н. </a:t>
          </a:r>
          <a:r>
            <a:rPr lang="ru-RU" dirty="0" err="1" smtClean="0"/>
            <a:t>Копышева</a:t>
          </a:r>
          <a:r>
            <a:rPr lang="ru-RU" dirty="0" smtClean="0"/>
            <a:t>, Л. П. Федоровых, Е. С. Федосеева, В. М. Куксенко, М. Г. </a:t>
          </a:r>
          <a:r>
            <a:rPr lang="ru-RU" dirty="0" err="1" smtClean="0"/>
            <a:t>Курчанинова</a:t>
          </a:r>
          <a:r>
            <a:rPr lang="ru-RU" dirty="0" smtClean="0"/>
            <a:t> — Иваново: ГБОУ ВПО </a:t>
          </a:r>
          <a:r>
            <a:rPr lang="ru-RU" dirty="0" err="1" smtClean="0"/>
            <a:t>ИвГМА</a:t>
          </a:r>
          <a:r>
            <a:rPr lang="ru-RU" dirty="0" smtClean="0"/>
            <a:t> </a:t>
          </a:r>
          <a:r>
            <a:rPr lang="ru-RU" dirty="0" err="1" smtClean="0"/>
            <a:t>Минздравсоцразвития</a:t>
          </a:r>
          <a:r>
            <a:rPr lang="ru-RU" dirty="0" smtClean="0"/>
            <a:t> России, 2012. — 76 с</a:t>
          </a:r>
          <a:endParaRPr lang="ru-RU" dirty="0"/>
        </a:p>
      </dgm:t>
    </dgm:pt>
    <dgm:pt modelId="{05785875-BC0C-49AE-9507-A143F6731D7A}" type="parTrans" cxnId="{643EBA0C-39ED-4486-B2BC-2D9CB19C4B27}">
      <dgm:prSet/>
      <dgm:spPr/>
      <dgm:t>
        <a:bodyPr/>
        <a:lstStyle/>
        <a:p>
          <a:endParaRPr lang="ru-RU"/>
        </a:p>
      </dgm:t>
    </dgm:pt>
    <dgm:pt modelId="{8418455A-3C42-4F08-929F-3B8642FF2ECA}" type="sibTrans" cxnId="{643EBA0C-39ED-4486-B2BC-2D9CB19C4B27}">
      <dgm:prSet/>
      <dgm:spPr/>
      <dgm:t>
        <a:bodyPr/>
        <a:lstStyle/>
        <a:p>
          <a:endParaRPr lang="ru-RU"/>
        </a:p>
      </dgm:t>
    </dgm:pt>
    <dgm:pt modelId="{E0142AA4-96C3-430F-9F98-12578F4DA9D1}" type="pres">
      <dgm:prSet presAssocID="{10C3D3F0-7AF6-41D0-A76E-49AA419263C9}" presName="diagram" presStyleCnt="0">
        <dgm:presLayoutVars>
          <dgm:dir/>
          <dgm:resizeHandles val="exact"/>
        </dgm:presLayoutVars>
      </dgm:prSet>
      <dgm:spPr/>
      <dgm:t>
        <a:bodyPr/>
        <a:lstStyle/>
        <a:p>
          <a:endParaRPr lang="ru-RU"/>
        </a:p>
      </dgm:t>
    </dgm:pt>
    <dgm:pt modelId="{747A5965-6909-47D2-AE41-2E917D1FB3A5}" type="pres">
      <dgm:prSet presAssocID="{C0025F6B-D61C-4588-9116-D8480F86CCF5}" presName="node" presStyleLbl="node1" presStyleIdx="0" presStyleCnt="7">
        <dgm:presLayoutVars>
          <dgm:bulletEnabled val="1"/>
        </dgm:presLayoutVars>
      </dgm:prSet>
      <dgm:spPr/>
      <dgm:t>
        <a:bodyPr/>
        <a:lstStyle/>
        <a:p>
          <a:endParaRPr lang="ru-RU"/>
        </a:p>
      </dgm:t>
    </dgm:pt>
    <dgm:pt modelId="{849626D3-E71A-4B7F-B466-B1B09EC3E3FA}" type="pres">
      <dgm:prSet presAssocID="{2546827F-8D1A-4ABD-B3AB-9FC02403C139}" presName="sibTrans" presStyleCnt="0"/>
      <dgm:spPr/>
    </dgm:pt>
    <dgm:pt modelId="{7930B473-6203-486C-B4F6-85C7D1BB5ADD}" type="pres">
      <dgm:prSet presAssocID="{B4D51C20-3B1F-460A-A687-270D52032799}" presName="node" presStyleLbl="node1" presStyleIdx="1" presStyleCnt="7">
        <dgm:presLayoutVars>
          <dgm:bulletEnabled val="1"/>
        </dgm:presLayoutVars>
      </dgm:prSet>
      <dgm:spPr/>
      <dgm:t>
        <a:bodyPr/>
        <a:lstStyle/>
        <a:p>
          <a:endParaRPr lang="ru-RU"/>
        </a:p>
      </dgm:t>
    </dgm:pt>
    <dgm:pt modelId="{E31A1953-CD7F-406A-A166-A1253FA81B7A}" type="pres">
      <dgm:prSet presAssocID="{E37DF2F5-C6CD-471B-B9D7-112D904478AE}" presName="sibTrans" presStyleCnt="0"/>
      <dgm:spPr/>
    </dgm:pt>
    <dgm:pt modelId="{8E0FA8AC-ECE3-47A2-B996-E7B9D350F639}" type="pres">
      <dgm:prSet presAssocID="{ABE6BC19-A7BB-420F-B6F6-AB7376904DC8}" presName="node" presStyleLbl="node1" presStyleIdx="2" presStyleCnt="7">
        <dgm:presLayoutVars>
          <dgm:bulletEnabled val="1"/>
        </dgm:presLayoutVars>
      </dgm:prSet>
      <dgm:spPr/>
      <dgm:t>
        <a:bodyPr/>
        <a:lstStyle/>
        <a:p>
          <a:endParaRPr lang="ru-RU"/>
        </a:p>
      </dgm:t>
    </dgm:pt>
    <dgm:pt modelId="{1C349C94-9F86-40B5-88ED-775C29F0F601}" type="pres">
      <dgm:prSet presAssocID="{76B40883-9EA6-4F90-8AF2-01AFC1821BDC}" presName="sibTrans" presStyleCnt="0"/>
      <dgm:spPr/>
    </dgm:pt>
    <dgm:pt modelId="{9E0BDC1E-40D2-4688-9AA5-6DF0CB3269D7}" type="pres">
      <dgm:prSet presAssocID="{A3F99664-AF1C-4DF7-858C-99895EE7AA81}" presName="node" presStyleLbl="node1" presStyleIdx="3" presStyleCnt="7">
        <dgm:presLayoutVars>
          <dgm:bulletEnabled val="1"/>
        </dgm:presLayoutVars>
      </dgm:prSet>
      <dgm:spPr/>
      <dgm:t>
        <a:bodyPr/>
        <a:lstStyle/>
        <a:p>
          <a:endParaRPr lang="ru-RU"/>
        </a:p>
      </dgm:t>
    </dgm:pt>
    <dgm:pt modelId="{CA5C5B50-F672-4DE7-BBCE-398BB7A9C6DE}" type="pres">
      <dgm:prSet presAssocID="{557C9DFE-5A6D-4E61-994A-7730AB494006}" presName="sibTrans" presStyleCnt="0"/>
      <dgm:spPr/>
    </dgm:pt>
    <dgm:pt modelId="{2A1B6157-9E9F-4495-B0BF-FB8A852C87C4}" type="pres">
      <dgm:prSet presAssocID="{E8938818-FDEC-4923-B81B-11D4059E7DF6}" presName="node" presStyleLbl="node1" presStyleIdx="4" presStyleCnt="7">
        <dgm:presLayoutVars>
          <dgm:bulletEnabled val="1"/>
        </dgm:presLayoutVars>
      </dgm:prSet>
      <dgm:spPr/>
      <dgm:t>
        <a:bodyPr/>
        <a:lstStyle/>
        <a:p>
          <a:endParaRPr lang="ru-RU"/>
        </a:p>
      </dgm:t>
    </dgm:pt>
    <dgm:pt modelId="{FBE06661-44D9-44EA-91DE-FA99A46D8F1F}" type="pres">
      <dgm:prSet presAssocID="{8418455A-3C42-4F08-929F-3B8642FF2ECA}" presName="sibTrans" presStyleCnt="0"/>
      <dgm:spPr/>
    </dgm:pt>
    <dgm:pt modelId="{419ECA85-2E7D-4CFF-A794-1E1EE42D9808}" type="pres">
      <dgm:prSet presAssocID="{BCCDF6C4-E627-4BC6-A6A9-5451CB064E00}" presName="node" presStyleLbl="node1" presStyleIdx="5" presStyleCnt="7">
        <dgm:presLayoutVars>
          <dgm:bulletEnabled val="1"/>
        </dgm:presLayoutVars>
      </dgm:prSet>
      <dgm:spPr/>
    </dgm:pt>
    <dgm:pt modelId="{37176B53-350C-40B6-BA05-C5A68D341E99}" type="pres">
      <dgm:prSet presAssocID="{AE80DBC4-B4F3-4003-AEDC-90A7AA486D3A}" presName="sibTrans" presStyleCnt="0"/>
      <dgm:spPr/>
    </dgm:pt>
    <dgm:pt modelId="{337B99FB-3163-404C-85EF-4E32B684BEB2}" type="pres">
      <dgm:prSet presAssocID="{2C31262C-0247-4E71-BB6A-D83BC0B2101B}" presName="node" presStyleLbl="node1" presStyleIdx="6" presStyleCnt="7">
        <dgm:presLayoutVars>
          <dgm:bulletEnabled val="1"/>
        </dgm:presLayoutVars>
      </dgm:prSet>
      <dgm:spPr/>
      <dgm:t>
        <a:bodyPr/>
        <a:lstStyle/>
        <a:p>
          <a:endParaRPr lang="ru-RU"/>
        </a:p>
      </dgm:t>
    </dgm:pt>
  </dgm:ptLst>
  <dgm:cxnLst>
    <dgm:cxn modelId="{713FBBA9-C099-4664-8290-C8BAB47EBE4C}" srcId="{10C3D3F0-7AF6-41D0-A76E-49AA419263C9}" destId="{BCCDF6C4-E627-4BC6-A6A9-5451CB064E00}" srcOrd="5" destOrd="0" parTransId="{622E5DDD-3CD2-42E5-9B10-2E854B258B83}" sibTransId="{AE80DBC4-B4F3-4003-AEDC-90A7AA486D3A}"/>
    <dgm:cxn modelId="{F4F0E579-EA40-4570-8C6E-B12DB3F2E5D9}" srcId="{10C3D3F0-7AF6-41D0-A76E-49AA419263C9}" destId="{B4D51C20-3B1F-460A-A687-270D52032799}" srcOrd="1" destOrd="0" parTransId="{DD91B0E4-F7E0-4895-B62F-245FA9803E93}" sibTransId="{E37DF2F5-C6CD-471B-B9D7-112D904478AE}"/>
    <dgm:cxn modelId="{A5595443-AA15-4DB7-AFBC-7E011136FD73}" srcId="{10C3D3F0-7AF6-41D0-A76E-49AA419263C9}" destId="{2C31262C-0247-4E71-BB6A-D83BC0B2101B}" srcOrd="6" destOrd="0" parTransId="{C82AB165-9DA2-4D91-AC7C-653B98217694}" sibTransId="{CEC9EA30-C6B5-491D-A0F5-407D8E6466A5}"/>
    <dgm:cxn modelId="{A8F005F2-866A-4E2F-80E0-28259019C61F}" type="presOf" srcId="{E8938818-FDEC-4923-B81B-11D4059E7DF6}" destId="{2A1B6157-9E9F-4495-B0BF-FB8A852C87C4}" srcOrd="0" destOrd="0" presId="urn:microsoft.com/office/officeart/2005/8/layout/default"/>
    <dgm:cxn modelId="{1878E3BB-DC1A-42FE-91AB-8F2D09D42E39}" type="presOf" srcId="{B4D51C20-3B1F-460A-A687-270D52032799}" destId="{7930B473-6203-486C-B4F6-85C7D1BB5ADD}" srcOrd="0" destOrd="0" presId="urn:microsoft.com/office/officeart/2005/8/layout/default"/>
    <dgm:cxn modelId="{C34448A5-96E9-4C75-89A2-5E0F6E4F5438}" type="presOf" srcId="{2C31262C-0247-4E71-BB6A-D83BC0B2101B}" destId="{337B99FB-3163-404C-85EF-4E32B684BEB2}" srcOrd="0" destOrd="0" presId="urn:microsoft.com/office/officeart/2005/8/layout/default"/>
    <dgm:cxn modelId="{6BA43E30-46FC-44D4-8BBD-DD888A2AF466}" srcId="{10C3D3F0-7AF6-41D0-A76E-49AA419263C9}" destId="{A3F99664-AF1C-4DF7-858C-99895EE7AA81}" srcOrd="3" destOrd="0" parTransId="{341D8071-F7EA-4F6D-8D19-7305A4F30EA2}" sibTransId="{557C9DFE-5A6D-4E61-994A-7730AB494006}"/>
    <dgm:cxn modelId="{4E2326C9-7E17-45C1-8666-E508CDB479D7}" type="presOf" srcId="{ABE6BC19-A7BB-420F-B6F6-AB7376904DC8}" destId="{8E0FA8AC-ECE3-47A2-B996-E7B9D350F639}" srcOrd="0" destOrd="0" presId="urn:microsoft.com/office/officeart/2005/8/layout/default"/>
    <dgm:cxn modelId="{02B76956-4170-4BE4-94FC-AB2DBE28CFF8}" type="presOf" srcId="{C0025F6B-D61C-4588-9116-D8480F86CCF5}" destId="{747A5965-6909-47D2-AE41-2E917D1FB3A5}" srcOrd="0" destOrd="0" presId="urn:microsoft.com/office/officeart/2005/8/layout/default"/>
    <dgm:cxn modelId="{9A3F0F8C-9B44-4E20-AE07-D5CE28B78CE9}" srcId="{10C3D3F0-7AF6-41D0-A76E-49AA419263C9}" destId="{C0025F6B-D61C-4588-9116-D8480F86CCF5}" srcOrd="0" destOrd="0" parTransId="{B881A9F7-E85A-42D7-BAA1-A9CF011EB3B4}" sibTransId="{2546827F-8D1A-4ABD-B3AB-9FC02403C139}"/>
    <dgm:cxn modelId="{643EBA0C-39ED-4486-B2BC-2D9CB19C4B27}" srcId="{10C3D3F0-7AF6-41D0-A76E-49AA419263C9}" destId="{E8938818-FDEC-4923-B81B-11D4059E7DF6}" srcOrd="4" destOrd="0" parTransId="{05785875-BC0C-49AE-9507-A143F6731D7A}" sibTransId="{8418455A-3C42-4F08-929F-3B8642FF2ECA}"/>
    <dgm:cxn modelId="{34890C63-03F1-4301-B8F9-8B6DE6202C1A}" srcId="{10C3D3F0-7AF6-41D0-A76E-49AA419263C9}" destId="{ABE6BC19-A7BB-420F-B6F6-AB7376904DC8}" srcOrd="2" destOrd="0" parTransId="{D2F7E7B6-B781-44FC-A0B1-D3ECA82890EC}" sibTransId="{76B40883-9EA6-4F90-8AF2-01AFC1821BDC}"/>
    <dgm:cxn modelId="{095D26CA-E2FC-4E73-9823-6B2C5C6A675F}" type="presOf" srcId="{A3F99664-AF1C-4DF7-858C-99895EE7AA81}" destId="{9E0BDC1E-40D2-4688-9AA5-6DF0CB3269D7}" srcOrd="0" destOrd="0" presId="urn:microsoft.com/office/officeart/2005/8/layout/default"/>
    <dgm:cxn modelId="{B6E6F017-B1CA-44C3-A225-D74E5EE80FE3}" type="presOf" srcId="{BCCDF6C4-E627-4BC6-A6A9-5451CB064E00}" destId="{419ECA85-2E7D-4CFF-A794-1E1EE42D9808}" srcOrd="0" destOrd="0" presId="urn:microsoft.com/office/officeart/2005/8/layout/default"/>
    <dgm:cxn modelId="{F5B322C0-9BDB-4CD6-93C1-F8E8D1F656EC}" type="presOf" srcId="{10C3D3F0-7AF6-41D0-A76E-49AA419263C9}" destId="{E0142AA4-96C3-430F-9F98-12578F4DA9D1}" srcOrd="0" destOrd="0" presId="urn:microsoft.com/office/officeart/2005/8/layout/default"/>
    <dgm:cxn modelId="{186C7C27-D323-40C6-9FC1-0BCE419F8BB9}" type="presParOf" srcId="{E0142AA4-96C3-430F-9F98-12578F4DA9D1}" destId="{747A5965-6909-47D2-AE41-2E917D1FB3A5}" srcOrd="0" destOrd="0" presId="urn:microsoft.com/office/officeart/2005/8/layout/default"/>
    <dgm:cxn modelId="{FDEF9153-83B2-429B-92B9-D40D2EE78AE6}" type="presParOf" srcId="{E0142AA4-96C3-430F-9F98-12578F4DA9D1}" destId="{849626D3-E71A-4B7F-B466-B1B09EC3E3FA}" srcOrd="1" destOrd="0" presId="urn:microsoft.com/office/officeart/2005/8/layout/default"/>
    <dgm:cxn modelId="{4A12DE85-D2E7-4258-92BE-0F8DAE2AFED2}" type="presParOf" srcId="{E0142AA4-96C3-430F-9F98-12578F4DA9D1}" destId="{7930B473-6203-486C-B4F6-85C7D1BB5ADD}" srcOrd="2" destOrd="0" presId="urn:microsoft.com/office/officeart/2005/8/layout/default"/>
    <dgm:cxn modelId="{2C4134AF-23EA-4961-BB13-467A49746FDB}" type="presParOf" srcId="{E0142AA4-96C3-430F-9F98-12578F4DA9D1}" destId="{E31A1953-CD7F-406A-A166-A1253FA81B7A}" srcOrd="3" destOrd="0" presId="urn:microsoft.com/office/officeart/2005/8/layout/default"/>
    <dgm:cxn modelId="{B92E45A6-ED3D-4494-986C-EA2D085D8A30}" type="presParOf" srcId="{E0142AA4-96C3-430F-9F98-12578F4DA9D1}" destId="{8E0FA8AC-ECE3-47A2-B996-E7B9D350F639}" srcOrd="4" destOrd="0" presId="urn:microsoft.com/office/officeart/2005/8/layout/default"/>
    <dgm:cxn modelId="{FB663317-7990-40D9-87F4-8153CB9EFCE2}" type="presParOf" srcId="{E0142AA4-96C3-430F-9F98-12578F4DA9D1}" destId="{1C349C94-9F86-40B5-88ED-775C29F0F601}" srcOrd="5" destOrd="0" presId="urn:microsoft.com/office/officeart/2005/8/layout/default"/>
    <dgm:cxn modelId="{8A319664-D500-42EB-B00E-FB509DD13E9A}" type="presParOf" srcId="{E0142AA4-96C3-430F-9F98-12578F4DA9D1}" destId="{9E0BDC1E-40D2-4688-9AA5-6DF0CB3269D7}" srcOrd="6" destOrd="0" presId="urn:microsoft.com/office/officeart/2005/8/layout/default"/>
    <dgm:cxn modelId="{71989139-5C1B-4445-841F-5F512B18012B}" type="presParOf" srcId="{E0142AA4-96C3-430F-9F98-12578F4DA9D1}" destId="{CA5C5B50-F672-4DE7-BBCE-398BB7A9C6DE}" srcOrd="7" destOrd="0" presId="urn:microsoft.com/office/officeart/2005/8/layout/default"/>
    <dgm:cxn modelId="{8E5B8037-17FC-495F-94BC-45F65883D8AF}" type="presParOf" srcId="{E0142AA4-96C3-430F-9F98-12578F4DA9D1}" destId="{2A1B6157-9E9F-4495-B0BF-FB8A852C87C4}" srcOrd="8" destOrd="0" presId="urn:microsoft.com/office/officeart/2005/8/layout/default"/>
    <dgm:cxn modelId="{8466B915-74F1-4237-843E-C97F8E127E04}" type="presParOf" srcId="{E0142AA4-96C3-430F-9F98-12578F4DA9D1}" destId="{FBE06661-44D9-44EA-91DE-FA99A46D8F1F}" srcOrd="9" destOrd="0" presId="urn:microsoft.com/office/officeart/2005/8/layout/default"/>
    <dgm:cxn modelId="{2B4DAF4C-2815-4517-B52B-45B505CF563E}" type="presParOf" srcId="{E0142AA4-96C3-430F-9F98-12578F4DA9D1}" destId="{419ECA85-2E7D-4CFF-A794-1E1EE42D9808}" srcOrd="10" destOrd="0" presId="urn:microsoft.com/office/officeart/2005/8/layout/default"/>
    <dgm:cxn modelId="{4AC00756-10FD-4C59-84F9-06595A1679D1}" type="presParOf" srcId="{E0142AA4-96C3-430F-9F98-12578F4DA9D1}" destId="{37176B53-350C-40B6-BA05-C5A68D341E99}" srcOrd="11" destOrd="0" presId="urn:microsoft.com/office/officeart/2005/8/layout/default"/>
    <dgm:cxn modelId="{F4404659-15C3-4072-9FB4-888A319DE512}" type="presParOf" srcId="{E0142AA4-96C3-430F-9F98-12578F4DA9D1}" destId="{337B99FB-3163-404C-85EF-4E32B684BEB2}"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6DC7DC-CE18-4E32-93B7-CBBFB15A0CD6}"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2EA12B91-64FA-412C-B216-B459A3BC4203}">
      <dgm:prSet/>
      <dgm:spPr/>
      <dgm:t>
        <a:bodyPr/>
        <a:lstStyle/>
        <a:p>
          <a:r>
            <a:rPr lang="ru-RU"/>
            <a:t>Лечение  изменений  слизистой  оболочки  полости  рта  при  скарлатине состоит в устранении симптомов, обусловленных повышенной  десквамацией  эпителия,  сухости  слизистой  оболочки,  иногда жжения.  Рекомендуют  смазывать  слизистую  оболочку  рта  1  –  2%  анестезиновой эмульсией на персиковом масле и полоскать полость рта после каждого приема пищи крепким чаем. </a:t>
          </a:r>
          <a:endParaRPr lang="en-US"/>
        </a:p>
      </dgm:t>
    </dgm:pt>
    <dgm:pt modelId="{5B2CD415-D822-4393-BB96-189F26DEECD6}" type="parTrans" cxnId="{533EB3EA-498C-49E4-B1E9-31CC4147CC4A}">
      <dgm:prSet/>
      <dgm:spPr/>
      <dgm:t>
        <a:bodyPr/>
        <a:lstStyle/>
        <a:p>
          <a:endParaRPr lang="en-US"/>
        </a:p>
      </dgm:t>
    </dgm:pt>
    <dgm:pt modelId="{784DC21E-BE4A-404F-B1A5-69E6BED613E7}" type="sibTrans" cxnId="{533EB3EA-498C-49E4-B1E9-31CC4147CC4A}">
      <dgm:prSet/>
      <dgm:spPr/>
      <dgm:t>
        <a:bodyPr/>
        <a:lstStyle/>
        <a:p>
          <a:endParaRPr lang="en-US"/>
        </a:p>
      </dgm:t>
    </dgm:pt>
    <dgm:pt modelId="{5ED9F5D3-2BD7-4E78-8D93-0ED0F3E55902}">
      <dgm:prSet/>
      <dgm:spPr/>
      <dgm:t>
        <a:bodyPr/>
        <a:lstStyle/>
        <a:p>
          <a:r>
            <a:rPr lang="ru-RU"/>
            <a:t>Для предотвращения вторичного инфицирования кариозные зубы  нужно  закрывать  дезинфицирующими  повязками  и  ежедневно, если больной не может чистить зубы, тщательно промывать их антисептическими растворами (этакридина лактат 1%, фурацилина 0,02%,  калия  перманганата  слабо-розового  цвета  и  др.). </a:t>
          </a:r>
          <a:endParaRPr lang="en-US"/>
        </a:p>
      </dgm:t>
    </dgm:pt>
    <dgm:pt modelId="{59982352-0950-4F9C-985A-EA4469B20941}" type="parTrans" cxnId="{3C1EFC71-1081-4696-AC1C-BCEE2BB6A474}">
      <dgm:prSet/>
      <dgm:spPr/>
      <dgm:t>
        <a:bodyPr/>
        <a:lstStyle/>
        <a:p>
          <a:endParaRPr lang="en-US"/>
        </a:p>
      </dgm:t>
    </dgm:pt>
    <dgm:pt modelId="{E9960A48-E588-4C90-9BCA-ECF36E2119D6}" type="sibTrans" cxnId="{3C1EFC71-1081-4696-AC1C-BCEE2BB6A474}">
      <dgm:prSet/>
      <dgm:spPr/>
      <dgm:t>
        <a:bodyPr/>
        <a:lstStyle/>
        <a:p>
          <a:endParaRPr lang="en-US"/>
        </a:p>
      </dgm:t>
    </dgm:pt>
    <dgm:pt modelId="{501FF33F-67FA-4A73-BD24-816C7E1E9EB4}">
      <dgm:prSet/>
      <dgm:spPr/>
      <dgm:t>
        <a:bodyPr/>
        <a:lstStyle/>
        <a:p>
          <a:r>
            <a:rPr lang="ru-RU"/>
            <a:t>При  наличии  выраженного  десквамативного  стоматита,  о  чем  будет  свидетельствовать  яркая  гиперемия  и  сухость  всей  слизистой  оболочки рта,  необходимо  исключить  аллергическую  реакцию,  после  чего применить кератопластические средства (каротолин, масло шиповника, облепихи и др.).</a:t>
          </a:r>
          <a:endParaRPr lang="en-US"/>
        </a:p>
      </dgm:t>
    </dgm:pt>
    <dgm:pt modelId="{4C22E602-8DE3-4552-83B8-695B754374B4}" type="parTrans" cxnId="{43CB7D89-2DD8-485C-99DD-DF95D99F5DF8}">
      <dgm:prSet/>
      <dgm:spPr/>
      <dgm:t>
        <a:bodyPr/>
        <a:lstStyle/>
        <a:p>
          <a:endParaRPr lang="en-US"/>
        </a:p>
      </dgm:t>
    </dgm:pt>
    <dgm:pt modelId="{C59AF8CA-8EB5-4D4C-B5E7-B02CBBD099AC}" type="sibTrans" cxnId="{43CB7D89-2DD8-485C-99DD-DF95D99F5DF8}">
      <dgm:prSet/>
      <dgm:spPr/>
      <dgm:t>
        <a:bodyPr/>
        <a:lstStyle/>
        <a:p>
          <a:endParaRPr lang="en-US"/>
        </a:p>
      </dgm:t>
    </dgm:pt>
    <dgm:pt modelId="{080519AD-B8C9-4B48-9996-42329E3A5AC1}" type="pres">
      <dgm:prSet presAssocID="{426DC7DC-CE18-4E32-93B7-CBBFB15A0CD6}" presName="linear" presStyleCnt="0">
        <dgm:presLayoutVars>
          <dgm:animLvl val="lvl"/>
          <dgm:resizeHandles val="exact"/>
        </dgm:presLayoutVars>
      </dgm:prSet>
      <dgm:spPr/>
      <dgm:t>
        <a:bodyPr/>
        <a:lstStyle/>
        <a:p>
          <a:endParaRPr lang="ru-RU"/>
        </a:p>
      </dgm:t>
    </dgm:pt>
    <dgm:pt modelId="{47988ED2-88B1-45C4-BAA9-5C99996571B4}" type="pres">
      <dgm:prSet presAssocID="{2EA12B91-64FA-412C-B216-B459A3BC4203}" presName="parentText" presStyleLbl="node1" presStyleIdx="0" presStyleCnt="3">
        <dgm:presLayoutVars>
          <dgm:chMax val="0"/>
          <dgm:bulletEnabled val="1"/>
        </dgm:presLayoutVars>
      </dgm:prSet>
      <dgm:spPr/>
      <dgm:t>
        <a:bodyPr/>
        <a:lstStyle/>
        <a:p>
          <a:endParaRPr lang="ru-RU"/>
        </a:p>
      </dgm:t>
    </dgm:pt>
    <dgm:pt modelId="{2FAE126E-4536-4F68-A533-57992FCDDE59}" type="pres">
      <dgm:prSet presAssocID="{784DC21E-BE4A-404F-B1A5-69E6BED613E7}" presName="spacer" presStyleCnt="0"/>
      <dgm:spPr/>
    </dgm:pt>
    <dgm:pt modelId="{05EB270C-799C-4E4D-9D80-B5E7527D0F6E}" type="pres">
      <dgm:prSet presAssocID="{5ED9F5D3-2BD7-4E78-8D93-0ED0F3E55902}" presName="parentText" presStyleLbl="node1" presStyleIdx="1" presStyleCnt="3">
        <dgm:presLayoutVars>
          <dgm:chMax val="0"/>
          <dgm:bulletEnabled val="1"/>
        </dgm:presLayoutVars>
      </dgm:prSet>
      <dgm:spPr/>
      <dgm:t>
        <a:bodyPr/>
        <a:lstStyle/>
        <a:p>
          <a:endParaRPr lang="ru-RU"/>
        </a:p>
      </dgm:t>
    </dgm:pt>
    <dgm:pt modelId="{5E089630-459F-4B03-A61B-142227907F4F}" type="pres">
      <dgm:prSet presAssocID="{E9960A48-E588-4C90-9BCA-ECF36E2119D6}" presName="spacer" presStyleCnt="0"/>
      <dgm:spPr/>
    </dgm:pt>
    <dgm:pt modelId="{8A615A05-5AA2-48A4-BF90-A34B9F45B67E}" type="pres">
      <dgm:prSet presAssocID="{501FF33F-67FA-4A73-BD24-816C7E1E9EB4}" presName="parentText" presStyleLbl="node1" presStyleIdx="2" presStyleCnt="3">
        <dgm:presLayoutVars>
          <dgm:chMax val="0"/>
          <dgm:bulletEnabled val="1"/>
        </dgm:presLayoutVars>
      </dgm:prSet>
      <dgm:spPr/>
      <dgm:t>
        <a:bodyPr/>
        <a:lstStyle/>
        <a:p>
          <a:endParaRPr lang="ru-RU"/>
        </a:p>
      </dgm:t>
    </dgm:pt>
  </dgm:ptLst>
  <dgm:cxnLst>
    <dgm:cxn modelId="{43CB7D89-2DD8-485C-99DD-DF95D99F5DF8}" srcId="{426DC7DC-CE18-4E32-93B7-CBBFB15A0CD6}" destId="{501FF33F-67FA-4A73-BD24-816C7E1E9EB4}" srcOrd="2" destOrd="0" parTransId="{4C22E602-8DE3-4552-83B8-695B754374B4}" sibTransId="{C59AF8CA-8EB5-4D4C-B5E7-B02CBBD099AC}"/>
    <dgm:cxn modelId="{7131B409-2D0A-4B83-B883-FECF65F57920}" type="presOf" srcId="{501FF33F-67FA-4A73-BD24-816C7E1E9EB4}" destId="{8A615A05-5AA2-48A4-BF90-A34B9F45B67E}" srcOrd="0" destOrd="0" presId="urn:microsoft.com/office/officeart/2005/8/layout/vList2"/>
    <dgm:cxn modelId="{A77E25B4-C0BF-412C-B58A-67FD2B36476A}" type="presOf" srcId="{426DC7DC-CE18-4E32-93B7-CBBFB15A0CD6}" destId="{080519AD-B8C9-4B48-9996-42329E3A5AC1}" srcOrd="0" destOrd="0" presId="urn:microsoft.com/office/officeart/2005/8/layout/vList2"/>
    <dgm:cxn modelId="{3C1EFC71-1081-4696-AC1C-BCEE2BB6A474}" srcId="{426DC7DC-CE18-4E32-93B7-CBBFB15A0CD6}" destId="{5ED9F5D3-2BD7-4E78-8D93-0ED0F3E55902}" srcOrd="1" destOrd="0" parTransId="{59982352-0950-4F9C-985A-EA4469B20941}" sibTransId="{E9960A48-E588-4C90-9BCA-ECF36E2119D6}"/>
    <dgm:cxn modelId="{CC2E5164-2E00-4F2E-9F99-FEB4D86B3079}" type="presOf" srcId="{2EA12B91-64FA-412C-B216-B459A3BC4203}" destId="{47988ED2-88B1-45C4-BAA9-5C99996571B4}" srcOrd="0" destOrd="0" presId="urn:microsoft.com/office/officeart/2005/8/layout/vList2"/>
    <dgm:cxn modelId="{533EB3EA-498C-49E4-B1E9-31CC4147CC4A}" srcId="{426DC7DC-CE18-4E32-93B7-CBBFB15A0CD6}" destId="{2EA12B91-64FA-412C-B216-B459A3BC4203}" srcOrd="0" destOrd="0" parTransId="{5B2CD415-D822-4393-BB96-189F26DEECD6}" sibTransId="{784DC21E-BE4A-404F-B1A5-69E6BED613E7}"/>
    <dgm:cxn modelId="{BD383A5F-6E51-4112-8413-5D0480C78893}" type="presOf" srcId="{5ED9F5D3-2BD7-4E78-8D93-0ED0F3E55902}" destId="{05EB270C-799C-4E4D-9D80-B5E7527D0F6E}" srcOrd="0" destOrd="0" presId="urn:microsoft.com/office/officeart/2005/8/layout/vList2"/>
    <dgm:cxn modelId="{EB41B695-7C17-40AD-AA65-7882077EEF67}" type="presParOf" srcId="{080519AD-B8C9-4B48-9996-42329E3A5AC1}" destId="{47988ED2-88B1-45C4-BAA9-5C99996571B4}" srcOrd="0" destOrd="0" presId="urn:microsoft.com/office/officeart/2005/8/layout/vList2"/>
    <dgm:cxn modelId="{FA3DAEE7-A037-4045-8383-5640B835E829}" type="presParOf" srcId="{080519AD-B8C9-4B48-9996-42329E3A5AC1}" destId="{2FAE126E-4536-4F68-A533-57992FCDDE59}" srcOrd="1" destOrd="0" presId="urn:microsoft.com/office/officeart/2005/8/layout/vList2"/>
    <dgm:cxn modelId="{ACA5C45B-5E9D-4FE2-BF6B-4EC6620FBD43}" type="presParOf" srcId="{080519AD-B8C9-4B48-9996-42329E3A5AC1}" destId="{05EB270C-799C-4E4D-9D80-B5E7527D0F6E}" srcOrd="2" destOrd="0" presId="urn:microsoft.com/office/officeart/2005/8/layout/vList2"/>
    <dgm:cxn modelId="{6464F48E-7846-449C-B1E1-62DEF65FBF79}" type="presParOf" srcId="{080519AD-B8C9-4B48-9996-42329E3A5AC1}" destId="{5E089630-459F-4B03-A61B-142227907F4F}" srcOrd="3" destOrd="0" presId="urn:microsoft.com/office/officeart/2005/8/layout/vList2"/>
    <dgm:cxn modelId="{3FA6948B-D4D4-4F5D-99E4-60DD10B8025D}" type="presParOf" srcId="{080519AD-B8C9-4B48-9996-42329E3A5AC1}" destId="{8A615A05-5AA2-48A4-BF90-A34B9F45B67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B9CFB9B-7703-4DDF-BDC9-D3A50310F190}"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588C86D4-73D0-4BD1-8A2D-1CDFCF54D1C9}">
      <dgm:prSet/>
      <dgm:spPr/>
      <dgm:t>
        <a:bodyPr/>
        <a:lstStyle/>
        <a:p>
          <a:r>
            <a:rPr lang="ru-RU"/>
            <a:t>В течение 1 месяца после легких и среднетяжелых форм, в течение 3 месяцев после тяжелых форм.</a:t>
          </a:r>
          <a:endParaRPr lang="en-US"/>
        </a:p>
      </dgm:t>
    </dgm:pt>
    <dgm:pt modelId="{DF317CC1-0886-43B1-B36B-8F05FE05F560}" type="parTrans" cxnId="{0401255E-10B0-4038-8F36-3569DB595F8E}">
      <dgm:prSet/>
      <dgm:spPr/>
      <dgm:t>
        <a:bodyPr/>
        <a:lstStyle/>
        <a:p>
          <a:endParaRPr lang="en-US"/>
        </a:p>
      </dgm:t>
    </dgm:pt>
    <dgm:pt modelId="{4F1DF3CF-B0DD-418B-9633-9B4E7A5266A2}" type="sibTrans" cxnId="{0401255E-10B0-4038-8F36-3569DB595F8E}">
      <dgm:prSet/>
      <dgm:spPr/>
      <dgm:t>
        <a:bodyPr/>
        <a:lstStyle/>
        <a:p>
          <a:endParaRPr lang="en-US"/>
        </a:p>
      </dgm:t>
    </dgm:pt>
    <dgm:pt modelId="{95B0F4E0-33D5-4CCB-AF28-04E94F2584AC}">
      <dgm:prSet/>
      <dgm:spPr/>
      <dgm:t>
        <a:bodyPr/>
        <a:lstStyle/>
        <a:p>
          <a:r>
            <a:rPr lang="ru-RU"/>
            <a:t>Клиническое обследование реконвалесцентов 1 раз в 2 недели.</a:t>
          </a:r>
          <a:endParaRPr lang="en-US"/>
        </a:p>
      </dgm:t>
    </dgm:pt>
    <dgm:pt modelId="{65845ECC-F67D-4DDA-9289-2529125E1910}" type="parTrans" cxnId="{A647E842-DBE6-423F-92C1-7152EFCBDE0B}">
      <dgm:prSet/>
      <dgm:spPr/>
      <dgm:t>
        <a:bodyPr/>
        <a:lstStyle/>
        <a:p>
          <a:endParaRPr lang="en-US"/>
        </a:p>
      </dgm:t>
    </dgm:pt>
    <dgm:pt modelId="{5FA8BD78-30F8-4D82-80FF-61080F77B83C}" type="sibTrans" cxnId="{A647E842-DBE6-423F-92C1-7152EFCBDE0B}">
      <dgm:prSet/>
      <dgm:spPr/>
      <dgm:t>
        <a:bodyPr/>
        <a:lstStyle/>
        <a:p>
          <a:endParaRPr lang="en-US"/>
        </a:p>
      </dgm:t>
    </dgm:pt>
    <dgm:pt modelId="{DE1D87DB-35BC-42E1-A1AD-A8CA0461DA59}">
      <dgm:prSet/>
      <dgm:spPr/>
      <dgm:t>
        <a:bodyPr/>
        <a:lstStyle/>
        <a:p>
          <a:r>
            <a:rPr lang="ru-RU"/>
            <a:t>Лабораторное обследование (ОАК, ОАМ, бактериологическое обследование) на 2-й и 4-й неделе диспансеризации.</a:t>
          </a:r>
          <a:endParaRPr lang="en-US"/>
        </a:p>
      </dgm:t>
    </dgm:pt>
    <dgm:pt modelId="{20EAD23E-9036-44A6-908C-643D69F0F838}" type="parTrans" cxnId="{C57E6D20-0EFE-456B-B6C1-11481F839C44}">
      <dgm:prSet/>
      <dgm:spPr/>
      <dgm:t>
        <a:bodyPr/>
        <a:lstStyle/>
        <a:p>
          <a:endParaRPr lang="en-US"/>
        </a:p>
      </dgm:t>
    </dgm:pt>
    <dgm:pt modelId="{2542F5F8-4A12-4CE0-915B-FF193BECE9A5}" type="sibTrans" cxnId="{C57E6D20-0EFE-456B-B6C1-11481F839C44}">
      <dgm:prSet/>
      <dgm:spPr/>
      <dgm:t>
        <a:bodyPr/>
        <a:lstStyle/>
        <a:p>
          <a:endParaRPr lang="en-US"/>
        </a:p>
      </dgm:t>
    </dgm:pt>
    <dgm:pt modelId="{F9BFA669-C9A7-4220-9267-463F160DCA91}">
      <dgm:prSet/>
      <dgm:spPr/>
      <dgm:t>
        <a:bodyPr/>
        <a:lstStyle/>
        <a:p>
          <a:r>
            <a:rPr lang="ru-RU"/>
            <a:t>По показаниям консультации инфекциониста, ревматолога, отоларинголога.</a:t>
          </a:r>
          <a:endParaRPr lang="en-US"/>
        </a:p>
      </dgm:t>
    </dgm:pt>
    <dgm:pt modelId="{12E41CEC-E98A-4D59-A7F3-1780D50A56DA}" type="parTrans" cxnId="{9AF5402B-B60D-424C-9AED-5F326FE2E7AA}">
      <dgm:prSet/>
      <dgm:spPr/>
      <dgm:t>
        <a:bodyPr/>
        <a:lstStyle/>
        <a:p>
          <a:endParaRPr lang="en-US"/>
        </a:p>
      </dgm:t>
    </dgm:pt>
    <dgm:pt modelId="{9528704E-9EAC-48A3-9DAA-EF396B9310ED}" type="sibTrans" cxnId="{9AF5402B-B60D-424C-9AED-5F326FE2E7AA}">
      <dgm:prSet/>
      <dgm:spPr/>
      <dgm:t>
        <a:bodyPr/>
        <a:lstStyle/>
        <a:p>
          <a:endParaRPr lang="en-US"/>
        </a:p>
      </dgm:t>
    </dgm:pt>
    <dgm:pt modelId="{470CF140-F314-4F43-BA1A-8F44A141761A}" type="pres">
      <dgm:prSet presAssocID="{CB9CFB9B-7703-4DDF-BDC9-D3A50310F190}" presName="root" presStyleCnt="0">
        <dgm:presLayoutVars>
          <dgm:dir/>
          <dgm:resizeHandles val="exact"/>
        </dgm:presLayoutVars>
      </dgm:prSet>
      <dgm:spPr/>
      <dgm:t>
        <a:bodyPr/>
        <a:lstStyle/>
        <a:p>
          <a:endParaRPr lang="ru-RU"/>
        </a:p>
      </dgm:t>
    </dgm:pt>
    <dgm:pt modelId="{E78DBE28-0CA9-4B92-99B0-83207603EC55}" type="pres">
      <dgm:prSet presAssocID="{588C86D4-73D0-4BD1-8A2D-1CDFCF54D1C9}" presName="compNode" presStyleCnt="0"/>
      <dgm:spPr/>
    </dgm:pt>
    <dgm:pt modelId="{7FA1E5D2-66AB-453F-8E95-CE4D677C670A}" type="pres">
      <dgm:prSet presAssocID="{588C86D4-73D0-4BD1-8A2D-1CDFCF54D1C9}" presName="bgRect" presStyleLbl="bgShp" presStyleIdx="0" presStyleCnt="4"/>
      <dgm:spPr/>
    </dgm:pt>
    <dgm:pt modelId="{B960A537-FD21-4041-B3D7-9E6357F83EEF}" type="pres">
      <dgm:prSet presAssocID="{588C86D4-73D0-4BD1-8A2D-1CDFCF54D1C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Стетоскоп"/>
        </a:ext>
      </dgm:extLst>
    </dgm:pt>
    <dgm:pt modelId="{B62043A7-3E3A-445A-9321-0B54E6BACB2D}" type="pres">
      <dgm:prSet presAssocID="{588C86D4-73D0-4BD1-8A2D-1CDFCF54D1C9}" presName="spaceRect" presStyleCnt="0"/>
      <dgm:spPr/>
    </dgm:pt>
    <dgm:pt modelId="{7C6D58E9-9C6A-4E0D-BFB2-97EA6A012233}" type="pres">
      <dgm:prSet presAssocID="{588C86D4-73D0-4BD1-8A2D-1CDFCF54D1C9}" presName="parTx" presStyleLbl="revTx" presStyleIdx="0" presStyleCnt="4">
        <dgm:presLayoutVars>
          <dgm:chMax val="0"/>
          <dgm:chPref val="0"/>
        </dgm:presLayoutVars>
      </dgm:prSet>
      <dgm:spPr/>
      <dgm:t>
        <a:bodyPr/>
        <a:lstStyle/>
        <a:p>
          <a:endParaRPr lang="ru-RU"/>
        </a:p>
      </dgm:t>
    </dgm:pt>
    <dgm:pt modelId="{A2677F74-D1C2-4A86-837F-211B4CC26438}" type="pres">
      <dgm:prSet presAssocID="{4F1DF3CF-B0DD-418B-9633-9B4E7A5266A2}" presName="sibTrans" presStyleCnt="0"/>
      <dgm:spPr/>
    </dgm:pt>
    <dgm:pt modelId="{22DDBABD-69AB-4AFC-BDF1-D7296FC0B54D}" type="pres">
      <dgm:prSet presAssocID="{95B0F4E0-33D5-4CCB-AF28-04E94F2584AC}" presName="compNode" presStyleCnt="0"/>
      <dgm:spPr/>
    </dgm:pt>
    <dgm:pt modelId="{D370352C-3B08-4E10-B78D-E048DD33658F}" type="pres">
      <dgm:prSet presAssocID="{95B0F4E0-33D5-4CCB-AF28-04E94F2584AC}" presName="bgRect" presStyleLbl="bgShp" presStyleIdx="1" presStyleCnt="4"/>
      <dgm:spPr/>
    </dgm:pt>
    <dgm:pt modelId="{0D875A4F-FD4F-47BE-B49D-B0A93126D64F}" type="pres">
      <dgm:prSet presAssocID="{95B0F4E0-33D5-4CCB-AF28-04E94F2584A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Флажок"/>
        </a:ext>
      </dgm:extLst>
    </dgm:pt>
    <dgm:pt modelId="{CFBD83B4-09E2-464E-9ADF-120B2E302F71}" type="pres">
      <dgm:prSet presAssocID="{95B0F4E0-33D5-4CCB-AF28-04E94F2584AC}" presName="spaceRect" presStyleCnt="0"/>
      <dgm:spPr/>
    </dgm:pt>
    <dgm:pt modelId="{449F553C-F499-4E3F-A3B2-85EF73710092}" type="pres">
      <dgm:prSet presAssocID="{95B0F4E0-33D5-4CCB-AF28-04E94F2584AC}" presName="parTx" presStyleLbl="revTx" presStyleIdx="1" presStyleCnt="4">
        <dgm:presLayoutVars>
          <dgm:chMax val="0"/>
          <dgm:chPref val="0"/>
        </dgm:presLayoutVars>
      </dgm:prSet>
      <dgm:spPr/>
      <dgm:t>
        <a:bodyPr/>
        <a:lstStyle/>
        <a:p>
          <a:endParaRPr lang="ru-RU"/>
        </a:p>
      </dgm:t>
    </dgm:pt>
    <dgm:pt modelId="{F84D2091-6358-4EA2-B315-2ECF5EFF8438}" type="pres">
      <dgm:prSet presAssocID="{5FA8BD78-30F8-4D82-80FF-61080F77B83C}" presName="sibTrans" presStyleCnt="0"/>
      <dgm:spPr/>
    </dgm:pt>
    <dgm:pt modelId="{30AE1BA7-5F69-4FA4-A191-97BEC9485EF1}" type="pres">
      <dgm:prSet presAssocID="{DE1D87DB-35BC-42E1-A1AD-A8CA0461DA59}" presName="compNode" presStyleCnt="0"/>
      <dgm:spPr/>
    </dgm:pt>
    <dgm:pt modelId="{FBE4C0E9-5088-41EB-A150-4ADA1D0BD5F8}" type="pres">
      <dgm:prSet presAssocID="{DE1D87DB-35BC-42E1-A1AD-A8CA0461DA59}" presName="bgRect" presStyleLbl="bgShp" presStyleIdx="2" presStyleCnt="4"/>
      <dgm:spPr/>
    </dgm:pt>
    <dgm:pt modelId="{7E25F26A-0464-4EBD-BE39-2DBA38439D3D}" type="pres">
      <dgm:prSet presAssocID="{DE1D87DB-35BC-42E1-A1AD-A8CA0461DA5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Japanese Dolls"/>
        </a:ext>
      </dgm:extLst>
    </dgm:pt>
    <dgm:pt modelId="{F4F0015F-6729-4E2E-A9FB-3719B32F8021}" type="pres">
      <dgm:prSet presAssocID="{DE1D87DB-35BC-42E1-A1AD-A8CA0461DA59}" presName="spaceRect" presStyleCnt="0"/>
      <dgm:spPr/>
    </dgm:pt>
    <dgm:pt modelId="{7AAF1B33-B08D-49B8-B4AE-267ED6990072}" type="pres">
      <dgm:prSet presAssocID="{DE1D87DB-35BC-42E1-A1AD-A8CA0461DA59}" presName="parTx" presStyleLbl="revTx" presStyleIdx="2" presStyleCnt="4">
        <dgm:presLayoutVars>
          <dgm:chMax val="0"/>
          <dgm:chPref val="0"/>
        </dgm:presLayoutVars>
      </dgm:prSet>
      <dgm:spPr/>
      <dgm:t>
        <a:bodyPr/>
        <a:lstStyle/>
        <a:p>
          <a:endParaRPr lang="ru-RU"/>
        </a:p>
      </dgm:t>
    </dgm:pt>
    <dgm:pt modelId="{55D66623-00B4-407B-8976-38755B60EF1C}" type="pres">
      <dgm:prSet presAssocID="{2542F5F8-4A12-4CE0-915B-FF193BECE9A5}" presName="sibTrans" presStyleCnt="0"/>
      <dgm:spPr/>
    </dgm:pt>
    <dgm:pt modelId="{82674F19-3C55-4FFB-802A-49B5D5FB295A}" type="pres">
      <dgm:prSet presAssocID="{F9BFA669-C9A7-4220-9267-463F160DCA91}" presName="compNode" presStyleCnt="0"/>
      <dgm:spPr/>
    </dgm:pt>
    <dgm:pt modelId="{D5247E99-70C0-42F8-9A20-3736D9CAEEB2}" type="pres">
      <dgm:prSet presAssocID="{F9BFA669-C9A7-4220-9267-463F160DCA91}" presName="bgRect" presStyleLbl="bgShp" presStyleIdx="3" presStyleCnt="4"/>
      <dgm:spPr/>
    </dgm:pt>
    <dgm:pt modelId="{6AB838BF-DA61-4DFB-AF72-855CA97F2684}" type="pres">
      <dgm:prSet presAssocID="{F9BFA669-C9A7-4220-9267-463F160DCA9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Board Room"/>
        </a:ext>
      </dgm:extLst>
    </dgm:pt>
    <dgm:pt modelId="{067A7525-7F95-4EB9-8F1D-FEB1332DE3C9}" type="pres">
      <dgm:prSet presAssocID="{F9BFA669-C9A7-4220-9267-463F160DCA91}" presName="spaceRect" presStyleCnt="0"/>
      <dgm:spPr/>
    </dgm:pt>
    <dgm:pt modelId="{A782835A-C35E-45B7-A56B-AF6F268BCF2D}" type="pres">
      <dgm:prSet presAssocID="{F9BFA669-C9A7-4220-9267-463F160DCA91}" presName="parTx" presStyleLbl="revTx" presStyleIdx="3" presStyleCnt="4">
        <dgm:presLayoutVars>
          <dgm:chMax val="0"/>
          <dgm:chPref val="0"/>
        </dgm:presLayoutVars>
      </dgm:prSet>
      <dgm:spPr/>
      <dgm:t>
        <a:bodyPr/>
        <a:lstStyle/>
        <a:p>
          <a:endParaRPr lang="ru-RU"/>
        </a:p>
      </dgm:t>
    </dgm:pt>
  </dgm:ptLst>
  <dgm:cxnLst>
    <dgm:cxn modelId="{F0E5FEE2-324A-4D3B-880B-28172569A009}" type="presOf" srcId="{588C86D4-73D0-4BD1-8A2D-1CDFCF54D1C9}" destId="{7C6D58E9-9C6A-4E0D-BFB2-97EA6A012233}" srcOrd="0" destOrd="0" presId="urn:microsoft.com/office/officeart/2018/2/layout/IconVerticalSolidList"/>
    <dgm:cxn modelId="{9AF5402B-B60D-424C-9AED-5F326FE2E7AA}" srcId="{CB9CFB9B-7703-4DDF-BDC9-D3A50310F190}" destId="{F9BFA669-C9A7-4220-9267-463F160DCA91}" srcOrd="3" destOrd="0" parTransId="{12E41CEC-E98A-4D59-A7F3-1780D50A56DA}" sibTransId="{9528704E-9EAC-48A3-9DAA-EF396B9310ED}"/>
    <dgm:cxn modelId="{18A6BEDF-3C01-48DA-A04B-574AC9DCB402}" type="presOf" srcId="{95B0F4E0-33D5-4CCB-AF28-04E94F2584AC}" destId="{449F553C-F499-4E3F-A3B2-85EF73710092}" srcOrd="0" destOrd="0" presId="urn:microsoft.com/office/officeart/2018/2/layout/IconVerticalSolidList"/>
    <dgm:cxn modelId="{A647E842-DBE6-423F-92C1-7152EFCBDE0B}" srcId="{CB9CFB9B-7703-4DDF-BDC9-D3A50310F190}" destId="{95B0F4E0-33D5-4CCB-AF28-04E94F2584AC}" srcOrd="1" destOrd="0" parTransId="{65845ECC-F67D-4DDA-9289-2529125E1910}" sibTransId="{5FA8BD78-30F8-4D82-80FF-61080F77B83C}"/>
    <dgm:cxn modelId="{28363032-B71C-42C8-B7B1-ED94C9C36D51}" type="presOf" srcId="{CB9CFB9B-7703-4DDF-BDC9-D3A50310F190}" destId="{470CF140-F314-4F43-BA1A-8F44A141761A}" srcOrd="0" destOrd="0" presId="urn:microsoft.com/office/officeart/2018/2/layout/IconVerticalSolidList"/>
    <dgm:cxn modelId="{493FB925-D421-48CF-9890-8F3B4206A9DF}" type="presOf" srcId="{F9BFA669-C9A7-4220-9267-463F160DCA91}" destId="{A782835A-C35E-45B7-A56B-AF6F268BCF2D}" srcOrd="0" destOrd="0" presId="urn:microsoft.com/office/officeart/2018/2/layout/IconVerticalSolidList"/>
    <dgm:cxn modelId="{85898041-1C50-47FE-A7EC-5AC24F7E0D49}" type="presOf" srcId="{DE1D87DB-35BC-42E1-A1AD-A8CA0461DA59}" destId="{7AAF1B33-B08D-49B8-B4AE-267ED6990072}" srcOrd="0" destOrd="0" presId="urn:microsoft.com/office/officeart/2018/2/layout/IconVerticalSolidList"/>
    <dgm:cxn modelId="{C57E6D20-0EFE-456B-B6C1-11481F839C44}" srcId="{CB9CFB9B-7703-4DDF-BDC9-D3A50310F190}" destId="{DE1D87DB-35BC-42E1-A1AD-A8CA0461DA59}" srcOrd="2" destOrd="0" parTransId="{20EAD23E-9036-44A6-908C-643D69F0F838}" sibTransId="{2542F5F8-4A12-4CE0-915B-FF193BECE9A5}"/>
    <dgm:cxn modelId="{0401255E-10B0-4038-8F36-3569DB595F8E}" srcId="{CB9CFB9B-7703-4DDF-BDC9-D3A50310F190}" destId="{588C86D4-73D0-4BD1-8A2D-1CDFCF54D1C9}" srcOrd="0" destOrd="0" parTransId="{DF317CC1-0886-43B1-B36B-8F05FE05F560}" sibTransId="{4F1DF3CF-B0DD-418B-9633-9B4E7A5266A2}"/>
    <dgm:cxn modelId="{C3B0B2CD-EDDD-4AD7-8000-CDC101633D24}" type="presParOf" srcId="{470CF140-F314-4F43-BA1A-8F44A141761A}" destId="{E78DBE28-0CA9-4B92-99B0-83207603EC55}" srcOrd="0" destOrd="0" presId="urn:microsoft.com/office/officeart/2018/2/layout/IconVerticalSolidList"/>
    <dgm:cxn modelId="{CE30FED0-62B2-4122-8808-E71C6C7547D8}" type="presParOf" srcId="{E78DBE28-0CA9-4B92-99B0-83207603EC55}" destId="{7FA1E5D2-66AB-453F-8E95-CE4D677C670A}" srcOrd="0" destOrd="0" presId="urn:microsoft.com/office/officeart/2018/2/layout/IconVerticalSolidList"/>
    <dgm:cxn modelId="{C80CFCA1-7FE0-497A-A083-8314DA7C758B}" type="presParOf" srcId="{E78DBE28-0CA9-4B92-99B0-83207603EC55}" destId="{B960A537-FD21-4041-B3D7-9E6357F83EEF}" srcOrd="1" destOrd="0" presId="urn:microsoft.com/office/officeart/2018/2/layout/IconVerticalSolidList"/>
    <dgm:cxn modelId="{9EC9A0B6-52E4-4EC0-AC87-407BA45B5AD7}" type="presParOf" srcId="{E78DBE28-0CA9-4B92-99B0-83207603EC55}" destId="{B62043A7-3E3A-445A-9321-0B54E6BACB2D}" srcOrd="2" destOrd="0" presId="urn:microsoft.com/office/officeart/2018/2/layout/IconVerticalSolidList"/>
    <dgm:cxn modelId="{9F966CFA-A562-4E13-B472-867AEA2916B2}" type="presParOf" srcId="{E78DBE28-0CA9-4B92-99B0-83207603EC55}" destId="{7C6D58E9-9C6A-4E0D-BFB2-97EA6A012233}" srcOrd="3" destOrd="0" presId="urn:microsoft.com/office/officeart/2018/2/layout/IconVerticalSolidList"/>
    <dgm:cxn modelId="{510E8D6A-52B3-4E9F-B81E-B3A2E5E812DB}" type="presParOf" srcId="{470CF140-F314-4F43-BA1A-8F44A141761A}" destId="{A2677F74-D1C2-4A86-837F-211B4CC26438}" srcOrd="1" destOrd="0" presId="urn:microsoft.com/office/officeart/2018/2/layout/IconVerticalSolidList"/>
    <dgm:cxn modelId="{AB9B912A-C57A-4535-9941-968AA9525AE9}" type="presParOf" srcId="{470CF140-F314-4F43-BA1A-8F44A141761A}" destId="{22DDBABD-69AB-4AFC-BDF1-D7296FC0B54D}" srcOrd="2" destOrd="0" presId="urn:microsoft.com/office/officeart/2018/2/layout/IconVerticalSolidList"/>
    <dgm:cxn modelId="{DED60C40-316C-4BE9-A501-A515C6405B3A}" type="presParOf" srcId="{22DDBABD-69AB-4AFC-BDF1-D7296FC0B54D}" destId="{D370352C-3B08-4E10-B78D-E048DD33658F}" srcOrd="0" destOrd="0" presId="urn:microsoft.com/office/officeart/2018/2/layout/IconVerticalSolidList"/>
    <dgm:cxn modelId="{41057037-2D0D-4954-AD62-5C3C3668C9D7}" type="presParOf" srcId="{22DDBABD-69AB-4AFC-BDF1-D7296FC0B54D}" destId="{0D875A4F-FD4F-47BE-B49D-B0A93126D64F}" srcOrd="1" destOrd="0" presId="urn:microsoft.com/office/officeart/2018/2/layout/IconVerticalSolidList"/>
    <dgm:cxn modelId="{0BEC084F-892B-4164-8357-CB6AB3AD21B5}" type="presParOf" srcId="{22DDBABD-69AB-4AFC-BDF1-D7296FC0B54D}" destId="{CFBD83B4-09E2-464E-9ADF-120B2E302F71}" srcOrd="2" destOrd="0" presId="urn:microsoft.com/office/officeart/2018/2/layout/IconVerticalSolidList"/>
    <dgm:cxn modelId="{C9B6A529-52AB-4F94-A0DA-879086F9F6D6}" type="presParOf" srcId="{22DDBABD-69AB-4AFC-BDF1-D7296FC0B54D}" destId="{449F553C-F499-4E3F-A3B2-85EF73710092}" srcOrd="3" destOrd="0" presId="urn:microsoft.com/office/officeart/2018/2/layout/IconVerticalSolidList"/>
    <dgm:cxn modelId="{BD22C159-9B81-48A3-825E-3E2C071A5E7A}" type="presParOf" srcId="{470CF140-F314-4F43-BA1A-8F44A141761A}" destId="{F84D2091-6358-4EA2-B315-2ECF5EFF8438}" srcOrd="3" destOrd="0" presId="urn:microsoft.com/office/officeart/2018/2/layout/IconVerticalSolidList"/>
    <dgm:cxn modelId="{4128E068-D81D-4752-BBEA-AA84347C7194}" type="presParOf" srcId="{470CF140-F314-4F43-BA1A-8F44A141761A}" destId="{30AE1BA7-5F69-4FA4-A191-97BEC9485EF1}" srcOrd="4" destOrd="0" presId="urn:microsoft.com/office/officeart/2018/2/layout/IconVerticalSolidList"/>
    <dgm:cxn modelId="{97BB3674-13C5-412F-9287-B99FE2F9D7B7}" type="presParOf" srcId="{30AE1BA7-5F69-4FA4-A191-97BEC9485EF1}" destId="{FBE4C0E9-5088-41EB-A150-4ADA1D0BD5F8}" srcOrd="0" destOrd="0" presId="urn:microsoft.com/office/officeart/2018/2/layout/IconVerticalSolidList"/>
    <dgm:cxn modelId="{AF354B48-4D6F-4300-9005-F1C1B6836D00}" type="presParOf" srcId="{30AE1BA7-5F69-4FA4-A191-97BEC9485EF1}" destId="{7E25F26A-0464-4EBD-BE39-2DBA38439D3D}" srcOrd="1" destOrd="0" presId="urn:microsoft.com/office/officeart/2018/2/layout/IconVerticalSolidList"/>
    <dgm:cxn modelId="{5760BF66-596C-4833-9370-1C1C190DDC3D}" type="presParOf" srcId="{30AE1BA7-5F69-4FA4-A191-97BEC9485EF1}" destId="{F4F0015F-6729-4E2E-A9FB-3719B32F8021}" srcOrd="2" destOrd="0" presId="urn:microsoft.com/office/officeart/2018/2/layout/IconVerticalSolidList"/>
    <dgm:cxn modelId="{424DBF6F-5A18-42E8-BA75-ED609C003DB6}" type="presParOf" srcId="{30AE1BA7-5F69-4FA4-A191-97BEC9485EF1}" destId="{7AAF1B33-B08D-49B8-B4AE-267ED6990072}" srcOrd="3" destOrd="0" presId="urn:microsoft.com/office/officeart/2018/2/layout/IconVerticalSolidList"/>
    <dgm:cxn modelId="{A1283654-0DE2-4ED0-B84E-CC21760ADA9E}" type="presParOf" srcId="{470CF140-F314-4F43-BA1A-8F44A141761A}" destId="{55D66623-00B4-407B-8976-38755B60EF1C}" srcOrd="5" destOrd="0" presId="urn:microsoft.com/office/officeart/2018/2/layout/IconVerticalSolidList"/>
    <dgm:cxn modelId="{52D4BFCC-34BC-45A9-9FEA-5F378E519DA4}" type="presParOf" srcId="{470CF140-F314-4F43-BA1A-8F44A141761A}" destId="{82674F19-3C55-4FFB-802A-49B5D5FB295A}" srcOrd="6" destOrd="0" presId="urn:microsoft.com/office/officeart/2018/2/layout/IconVerticalSolidList"/>
    <dgm:cxn modelId="{09E680B6-3B79-420F-9CE9-01B51045C8A9}" type="presParOf" srcId="{82674F19-3C55-4FFB-802A-49B5D5FB295A}" destId="{D5247E99-70C0-42F8-9A20-3736D9CAEEB2}" srcOrd="0" destOrd="0" presId="urn:microsoft.com/office/officeart/2018/2/layout/IconVerticalSolidList"/>
    <dgm:cxn modelId="{192C6BDC-36B4-40EA-9EF9-886E5E750AF9}" type="presParOf" srcId="{82674F19-3C55-4FFB-802A-49B5D5FB295A}" destId="{6AB838BF-DA61-4DFB-AF72-855CA97F2684}" srcOrd="1" destOrd="0" presId="urn:microsoft.com/office/officeart/2018/2/layout/IconVerticalSolidList"/>
    <dgm:cxn modelId="{80A91BC7-8245-4E28-AE8B-DF2C94A5C57E}" type="presParOf" srcId="{82674F19-3C55-4FFB-802A-49B5D5FB295A}" destId="{067A7525-7F95-4EB9-8F1D-FEB1332DE3C9}" srcOrd="2" destOrd="0" presId="urn:microsoft.com/office/officeart/2018/2/layout/IconVerticalSolidList"/>
    <dgm:cxn modelId="{66DF9FAC-F720-495E-97F0-B026B61B5C1C}" type="presParOf" srcId="{82674F19-3C55-4FFB-802A-49B5D5FB295A}" destId="{A782835A-C35E-45B7-A56B-AF6F268BCF2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0490279-921D-492E-B41A-F2672328408D}"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BDD87158-2D91-4E91-A319-329189D50DC2}">
      <dgm:prSet/>
      <dgm:spPr/>
      <dgm:t>
        <a:bodyPr/>
        <a:lstStyle/>
        <a:p>
          <a:r>
            <a:rPr lang="ru-RU"/>
            <a:t>характеризуется появлением кашля, насморка, характерного конъюнктивита со слезотечением, светобоязнью; температура повышается до 38 - 40 в зависимости от тяжести течения болезни</a:t>
          </a:r>
          <a:endParaRPr lang="en-US"/>
        </a:p>
      </dgm:t>
    </dgm:pt>
    <dgm:pt modelId="{4ACA0444-9B8D-4F3E-8838-AD13A764A76F}" type="parTrans" cxnId="{E8FDA6A4-7AD1-4A1B-A454-F2919ADF9C0D}">
      <dgm:prSet/>
      <dgm:spPr/>
      <dgm:t>
        <a:bodyPr/>
        <a:lstStyle/>
        <a:p>
          <a:endParaRPr lang="en-US"/>
        </a:p>
      </dgm:t>
    </dgm:pt>
    <dgm:pt modelId="{0797F261-691E-4CC7-AB38-A42660B465AA}" type="sibTrans" cxnId="{E8FDA6A4-7AD1-4A1B-A454-F2919ADF9C0D}">
      <dgm:prSet/>
      <dgm:spPr/>
      <dgm:t>
        <a:bodyPr/>
        <a:lstStyle/>
        <a:p>
          <a:endParaRPr lang="en-US"/>
        </a:p>
      </dgm:t>
    </dgm:pt>
    <dgm:pt modelId="{1C4B8258-5BDB-45E4-8F40-AF4917B994A7}">
      <dgm:prSet/>
      <dgm:spPr/>
      <dgm:t>
        <a:bodyPr/>
        <a:lstStyle/>
        <a:p>
          <a:r>
            <a:rPr lang="ru-RU"/>
            <a:t>веки становятся отечными, лицо – одутловатым;</a:t>
          </a:r>
          <a:endParaRPr lang="en-US"/>
        </a:p>
      </dgm:t>
    </dgm:pt>
    <dgm:pt modelId="{D108B9DD-8EE5-4DA1-B97C-096ABD760E13}" type="parTrans" cxnId="{DC47B973-D630-408E-9953-0A244F272356}">
      <dgm:prSet/>
      <dgm:spPr/>
      <dgm:t>
        <a:bodyPr/>
        <a:lstStyle/>
        <a:p>
          <a:endParaRPr lang="en-US"/>
        </a:p>
      </dgm:t>
    </dgm:pt>
    <dgm:pt modelId="{C0360A65-B6DD-416F-885C-CBC62D6FABA8}" type="sibTrans" cxnId="{DC47B973-D630-408E-9953-0A244F272356}">
      <dgm:prSet/>
      <dgm:spPr/>
      <dgm:t>
        <a:bodyPr/>
        <a:lstStyle/>
        <a:p>
          <a:endParaRPr lang="en-US"/>
        </a:p>
      </dgm:t>
    </dgm:pt>
    <dgm:pt modelId="{71250CE0-244A-434F-A38E-59DCEEC540E3}">
      <dgm:prSet/>
      <dgm:spPr/>
      <dgm:t>
        <a:bodyPr/>
        <a:lstStyle/>
        <a:p>
          <a:r>
            <a:rPr lang="ru-RU"/>
            <a:t>на 2 - 3 сутки болезни появляются характерные белесые пятна, окруженные красной каймой. Это пятна Филатова - Коплика. Они поражают слизистую оболочку щек в области моляров, могут появляться на конъюнктиве. Этот симптом бывает только при кори.</a:t>
          </a:r>
          <a:endParaRPr lang="en-US"/>
        </a:p>
      </dgm:t>
    </dgm:pt>
    <dgm:pt modelId="{32A1075D-66BC-4216-AB26-786621F5494E}" type="parTrans" cxnId="{A7466614-02C0-4275-89B1-5E7F7651FF74}">
      <dgm:prSet/>
      <dgm:spPr/>
      <dgm:t>
        <a:bodyPr/>
        <a:lstStyle/>
        <a:p>
          <a:endParaRPr lang="en-US"/>
        </a:p>
      </dgm:t>
    </dgm:pt>
    <dgm:pt modelId="{DD0E8FC7-414D-44B5-B8DC-CE55D12948B4}" type="sibTrans" cxnId="{A7466614-02C0-4275-89B1-5E7F7651FF74}">
      <dgm:prSet/>
      <dgm:spPr/>
      <dgm:t>
        <a:bodyPr/>
        <a:lstStyle/>
        <a:p>
          <a:endParaRPr lang="en-US"/>
        </a:p>
      </dgm:t>
    </dgm:pt>
    <dgm:pt modelId="{BC7A388D-03EB-4469-84BF-FCE9ECDFBCC8}">
      <dgm:prSet/>
      <dgm:spPr/>
      <dgm:t>
        <a:bodyPr/>
        <a:lstStyle/>
        <a:p>
          <a:r>
            <a:rPr lang="ru-RU"/>
            <a:t>на твердом и мягком небе характерные красные пятна - коревая энантема</a:t>
          </a:r>
          <a:endParaRPr lang="en-US"/>
        </a:p>
      </dgm:t>
    </dgm:pt>
    <dgm:pt modelId="{C4FAD244-274D-4CB7-B5E0-6C0DBED3235B}" type="parTrans" cxnId="{98C62DE8-2EE6-431C-A46F-6657CD7BCBC4}">
      <dgm:prSet/>
      <dgm:spPr/>
      <dgm:t>
        <a:bodyPr/>
        <a:lstStyle/>
        <a:p>
          <a:endParaRPr lang="en-US"/>
        </a:p>
      </dgm:t>
    </dgm:pt>
    <dgm:pt modelId="{88FF6CF8-9D62-468B-B574-8BC9F02E314E}" type="sibTrans" cxnId="{98C62DE8-2EE6-431C-A46F-6657CD7BCBC4}">
      <dgm:prSet/>
      <dgm:spPr/>
      <dgm:t>
        <a:bodyPr/>
        <a:lstStyle/>
        <a:p>
          <a:endParaRPr lang="en-US"/>
        </a:p>
      </dgm:t>
    </dgm:pt>
    <dgm:pt modelId="{CA7FABF8-E9DB-4B81-BFE3-EF6D104858A3}" type="pres">
      <dgm:prSet presAssocID="{80490279-921D-492E-B41A-F2672328408D}" presName="linear" presStyleCnt="0">
        <dgm:presLayoutVars>
          <dgm:animLvl val="lvl"/>
          <dgm:resizeHandles val="exact"/>
        </dgm:presLayoutVars>
      </dgm:prSet>
      <dgm:spPr/>
      <dgm:t>
        <a:bodyPr/>
        <a:lstStyle/>
        <a:p>
          <a:endParaRPr lang="ru-RU"/>
        </a:p>
      </dgm:t>
    </dgm:pt>
    <dgm:pt modelId="{F02AC67B-E04F-46AB-BEF0-5E96834747B2}" type="pres">
      <dgm:prSet presAssocID="{BDD87158-2D91-4E91-A319-329189D50DC2}" presName="parentText" presStyleLbl="node1" presStyleIdx="0" presStyleCnt="4">
        <dgm:presLayoutVars>
          <dgm:chMax val="0"/>
          <dgm:bulletEnabled val="1"/>
        </dgm:presLayoutVars>
      </dgm:prSet>
      <dgm:spPr/>
      <dgm:t>
        <a:bodyPr/>
        <a:lstStyle/>
        <a:p>
          <a:endParaRPr lang="ru-RU"/>
        </a:p>
      </dgm:t>
    </dgm:pt>
    <dgm:pt modelId="{2010ADD4-A50A-4D68-82BC-F4D109769466}" type="pres">
      <dgm:prSet presAssocID="{0797F261-691E-4CC7-AB38-A42660B465AA}" presName="spacer" presStyleCnt="0"/>
      <dgm:spPr/>
    </dgm:pt>
    <dgm:pt modelId="{24942B26-B292-43A1-8BE9-B9B5DAFA337A}" type="pres">
      <dgm:prSet presAssocID="{1C4B8258-5BDB-45E4-8F40-AF4917B994A7}" presName="parentText" presStyleLbl="node1" presStyleIdx="1" presStyleCnt="4">
        <dgm:presLayoutVars>
          <dgm:chMax val="0"/>
          <dgm:bulletEnabled val="1"/>
        </dgm:presLayoutVars>
      </dgm:prSet>
      <dgm:spPr/>
      <dgm:t>
        <a:bodyPr/>
        <a:lstStyle/>
        <a:p>
          <a:endParaRPr lang="ru-RU"/>
        </a:p>
      </dgm:t>
    </dgm:pt>
    <dgm:pt modelId="{490C4AD5-3D70-4A9A-BA99-F1744057B1C5}" type="pres">
      <dgm:prSet presAssocID="{C0360A65-B6DD-416F-885C-CBC62D6FABA8}" presName="spacer" presStyleCnt="0"/>
      <dgm:spPr/>
    </dgm:pt>
    <dgm:pt modelId="{964CFCF3-8B54-4934-8BD5-2E453C7C4ECB}" type="pres">
      <dgm:prSet presAssocID="{71250CE0-244A-434F-A38E-59DCEEC540E3}" presName="parentText" presStyleLbl="node1" presStyleIdx="2" presStyleCnt="4">
        <dgm:presLayoutVars>
          <dgm:chMax val="0"/>
          <dgm:bulletEnabled val="1"/>
        </dgm:presLayoutVars>
      </dgm:prSet>
      <dgm:spPr/>
      <dgm:t>
        <a:bodyPr/>
        <a:lstStyle/>
        <a:p>
          <a:endParaRPr lang="ru-RU"/>
        </a:p>
      </dgm:t>
    </dgm:pt>
    <dgm:pt modelId="{417A6762-8F01-433D-909B-357CFCFCE74D}" type="pres">
      <dgm:prSet presAssocID="{DD0E8FC7-414D-44B5-B8DC-CE55D12948B4}" presName="spacer" presStyleCnt="0"/>
      <dgm:spPr/>
    </dgm:pt>
    <dgm:pt modelId="{69B0884B-5559-41C7-A5CA-0F58AB471AA6}" type="pres">
      <dgm:prSet presAssocID="{BC7A388D-03EB-4469-84BF-FCE9ECDFBCC8}" presName="parentText" presStyleLbl="node1" presStyleIdx="3" presStyleCnt="4">
        <dgm:presLayoutVars>
          <dgm:chMax val="0"/>
          <dgm:bulletEnabled val="1"/>
        </dgm:presLayoutVars>
      </dgm:prSet>
      <dgm:spPr/>
      <dgm:t>
        <a:bodyPr/>
        <a:lstStyle/>
        <a:p>
          <a:endParaRPr lang="ru-RU"/>
        </a:p>
      </dgm:t>
    </dgm:pt>
  </dgm:ptLst>
  <dgm:cxnLst>
    <dgm:cxn modelId="{DC47B973-D630-408E-9953-0A244F272356}" srcId="{80490279-921D-492E-B41A-F2672328408D}" destId="{1C4B8258-5BDB-45E4-8F40-AF4917B994A7}" srcOrd="1" destOrd="0" parTransId="{D108B9DD-8EE5-4DA1-B97C-096ABD760E13}" sibTransId="{C0360A65-B6DD-416F-885C-CBC62D6FABA8}"/>
    <dgm:cxn modelId="{E8FDA6A4-7AD1-4A1B-A454-F2919ADF9C0D}" srcId="{80490279-921D-492E-B41A-F2672328408D}" destId="{BDD87158-2D91-4E91-A319-329189D50DC2}" srcOrd="0" destOrd="0" parTransId="{4ACA0444-9B8D-4F3E-8838-AD13A764A76F}" sibTransId="{0797F261-691E-4CC7-AB38-A42660B465AA}"/>
    <dgm:cxn modelId="{75999541-81F4-4A8F-B3FD-643FCC3614D2}" type="presOf" srcId="{BDD87158-2D91-4E91-A319-329189D50DC2}" destId="{F02AC67B-E04F-46AB-BEF0-5E96834747B2}" srcOrd="0" destOrd="0" presId="urn:microsoft.com/office/officeart/2005/8/layout/vList2"/>
    <dgm:cxn modelId="{B97F85D3-3561-4557-AB0E-8BA8EB4FF697}" type="presOf" srcId="{80490279-921D-492E-B41A-F2672328408D}" destId="{CA7FABF8-E9DB-4B81-BFE3-EF6D104858A3}" srcOrd="0" destOrd="0" presId="urn:microsoft.com/office/officeart/2005/8/layout/vList2"/>
    <dgm:cxn modelId="{25E801EB-E6D0-4EBF-991F-D50B1B09776A}" type="presOf" srcId="{1C4B8258-5BDB-45E4-8F40-AF4917B994A7}" destId="{24942B26-B292-43A1-8BE9-B9B5DAFA337A}" srcOrd="0" destOrd="0" presId="urn:microsoft.com/office/officeart/2005/8/layout/vList2"/>
    <dgm:cxn modelId="{1DBBCB9A-6E09-4176-9B17-C79DB2DD3E0C}" type="presOf" srcId="{BC7A388D-03EB-4469-84BF-FCE9ECDFBCC8}" destId="{69B0884B-5559-41C7-A5CA-0F58AB471AA6}" srcOrd="0" destOrd="0" presId="urn:microsoft.com/office/officeart/2005/8/layout/vList2"/>
    <dgm:cxn modelId="{A7466614-02C0-4275-89B1-5E7F7651FF74}" srcId="{80490279-921D-492E-B41A-F2672328408D}" destId="{71250CE0-244A-434F-A38E-59DCEEC540E3}" srcOrd="2" destOrd="0" parTransId="{32A1075D-66BC-4216-AB26-786621F5494E}" sibTransId="{DD0E8FC7-414D-44B5-B8DC-CE55D12948B4}"/>
    <dgm:cxn modelId="{98C62DE8-2EE6-431C-A46F-6657CD7BCBC4}" srcId="{80490279-921D-492E-B41A-F2672328408D}" destId="{BC7A388D-03EB-4469-84BF-FCE9ECDFBCC8}" srcOrd="3" destOrd="0" parTransId="{C4FAD244-274D-4CB7-B5E0-6C0DBED3235B}" sibTransId="{88FF6CF8-9D62-468B-B574-8BC9F02E314E}"/>
    <dgm:cxn modelId="{7A81BE60-3CF6-49D4-9690-B0689AB3CF08}" type="presOf" srcId="{71250CE0-244A-434F-A38E-59DCEEC540E3}" destId="{964CFCF3-8B54-4934-8BD5-2E453C7C4ECB}" srcOrd="0" destOrd="0" presId="urn:microsoft.com/office/officeart/2005/8/layout/vList2"/>
    <dgm:cxn modelId="{8C4FBB76-33D0-4DEC-A9BC-57C26457678F}" type="presParOf" srcId="{CA7FABF8-E9DB-4B81-BFE3-EF6D104858A3}" destId="{F02AC67B-E04F-46AB-BEF0-5E96834747B2}" srcOrd="0" destOrd="0" presId="urn:microsoft.com/office/officeart/2005/8/layout/vList2"/>
    <dgm:cxn modelId="{AE1DE5BD-5724-4487-8A7F-C13C7FA413BC}" type="presParOf" srcId="{CA7FABF8-E9DB-4B81-BFE3-EF6D104858A3}" destId="{2010ADD4-A50A-4D68-82BC-F4D109769466}" srcOrd="1" destOrd="0" presId="urn:microsoft.com/office/officeart/2005/8/layout/vList2"/>
    <dgm:cxn modelId="{34EA6622-3E22-47B6-8917-158C977534B8}" type="presParOf" srcId="{CA7FABF8-E9DB-4B81-BFE3-EF6D104858A3}" destId="{24942B26-B292-43A1-8BE9-B9B5DAFA337A}" srcOrd="2" destOrd="0" presId="urn:microsoft.com/office/officeart/2005/8/layout/vList2"/>
    <dgm:cxn modelId="{8263CDCD-DD8C-40EF-A4F0-055C824BC44D}" type="presParOf" srcId="{CA7FABF8-E9DB-4B81-BFE3-EF6D104858A3}" destId="{490C4AD5-3D70-4A9A-BA99-F1744057B1C5}" srcOrd="3" destOrd="0" presId="urn:microsoft.com/office/officeart/2005/8/layout/vList2"/>
    <dgm:cxn modelId="{DBF3A5EB-1D8C-447B-82A8-D936A471DE1D}" type="presParOf" srcId="{CA7FABF8-E9DB-4B81-BFE3-EF6D104858A3}" destId="{964CFCF3-8B54-4934-8BD5-2E453C7C4ECB}" srcOrd="4" destOrd="0" presId="urn:microsoft.com/office/officeart/2005/8/layout/vList2"/>
    <dgm:cxn modelId="{288E9CA6-94C1-45E9-97E1-858087B29335}" type="presParOf" srcId="{CA7FABF8-E9DB-4B81-BFE3-EF6D104858A3}" destId="{417A6762-8F01-433D-909B-357CFCFCE74D}" srcOrd="5" destOrd="0" presId="urn:microsoft.com/office/officeart/2005/8/layout/vList2"/>
    <dgm:cxn modelId="{59BAD06A-687D-4492-8173-DCBBC5E0AEAA}" type="presParOf" srcId="{CA7FABF8-E9DB-4B81-BFE3-EF6D104858A3}" destId="{69B0884B-5559-41C7-A5CA-0F58AB471AA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0C3C857-4840-4D57-AB3D-D22A10A5C87D}"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21C4B6DE-4ECC-4949-B146-FF8AF9E60A7F}">
      <dgm:prSet/>
      <dgm:spPr/>
      <dgm:t>
        <a:bodyPr/>
        <a:lstStyle/>
        <a:p>
          <a:r>
            <a:rPr lang="ru-RU"/>
            <a:t>Щадящая  диета,  обильное  питье,  поливитаминотерапия.  В  рацион больного необходимо включать фруктовые соки, морсы, пища должна быть полноценной, богатой витаминами, легко усваиваться. </a:t>
          </a:r>
          <a:endParaRPr lang="en-US"/>
        </a:p>
      </dgm:t>
    </dgm:pt>
    <dgm:pt modelId="{AD51834B-2969-45F2-B5F4-65AFBDF5BBA7}" type="parTrans" cxnId="{6EDFC0EB-CC5A-4355-8E29-6E8806FBAA03}">
      <dgm:prSet/>
      <dgm:spPr/>
      <dgm:t>
        <a:bodyPr/>
        <a:lstStyle/>
        <a:p>
          <a:endParaRPr lang="en-US"/>
        </a:p>
      </dgm:t>
    </dgm:pt>
    <dgm:pt modelId="{97796725-C985-405D-9891-2D158D58810E}" type="sibTrans" cxnId="{6EDFC0EB-CC5A-4355-8E29-6E8806FBAA03}">
      <dgm:prSet/>
      <dgm:spPr/>
      <dgm:t>
        <a:bodyPr/>
        <a:lstStyle/>
        <a:p>
          <a:endParaRPr lang="en-US"/>
        </a:p>
      </dgm:t>
    </dgm:pt>
    <dgm:pt modelId="{65B2A395-2034-4495-96F8-22AC5C92328A}">
      <dgm:prSet/>
      <dgm:spPr/>
      <dgm:t>
        <a:bodyPr/>
        <a:lstStyle/>
        <a:p>
          <a:r>
            <a:rPr lang="ru-RU"/>
            <a:t>Из рациона следует исключать молочные продукты. Кормление малыми порциями, но часто.</a:t>
          </a:r>
          <a:endParaRPr lang="en-US"/>
        </a:p>
      </dgm:t>
    </dgm:pt>
    <dgm:pt modelId="{52107FDB-6039-4565-9517-CDC6903E9CCA}" type="parTrans" cxnId="{F6A87613-D152-474E-945C-FD13E33F3003}">
      <dgm:prSet/>
      <dgm:spPr/>
      <dgm:t>
        <a:bodyPr/>
        <a:lstStyle/>
        <a:p>
          <a:endParaRPr lang="en-US"/>
        </a:p>
      </dgm:t>
    </dgm:pt>
    <dgm:pt modelId="{7F606EA1-A958-41E7-B384-48A2A95998BA}" type="sibTrans" cxnId="{F6A87613-D152-474E-945C-FD13E33F3003}">
      <dgm:prSet/>
      <dgm:spPr/>
      <dgm:t>
        <a:bodyPr/>
        <a:lstStyle/>
        <a:p>
          <a:endParaRPr lang="en-US"/>
        </a:p>
      </dgm:t>
    </dgm:pt>
    <dgm:pt modelId="{61C1C8C1-C9E7-45FC-A21C-EB393CFAA361}">
      <dgm:prSet/>
      <dgm:spPr/>
      <dgm:t>
        <a:bodyPr/>
        <a:lstStyle/>
        <a:p>
          <a:r>
            <a:rPr lang="ru-RU"/>
            <a:t>Пациентам с тяжелым течением кори назначают иммуномодулирующие препараты, инфузионную дезинтоксикационную терапию, антибиотики для лечения или профилактики вторичной инфекции. Лечение проводится только в инфекционном стационаре.</a:t>
          </a:r>
          <a:endParaRPr lang="en-US"/>
        </a:p>
      </dgm:t>
    </dgm:pt>
    <dgm:pt modelId="{6A596A9F-1AF0-4683-AA8D-130B36EBA29E}" type="parTrans" cxnId="{E3B9B54F-1000-46BC-B53E-E209F3FCE5B6}">
      <dgm:prSet/>
      <dgm:spPr/>
      <dgm:t>
        <a:bodyPr/>
        <a:lstStyle/>
        <a:p>
          <a:endParaRPr lang="en-US"/>
        </a:p>
      </dgm:t>
    </dgm:pt>
    <dgm:pt modelId="{614CD953-8250-4C0D-A4F6-72B630945BF9}" type="sibTrans" cxnId="{E3B9B54F-1000-46BC-B53E-E209F3FCE5B6}">
      <dgm:prSet/>
      <dgm:spPr/>
      <dgm:t>
        <a:bodyPr/>
        <a:lstStyle/>
        <a:p>
          <a:endParaRPr lang="en-US"/>
        </a:p>
      </dgm:t>
    </dgm:pt>
    <dgm:pt modelId="{4E0D9F1D-C310-41DE-843D-6C7FD3046936}">
      <dgm:prSet/>
      <dgm:spPr/>
      <dgm:t>
        <a:bodyPr/>
        <a:lstStyle/>
        <a:p>
          <a:r>
            <a:rPr lang="ru-RU"/>
            <a:t>По показаниям рекомендован прием цефалоспоринов, аминогликозидов, пенициллинов, макролидов. При коревом энцефалите используют кортикостероиды, назначают интенсивную терапию.</a:t>
          </a:r>
          <a:endParaRPr lang="en-US"/>
        </a:p>
      </dgm:t>
    </dgm:pt>
    <dgm:pt modelId="{10A43CE1-9ACD-4B7E-A0C2-59DF02FB13CF}" type="parTrans" cxnId="{9FDC104D-86A8-4AB1-A592-990110A2EA53}">
      <dgm:prSet/>
      <dgm:spPr/>
      <dgm:t>
        <a:bodyPr/>
        <a:lstStyle/>
        <a:p>
          <a:endParaRPr lang="en-US"/>
        </a:p>
      </dgm:t>
    </dgm:pt>
    <dgm:pt modelId="{3E7E0F2D-CA24-40A0-9D48-E87E2347849F}" type="sibTrans" cxnId="{9FDC104D-86A8-4AB1-A592-990110A2EA53}">
      <dgm:prSet/>
      <dgm:spPr/>
      <dgm:t>
        <a:bodyPr/>
        <a:lstStyle/>
        <a:p>
          <a:endParaRPr lang="en-US"/>
        </a:p>
      </dgm:t>
    </dgm:pt>
    <dgm:pt modelId="{FA87B696-D9A9-4436-A8B1-E0A7AA4B7DA8}" type="pres">
      <dgm:prSet presAssocID="{30C3C857-4840-4D57-AB3D-D22A10A5C87D}" presName="linear" presStyleCnt="0">
        <dgm:presLayoutVars>
          <dgm:animLvl val="lvl"/>
          <dgm:resizeHandles val="exact"/>
        </dgm:presLayoutVars>
      </dgm:prSet>
      <dgm:spPr/>
      <dgm:t>
        <a:bodyPr/>
        <a:lstStyle/>
        <a:p>
          <a:endParaRPr lang="ru-RU"/>
        </a:p>
      </dgm:t>
    </dgm:pt>
    <dgm:pt modelId="{DD8DD859-01DC-45B9-98CE-7BF206B05AF5}" type="pres">
      <dgm:prSet presAssocID="{21C4B6DE-4ECC-4949-B146-FF8AF9E60A7F}" presName="parentText" presStyleLbl="node1" presStyleIdx="0" presStyleCnt="4">
        <dgm:presLayoutVars>
          <dgm:chMax val="0"/>
          <dgm:bulletEnabled val="1"/>
        </dgm:presLayoutVars>
      </dgm:prSet>
      <dgm:spPr/>
      <dgm:t>
        <a:bodyPr/>
        <a:lstStyle/>
        <a:p>
          <a:endParaRPr lang="ru-RU"/>
        </a:p>
      </dgm:t>
    </dgm:pt>
    <dgm:pt modelId="{EEE87483-64A1-4DA1-8240-3E99BB3D37EB}" type="pres">
      <dgm:prSet presAssocID="{97796725-C985-405D-9891-2D158D58810E}" presName="spacer" presStyleCnt="0"/>
      <dgm:spPr/>
    </dgm:pt>
    <dgm:pt modelId="{AC877EEA-B9CE-4540-BEC0-0CAAE479EAE8}" type="pres">
      <dgm:prSet presAssocID="{65B2A395-2034-4495-96F8-22AC5C92328A}" presName="parentText" presStyleLbl="node1" presStyleIdx="1" presStyleCnt="4">
        <dgm:presLayoutVars>
          <dgm:chMax val="0"/>
          <dgm:bulletEnabled val="1"/>
        </dgm:presLayoutVars>
      </dgm:prSet>
      <dgm:spPr/>
      <dgm:t>
        <a:bodyPr/>
        <a:lstStyle/>
        <a:p>
          <a:endParaRPr lang="ru-RU"/>
        </a:p>
      </dgm:t>
    </dgm:pt>
    <dgm:pt modelId="{97140E59-30B1-4255-859B-0C12F7044F8B}" type="pres">
      <dgm:prSet presAssocID="{7F606EA1-A958-41E7-B384-48A2A95998BA}" presName="spacer" presStyleCnt="0"/>
      <dgm:spPr/>
    </dgm:pt>
    <dgm:pt modelId="{00A49548-DA56-4D96-A662-D374A2077EAB}" type="pres">
      <dgm:prSet presAssocID="{61C1C8C1-C9E7-45FC-A21C-EB393CFAA361}" presName="parentText" presStyleLbl="node1" presStyleIdx="2" presStyleCnt="4">
        <dgm:presLayoutVars>
          <dgm:chMax val="0"/>
          <dgm:bulletEnabled val="1"/>
        </dgm:presLayoutVars>
      </dgm:prSet>
      <dgm:spPr/>
      <dgm:t>
        <a:bodyPr/>
        <a:lstStyle/>
        <a:p>
          <a:endParaRPr lang="ru-RU"/>
        </a:p>
      </dgm:t>
    </dgm:pt>
    <dgm:pt modelId="{17ED64EA-96DA-49A7-9E53-7E38462B66DF}" type="pres">
      <dgm:prSet presAssocID="{614CD953-8250-4C0D-A4F6-72B630945BF9}" presName="spacer" presStyleCnt="0"/>
      <dgm:spPr/>
    </dgm:pt>
    <dgm:pt modelId="{8F5320A8-B8A5-4BE4-8E70-CFF3C3742E61}" type="pres">
      <dgm:prSet presAssocID="{4E0D9F1D-C310-41DE-843D-6C7FD3046936}" presName="parentText" presStyleLbl="node1" presStyleIdx="3" presStyleCnt="4">
        <dgm:presLayoutVars>
          <dgm:chMax val="0"/>
          <dgm:bulletEnabled val="1"/>
        </dgm:presLayoutVars>
      </dgm:prSet>
      <dgm:spPr/>
      <dgm:t>
        <a:bodyPr/>
        <a:lstStyle/>
        <a:p>
          <a:endParaRPr lang="ru-RU"/>
        </a:p>
      </dgm:t>
    </dgm:pt>
  </dgm:ptLst>
  <dgm:cxnLst>
    <dgm:cxn modelId="{98E9F78C-68D5-4DFF-A2A4-7BD85AEFF5C0}" type="presOf" srcId="{30C3C857-4840-4D57-AB3D-D22A10A5C87D}" destId="{FA87B696-D9A9-4436-A8B1-E0A7AA4B7DA8}" srcOrd="0" destOrd="0" presId="urn:microsoft.com/office/officeart/2005/8/layout/vList2"/>
    <dgm:cxn modelId="{0BAEE345-53D9-4D7A-8630-7081789B238E}" type="presOf" srcId="{65B2A395-2034-4495-96F8-22AC5C92328A}" destId="{AC877EEA-B9CE-4540-BEC0-0CAAE479EAE8}" srcOrd="0" destOrd="0" presId="urn:microsoft.com/office/officeart/2005/8/layout/vList2"/>
    <dgm:cxn modelId="{52C2BA8A-CE01-44AC-8BA7-8F23C25DA261}" type="presOf" srcId="{21C4B6DE-4ECC-4949-B146-FF8AF9E60A7F}" destId="{DD8DD859-01DC-45B9-98CE-7BF206B05AF5}" srcOrd="0" destOrd="0" presId="urn:microsoft.com/office/officeart/2005/8/layout/vList2"/>
    <dgm:cxn modelId="{E3B9B54F-1000-46BC-B53E-E209F3FCE5B6}" srcId="{30C3C857-4840-4D57-AB3D-D22A10A5C87D}" destId="{61C1C8C1-C9E7-45FC-A21C-EB393CFAA361}" srcOrd="2" destOrd="0" parTransId="{6A596A9F-1AF0-4683-AA8D-130B36EBA29E}" sibTransId="{614CD953-8250-4C0D-A4F6-72B630945BF9}"/>
    <dgm:cxn modelId="{657A88B9-FA04-49F9-9E69-88221E5381BE}" type="presOf" srcId="{4E0D9F1D-C310-41DE-843D-6C7FD3046936}" destId="{8F5320A8-B8A5-4BE4-8E70-CFF3C3742E61}" srcOrd="0" destOrd="0" presId="urn:microsoft.com/office/officeart/2005/8/layout/vList2"/>
    <dgm:cxn modelId="{6EDFC0EB-CC5A-4355-8E29-6E8806FBAA03}" srcId="{30C3C857-4840-4D57-AB3D-D22A10A5C87D}" destId="{21C4B6DE-4ECC-4949-B146-FF8AF9E60A7F}" srcOrd="0" destOrd="0" parTransId="{AD51834B-2969-45F2-B5F4-65AFBDF5BBA7}" sibTransId="{97796725-C985-405D-9891-2D158D58810E}"/>
    <dgm:cxn modelId="{F6A87613-D152-474E-945C-FD13E33F3003}" srcId="{30C3C857-4840-4D57-AB3D-D22A10A5C87D}" destId="{65B2A395-2034-4495-96F8-22AC5C92328A}" srcOrd="1" destOrd="0" parTransId="{52107FDB-6039-4565-9517-CDC6903E9CCA}" sibTransId="{7F606EA1-A958-41E7-B384-48A2A95998BA}"/>
    <dgm:cxn modelId="{045D53FB-D033-4B9E-B458-CED87EB4DE47}" type="presOf" srcId="{61C1C8C1-C9E7-45FC-A21C-EB393CFAA361}" destId="{00A49548-DA56-4D96-A662-D374A2077EAB}" srcOrd="0" destOrd="0" presId="urn:microsoft.com/office/officeart/2005/8/layout/vList2"/>
    <dgm:cxn modelId="{9FDC104D-86A8-4AB1-A592-990110A2EA53}" srcId="{30C3C857-4840-4D57-AB3D-D22A10A5C87D}" destId="{4E0D9F1D-C310-41DE-843D-6C7FD3046936}" srcOrd="3" destOrd="0" parTransId="{10A43CE1-9ACD-4B7E-A0C2-59DF02FB13CF}" sibTransId="{3E7E0F2D-CA24-40A0-9D48-E87E2347849F}"/>
    <dgm:cxn modelId="{18F52BB6-559D-406E-8A9F-DB3C40893758}" type="presParOf" srcId="{FA87B696-D9A9-4436-A8B1-E0A7AA4B7DA8}" destId="{DD8DD859-01DC-45B9-98CE-7BF206B05AF5}" srcOrd="0" destOrd="0" presId="urn:microsoft.com/office/officeart/2005/8/layout/vList2"/>
    <dgm:cxn modelId="{EFD557F0-1E89-4AFF-BCDC-FE26AE105493}" type="presParOf" srcId="{FA87B696-D9A9-4436-A8B1-E0A7AA4B7DA8}" destId="{EEE87483-64A1-4DA1-8240-3E99BB3D37EB}" srcOrd="1" destOrd="0" presId="urn:microsoft.com/office/officeart/2005/8/layout/vList2"/>
    <dgm:cxn modelId="{4A7DD6FB-CAC7-4D45-AFB3-51EF5193ABF1}" type="presParOf" srcId="{FA87B696-D9A9-4436-A8B1-E0A7AA4B7DA8}" destId="{AC877EEA-B9CE-4540-BEC0-0CAAE479EAE8}" srcOrd="2" destOrd="0" presId="urn:microsoft.com/office/officeart/2005/8/layout/vList2"/>
    <dgm:cxn modelId="{973136BA-20A6-40E0-8B41-BC91595C97D4}" type="presParOf" srcId="{FA87B696-D9A9-4436-A8B1-E0A7AA4B7DA8}" destId="{97140E59-30B1-4255-859B-0C12F7044F8B}" srcOrd="3" destOrd="0" presId="urn:microsoft.com/office/officeart/2005/8/layout/vList2"/>
    <dgm:cxn modelId="{9C53DE5C-E8D7-44E1-91A6-B53C6FE194AB}" type="presParOf" srcId="{FA87B696-D9A9-4436-A8B1-E0A7AA4B7DA8}" destId="{00A49548-DA56-4D96-A662-D374A2077EAB}" srcOrd="4" destOrd="0" presId="urn:microsoft.com/office/officeart/2005/8/layout/vList2"/>
    <dgm:cxn modelId="{CCB2DCBA-93D4-4174-BEDF-19AE05AC6BBE}" type="presParOf" srcId="{FA87B696-D9A9-4436-A8B1-E0A7AA4B7DA8}" destId="{17ED64EA-96DA-49A7-9E53-7E38462B66DF}" srcOrd="5" destOrd="0" presId="urn:microsoft.com/office/officeart/2005/8/layout/vList2"/>
    <dgm:cxn modelId="{6A30EFC6-B6C6-47E6-B0D8-6674BE0DB074}" type="presParOf" srcId="{FA87B696-D9A9-4436-A8B1-E0A7AA4B7DA8}" destId="{8F5320A8-B8A5-4BE4-8E70-CFF3C3742E61}"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0129198-3B9D-4835-A38D-3D81FD5D3C03}"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88930BF9-2B54-4667-8ADF-965BE884B6BD}">
      <dgm:prSet/>
      <dgm:spPr/>
      <dgm:t>
        <a:bodyPr/>
        <a:lstStyle/>
        <a:p>
          <a:r>
            <a:rPr lang="ru-RU"/>
            <a:t>Клиническая  картина.  </a:t>
          </a:r>
          <a:endParaRPr lang="en-US"/>
        </a:p>
      </dgm:t>
    </dgm:pt>
    <dgm:pt modelId="{D32DED2D-38C7-49A9-9AEA-ACF2C2819763}" type="parTrans" cxnId="{47F31033-D362-4D68-AAEF-D3E7BAAABEC8}">
      <dgm:prSet/>
      <dgm:spPr/>
      <dgm:t>
        <a:bodyPr/>
        <a:lstStyle/>
        <a:p>
          <a:endParaRPr lang="en-US"/>
        </a:p>
      </dgm:t>
    </dgm:pt>
    <dgm:pt modelId="{CD754B51-18F8-4C3C-8CA0-CA63EC3EB44B}" type="sibTrans" cxnId="{47F31033-D362-4D68-AAEF-D3E7BAAABEC8}">
      <dgm:prSet/>
      <dgm:spPr/>
      <dgm:t>
        <a:bodyPr/>
        <a:lstStyle/>
        <a:p>
          <a:endParaRPr lang="en-US"/>
        </a:p>
      </dgm:t>
    </dgm:pt>
    <dgm:pt modelId="{F4063903-0F33-4033-A03A-4A22EDBB0F4B}">
      <dgm:prSet/>
      <dgm:spPr/>
      <dgm:t>
        <a:bodyPr/>
        <a:lstStyle/>
        <a:p>
          <a:r>
            <a:rPr lang="ru-RU"/>
            <a:t>Различают  инкубационный  период  болезни  (11  - 21  день), </a:t>
          </a:r>
          <a:endParaRPr lang="en-US"/>
        </a:p>
      </dgm:t>
    </dgm:pt>
    <dgm:pt modelId="{5606BAF0-65DB-4644-8CB0-EDB6DC6F8336}" type="parTrans" cxnId="{00BB1408-1E57-4E62-B38C-ED63186D0811}">
      <dgm:prSet/>
      <dgm:spPr/>
      <dgm:t>
        <a:bodyPr/>
        <a:lstStyle/>
        <a:p>
          <a:endParaRPr lang="en-US"/>
        </a:p>
      </dgm:t>
    </dgm:pt>
    <dgm:pt modelId="{D735837F-7BDE-4FC9-BB87-9C9C7B711234}" type="sibTrans" cxnId="{00BB1408-1E57-4E62-B38C-ED63186D0811}">
      <dgm:prSet/>
      <dgm:spPr/>
      <dgm:t>
        <a:bodyPr/>
        <a:lstStyle/>
        <a:p>
          <a:endParaRPr lang="en-US"/>
        </a:p>
      </dgm:t>
    </dgm:pt>
    <dgm:pt modelId="{C1059C68-453F-478B-BDA3-9B6EE5702BE8}">
      <dgm:prSet/>
      <dgm:spPr/>
      <dgm:t>
        <a:bodyPr/>
        <a:lstStyle/>
        <a:p>
          <a:r>
            <a:rPr lang="ru-RU"/>
            <a:t>продромальный период (1 сутки), период разгара болезни и высыпаний (4-5  дней) и период </a:t>
          </a:r>
          <a:endParaRPr lang="en-US"/>
        </a:p>
      </dgm:t>
    </dgm:pt>
    <dgm:pt modelId="{4C49B5D5-3D9C-4EDD-8AB0-6A785D91EDA8}" type="parTrans" cxnId="{FF900123-22B4-4E5E-A7F5-6D842691482D}">
      <dgm:prSet/>
      <dgm:spPr/>
      <dgm:t>
        <a:bodyPr/>
        <a:lstStyle/>
        <a:p>
          <a:endParaRPr lang="en-US"/>
        </a:p>
      </dgm:t>
    </dgm:pt>
    <dgm:pt modelId="{0CB3B746-5442-4FFF-AE23-1E376658CF33}" type="sibTrans" cxnId="{FF900123-22B4-4E5E-A7F5-6D842691482D}">
      <dgm:prSet/>
      <dgm:spPr/>
      <dgm:t>
        <a:bodyPr/>
        <a:lstStyle/>
        <a:p>
          <a:endParaRPr lang="en-US"/>
        </a:p>
      </dgm:t>
    </dgm:pt>
    <dgm:pt modelId="{01DD4EB8-248B-4504-B3F1-1F68F7A22286}">
      <dgm:prSet/>
      <dgm:spPr/>
      <dgm:t>
        <a:bodyPr/>
        <a:lstStyle/>
        <a:p>
          <a:r>
            <a:rPr lang="ru-RU"/>
            <a:t>реконвалесценции.  Заболевание  начинается  остро  с  повышением  температуры  тела  до  37-38С и появления ветряночной сыпи.</a:t>
          </a:r>
          <a:endParaRPr lang="en-US"/>
        </a:p>
      </dgm:t>
    </dgm:pt>
    <dgm:pt modelId="{6D3BE512-8EFB-4DE3-8974-308AFAD2B415}" type="parTrans" cxnId="{079F4EF3-169F-4BEF-8588-2D2A1FAE4CC7}">
      <dgm:prSet/>
      <dgm:spPr/>
      <dgm:t>
        <a:bodyPr/>
        <a:lstStyle/>
        <a:p>
          <a:endParaRPr lang="en-US"/>
        </a:p>
      </dgm:t>
    </dgm:pt>
    <dgm:pt modelId="{C05AB580-3441-4F91-9F3B-A0522ABE724F}" type="sibTrans" cxnId="{079F4EF3-169F-4BEF-8588-2D2A1FAE4CC7}">
      <dgm:prSet/>
      <dgm:spPr/>
      <dgm:t>
        <a:bodyPr/>
        <a:lstStyle/>
        <a:p>
          <a:endParaRPr lang="en-US"/>
        </a:p>
      </dgm:t>
    </dgm:pt>
    <dgm:pt modelId="{0717E512-0FCF-4F0E-BB5F-509187443C05}" type="pres">
      <dgm:prSet presAssocID="{C0129198-3B9D-4835-A38D-3D81FD5D3C03}" presName="root" presStyleCnt="0">
        <dgm:presLayoutVars>
          <dgm:dir/>
          <dgm:resizeHandles val="exact"/>
        </dgm:presLayoutVars>
      </dgm:prSet>
      <dgm:spPr/>
      <dgm:t>
        <a:bodyPr/>
        <a:lstStyle/>
        <a:p>
          <a:endParaRPr lang="ru-RU"/>
        </a:p>
      </dgm:t>
    </dgm:pt>
    <dgm:pt modelId="{55684EF6-7142-4851-B2A1-088AC241A020}" type="pres">
      <dgm:prSet presAssocID="{88930BF9-2B54-4667-8ADF-965BE884B6BD}" presName="compNode" presStyleCnt="0"/>
      <dgm:spPr/>
    </dgm:pt>
    <dgm:pt modelId="{EBD47917-CAD0-410F-BF9C-92ED2C50A0A2}" type="pres">
      <dgm:prSet presAssocID="{88930BF9-2B54-4667-8ADF-965BE884B6BD}" presName="bgRect" presStyleLbl="bgShp" presStyleIdx="0" presStyleCnt="4"/>
      <dgm:spPr/>
    </dgm:pt>
    <dgm:pt modelId="{3E37FD3B-0C19-4447-81D2-02962B0D672F}" type="pres">
      <dgm:prSet presAssocID="{88930BF9-2B54-4667-8ADF-965BE884B6B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Художник"/>
        </a:ext>
      </dgm:extLst>
    </dgm:pt>
    <dgm:pt modelId="{55CA71DD-4BAD-408A-9560-BD39DC41ADD0}" type="pres">
      <dgm:prSet presAssocID="{88930BF9-2B54-4667-8ADF-965BE884B6BD}" presName="spaceRect" presStyleCnt="0"/>
      <dgm:spPr/>
    </dgm:pt>
    <dgm:pt modelId="{0516AC12-AA5E-47C6-84E4-D7C29389EDAF}" type="pres">
      <dgm:prSet presAssocID="{88930BF9-2B54-4667-8ADF-965BE884B6BD}" presName="parTx" presStyleLbl="revTx" presStyleIdx="0" presStyleCnt="4">
        <dgm:presLayoutVars>
          <dgm:chMax val="0"/>
          <dgm:chPref val="0"/>
        </dgm:presLayoutVars>
      </dgm:prSet>
      <dgm:spPr/>
      <dgm:t>
        <a:bodyPr/>
        <a:lstStyle/>
        <a:p>
          <a:endParaRPr lang="ru-RU"/>
        </a:p>
      </dgm:t>
    </dgm:pt>
    <dgm:pt modelId="{59D0A4AA-9B8D-4EB7-A2A8-EDEE5851D8A7}" type="pres">
      <dgm:prSet presAssocID="{CD754B51-18F8-4C3C-8CA0-CA63EC3EB44B}" presName="sibTrans" presStyleCnt="0"/>
      <dgm:spPr/>
    </dgm:pt>
    <dgm:pt modelId="{3509653C-4D36-4085-8C27-0D9A38D2A15E}" type="pres">
      <dgm:prSet presAssocID="{F4063903-0F33-4033-A03A-4A22EDBB0F4B}" presName="compNode" presStyleCnt="0"/>
      <dgm:spPr/>
    </dgm:pt>
    <dgm:pt modelId="{E6C4B6B5-6EF9-4F88-8CF8-305894F7DD1E}" type="pres">
      <dgm:prSet presAssocID="{F4063903-0F33-4033-A03A-4A22EDBB0F4B}" presName="bgRect" presStyleLbl="bgShp" presStyleIdx="1" presStyleCnt="4"/>
      <dgm:spPr/>
    </dgm:pt>
    <dgm:pt modelId="{912E189A-E8DF-4E16-A03D-FFB47B4D642D}" type="pres">
      <dgm:prSet presAssocID="{F4063903-0F33-4033-A03A-4A22EDBB0F4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Больница"/>
        </a:ext>
      </dgm:extLst>
    </dgm:pt>
    <dgm:pt modelId="{700115B3-7184-4108-8CEC-0825E4AB0E34}" type="pres">
      <dgm:prSet presAssocID="{F4063903-0F33-4033-A03A-4A22EDBB0F4B}" presName="spaceRect" presStyleCnt="0"/>
      <dgm:spPr/>
    </dgm:pt>
    <dgm:pt modelId="{E62E7345-DF00-4159-B5E0-B4A061B29E7D}" type="pres">
      <dgm:prSet presAssocID="{F4063903-0F33-4033-A03A-4A22EDBB0F4B}" presName="parTx" presStyleLbl="revTx" presStyleIdx="1" presStyleCnt="4">
        <dgm:presLayoutVars>
          <dgm:chMax val="0"/>
          <dgm:chPref val="0"/>
        </dgm:presLayoutVars>
      </dgm:prSet>
      <dgm:spPr/>
      <dgm:t>
        <a:bodyPr/>
        <a:lstStyle/>
        <a:p>
          <a:endParaRPr lang="ru-RU"/>
        </a:p>
      </dgm:t>
    </dgm:pt>
    <dgm:pt modelId="{1B66370C-9004-4FCA-87EF-7C513699220B}" type="pres">
      <dgm:prSet presAssocID="{D735837F-7BDE-4FC9-BB87-9C9C7B711234}" presName="sibTrans" presStyleCnt="0"/>
      <dgm:spPr/>
    </dgm:pt>
    <dgm:pt modelId="{77348FF4-617A-47E1-87BF-B92EB595313A}" type="pres">
      <dgm:prSet presAssocID="{C1059C68-453F-478B-BDA3-9B6EE5702BE8}" presName="compNode" presStyleCnt="0"/>
      <dgm:spPr/>
    </dgm:pt>
    <dgm:pt modelId="{108950DA-750F-4701-B75E-0FDD331346FC}" type="pres">
      <dgm:prSet presAssocID="{C1059C68-453F-478B-BDA3-9B6EE5702BE8}" presName="bgRect" presStyleLbl="bgShp" presStyleIdx="2" presStyleCnt="4"/>
      <dgm:spPr/>
    </dgm:pt>
    <dgm:pt modelId="{EC114233-E518-406B-B7D3-BC9056D5E2D6}" type="pres">
      <dgm:prSet presAssocID="{C1059C68-453F-478B-BDA3-9B6EE5702BE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Доктор"/>
        </a:ext>
      </dgm:extLst>
    </dgm:pt>
    <dgm:pt modelId="{8166C63F-FC3D-4318-8471-9898D3A16E3F}" type="pres">
      <dgm:prSet presAssocID="{C1059C68-453F-478B-BDA3-9B6EE5702BE8}" presName="spaceRect" presStyleCnt="0"/>
      <dgm:spPr/>
    </dgm:pt>
    <dgm:pt modelId="{ED52D6D6-4041-4797-B3DF-5DB7C6EF772C}" type="pres">
      <dgm:prSet presAssocID="{C1059C68-453F-478B-BDA3-9B6EE5702BE8}" presName="parTx" presStyleLbl="revTx" presStyleIdx="2" presStyleCnt="4">
        <dgm:presLayoutVars>
          <dgm:chMax val="0"/>
          <dgm:chPref val="0"/>
        </dgm:presLayoutVars>
      </dgm:prSet>
      <dgm:spPr/>
      <dgm:t>
        <a:bodyPr/>
        <a:lstStyle/>
        <a:p>
          <a:endParaRPr lang="ru-RU"/>
        </a:p>
      </dgm:t>
    </dgm:pt>
    <dgm:pt modelId="{35DDD4F4-6415-4403-A37E-B0BA9A878E6F}" type="pres">
      <dgm:prSet presAssocID="{0CB3B746-5442-4FFF-AE23-1E376658CF33}" presName="sibTrans" presStyleCnt="0"/>
      <dgm:spPr/>
    </dgm:pt>
    <dgm:pt modelId="{C5F50426-B897-4252-80C0-C82B90D3CD66}" type="pres">
      <dgm:prSet presAssocID="{01DD4EB8-248B-4504-B3F1-1F68F7A22286}" presName="compNode" presStyleCnt="0"/>
      <dgm:spPr/>
    </dgm:pt>
    <dgm:pt modelId="{DDE7373C-E206-4E23-8D27-1181AC3FAB0B}" type="pres">
      <dgm:prSet presAssocID="{01DD4EB8-248B-4504-B3F1-1F68F7A22286}" presName="bgRect" presStyleLbl="bgShp" presStyleIdx="3" presStyleCnt="4"/>
      <dgm:spPr/>
    </dgm:pt>
    <dgm:pt modelId="{D88CEFD9-51DB-44D7-AFC5-76123DE8C876}" type="pres">
      <dgm:prSet presAssocID="{01DD4EB8-248B-4504-B3F1-1F68F7A2228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Low Temperature"/>
        </a:ext>
      </dgm:extLst>
    </dgm:pt>
    <dgm:pt modelId="{1E40F7E1-BFC8-423B-AE3A-D9439E43A17E}" type="pres">
      <dgm:prSet presAssocID="{01DD4EB8-248B-4504-B3F1-1F68F7A22286}" presName="spaceRect" presStyleCnt="0"/>
      <dgm:spPr/>
    </dgm:pt>
    <dgm:pt modelId="{FF7833A5-E972-4B09-A112-75195954332B}" type="pres">
      <dgm:prSet presAssocID="{01DD4EB8-248B-4504-B3F1-1F68F7A22286}" presName="parTx" presStyleLbl="revTx" presStyleIdx="3" presStyleCnt="4">
        <dgm:presLayoutVars>
          <dgm:chMax val="0"/>
          <dgm:chPref val="0"/>
        </dgm:presLayoutVars>
      </dgm:prSet>
      <dgm:spPr/>
      <dgm:t>
        <a:bodyPr/>
        <a:lstStyle/>
        <a:p>
          <a:endParaRPr lang="ru-RU"/>
        </a:p>
      </dgm:t>
    </dgm:pt>
  </dgm:ptLst>
  <dgm:cxnLst>
    <dgm:cxn modelId="{91FEBE51-98CA-4469-A8F4-E8DCBB1A0875}" type="presOf" srcId="{C1059C68-453F-478B-BDA3-9B6EE5702BE8}" destId="{ED52D6D6-4041-4797-B3DF-5DB7C6EF772C}" srcOrd="0" destOrd="0" presId="urn:microsoft.com/office/officeart/2018/2/layout/IconVerticalSolidList"/>
    <dgm:cxn modelId="{47F31033-D362-4D68-AAEF-D3E7BAAABEC8}" srcId="{C0129198-3B9D-4835-A38D-3D81FD5D3C03}" destId="{88930BF9-2B54-4667-8ADF-965BE884B6BD}" srcOrd="0" destOrd="0" parTransId="{D32DED2D-38C7-49A9-9AEA-ACF2C2819763}" sibTransId="{CD754B51-18F8-4C3C-8CA0-CA63EC3EB44B}"/>
    <dgm:cxn modelId="{079F4EF3-169F-4BEF-8588-2D2A1FAE4CC7}" srcId="{C0129198-3B9D-4835-A38D-3D81FD5D3C03}" destId="{01DD4EB8-248B-4504-B3F1-1F68F7A22286}" srcOrd="3" destOrd="0" parTransId="{6D3BE512-8EFB-4DE3-8974-308AFAD2B415}" sibTransId="{C05AB580-3441-4F91-9F3B-A0522ABE724F}"/>
    <dgm:cxn modelId="{FF900123-22B4-4E5E-A7F5-6D842691482D}" srcId="{C0129198-3B9D-4835-A38D-3D81FD5D3C03}" destId="{C1059C68-453F-478B-BDA3-9B6EE5702BE8}" srcOrd="2" destOrd="0" parTransId="{4C49B5D5-3D9C-4EDD-8AB0-6A785D91EDA8}" sibTransId="{0CB3B746-5442-4FFF-AE23-1E376658CF33}"/>
    <dgm:cxn modelId="{C0D2EDE8-31E7-4B37-B493-1680214BFD96}" type="presOf" srcId="{C0129198-3B9D-4835-A38D-3D81FD5D3C03}" destId="{0717E512-0FCF-4F0E-BB5F-509187443C05}" srcOrd="0" destOrd="0" presId="urn:microsoft.com/office/officeart/2018/2/layout/IconVerticalSolidList"/>
    <dgm:cxn modelId="{55496EF5-B504-498C-BBE7-E00AA20C5742}" type="presOf" srcId="{01DD4EB8-248B-4504-B3F1-1F68F7A22286}" destId="{FF7833A5-E972-4B09-A112-75195954332B}" srcOrd="0" destOrd="0" presId="urn:microsoft.com/office/officeart/2018/2/layout/IconVerticalSolidList"/>
    <dgm:cxn modelId="{00BB1408-1E57-4E62-B38C-ED63186D0811}" srcId="{C0129198-3B9D-4835-A38D-3D81FD5D3C03}" destId="{F4063903-0F33-4033-A03A-4A22EDBB0F4B}" srcOrd="1" destOrd="0" parTransId="{5606BAF0-65DB-4644-8CB0-EDB6DC6F8336}" sibTransId="{D735837F-7BDE-4FC9-BB87-9C9C7B711234}"/>
    <dgm:cxn modelId="{0D6743B1-A7A8-4D97-9C2B-041166008C56}" type="presOf" srcId="{F4063903-0F33-4033-A03A-4A22EDBB0F4B}" destId="{E62E7345-DF00-4159-B5E0-B4A061B29E7D}" srcOrd="0" destOrd="0" presId="urn:microsoft.com/office/officeart/2018/2/layout/IconVerticalSolidList"/>
    <dgm:cxn modelId="{69E5926C-2E73-49C9-A46E-4ABEF6BA0FB4}" type="presOf" srcId="{88930BF9-2B54-4667-8ADF-965BE884B6BD}" destId="{0516AC12-AA5E-47C6-84E4-D7C29389EDAF}" srcOrd="0" destOrd="0" presId="urn:microsoft.com/office/officeart/2018/2/layout/IconVerticalSolidList"/>
    <dgm:cxn modelId="{970765EF-B2D2-4AA6-A074-7F3C987C2198}" type="presParOf" srcId="{0717E512-0FCF-4F0E-BB5F-509187443C05}" destId="{55684EF6-7142-4851-B2A1-088AC241A020}" srcOrd="0" destOrd="0" presId="urn:microsoft.com/office/officeart/2018/2/layout/IconVerticalSolidList"/>
    <dgm:cxn modelId="{7289788B-C78A-4BD5-808D-552643B0B855}" type="presParOf" srcId="{55684EF6-7142-4851-B2A1-088AC241A020}" destId="{EBD47917-CAD0-410F-BF9C-92ED2C50A0A2}" srcOrd="0" destOrd="0" presId="urn:microsoft.com/office/officeart/2018/2/layout/IconVerticalSolidList"/>
    <dgm:cxn modelId="{1A40F83C-19C0-4247-A806-0DA13AA87D71}" type="presParOf" srcId="{55684EF6-7142-4851-B2A1-088AC241A020}" destId="{3E37FD3B-0C19-4447-81D2-02962B0D672F}" srcOrd="1" destOrd="0" presId="urn:microsoft.com/office/officeart/2018/2/layout/IconVerticalSolidList"/>
    <dgm:cxn modelId="{EC6833AB-1896-4C5A-A121-73DEF8BE78E9}" type="presParOf" srcId="{55684EF6-7142-4851-B2A1-088AC241A020}" destId="{55CA71DD-4BAD-408A-9560-BD39DC41ADD0}" srcOrd="2" destOrd="0" presId="urn:microsoft.com/office/officeart/2018/2/layout/IconVerticalSolidList"/>
    <dgm:cxn modelId="{3E1FE067-3B94-4690-9D48-11F2AE0C4B2A}" type="presParOf" srcId="{55684EF6-7142-4851-B2A1-088AC241A020}" destId="{0516AC12-AA5E-47C6-84E4-D7C29389EDAF}" srcOrd="3" destOrd="0" presId="urn:microsoft.com/office/officeart/2018/2/layout/IconVerticalSolidList"/>
    <dgm:cxn modelId="{485C63DA-28F8-416E-9CC3-587BE04B1B11}" type="presParOf" srcId="{0717E512-0FCF-4F0E-BB5F-509187443C05}" destId="{59D0A4AA-9B8D-4EB7-A2A8-EDEE5851D8A7}" srcOrd="1" destOrd="0" presId="urn:microsoft.com/office/officeart/2018/2/layout/IconVerticalSolidList"/>
    <dgm:cxn modelId="{6CF2E8CE-8E8F-491D-8F18-16F9E096569E}" type="presParOf" srcId="{0717E512-0FCF-4F0E-BB5F-509187443C05}" destId="{3509653C-4D36-4085-8C27-0D9A38D2A15E}" srcOrd="2" destOrd="0" presId="urn:microsoft.com/office/officeart/2018/2/layout/IconVerticalSolidList"/>
    <dgm:cxn modelId="{38E6E3B7-67AF-43D6-968E-310E0FE2D699}" type="presParOf" srcId="{3509653C-4D36-4085-8C27-0D9A38D2A15E}" destId="{E6C4B6B5-6EF9-4F88-8CF8-305894F7DD1E}" srcOrd="0" destOrd="0" presId="urn:microsoft.com/office/officeart/2018/2/layout/IconVerticalSolidList"/>
    <dgm:cxn modelId="{3CB00DD5-570B-4A38-A87E-889AE6CF0279}" type="presParOf" srcId="{3509653C-4D36-4085-8C27-0D9A38D2A15E}" destId="{912E189A-E8DF-4E16-A03D-FFB47B4D642D}" srcOrd="1" destOrd="0" presId="urn:microsoft.com/office/officeart/2018/2/layout/IconVerticalSolidList"/>
    <dgm:cxn modelId="{94F8A74C-3B0C-4CD0-AED9-BB7149C59EA3}" type="presParOf" srcId="{3509653C-4D36-4085-8C27-0D9A38D2A15E}" destId="{700115B3-7184-4108-8CEC-0825E4AB0E34}" srcOrd="2" destOrd="0" presId="urn:microsoft.com/office/officeart/2018/2/layout/IconVerticalSolidList"/>
    <dgm:cxn modelId="{688B1E57-109D-40F4-8D47-581DBFDFF05B}" type="presParOf" srcId="{3509653C-4D36-4085-8C27-0D9A38D2A15E}" destId="{E62E7345-DF00-4159-B5E0-B4A061B29E7D}" srcOrd="3" destOrd="0" presId="urn:microsoft.com/office/officeart/2018/2/layout/IconVerticalSolidList"/>
    <dgm:cxn modelId="{2017CC01-30AD-40B7-9B21-F1C1526562E8}" type="presParOf" srcId="{0717E512-0FCF-4F0E-BB5F-509187443C05}" destId="{1B66370C-9004-4FCA-87EF-7C513699220B}" srcOrd="3" destOrd="0" presId="urn:microsoft.com/office/officeart/2018/2/layout/IconVerticalSolidList"/>
    <dgm:cxn modelId="{64796AF8-BE3B-41CA-88A3-29F64E1B1876}" type="presParOf" srcId="{0717E512-0FCF-4F0E-BB5F-509187443C05}" destId="{77348FF4-617A-47E1-87BF-B92EB595313A}" srcOrd="4" destOrd="0" presId="urn:microsoft.com/office/officeart/2018/2/layout/IconVerticalSolidList"/>
    <dgm:cxn modelId="{74B9F2E1-10B0-4DAD-B383-FE5CB0D33F01}" type="presParOf" srcId="{77348FF4-617A-47E1-87BF-B92EB595313A}" destId="{108950DA-750F-4701-B75E-0FDD331346FC}" srcOrd="0" destOrd="0" presId="urn:microsoft.com/office/officeart/2018/2/layout/IconVerticalSolidList"/>
    <dgm:cxn modelId="{39AEE466-CCE5-49C8-BB15-A9166A408278}" type="presParOf" srcId="{77348FF4-617A-47E1-87BF-B92EB595313A}" destId="{EC114233-E518-406B-B7D3-BC9056D5E2D6}" srcOrd="1" destOrd="0" presId="urn:microsoft.com/office/officeart/2018/2/layout/IconVerticalSolidList"/>
    <dgm:cxn modelId="{499BD9A7-9666-4A22-B55A-F47A137A50A8}" type="presParOf" srcId="{77348FF4-617A-47E1-87BF-B92EB595313A}" destId="{8166C63F-FC3D-4318-8471-9898D3A16E3F}" srcOrd="2" destOrd="0" presId="urn:microsoft.com/office/officeart/2018/2/layout/IconVerticalSolidList"/>
    <dgm:cxn modelId="{194469B3-ED4D-40A4-A974-C061F268D8FA}" type="presParOf" srcId="{77348FF4-617A-47E1-87BF-B92EB595313A}" destId="{ED52D6D6-4041-4797-B3DF-5DB7C6EF772C}" srcOrd="3" destOrd="0" presId="urn:microsoft.com/office/officeart/2018/2/layout/IconVerticalSolidList"/>
    <dgm:cxn modelId="{B8949DA9-1FD1-4A4C-8347-2DE98B63C1B9}" type="presParOf" srcId="{0717E512-0FCF-4F0E-BB5F-509187443C05}" destId="{35DDD4F4-6415-4403-A37E-B0BA9A878E6F}" srcOrd="5" destOrd="0" presId="urn:microsoft.com/office/officeart/2018/2/layout/IconVerticalSolidList"/>
    <dgm:cxn modelId="{3E63065B-3644-4A2C-8CC0-D5C042A268B0}" type="presParOf" srcId="{0717E512-0FCF-4F0E-BB5F-509187443C05}" destId="{C5F50426-B897-4252-80C0-C82B90D3CD66}" srcOrd="6" destOrd="0" presId="urn:microsoft.com/office/officeart/2018/2/layout/IconVerticalSolidList"/>
    <dgm:cxn modelId="{F09F7A4E-D1F6-4EDC-A5B3-DE843CA6EE73}" type="presParOf" srcId="{C5F50426-B897-4252-80C0-C82B90D3CD66}" destId="{DDE7373C-E206-4E23-8D27-1181AC3FAB0B}" srcOrd="0" destOrd="0" presId="urn:microsoft.com/office/officeart/2018/2/layout/IconVerticalSolidList"/>
    <dgm:cxn modelId="{24F272B0-EFB1-461F-B7A8-630A700CBDDA}" type="presParOf" srcId="{C5F50426-B897-4252-80C0-C82B90D3CD66}" destId="{D88CEFD9-51DB-44D7-AFC5-76123DE8C876}" srcOrd="1" destOrd="0" presId="urn:microsoft.com/office/officeart/2018/2/layout/IconVerticalSolidList"/>
    <dgm:cxn modelId="{6A8EEADD-D331-47FA-8B1E-FB8EC445EA92}" type="presParOf" srcId="{C5F50426-B897-4252-80C0-C82B90D3CD66}" destId="{1E40F7E1-BFC8-423B-AE3A-D9439E43A17E}" srcOrd="2" destOrd="0" presId="urn:microsoft.com/office/officeart/2018/2/layout/IconVerticalSolidList"/>
    <dgm:cxn modelId="{3D645BD0-6867-4E59-A21F-0989A5BF76DC}" type="presParOf" srcId="{C5F50426-B897-4252-80C0-C82B90D3CD66}" destId="{FF7833A5-E972-4B09-A112-75195954332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0618118-7480-4D06-A2D9-9EC6BB67E28B}" type="doc">
      <dgm:prSet loTypeId="urn:microsoft.com/office/officeart/2005/8/layout/bProcess2" loCatId="process" qsTypeId="urn:microsoft.com/office/officeart/2005/8/quickstyle/simple1" qsCatId="simple" csTypeId="urn:microsoft.com/office/officeart/2005/8/colors/colorful1" csCatId="colorful"/>
      <dgm:spPr/>
      <dgm:t>
        <a:bodyPr/>
        <a:lstStyle/>
        <a:p>
          <a:endParaRPr lang="en-US"/>
        </a:p>
      </dgm:t>
    </dgm:pt>
    <dgm:pt modelId="{91F079C2-F92D-41A0-9DC0-C3E9C65272F0}">
      <dgm:prSet/>
      <dgm:spPr/>
      <dgm:t>
        <a:bodyPr/>
        <a:lstStyle/>
        <a:p>
          <a:r>
            <a:rPr lang="ru-RU"/>
            <a:t>Первичный элемент сыпи  –  мелкое пятно или папула, который за несколько часов превращается в везикулу размером от 0,2 до 0,5 см в диаметре, окруженную венчиком гиперемии. Пузырьки обычно однокамерные, при проколе спадаются. </a:t>
          </a:r>
          <a:endParaRPr lang="en-US"/>
        </a:p>
      </dgm:t>
    </dgm:pt>
    <dgm:pt modelId="{670AC890-A081-4F02-9D83-03894D515898}" type="parTrans" cxnId="{16A3545C-099F-495F-8B92-71474232F09B}">
      <dgm:prSet/>
      <dgm:spPr/>
      <dgm:t>
        <a:bodyPr/>
        <a:lstStyle/>
        <a:p>
          <a:endParaRPr lang="en-US"/>
        </a:p>
      </dgm:t>
    </dgm:pt>
    <dgm:pt modelId="{3BE77E74-F46E-4026-9D04-0DD8B7E7A136}" type="sibTrans" cxnId="{16A3545C-099F-495F-8B92-71474232F09B}">
      <dgm:prSet/>
      <dgm:spPr/>
      <dgm:t>
        <a:bodyPr/>
        <a:lstStyle/>
        <a:p>
          <a:endParaRPr lang="en-US"/>
        </a:p>
      </dgm:t>
    </dgm:pt>
    <dgm:pt modelId="{760F97B4-EDF4-4E4C-BCEE-3722D01DFE52}">
      <dgm:prSet/>
      <dgm:spPr/>
      <dgm:t>
        <a:bodyPr/>
        <a:lstStyle/>
        <a:p>
          <a:r>
            <a:rPr lang="ru-RU"/>
            <a:t>К концу первых суток пузырьки эрозируются и превращаются в корочку, которая подсыхает и  отпадает через 7-8 дней. Высыпания располагаются на  лице, туловище, волосистой части головы, конечностях, кроме ладоней и подошв. </a:t>
          </a:r>
          <a:endParaRPr lang="en-US"/>
        </a:p>
      </dgm:t>
    </dgm:pt>
    <dgm:pt modelId="{3D929B48-D9AA-436A-824F-599EA7487DF7}" type="parTrans" cxnId="{D8B3987B-3217-4D39-984D-C301620F95F0}">
      <dgm:prSet/>
      <dgm:spPr/>
      <dgm:t>
        <a:bodyPr/>
        <a:lstStyle/>
        <a:p>
          <a:endParaRPr lang="en-US"/>
        </a:p>
      </dgm:t>
    </dgm:pt>
    <dgm:pt modelId="{FC5BE4D1-35A5-467E-8465-0EAF10FEB4E4}" type="sibTrans" cxnId="{D8B3987B-3217-4D39-984D-C301620F95F0}">
      <dgm:prSet/>
      <dgm:spPr/>
      <dgm:t>
        <a:bodyPr/>
        <a:lstStyle/>
        <a:p>
          <a:endParaRPr lang="en-US"/>
        </a:p>
      </dgm:t>
    </dgm:pt>
    <dgm:pt modelId="{F1D570AC-F630-4AED-9A09-0B24F4CB2048}" type="pres">
      <dgm:prSet presAssocID="{20618118-7480-4D06-A2D9-9EC6BB67E28B}" presName="diagram" presStyleCnt="0">
        <dgm:presLayoutVars>
          <dgm:dir/>
          <dgm:resizeHandles/>
        </dgm:presLayoutVars>
      </dgm:prSet>
      <dgm:spPr/>
      <dgm:t>
        <a:bodyPr/>
        <a:lstStyle/>
        <a:p>
          <a:endParaRPr lang="ru-RU"/>
        </a:p>
      </dgm:t>
    </dgm:pt>
    <dgm:pt modelId="{2AACAAC4-9439-498D-AA75-FF670884311B}" type="pres">
      <dgm:prSet presAssocID="{91F079C2-F92D-41A0-9DC0-C3E9C65272F0}" presName="firstNode" presStyleLbl="node1" presStyleIdx="0" presStyleCnt="2">
        <dgm:presLayoutVars>
          <dgm:bulletEnabled val="1"/>
        </dgm:presLayoutVars>
      </dgm:prSet>
      <dgm:spPr/>
      <dgm:t>
        <a:bodyPr/>
        <a:lstStyle/>
        <a:p>
          <a:endParaRPr lang="ru-RU"/>
        </a:p>
      </dgm:t>
    </dgm:pt>
    <dgm:pt modelId="{7AA8EA25-C2BF-4FFD-8B12-9329746AD3EB}" type="pres">
      <dgm:prSet presAssocID="{3BE77E74-F46E-4026-9D04-0DD8B7E7A136}" presName="sibTrans" presStyleLbl="sibTrans2D1" presStyleIdx="0" presStyleCnt="1"/>
      <dgm:spPr/>
      <dgm:t>
        <a:bodyPr/>
        <a:lstStyle/>
        <a:p>
          <a:endParaRPr lang="ru-RU"/>
        </a:p>
      </dgm:t>
    </dgm:pt>
    <dgm:pt modelId="{5249E19B-47C8-411F-B668-1FA99BCBE869}" type="pres">
      <dgm:prSet presAssocID="{760F97B4-EDF4-4E4C-BCEE-3722D01DFE52}" presName="lastNode" presStyleLbl="node1" presStyleIdx="1" presStyleCnt="2">
        <dgm:presLayoutVars>
          <dgm:bulletEnabled val="1"/>
        </dgm:presLayoutVars>
      </dgm:prSet>
      <dgm:spPr/>
      <dgm:t>
        <a:bodyPr/>
        <a:lstStyle/>
        <a:p>
          <a:endParaRPr lang="ru-RU"/>
        </a:p>
      </dgm:t>
    </dgm:pt>
  </dgm:ptLst>
  <dgm:cxnLst>
    <dgm:cxn modelId="{9374468B-0B8F-487C-AB29-EAD2E565912B}" type="presOf" srcId="{91F079C2-F92D-41A0-9DC0-C3E9C65272F0}" destId="{2AACAAC4-9439-498D-AA75-FF670884311B}" srcOrd="0" destOrd="0" presId="urn:microsoft.com/office/officeart/2005/8/layout/bProcess2"/>
    <dgm:cxn modelId="{ADD34B1E-191F-4671-A706-BF00E90FDF8A}" type="presOf" srcId="{20618118-7480-4D06-A2D9-9EC6BB67E28B}" destId="{F1D570AC-F630-4AED-9A09-0B24F4CB2048}" srcOrd="0" destOrd="0" presId="urn:microsoft.com/office/officeart/2005/8/layout/bProcess2"/>
    <dgm:cxn modelId="{D1C766F0-A69E-476C-A440-32981C9A23B6}" type="presOf" srcId="{3BE77E74-F46E-4026-9D04-0DD8B7E7A136}" destId="{7AA8EA25-C2BF-4FFD-8B12-9329746AD3EB}" srcOrd="0" destOrd="0" presId="urn:microsoft.com/office/officeart/2005/8/layout/bProcess2"/>
    <dgm:cxn modelId="{D8B3987B-3217-4D39-984D-C301620F95F0}" srcId="{20618118-7480-4D06-A2D9-9EC6BB67E28B}" destId="{760F97B4-EDF4-4E4C-BCEE-3722D01DFE52}" srcOrd="1" destOrd="0" parTransId="{3D929B48-D9AA-436A-824F-599EA7487DF7}" sibTransId="{FC5BE4D1-35A5-467E-8465-0EAF10FEB4E4}"/>
    <dgm:cxn modelId="{16A3545C-099F-495F-8B92-71474232F09B}" srcId="{20618118-7480-4D06-A2D9-9EC6BB67E28B}" destId="{91F079C2-F92D-41A0-9DC0-C3E9C65272F0}" srcOrd="0" destOrd="0" parTransId="{670AC890-A081-4F02-9D83-03894D515898}" sibTransId="{3BE77E74-F46E-4026-9D04-0DD8B7E7A136}"/>
    <dgm:cxn modelId="{272E19AE-E355-4D58-8E66-486AB729AD8B}" type="presOf" srcId="{760F97B4-EDF4-4E4C-BCEE-3722D01DFE52}" destId="{5249E19B-47C8-411F-B668-1FA99BCBE869}" srcOrd="0" destOrd="0" presId="urn:microsoft.com/office/officeart/2005/8/layout/bProcess2"/>
    <dgm:cxn modelId="{843B3280-E85B-4DE7-8CDD-4214B127F8FD}" type="presParOf" srcId="{F1D570AC-F630-4AED-9A09-0B24F4CB2048}" destId="{2AACAAC4-9439-498D-AA75-FF670884311B}" srcOrd="0" destOrd="0" presId="urn:microsoft.com/office/officeart/2005/8/layout/bProcess2"/>
    <dgm:cxn modelId="{33C30DEE-4664-4F84-B9E1-FF00294E6832}" type="presParOf" srcId="{F1D570AC-F630-4AED-9A09-0B24F4CB2048}" destId="{7AA8EA25-C2BF-4FFD-8B12-9329746AD3EB}" srcOrd="1" destOrd="0" presId="urn:microsoft.com/office/officeart/2005/8/layout/bProcess2"/>
    <dgm:cxn modelId="{306692D7-438C-4F97-BDEF-31D2037BDC0A}" type="presParOf" srcId="{F1D570AC-F630-4AED-9A09-0B24F4CB2048}" destId="{5249E19B-47C8-411F-B668-1FA99BCBE869}" srcOrd="2" destOrd="0" presId="urn:microsoft.com/office/officeart/2005/8/layout/b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07B7067-E9A8-4A10-BDCA-5C468DB4A4BD}"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BE0B6C4-7999-4C24-8A47-5F03BB714F50}">
      <dgm:prSet/>
      <dgm:spPr/>
      <dgm:t>
        <a:bodyPr/>
        <a:lstStyle/>
        <a:p>
          <a:r>
            <a:rPr lang="ru-RU"/>
            <a:t>Специфические проявления ветряной оспы в ротовой полости.</a:t>
          </a:r>
          <a:endParaRPr lang="en-US"/>
        </a:p>
      </dgm:t>
    </dgm:pt>
    <dgm:pt modelId="{7E8FC5ED-8619-4E03-9898-A8FC3079E280}" type="parTrans" cxnId="{864653A8-1384-4801-9968-6129C9B18B73}">
      <dgm:prSet/>
      <dgm:spPr/>
      <dgm:t>
        <a:bodyPr/>
        <a:lstStyle/>
        <a:p>
          <a:endParaRPr lang="en-US"/>
        </a:p>
      </dgm:t>
    </dgm:pt>
    <dgm:pt modelId="{EE53E714-60E9-4361-935B-C834B4090B3A}" type="sibTrans" cxnId="{864653A8-1384-4801-9968-6129C9B18B73}">
      <dgm:prSet/>
      <dgm:spPr/>
      <dgm:t>
        <a:bodyPr/>
        <a:lstStyle/>
        <a:p>
          <a:endParaRPr lang="en-US"/>
        </a:p>
      </dgm:t>
    </dgm:pt>
    <dgm:pt modelId="{3061BFA9-DAC8-442C-8BB4-1D8F9A09484D}">
      <dgm:prSet/>
      <dgm:spPr/>
      <dgm:t>
        <a:bodyPr/>
        <a:lstStyle/>
        <a:p>
          <a:r>
            <a:rPr lang="ru-RU"/>
            <a:t>Характерным для ветряной оспы является одномоментное появление сыпи на коже тела и на слизистой полости рта.</a:t>
          </a:r>
          <a:endParaRPr lang="en-US"/>
        </a:p>
      </dgm:t>
    </dgm:pt>
    <dgm:pt modelId="{1F2C1ADF-A2A8-4B60-AFB1-1781C5C93ED1}" type="parTrans" cxnId="{0EB3CD46-920B-47E0-B434-8F6ADC4979A3}">
      <dgm:prSet/>
      <dgm:spPr/>
      <dgm:t>
        <a:bodyPr/>
        <a:lstStyle/>
        <a:p>
          <a:endParaRPr lang="en-US"/>
        </a:p>
      </dgm:t>
    </dgm:pt>
    <dgm:pt modelId="{7024F0CD-82D1-40B6-A096-DF150AD4864F}" type="sibTrans" cxnId="{0EB3CD46-920B-47E0-B434-8F6ADC4979A3}">
      <dgm:prSet/>
      <dgm:spPr/>
      <dgm:t>
        <a:bodyPr/>
        <a:lstStyle/>
        <a:p>
          <a:endParaRPr lang="en-US"/>
        </a:p>
      </dgm:t>
    </dgm:pt>
    <dgm:pt modelId="{70B4B009-2C8C-41DB-9F15-2A7E5788F897}">
      <dgm:prSet/>
      <dgm:spPr/>
      <dgm:t>
        <a:bodyPr/>
        <a:lstStyle/>
        <a:p>
          <a:r>
            <a:rPr lang="ru-RU"/>
            <a:t>Пузырьковые высыпания локализуются на небе, языке, слизистой оболочке зева, после того, как пузырьки лопаются, образуются эрозии, которые делают прием пищи болезненным и требуют симптоматической терапии.</a:t>
          </a:r>
          <a:endParaRPr lang="en-US"/>
        </a:p>
      </dgm:t>
    </dgm:pt>
    <dgm:pt modelId="{62847E90-8C35-497C-9F29-8298650A0591}" type="parTrans" cxnId="{B17B442B-B3A0-478C-B2FF-5DB1003C7580}">
      <dgm:prSet/>
      <dgm:spPr/>
      <dgm:t>
        <a:bodyPr/>
        <a:lstStyle/>
        <a:p>
          <a:endParaRPr lang="en-US"/>
        </a:p>
      </dgm:t>
    </dgm:pt>
    <dgm:pt modelId="{541209D5-5F76-4893-99F4-5D75C80CEDFA}" type="sibTrans" cxnId="{B17B442B-B3A0-478C-B2FF-5DB1003C7580}">
      <dgm:prSet/>
      <dgm:spPr/>
      <dgm:t>
        <a:bodyPr/>
        <a:lstStyle/>
        <a:p>
          <a:endParaRPr lang="en-US"/>
        </a:p>
      </dgm:t>
    </dgm:pt>
    <dgm:pt modelId="{88DA4EC3-CE67-4355-9A7E-0E9A4D6BB2D1}" type="pres">
      <dgm:prSet presAssocID="{D07B7067-E9A8-4A10-BDCA-5C468DB4A4BD}" presName="root" presStyleCnt="0">
        <dgm:presLayoutVars>
          <dgm:dir/>
          <dgm:resizeHandles val="exact"/>
        </dgm:presLayoutVars>
      </dgm:prSet>
      <dgm:spPr/>
      <dgm:t>
        <a:bodyPr/>
        <a:lstStyle/>
        <a:p>
          <a:endParaRPr lang="ru-RU"/>
        </a:p>
      </dgm:t>
    </dgm:pt>
    <dgm:pt modelId="{416AEEBB-94F5-4521-BF5B-45E1B2480948}" type="pres">
      <dgm:prSet presAssocID="{ABE0B6C4-7999-4C24-8A47-5F03BB714F50}" presName="compNode" presStyleCnt="0"/>
      <dgm:spPr/>
    </dgm:pt>
    <dgm:pt modelId="{912FF60E-552E-4504-B893-0BE0D5AC9A42}" type="pres">
      <dgm:prSet presAssocID="{ABE0B6C4-7999-4C24-8A47-5F03BB714F5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Шприц"/>
        </a:ext>
      </dgm:extLst>
    </dgm:pt>
    <dgm:pt modelId="{21017CE6-C1A6-4132-A200-0F63D48AFCE6}" type="pres">
      <dgm:prSet presAssocID="{ABE0B6C4-7999-4C24-8A47-5F03BB714F50}" presName="spaceRect" presStyleCnt="0"/>
      <dgm:spPr/>
    </dgm:pt>
    <dgm:pt modelId="{992E1C35-5EC3-479D-8E88-196155413753}" type="pres">
      <dgm:prSet presAssocID="{ABE0B6C4-7999-4C24-8A47-5F03BB714F50}" presName="textRect" presStyleLbl="revTx" presStyleIdx="0" presStyleCnt="3">
        <dgm:presLayoutVars>
          <dgm:chMax val="1"/>
          <dgm:chPref val="1"/>
        </dgm:presLayoutVars>
      </dgm:prSet>
      <dgm:spPr/>
      <dgm:t>
        <a:bodyPr/>
        <a:lstStyle/>
        <a:p>
          <a:endParaRPr lang="ru-RU"/>
        </a:p>
      </dgm:t>
    </dgm:pt>
    <dgm:pt modelId="{001C4366-D91B-44AD-82FB-79E660B82985}" type="pres">
      <dgm:prSet presAssocID="{EE53E714-60E9-4361-935B-C834B4090B3A}" presName="sibTrans" presStyleCnt="0"/>
      <dgm:spPr/>
    </dgm:pt>
    <dgm:pt modelId="{C0D48E79-678D-477D-8FE2-000414B10DCF}" type="pres">
      <dgm:prSet presAssocID="{3061BFA9-DAC8-442C-8BB4-1D8F9A09484D}" presName="compNode" presStyleCnt="0"/>
      <dgm:spPr/>
    </dgm:pt>
    <dgm:pt modelId="{B089E170-3755-48BE-8FE9-1B10DE062CAF}" type="pres">
      <dgm:prSet presAssocID="{3061BFA9-DAC8-442C-8BB4-1D8F9A09484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Флажок"/>
        </a:ext>
      </dgm:extLst>
    </dgm:pt>
    <dgm:pt modelId="{FF00F2CB-ADCC-4C2C-BF2A-D62C2D379703}" type="pres">
      <dgm:prSet presAssocID="{3061BFA9-DAC8-442C-8BB4-1D8F9A09484D}" presName="spaceRect" presStyleCnt="0"/>
      <dgm:spPr/>
    </dgm:pt>
    <dgm:pt modelId="{C67D70DF-AF3D-4DDB-8D63-67C35B2A5E83}" type="pres">
      <dgm:prSet presAssocID="{3061BFA9-DAC8-442C-8BB4-1D8F9A09484D}" presName="textRect" presStyleLbl="revTx" presStyleIdx="1" presStyleCnt="3">
        <dgm:presLayoutVars>
          <dgm:chMax val="1"/>
          <dgm:chPref val="1"/>
        </dgm:presLayoutVars>
      </dgm:prSet>
      <dgm:spPr/>
      <dgm:t>
        <a:bodyPr/>
        <a:lstStyle/>
        <a:p>
          <a:endParaRPr lang="ru-RU"/>
        </a:p>
      </dgm:t>
    </dgm:pt>
    <dgm:pt modelId="{5463F0DC-160A-483C-BD0B-FBA9CC819A96}" type="pres">
      <dgm:prSet presAssocID="{7024F0CD-82D1-40B6-A096-DF150AD4864F}" presName="sibTrans" presStyleCnt="0"/>
      <dgm:spPr/>
    </dgm:pt>
    <dgm:pt modelId="{D6020016-8767-4DB0-83F6-9421A947D016}" type="pres">
      <dgm:prSet presAssocID="{70B4B009-2C8C-41DB-9F15-2A7E5788F897}" presName="compNode" presStyleCnt="0"/>
      <dgm:spPr/>
    </dgm:pt>
    <dgm:pt modelId="{AB6961C4-1736-48D0-91AB-AA0173BD373F}" type="pres">
      <dgm:prSet presAssocID="{70B4B009-2C8C-41DB-9F15-2A7E5788F89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Суши"/>
        </a:ext>
      </dgm:extLst>
    </dgm:pt>
    <dgm:pt modelId="{07CE898A-3CBF-42BD-9EA0-CF98A40C9711}" type="pres">
      <dgm:prSet presAssocID="{70B4B009-2C8C-41DB-9F15-2A7E5788F897}" presName="spaceRect" presStyleCnt="0"/>
      <dgm:spPr/>
    </dgm:pt>
    <dgm:pt modelId="{BE3F464F-8BFA-4480-AC75-8D9C281B0F1B}" type="pres">
      <dgm:prSet presAssocID="{70B4B009-2C8C-41DB-9F15-2A7E5788F897}" presName="textRect" presStyleLbl="revTx" presStyleIdx="2" presStyleCnt="3">
        <dgm:presLayoutVars>
          <dgm:chMax val="1"/>
          <dgm:chPref val="1"/>
        </dgm:presLayoutVars>
      </dgm:prSet>
      <dgm:spPr/>
      <dgm:t>
        <a:bodyPr/>
        <a:lstStyle/>
        <a:p>
          <a:endParaRPr lang="ru-RU"/>
        </a:p>
      </dgm:t>
    </dgm:pt>
  </dgm:ptLst>
  <dgm:cxnLst>
    <dgm:cxn modelId="{0EB3CD46-920B-47E0-B434-8F6ADC4979A3}" srcId="{D07B7067-E9A8-4A10-BDCA-5C468DB4A4BD}" destId="{3061BFA9-DAC8-442C-8BB4-1D8F9A09484D}" srcOrd="1" destOrd="0" parTransId="{1F2C1ADF-A2A8-4B60-AFB1-1781C5C93ED1}" sibTransId="{7024F0CD-82D1-40B6-A096-DF150AD4864F}"/>
    <dgm:cxn modelId="{8258F293-1B51-4CE0-86A4-E19C2BCB962C}" type="presOf" srcId="{3061BFA9-DAC8-442C-8BB4-1D8F9A09484D}" destId="{C67D70DF-AF3D-4DDB-8D63-67C35B2A5E83}" srcOrd="0" destOrd="0" presId="urn:microsoft.com/office/officeart/2018/2/layout/IconLabelList"/>
    <dgm:cxn modelId="{D4C2D8F7-D2B0-4078-B783-7A1CEC83B989}" type="presOf" srcId="{D07B7067-E9A8-4A10-BDCA-5C468DB4A4BD}" destId="{88DA4EC3-CE67-4355-9A7E-0E9A4D6BB2D1}" srcOrd="0" destOrd="0" presId="urn:microsoft.com/office/officeart/2018/2/layout/IconLabelList"/>
    <dgm:cxn modelId="{B17B442B-B3A0-478C-B2FF-5DB1003C7580}" srcId="{D07B7067-E9A8-4A10-BDCA-5C468DB4A4BD}" destId="{70B4B009-2C8C-41DB-9F15-2A7E5788F897}" srcOrd="2" destOrd="0" parTransId="{62847E90-8C35-497C-9F29-8298650A0591}" sibTransId="{541209D5-5F76-4893-99F4-5D75C80CEDFA}"/>
    <dgm:cxn modelId="{41360199-D48C-4EBB-A9D1-081BDE21985F}" type="presOf" srcId="{ABE0B6C4-7999-4C24-8A47-5F03BB714F50}" destId="{992E1C35-5EC3-479D-8E88-196155413753}" srcOrd="0" destOrd="0" presId="urn:microsoft.com/office/officeart/2018/2/layout/IconLabelList"/>
    <dgm:cxn modelId="{864653A8-1384-4801-9968-6129C9B18B73}" srcId="{D07B7067-E9A8-4A10-BDCA-5C468DB4A4BD}" destId="{ABE0B6C4-7999-4C24-8A47-5F03BB714F50}" srcOrd="0" destOrd="0" parTransId="{7E8FC5ED-8619-4E03-9898-A8FC3079E280}" sibTransId="{EE53E714-60E9-4361-935B-C834B4090B3A}"/>
    <dgm:cxn modelId="{68CDF5ED-42D7-416F-A511-491EE160AA11}" type="presOf" srcId="{70B4B009-2C8C-41DB-9F15-2A7E5788F897}" destId="{BE3F464F-8BFA-4480-AC75-8D9C281B0F1B}" srcOrd="0" destOrd="0" presId="urn:microsoft.com/office/officeart/2018/2/layout/IconLabelList"/>
    <dgm:cxn modelId="{30CAE54D-6A98-415A-A60E-59FA2B18952D}" type="presParOf" srcId="{88DA4EC3-CE67-4355-9A7E-0E9A4D6BB2D1}" destId="{416AEEBB-94F5-4521-BF5B-45E1B2480948}" srcOrd="0" destOrd="0" presId="urn:microsoft.com/office/officeart/2018/2/layout/IconLabelList"/>
    <dgm:cxn modelId="{BAE7ED78-8066-452D-ABA7-FF6C592D0AE8}" type="presParOf" srcId="{416AEEBB-94F5-4521-BF5B-45E1B2480948}" destId="{912FF60E-552E-4504-B893-0BE0D5AC9A42}" srcOrd="0" destOrd="0" presId="urn:microsoft.com/office/officeart/2018/2/layout/IconLabelList"/>
    <dgm:cxn modelId="{54DD6062-C352-40DA-9359-D957DDAE455D}" type="presParOf" srcId="{416AEEBB-94F5-4521-BF5B-45E1B2480948}" destId="{21017CE6-C1A6-4132-A200-0F63D48AFCE6}" srcOrd="1" destOrd="0" presId="urn:microsoft.com/office/officeart/2018/2/layout/IconLabelList"/>
    <dgm:cxn modelId="{1F492817-9266-42B1-8A68-F0263CBB652B}" type="presParOf" srcId="{416AEEBB-94F5-4521-BF5B-45E1B2480948}" destId="{992E1C35-5EC3-479D-8E88-196155413753}" srcOrd="2" destOrd="0" presId="urn:microsoft.com/office/officeart/2018/2/layout/IconLabelList"/>
    <dgm:cxn modelId="{E9795785-8596-4514-B43F-25F3E4381007}" type="presParOf" srcId="{88DA4EC3-CE67-4355-9A7E-0E9A4D6BB2D1}" destId="{001C4366-D91B-44AD-82FB-79E660B82985}" srcOrd="1" destOrd="0" presId="urn:microsoft.com/office/officeart/2018/2/layout/IconLabelList"/>
    <dgm:cxn modelId="{EE716D9E-B7A4-46E9-BCFB-87B83F5581E6}" type="presParOf" srcId="{88DA4EC3-CE67-4355-9A7E-0E9A4D6BB2D1}" destId="{C0D48E79-678D-477D-8FE2-000414B10DCF}" srcOrd="2" destOrd="0" presId="urn:microsoft.com/office/officeart/2018/2/layout/IconLabelList"/>
    <dgm:cxn modelId="{B9E0FC13-7133-4C7D-90B7-13C31908F658}" type="presParOf" srcId="{C0D48E79-678D-477D-8FE2-000414B10DCF}" destId="{B089E170-3755-48BE-8FE9-1B10DE062CAF}" srcOrd="0" destOrd="0" presId="urn:microsoft.com/office/officeart/2018/2/layout/IconLabelList"/>
    <dgm:cxn modelId="{A1942389-710A-4805-B938-5EEF431657ED}" type="presParOf" srcId="{C0D48E79-678D-477D-8FE2-000414B10DCF}" destId="{FF00F2CB-ADCC-4C2C-BF2A-D62C2D379703}" srcOrd="1" destOrd="0" presId="urn:microsoft.com/office/officeart/2018/2/layout/IconLabelList"/>
    <dgm:cxn modelId="{556B4322-5FB6-46C4-A929-5E4A22B8AF33}" type="presParOf" srcId="{C0D48E79-678D-477D-8FE2-000414B10DCF}" destId="{C67D70DF-AF3D-4DDB-8D63-67C35B2A5E83}" srcOrd="2" destOrd="0" presId="urn:microsoft.com/office/officeart/2018/2/layout/IconLabelList"/>
    <dgm:cxn modelId="{B5C1A8F7-3F5F-41FC-B56F-678B495E8B35}" type="presParOf" srcId="{88DA4EC3-CE67-4355-9A7E-0E9A4D6BB2D1}" destId="{5463F0DC-160A-483C-BD0B-FBA9CC819A96}" srcOrd="3" destOrd="0" presId="urn:microsoft.com/office/officeart/2018/2/layout/IconLabelList"/>
    <dgm:cxn modelId="{2417A23B-6898-46B8-8EA7-F4B920AABCEA}" type="presParOf" srcId="{88DA4EC3-CE67-4355-9A7E-0E9A4D6BB2D1}" destId="{D6020016-8767-4DB0-83F6-9421A947D016}" srcOrd="4" destOrd="0" presId="urn:microsoft.com/office/officeart/2018/2/layout/IconLabelList"/>
    <dgm:cxn modelId="{E27F178E-9682-4532-BC8A-5FFC1D822653}" type="presParOf" srcId="{D6020016-8767-4DB0-83F6-9421A947D016}" destId="{AB6961C4-1736-48D0-91AB-AA0173BD373F}" srcOrd="0" destOrd="0" presId="urn:microsoft.com/office/officeart/2018/2/layout/IconLabelList"/>
    <dgm:cxn modelId="{0B8E7B3B-D4F3-41B3-80FB-2AEEF097E71B}" type="presParOf" srcId="{D6020016-8767-4DB0-83F6-9421A947D016}" destId="{07CE898A-3CBF-42BD-9EA0-CF98A40C9711}" srcOrd="1" destOrd="0" presId="urn:microsoft.com/office/officeart/2018/2/layout/IconLabelList"/>
    <dgm:cxn modelId="{3AA63048-9AAB-4293-983C-B5FA0E1D801F}" type="presParOf" srcId="{D6020016-8767-4DB0-83F6-9421A947D016}" destId="{BE3F464F-8BFA-4480-AC75-8D9C281B0F1B}"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09E54ED-C3B8-48CE-8016-ED57888175C0}"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8C31E4C3-D4FA-46DD-AF91-CACAC0287C5C}">
      <dgm:prSet/>
      <dgm:spPr/>
      <dgm:t>
        <a:bodyPr/>
        <a:lstStyle/>
        <a:p>
          <a:r>
            <a:rPr lang="ru-RU"/>
            <a:t>изоляция больного до 5-го дня с момента появления последних высыпаний</a:t>
          </a:r>
          <a:endParaRPr lang="en-US"/>
        </a:p>
      </dgm:t>
    </dgm:pt>
    <dgm:pt modelId="{500863B8-FCD8-4467-A654-96C9A2394A2F}" type="parTrans" cxnId="{4709F152-8EF6-4EBD-8FD2-0F168241BF43}">
      <dgm:prSet/>
      <dgm:spPr/>
      <dgm:t>
        <a:bodyPr/>
        <a:lstStyle/>
        <a:p>
          <a:endParaRPr lang="en-US"/>
        </a:p>
      </dgm:t>
    </dgm:pt>
    <dgm:pt modelId="{776113D0-6A8A-4574-89D0-7038F3B515A2}" type="sibTrans" cxnId="{4709F152-8EF6-4EBD-8FD2-0F168241BF43}">
      <dgm:prSet/>
      <dgm:spPr/>
      <dgm:t>
        <a:bodyPr/>
        <a:lstStyle/>
        <a:p>
          <a:endParaRPr lang="en-US"/>
        </a:p>
      </dgm:t>
    </dgm:pt>
    <dgm:pt modelId="{E334E3C8-5D3C-4978-85A8-879158704A04}">
      <dgm:prSet/>
      <dgm:spPr/>
      <dgm:t>
        <a:bodyPr/>
        <a:lstStyle/>
        <a:p>
          <a:r>
            <a:rPr lang="ru-RU"/>
            <a:t>разобщение детей до 7 лет, не болевших ветряной оспой с 9-го по 21-й день с момента контакта с больным</a:t>
          </a:r>
          <a:endParaRPr lang="en-US"/>
        </a:p>
      </dgm:t>
    </dgm:pt>
    <dgm:pt modelId="{7A588BA7-CD3B-476C-BACA-4DD0AA592BAC}" type="parTrans" cxnId="{07BB36D6-8F36-49DD-8A85-0C0CC15EA4CE}">
      <dgm:prSet/>
      <dgm:spPr/>
      <dgm:t>
        <a:bodyPr/>
        <a:lstStyle/>
        <a:p>
          <a:endParaRPr lang="en-US"/>
        </a:p>
      </dgm:t>
    </dgm:pt>
    <dgm:pt modelId="{3B39EFF5-D053-4137-B344-D42C2B9D9C38}" type="sibTrans" cxnId="{07BB36D6-8F36-49DD-8A85-0C0CC15EA4CE}">
      <dgm:prSet/>
      <dgm:spPr/>
      <dgm:t>
        <a:bodyPr/>
        <a:lstStyle/>
        <a:p>
          <a:endParaRPr lang="en-US"/>
        </a:p>
      </dgm:t>
    </dgm:pt>
    <dgm:pt modelId="{4375674C-B9A0-4240-B276-52D1E38D17EB}">
      <dgm:prSet/>
      <dgm:spPr/>
      <dgm:t>
        <a:bodyPr/>
        <a:lstStyle/>
        <a:p>
          <a:r>
            <a:rPr lang="ru-RU"/>
            <a:t>ежедневное медицинское наблюдение за контактными детьми с измерением температуры, осмотром кожи и слизистых; </a:t>
          </a:r>
          <a:endParaRPr lang="en-US"/>
        </a:p>
      </dgm:t>
    </dgm:pt>
    <dgm:pt modelId="{3BCF45FC-8E59-4D18-870D-B7D5398475AE}" type="parTrans" cxnId="{38CB0E08-C9B4-4B4F-A0A6-B98D6B1D9CF5}">
      <dgm:prSet/>
      <dgm:spPr/>
      <dgm:t>
        <a:bodyPr/>
        <a:lstStyle/>
        <a:p>
          <a:endParaRPr lang="en-US"/>
        </a:p>
      </dgm:t>
    </dgm:pt>
    <dgm:pt modelId="{A17BF368-384C-42D2-B960-B2682B03813A}" type="sibTrans" cxnId="{38CB0E08-C9B4-4B4F-A0A6-B98D6B1D9CF5}">
      <dgm:prSet/>
      <dgm:spPr/>
      <dgm:t>
        <a:bodyPr/>
        <a:lstStyle/>
        <a:p>
          <a:endParaRPr lang="en-US"/>
        </a:p>
      </dgm:t>
    </dgm:pt>
    <dgm:pt modelId="{2111F218-811D-48A4-A25D-690011D3D554}" type="pres">
      <dgm:prSet presAssocID="{109E54ED-C3B8-48CE-8016-ED57888175C0}" presName="linear" presStyleCnt="0">
        <dgm:presLayoutVars>
          <dgm:animLvl val="lvl"/>
          <dgm:resizeHandles val="exact"/>
        </dgm:presLayoutVars>
      </dgm:prSet>
      <dgm:spPr/>
      <dgm:t>
        <a:bodyPr/>
        <a:lstStyle/>
        <a:p>
          <a:endParaRPr lang="ru-RU"/>
        </a:p>
      </dgm:t>
    </dgm:pt>
    <dgm:pt modelId="{49693570-D43A-471D-A2FF-94525479A5FF}" type="pres">
      <dgm:prSet presAssocID="{8C31E4C3-D4FA-46DD-AF91-CACAC0287C5C}" presName="parentText" presStyleLbl="node1" presStyleIdx="0" presStyleCnt="3">
        <dgm:presLayoutVars>
          <dgm:chMax val="0"/>
          <dgm:bulletEnabled val="1"/>
        </dgm:presLayoutVars>
      </dgm:prSet>
      <dgm:spPr/>
      <dgm:t>
        <a:bodyPr/>
        <a:lstStyle/>
        <a:p>
          <a:endParaRPr lang="ru-RU"/>
        </a:p>
      </dgm:t>
    </dgm:pt>
    <dgm:pt modelId="{9EEB4F90-1A82-4472-A3DE-D5EB4A9B03F4}" type="pres">
      <dgm:prSet presAssocID="{776113D0-6A8A-4574-89D0-7038F3B515A2}" presName="spacer" presStyleCnt="0"/>
      <dgm:spPr/>
    </dgm:pt>
    <dgm:pt modelId="{124041DB-2D44-485E-A7B2-12A121BB5DB7}" type="pres">
      <dgm:prSet presAssocID="{E334E3C8-5D3C-4978-85A8-879158704A04}" presName="parentText" presStyleLbl="node1" presStyleIdx="1" presStyleCnt="3">
        <dgm:presLayoutVars>
          <dgm:chMax val="0"/>
          <dgm:bulletEnabled val="1"/>
        </dgm:presLayoutVars>
      </dgm:prSet>
      <dgm:spPr/>
      <dgm:t>
        <a:bodyPr/>
        <a:lstStyle/>
        <a:p>
          <a:endParaRPr lang="ru-RU"/>
        </a:p>
      </dgm:t>
    </dgm:pt>
    <dgm:pt modelId="{8E4ED8F0-41DD-4047-A587-FF6D6CA7C712}" type="pres">
      <dgm:prSet presAssocID="{3B39EFF5-D053-4137-B344-D42C2B9D9C38}" presName="spacer" presStyleCnt="0"/>
      <dgm:spPr/>
    </dgm:pt>
    <dgm:pt modelId="{582EBBB9-071D-4C86-B7B1-895153A9027A}" type="pres">
      <dgm:prSet presAssocID="{4375674C-B9A0-4240-B276-52D1E38D17EB}" presName="parentText" presStyleLbl="node1" presStyleIdx="2" presStyleCnt="3">
        <dgm:presLayoutVars>
          <dgm:chMax val="0"/>
          <dgm:bulletEnabled val="1"/>
        </dgm:presLayoutVars>
      </dgm:prSet>
      <dgm:spPr/>
      <dgm:t>
        <a:bodyPr/>
        <a:lstStyle/>
        <a:p>
          <a:endParaRPr lang="ru-RU"/>
        </a:p>
      </dgm:t>
    </dgm:pt>
  </dgm:ptLst>
  <dgm:cxnLst>
    <dgm:cxn modelId="{4709F152-8EF6-4EBD-8FD2-0F168241BF43}" srcId="{109E54ED-C3B8-48CE-8016-ED57888175C0}" destId="{8C31E4C3-D4FA-46DD-AF91-CACAC0287C5C}" srcOrd="0" destOrd="0" parTransId="{500863B8-FCD8-4467-A654-96C9A2394A2F}" sibTransId="{776113D0-6A8A-4574-89D0-7038F3B515A2}"/>
    <dgm:cxn modelId="{C5E4D666-F81F-445B-B9AA-4ED5EE32CC4C}" type="presOf" srcId="{8C31E4C3-D4FA-46DD-AF91-CACAC0287C5C}" destId="{49693570-D43A-471D-A2FF-94525479A5FF}" srcOrd="0" destOrd="0" presId="urn:microsoft.com/office/officeart/2005/8/layout/vList2"/>
    <dgm:cxn modelId="{07BB36D6-8F36-49DD-8A85-0C0CC15EA4CE}" srcId="{109E54ED-C3B8-48CE-8016-ED57888175C0}" destId="{E334E3C8-5D3C-4978-85A8-879158704A04}" srcOrd="1" destOrd="0" parTransId="{7A588BA7-CD3B-476C-BACA-4DD0AA592BAC}" sibTransId="{3B39EFF5-D053-4137-B344-D42C2B9D9C38}"/>
    <dgm:cxn modelId="{13CF6F75-3DEE-4797-AFA6-ABBBB36819C0}" type="presOf" srcId="{E334E3C8-5D3C-4978-85A8-879158704A04}" destId="{124041DB-2D44-485E-A7B2-12A121BB5DB7}" srcOrd="0" destOrd="0" presId="urn:microsoft.com/office/officeart/2005/8/layout/vList2"/>
    <dgm:cxn modelId="{38CB0E08-C9B4-4B4F-A0A6-B98D6B1D9CF5}" srcId="{109E54ED-C3B8-48CE-8016-ED57888175C0}" destId="{4375674C-B9A0-4240-B276-52D1E38D17EB}" srcOrd="2" destOrd="0" parTransId="{3BCF45FC-8E59-4D18-870D-B7D5398475AE}" sibTransId="{A17BF368-384C-42D2-B960-B2682B03813A}"/>
    <dgm:cxn modelId="{654F0AF7-A9DC-42ED-B617-A303690A8332}" type="presOf" srcId="{109E54ED-C3B8-48CE-8016-ED57888175C0}" destId="{2111F218-811D-48A4-A25D-690011D3D554}" srcOrd="0" destOrd="0" presId="urn:microsoft.com/office/officeart/2005/8/layout/vList2"/>
    <dgm:cxn modelId="{4C9C8C21-B24C-4FF5-B0B3-5FA23AEADB37}" type="presOf" srcId="{4375674C-B9A0-4240-B276-52D1E38D17EB}" destId="{582EBBB9-071D-4C86-B7B1-895153A9027A}" srcOrd="0" destOrd="0" presId="urn:microsoft.com/office/officeart/2005/8/layout/vList2"/>
    <dgm:cxn modelId="{CA593DAF-39D5-4E66-B171-C459249ADEED}" type="presParOf" srcId="{2111F218-811D-48A4-A25D-690011D3D554}" destId="{49693570-D43A-471D-A2FF-94525479A5FF}" srcOrd="0" destOrd="0" presId="urn:microsoft.com/office/officeart/2005/8/layout/vList2"/>
    <dgm:cxn modelId="{5516E60A-113D-4D87-960D-B1304E2170AF}" type="presParOf" srcId="{2111F218-811D-48A4-A25D-690011D3D554}" destId="{9EEB4F90-1A82-4472-A3DE-D5EB4A9B03F4}" srcOrd="1" destOrd="0" presId="urn:microsoft.com/office/officeart/2005/8/layout/vList2"/>
    <dgm:cxn modelId="{32AA1843-C190-4570-8173-DE1C7C52A415}" type="presParOf" srcId="{2111F218-811D-48A4-A25D-690011D3D554}" destId="{124041DB-2D44-485E-A7B2-12A121BB5DB7}" srcOrd="2" destOrd="0" presId="urn:microsoft.com/office/officeart/2005/8/layout/vList2"/>
    <dgm:cxn modelId="{62058855-3FB9-4B9B-9284-82B5564C850B}" type="presParOf" srcId="{2111F218-811D-48A4-A25D-690011D3D554}" destId="{8E4ED8F0-41DD-4047-A587-FF6D6CA7C712}" srcOrd="3" destOrd="0" presId="urn:microsoft.com/office/officeart/2005/8/layout/vList2"/>
    <dgm:cxn modelId="{CA6805FE-F17C-4F39-93BB-25C2621B975B}" type="presParOf" srcId="{2111F218-811D-48A4-A25D-690011D3D554}" destId="{582EBBB9-071D-4C86-B7B1-895153A9027A}"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7A5965-6909-47D2-AE41-2E917D1FB3A5}">
      <dsp:nvSpPr>
        <dsp:cNvPr id="0" name=""/>
        <dsp:cNvSpPr/>
      </dsp:nvSpPr>
      <dsp:spPr>
        <a:xfrm>
          <a:off x="2785" y="420967"/>
          <a:ext cx="2209815" cy="132588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ru-RU" sz="900" kern="1200" dirty="0"/>
            <a:t>Терехова Т.Н. и </a:t>
          </a:r>
          <a:r>
            <a:rPr lang="ru-RU" sz="900" kern="1200" dirty="0" err="1"/>
            <a:t>соавт</a:t>
          </a:r>
          <a:r>
            <a:rPr lang="ru-RU" sz="900" kern="1200" dirty="0"/>
            <a:t>. Проявления соматических заболеваний в полости рта детей. </a:t>
          </a:r>
          <a:br>
            <a:rPr lang="ru-RU" sz="900" kern="1200" dirty="0"/>
          </a:br>
          <a:r>
            <a:rPr lang="ru-RU" sz="900" kern="1200" dirty="0"/>
            <a:t>Роль врача – стоматолога. Учебно-методическое пособие. – Мн., 2005.</a:t>
          </a:r>
          <a:endParaRPr lang="en-US" sz="900" kern="1200" dirty="0"/>
        </a:p>
      </dsp:txBody>
      <dsp:txXfrm>
        <a:off x="2785" y="420967"/>
        <a:ext cx="2209815" cy="1325889"/>
      </dsp:txXfrm>
    </dsp:sp>
    <dsp:sp modelId="{7930B473-6203-486C-B4F6-85C7D1BB5ADD}">
      <dsp:nvSpPr>
        <dsp:cNvPr id="0" name=""/>
        <dsp:cNvSpPr/>
      </dsp:nvSpPr>
      <dsp:spPr>
        <a:xfrm>
          <a:off x="2433582" y="420967"/>
          <a:ext cx="2209815" cy="1325889"/>
        </a:xfrm>
        <a:prstGeom prst="rect">
          <a:avLst/>
        </a:prstGeom>
        <a:solidFill>
          <a:schemeClr val="accent2">
            <a:hueOff val="-242561"/>
            <a:satOff val="-13988"/>
            <a:lumOff val="14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ru-RU" sz="900" kern="1200" dirty="0"/>
            <a:t>Противовирусные препараты в педиатрической практике: учеб.- метод. пособие / сост. </a:t>
          </a:r>
          <a:br>
            <a:rPr lang="ru-RU" sz="900" kern="1200" dirty="0"/>
          </a:br>
          <a:r>
            <a:rPr lang="ru-RU" sz="900" kern="1200" dirty="0" err="1"/>
            <a:t>А.А.Астапов</a:t>
          </a:r>
          <a:r>
            <a:rPr lang="ru-RU" sz="900" kern="1200" dirty="0"/>
            <a:t>, Г.Г. </a:t>
          </a:r>
          <a:r>
            <a:rPr lang="ru-RU" sz="900" kern="1200" dirty="0" err="1"/>
            <a:t>Максименя</a:t>
          </a:r>
          <a:r>
            <a:rPr lang="ru-RU" sz="900" kern="1200" dirty="0"/>
            <a:t>, </a:t>
          </a:r>
          <a:r>
            <a:rPr lang="ru-RU" sz="900" kern="1200" dirty="0" err="1"/>
            <a:t>А.А.Зборовская</a:t>
          </a:r>
          <a:r>
            <a:rPr lang="ru-RU" sz="900" kern="1200" dirty="0"/>
            <a:t>. 2-е изд., </a:t>
          </a:r>
          <a:r>
            <a:rPr lang="ru-RU" sz="900" kern="1200" dirty="0" err="1"/>
            <a:t>перераб</a:t>
          </a:r>
          <a:r>
            <a:rPr lang="ru-RU" sz="900" kern="1200" dirty="0"/>
            <a:t>. и доп. - Минск : БГМУ, </a:t>
          </a:r>
          <a:br>
            <a:rPr lang="ru-RU" sz="900" kern="1200" dirty="0"/>
          </a:br>
          <a:r>
            <a:rPr lang="ru-RU" sz="900" kern="1200" dirty="0"/>
            <a:t>2009. – 32с.</a:t>
          </a:r>
          <a:endParaRPr lang="en-US" sz="900" kern="1200" dirty="0"/>
        </a:p>
      </dsp:txBody>
      <dsp:txXfrm>
        <a:off x="2433582" y="420967"/>
        <a:ext cx="2209815" cy="1325889"/>
      </dsp:txXfrm>
    </dsp:sp>
    <dsp:sp modelId="{8E0FA8AC-ECE3-47A2-B996-E7B9D350F639}">
      <dsp:nvSpPr>
        <dsp:cNvPr id="0" name=""/>
        <dsp:cNvSpPr/>
      </dsp:nvSpPr>
      <dsp:spPr>
        <a:xfrm>
          <a:off x="4864379" y="420967"/>
          <a:ext cx="2209815" cy="1325889"/>
        </a:xfrm>
        <a:prstGeom prst="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ru-RU" sz="900" kern="1200" dirty="0"/>
            <a:t>Поражения слизистой оболочки полости рта у детей при вирусных заболеваниях: учеб.- </a:t>
          </a:r>
          <a:br>
            <a:rPr lang="ru-RU" sz="900" kern="1200" dirty="0"/>
          </a:br>
          <a:r>
            <a:rPr lang="ru-RU" sz="900" kern="1200" dirty="0"/>
            <a:t>метод. пособие / </a:t>
          </a:r>
          <a:r>
            <a:rPr lang="ru-RU" sz="900" kern="1200" dirty="0" err="1"/>
            <a:t>В.П.Михайловская</a:t>
          </a:r>
          <a:r>
            <a:rPr lang="ru-RU" sz="900" kern="1200" dirty="0"/>
            <a:t>, </a:t>
          </a:r>
          <a:r>
            <a:rPr lang="ru-RU" sz="900" kern="1200" dirty="0" err="1"/>
            <a:t>Т.Г.Белая</a:t>
          </a:r>
          <a:r>
            <a:rPr lang="ru-RU" sz="900" kern="1200" dirty="0"/>
            <a:t>, Е.И. Мельникова. – Минск : БГМУ, 2009. </a:t>
          </a:r>
          <a:br>
            <a:rPr lang="ru-RU" sz="900" kern="1200" dirty="0"/>
          </a:br>
          <a:r>
            <a:rPr lang="ru-RU" sz="900" kern="1200" dirty="0"/>
            <a:t>–38 с.</a:t>
          </a:r>
          <a:endParaRPr lang="en-US" sz="900" kern="1200" dirty="0"/>
        </a:p>
      </dsp:txBody>
      <dsp:txXfrm>
        <a:off x="4864379" y="420967"/>
        <a:ext cx="2209815" cy="1325889"/>
      </dsp:txXfrm>
    </dsp:sp>
    <dsp:sp modelId="{9E0BDC1E-40D2-4688-9AA5-6DF0CB3269D7}">
      <dsp:nvSpPr>
        <dsp:cNvPr id="0" name=""/>
        <dsp:cNvSpPr/>
      </dsp:nvSpPr>
      <dsp:spPr>
        <a:xfrm>
          <a:off x="7295176" y="420967"/>
          <a:ext cx="2209815" cy="1325889"/>
        </a:xfrm>
        <a:prstGeom prst="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ru-RU" sz="900" kern="1200"/>
            <a:t>Инфекционные болезни у детей: под ред. проф. В.Н. Тимченко. – 4-е изд., </a:t>
          </a:r>
          <a:br>
            <a:rPr lang="ru-RU" sz="900" kern="1200"/>
          </a:br>
          <a:r>
            <a:rPr lang="ru-RU" sz="900" kern="1200"/>
            <a:t>испр. и доп. - СПб.: СпецЛит, 2012.</a:t>
          </a:r>
          <a:endParaRPr lang="en-US" sz="900" kern="1200"/>
        </a:p>
      </dsp:txBody>
      <dsp:txXfrm>
        <a:off x="7295176" y="420967"/>
        <a:ext cx="2209815" cy="1325889"/>
      </dsp:txXfrm>
    </dsp:sp>
    <dsp:sp modelId="{2A1B6157-9E9F-4495-B0BF-FB8A852C87C4}">
      <dsp:nvSpPr>
        <dsp:cNvPr id="0" name=""/>
        <dsp:cNvSpPr/>
      </dsp:nvSpPr>
      <dsp:spPr>
        <a:xfrm>
          <a:off x="1218184" y="1967838"/>
          <a:ext cx="2209815" cy="1325889"/>
        </a:xfrm>
        <a:prstGeom prst="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ru-RU" sz="900" kern="1200" dirty="0" smtClean="0"/>
            <a:t>Организация профилактической и противоэпидемической работы в медицинских организациях стоматологического профиля: учебное пособие для студентов / Н. Н. </a:t>
          </a:r>
          <a:r>
            <a:rPr lang="ru-RU" sz="900" kern="1200" dirty="0" err="1" smtClean="0"/>
            <a:t>Шибачева</a:t>
          </a:r>
          <a:r>
            <a:rPr lang="ru-RU" sz="900" kern="1200" dirty="0" smtClean="0"/>
            <a:t>, С. Н. Орлова, Е. Н. </a:t>
          </a:r>
          <a:r>
            <a:rPr lang="ru-RU" sz="900" kern="1200" dirty="0" err="1" smtClean="0"/>
            <a:t>Копышева</a:t>
          </a:r>
          <a:r>
            <a:rPr lang="ru-RU" sz="900" kern="1200" dirty="0" smtClean="0"/>
            <a:t>, Л. П. Федоровых, Е. С. Федосеева, В. М. Куксенко, М. Г. </a:t>
          </a:r>
          <a:r>
            <a:rPr lang="ru-RU" sz="900" kern="1200" dirty="0" err="1" smtClean="0"/>
            <a:t>Курчанинова</a:t>
          </a:r>
          <a:r>
            <a:rPr lang="ru-RU" sz="900" kern="1200" dirty="0" smtClean="0"/>
            <a:t> — Иваново: ГБОУ ВПО </a:t>
          </a:r>
          <a:r>
            <a:rPr lang="ru-RU" sz="900" kern="1200" dirty="0" err="1" smtClean="0"/>
            <a:t>ИвГМА</a:t>
          </a:r>
          <a:r>
            <a:rPr lang="ru-RU" sz="900" kern="1200" dirty="0" smtClean="0"/>
            <a:t> </a:t>
          </a:r>
          <a:r>
            <a:rPr lang="ru-RU" sz="900" kern="1200" dirty="0" err="1" smtClean="0"/>
            <a:t>Минздравсоцразвития</a:t>
          </a:r>
          <a:r>
            <a:rPr lang="ru-RU" sz="900" kern="1200" dirty="0" smtClean="0"/>
            <a:t> России, 2012. — 76 с</a:t>
          </a:r>
          <a:endParaRPr lang="ru-RU" sz="900" kern="1200" dirty="0"/>
        </a:p>
      </dsp:txBody>
      <dsp:txXfrm>
        <a:off x="1218184" y="1967838"/>
        <a:ext cx="2209815" cy="1325889"/>
      </dsp:txXfrm>
    </dsp:sp>
    <dsp:sp modelId="{419ECA85-2E7D-4CFF-A794-1E1EE42D9808}">
      <dsp:nvSpPr>
        <dsp:cNvPr id="0" name=""/>
        <dsp:cNvSpPr/>
      </dsp:nvSpPr>
      <dsp:spPr>
        <a:xfrm>
          <a:off x="3648981" y="1967838"/>
          <a:ext cx="2209815" cy="1325889"/>
        </a:xfrm>
        <a:prstGeom prst="rect">
          <a:avLst/>
        </a:prstGeom>
        <a:solidFill>
          <a:schemeClr val="accent2">
            <a:hueOff val="-1212803"/>
            <a:satOff val="-69940"/>
            <a:lumOff val="71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ru-RU" sz="900" kern="1200" dirty="0"/>
            <a:t>Заболевания слизистой оболочки рта: учебно-методическое пособие / М.Н. Волкова, Ю.П. Чернявский, Н.А. Сахарук, Ю.Р. Еленская. – Витебск: ВГМУ, 2016. – 236 с.</a:t>
          </a:r>
          <a:endParaRPr lang="ru-RU" sz="900" kern="1200" dirty="0"/>
        </a:p>
      </dsp:txBody>
      <dsp:txXfrm>
        <a:off x="3648981" y="1967838"/>
        <a:ext cx="2209815" cy="1325889"/>
      </dsp:txXfrm>
    </dsp:sp>
    <dsp:sp modelId="{337B99FB-3163-404C-85EF-4E32B684BEB2}">
      <dsp:nvSpPr>
        <dsp:cNvPr id="0" name=""/>
        <dsp:cNvSpPr/>
      </dsp:nvSpPr>
      <dsp:spPr>
        <a:xfrm>
          <a:off x="6079778" y="1967838"/>
          <a:ext cx="2209815" cy="1325889"/>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ru-RU" sz="900" kern="1200" dirty="0" err="1" smtClean="0"/>
            <a:t>Мазанкова</a:t>
          </a:r>
          <a:r>
            <a:rPr lang="ru-RU" sz="900" kern="1200" dirty="0" smtClean="0"/>
            <a:t> Л.Н</a:t>
          </a:r>
          <a:r>
            <a:rPr lang="ru-RU" sz="900" kern="1200" dirty="0"/>
            <a:t>. Ветряная оспа у </a:t>
          </a:r>
          <a:r>
            <a:rPr lang="ru-RU" sz="900" kern="1200" dirty="0" smtClean="0"/>
            <a:t>детей</a:t>
          </a:r>
          <a:r>
            <a:rPr lang="ru-RU" sz="900" kern="1200" dirty="0"/>
            <a:t>: особенности течения и </a:t>
          </a:r>
          <a:br>
            <a:rPr lang="ru-RU" sz="900" kern="1200" dirty="0"/>
          </a:br>
          <a:r>
            <a:rPr lang="ru-RU" sz="900" kern="1200" dirty="0"/>
            <a:t>лечения//</a:t>
          </a:r>
          <a:r>
            <a:rPr lang="ru-RU" sz="900" kern="1200" dirty="0" err="1"/>
            <a:t>Consilium</a:t>
          </a:r>
          <a:r>
            <a:rPr lang="ru-RU" sz="900" kern="1200" dirty="0"/>
            <a:t> </a:t>
          </a:r>
          <a:r>
            <a:rPr lang="ru-RU" sz="900" kern="1200" dirty="0" err="1"/>
            <a:t>medicum</a:t>
          </a:r>
          <a:r>
            <a:rPr lang="ru-RU" sz="900" kern="1200" dirty="0"/>
            <a:t>: Педиатрия. – 2006. - Том 8 No1.</a:t>
          </a:r>
          <a:endParaRPr lang="en-US" sz="900" kern="1200" dirty="0"/>
        </a:p>
      </dsp:txBody>
      <dsp:txXfrm>
        <a:off x="6079778" y="1967838"/>
        <a:ext cx="2209815" cy="13258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693570-D43A-471D-A2FF-94525479A5FF}">
      <dsp:nvSpPr>
        <dsp:cNvPr id="0" name=""/>
        <dsp:cNvSpPr/>
      </dsp:nvSpPr>
      <dsp:spPr>
        <a:xfrm>
          <a:off x="0" y="369716"/>
          <a:ext cx="6489509" cy="145445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ru-RU" sz="2600" kern="1200"/>
            <a:t>изоляция больного до 5-го дня с момента появления последних высыпаний</a:t>
          </a:r>
          <a:endParaRPr lang="en-US" sz="2600" kern="1200"/>
        </a:p>
      </dsp:txBody>
      <dsp:txXfrm>
        <a:off x="71001" y="440717"/>
        <a:ext cx="6347507" cy="1312454"/>
      </dsp:txXfrm>
    </dsp:sp>
    <dsp:sp modelId="{124041DB-2D44-485E-A7B2-12A121BB5DB7}">
      <dsp:nvSpPr>
        <dsp:cNvPr id="0" name=""/>
        <dsp:cNvSpPr/>
      </dsp:nvSpPr>
      <dsp:spPr>
        <a:xfrm>
          <a:off x="0" y="1899052"/>
          <a:ext cx="6489509" cy="1454456"/>
        </a:xfrm>
        <a:prstGeom prst="round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ru-RU" sz="2600" kern="1200"/>
            <a:t>разобщение детей до 7 лет, не болевших ветряной оспой с 9-го по 21-й день с момента контакта с больным</a:t>
          </a:r>
          <a:endParaRPr lang="en-US" sz="2600" kern="1200"/>
        </a:p>
      </dsp:txBody>
      <dsp:txXfrm>
        <a:off x="71001" y="1970053"/>
        <a:ext cx="6347507" cy="1312454"/>
      </dsp:txXfrm>
    </dsp:sp>
    <dsp:sp modelId="{582EBBB9-071D-4C86-B7B1-895153A9027A}">
      <dsp:nvSpPr>
        <dsp:cNvPr id="0" name=""/>
        <dsp:cNvSpPr/>
      </dsp:nvSpPr>
      <dsp:spPr>
        <a:xfrm>
          <a:off x="0" y="3428388"/>
          <a:ext cx="6489509" cy="1454456"/>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ru-RU" sz="2600" kern="1200"/>
            <a:t>ежедневное медицинское наблюдение за контактными детьми с измерением температуры, осмотром кожи и слизистых; </a:t>
          </a:r>
          <a:endParaRPr lang="en-US" sz="2600" kern="1200"/>
        </a:p>
      </dsp:txBody>
      <dsp:txXfrm>
        <a:off x="71001" y="3499389"/>
        <a:ext cx="6347507" cy="131245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5242F88F-FACD-4EEB-AFA0-6B39F5105DC1}" type="datetimeFigureOut">
              <a:rPr lang="ru-RU" smtClean="0"/>
              <a:t>21.11.2021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E54E359-59BE-47D0-B435-6A65585B912F}" type="slidenum">
              <a:rPr lang="ru-RU" smtClean="0"/>
              <a:t>‹#›</a:t>
            </a:fld>
            <a:endParaRPr lang="ru-RU"/>
          </a:p>
        </p:txBody>
      </p:sp>
    </p:spTree>
    <p:extLst>
      <p:ext uri="{BB962C8B-B14F-4D97-AF65-F5344CB8AC3E}">
        <p14:creationId xmlns:p14="http://schemas.microsoft.com/office/powerpoint/2010/main" val="4025564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242F88F-FACD-4EEB-AFA0-6B39F5105DC1}" type="datetimeFigureOut">
              <a:rPr lang="ru-RU" smtClean="0"/>
              <a:t>21.11.2021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E54E359-59BE-47D0-B435-6A65585B912F}" type="slidenum">
              <a:rPr lang="ru-RU" smtClean="0"/>
              <a:t>‹#›</a:t>
            </a:fld>
            <a:endParaRPr lang="ru-RU"/>
          </a:p>
        </p:txBody>
      </p:sp>
    </p:spTree>
    <p:extLst>
      <p:ext uri="{BB962C8B-B14F-4D97-AF65-F5344CB8AC3E}">
        <p14:creationId xmlns:p14="http://schemas.microsoft.com/office/powerpoint/2010/main" val="1283744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242F88F-FACD-4EEB-AFA0-6B39F5105DC1}" type="datetimeFigureOut">
              <a:rPr lang="ru-RU" smtClean="0"/>
              <a:t>21.11.2021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E54E359-59BE-47D0-B435-6A65585B912F}" type="slidenum">
              <a:rPr lang="ru-RU" smtClean="0"/>
              <a:t>‹#›</a:t>
            </a:fld>
            <a:endParaRPr lang="ru-RU"/>
          </a:p>
        </p:txBody>
      </p:sp>
    </p:spTree>
    <p:extLst>
      <p:ext uri="{BB962C8B-B14F-4D97-AF65-F5344CB8AC3E}">
        <p14:creationId xmlns:p14="http://schemas.microsoft.com/office/powerpoint/2010/main" val="3344654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242F88F-FACD-4EEB-AFA0-6B39F5105DC1}" type="datetimeFigureOut">
              <a:rPr lang="ru-RU" smtClean="0"/>
              <a:t>21.11.2021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E54E359-59BE-47D0-B435-6A65585B912F}" type="slidenum">
              <a:rPr lang="ru-RU" smtClean="0"/>
              <a:t>‹#›</a:t>
            </a:fld>
            <a:endParaRPr lang="ru-RU"/>
          </a:p>
        </p:txBody>
      </p:sp>
    </p:spTree>
    <p:extLst>
      <p:ext uri="{BB962C8B-B14F-4D97-AF65-F5344CB8AC3E}">
        <p14:creationId xmlns:p14="http://schemas.microsoft.com/office/powerpoint/2010/main" val="3867099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5242F88F-FACD-4EEB-AFA0-6B39F5105DC1}" type="datetimeFigureOut">
              <a:rPr lang="ru-RU" smtClean="0"/>
              <a:t>21.11.2021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E54E359-59BE-47D0-B435-6A65585B912F}" type="slidenum">
              <a:rPr lang="ru-RU" smtClean="0"/>
              <a:t>‹#›</a:t>
            </a:fld>
            <a:endParaRPr lang="ru-RU"/>
          </a:p>
        </p:txBody>
      </p:sp>
    </p:spTree>
    <p:extLst>
      <p:ext uri="{BB962C8B-B14F-4D97-AF65-F5344CB8AC3E}">
        <p14:creationId xmlns:p14="http://schemas.microsoft.com/office/powerpoint/2010/main" val="3317377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5242F88F-FACD-4EEB-AFA0-6B39F5105DC1}" type="datetimeFigureOut">
              <a:rPr lang="ru-RU" smtClean="0"/>
              <a:t>21.11.2021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E54E359-59BE-47D0-B435-6A65585B912F}" type="slidenum">
              <a:rPr lang="ru-RU" smtClean="0"/>
              <a:t>‹#›</a:t>
            </a:fld>
            <a:endParaRPr lang="ru-RU"/>
          </a:p>
        </p:txBody>
      </p:sp>
    </p:spTree>
    <p:extLst>
      <p:ext uri="{BB962C8B-B14F-4D97-AF65-F5344CB8AC3E}">
        <p14:creationId xmlns:p14="http://schemas.microsoft.com/office/powerpoint/2010/main" val="2337983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5242F88F-FACD-4EEB-AFA0-6B39F5105DC1}" type="datetimeFigureOut">
              <a:rPr lang="ru-RU" smtClean="0"/>
              <a:t>21.11.2021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E54E359-59BE-47D0-B435-6A65585B912F}" type="slidenum">
              <a:rPr lang="ru-RU" smtClean="0"/>
              <a:t>‹#›</a:t>
            </a:fld>
            <a:endParaRPr lang="ru-RU"/>
          </a:p>
        </p:txBody>
      </p:sp>
    </p:spTree>
    <p:extLst>
      <p:ext uri="{BB962C8B-B14F-4D97-AF65-F5344CB8AC3E}">
        <p14:creationId xmlns:p14="http://schemas.microsoft.com/office/powerpoint/2010/main" val="2360843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5242F88F-FACD-4EEB-AFA0-6B39F5105DC1}" type="datetimeFigureOut">
              <a:rPr lang="ru-RU" smtClean="0"/>
              <a:t>21.11.2021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E54E359-59BE-47D0-B435-6A65585B912F}" type="slidenum">
              <a:rPr lang="ru-RU" smtClean="0"/>
              <a:t>‹#›</a:t>
            </a:fld>
            <a:endParaRPr lang="ru-RU"/>
          </a:p>
        </p:txBody>
      </p:sp>
    </p:spTree>
    <p:extLst>
      <p:ext uri="{BB962C8B-B14F-4D97-AF65-F5344CB8AC3E}">
        <p14:creationId xmlns:p14="http://schemas.microsoft.com/office/powerpoint/2010/main" val="4022276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242F88F-FACD-4EEB-AFA0-6B39F5105DC1}" type="datetimeFigureOut">
              <a:rPr lang="ru-RU" smtClean="0"/>
              <a:t>21.11.2021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E54E359-59BE-47D0-B435-6A65585B912F}" type="slidenum">
              <a:rPr lang="ru-RU" smtClean="0"/>
              <a:t>‹#›</a:t>
            </a:fld>
            <a:endParaRPr lang="ru-RU"/>
          </a:p>
        </p:txBody>
      </p:sp>
    </p:spTree>
    <p:extLst>
      <p:ext uri="{BB962C8B-B14F-4D97-AF65-F5344CB8AC3E}">
        <p14:creationId xmlns:p14="http://schemas.microsoft.com/office/powerpoint/2010/main" val="1630393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5242F88F-FACD-4EEB-AFA0-6B39F5105DC1}" type="datetimeFigureOut">
              <a:rPr lang="ru-RU" smtClean="0"/>
              <a:t>21.11.2021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E54E359-59BE-47D0-B435-6A65585B912F}" type="slidenum">
              <a:rPr lang="ru-RU" smtClean="0"/>
              <a:t>‹#›</a:t>
            </a:fld>
            <a:endParaRPr lang="ru-RU"/>
          </a:p>
        </p:txBody>
      </p:sp>
    </p:spTree>
    <p:extLst>
      <p:ext uri="{BB962C8B-B14F-4D97-AF65-F5344CB8AC3E}">
        <p14:creationId xmlns:p14="http://schemas.microsoft.com/office/powerpoint/2010/main" val="78611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5242F88F-FACD-4EEB-AFA0-6B39F5105DC1}" type="datetimeFigureOut">
              <a:rPr lang="ru-RU" smtClean="0"/>
              <a:t>21.11.2021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E54E359-59BE-47D0-B435-6A65585B912F}" type="slidenum">
              <a:rPr lang="ru-RU" smtClean="0"/>
              <a:t>‹#›</a:t>
            </a:fld>
            <a:endParaRPr lang="ru-RU"/>
          </a:p>
        </p:txBody>
      </p:sp>
    </p:spTree>
    <p:extLst>
      <p:ext uri="{BB962C8B-B14F-4D97-AF65-F5344CB8AC3E}">
        <p14:creationId xmlns:p14="http://schemas.microsoft.com/office/powerpoint/2010/main" val="2804724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42F88F-FACD-4EEB-AFA0-6B39F5105DC1}" type="datetimeFigureOut">
              <a:rPr lang="ru-RU" smtClean="0"/>
              <a:t>21.11.2021</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54E359-59BE-47D0-B435-6A65585B912F}" type="slidenum">
              <a:rPr lang="ru-RU" smtClean="0"/>
              <a:t>‹#›</a:t>
            </a:fld>
            <a:endParaRPr lang="ru-RU"/>
          </a:p>
        </p:txBody>
      </p:sp>
    </p:spTree>
    <p:extLst>
      <p:ext uri="{BB962C8B-B14F-4D97-AF65-F5344CB8AC3E}">
        <p14:creationId xmlns:p14="http://schemas.microsoft.com/office/powerpoint/2010/main" val="22483609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sz="4400" dirty="0">
                <a:latin typeface="Times New Roman" panose="02020603050405020304" pitchFamily="18" charset="0"/>
                <a:cs typeface="Times New Roman" panose="02020603050405020304" pitchFamily="18" charset="0"/>
              </a:rPr>
              <a:t>Детские инфекции. </a:t>
            </a:r>
            <a:br>
              <a:rPr lang="ru-RU" sz="4400" dirty="0">
                <a:latin typeface="Times New Roman" panose="02020603050405020304" pitchFamily="18" charset="0"/>
                <a:cs typeface="Times New Roman" panose="02020603050405020304" pitchFamily="18" charset="0"/>
              </a:rPr>
            </a:br>
            <a:r>
              <a:rPr lang="ru-RU" sz="4400" dirty="0">
                <a:latin typeface="Times New Roman" panose="02020603050405020304" pitchFamily="18" charset="0"/>
                <a:cs typeface="Times New Roman" panose="02020603050405020304" pitchFamily="18" charset="0"/>
              </a:rPr>
              <a:t>Корь. Скарлатина. Ветряная оспа.</a:t>
            </a:r>
          </a:p>
        </p:txBody>
      </p:sp>
      <p:sp>
        <p:nvSpPr>
          <p:cNvPr id="3" name="Подзаголовок 2"/>
          <p:cNvSpPr>
            <a:spLocks noGrp="1"/>
          </p:cNvSpPr>
          <p:nvPr>
            <p:ph type="subTitle" idx="1"/>
          </p:nvPr>
        </p:nvSpPr>
        <p:spPr>
          <a:xfrm>
            <a:off x="7359162" y="4229102"/>
            <a:ext cx="3897922" cy="668214"/>
          </a:xfrm>
        </p:spPr>
        <p:txBody>
          <a:bodyPr>
            <a:noAutofit/>
          </a:bodyPr>
          <a:lstStyle/>
          <a:p>
            <a:pPr algn="just"/>
            <a:r>
              <a:rPr lang="ru-RU" altLang="ru-RU" sz="1200" dirty="0">
                <a:solidFill>
                  <a:schemeClr val="tx1"/>
                </a:solidFill>
                <a:latin typeface="Times New Roman" panose="02020603050405020304" pitchFamily="18" charset="0"/>
                <a:cs typeface="Times New Roman" panose="02020603050405020304" pitchFamily="18" charset="0"/>
              </a:rPr>
              <a:t>Выполнил ординатор</a:t>
            </a:r>
          </a:p>
          <a:p>
            <a:pPr algn="just"/>
            <a:r>
              <a:rPr lang="ru-RU" altLang="ru-RU" sz="1200" dirty="0">
                <a:solidFill>
                  <a:schemeClr val="tx1"/>
                </a:solidFill>
                <a:latin typeface="Times New Roman" panose="02020603050405020304" pitchFamily="18" charset="0"/>
                <a:cs typeface="Times New Roman" panose="02020603050405020304" pitchFamily="18" charset="0"/>
              </a:rPr>
              <a:t>кафедры стоматологии ИПО по специальности «стоматология детского возраста»</a:t>
            </a:r>
          </a:p>
          <a:p>
            <a:pPr algn="just"/>
            <a:r>
              <a:rPr lang="ru-RU" altLang="ru-RU" sz="1200" dirty="0" err="1">
                <a:latin typeface="Times New Roman" panose="02020603050405020304" pitchFamily="18" charset="0"/>
                <a:cs typeface="Times New Roman" panose="02020603050405020304" pitchFamily="18" charset="0"/>
              </a:rPr>
              <a:t>Шиговдинова</a:t>
            </a:r>
            <a:r>
              <a:rPr lang="ru-RU" altLang="ru-RU" sz="1200" dirty="0">
                <a:latin typeface="Times New Roman" panose="02020603050405020304" pitchFamily="18" charset="0"/>
                <a:cs typeface="Times New Roman" panose="02020603050405020304" pitchFamily="18" charset="0"/>
              </a:rPr>
              <a:t> </a:t>
            </a:r>
            <a:r>
              <a:rPr lang="ru-RU" altLang="ru-RU" sz="1200" dirty="0">
                <a:solidFill>
                  <a:schemeClr val="tx1"/>
                </a:solidFill>
                <a:latin typeface="Times New Roman" panose="02020603050405020304" pitchFamily="18" charset="0"/>
                <a:cs typeface="Times New Roman" panose="02020603050405020304" pitchFamily="18" charset="0"/>
              </a:rPr>
              <a:t>Татьяна Владимировна</a:t>
            </a:r>
          </a:p>
          <a:p>
            <a:pPr algn="just"/>
            <a:r>
              <a:rPr lang="ru-RU" altLang="ru-RU" sz="1200" dirty="0">
                <a:solidFill>
                  <a:schemeClr val="tx1"/>
                </a:solidFill>
                <a:latin typeface="Times New Roman" panose="02020603050405020304" pitchFamily="18" charset="0"/>
                <a:cs typeface="Times New Roman" panose="02020603050405020304" pitchFamily="18" charset="0"/>
              </a:rPr>
              <a:t>рецензент к.м.н., доцент </a:t>
            </a:r>
            <a:r>
              <a:rPr lang="ru-RU" altLang="ru-RU" sz="1200" dirty="0" err="1">
                <a:solidFill>
                  <a:schemeClr val="tx1"/>
                </a:solidFill>
                <a:latin typeface="Times New Roman" panose="02020603050405020304" pitchFamily="18" charset="0"/>
                <a:cs typeface="Times New Roman" panose="02020603050405020304" pitchFamily="18" charset="0"/>
              </a:rPr>
              <a:t>Буянкина</a:t>
            </a:r>
            <a:r>
              <a:rPr lang="ru-RU" altLang="ru-RU" sz="1200" dirty="0">
                <a:solidFill>
                  <a:schemeClr val="tx1"/>
                </a:solidFill>
                <a:latin typeface="Times New Roman" panose="02020603050405020304" pitchFamily="18" charset="0"/>
                <a:cs typeface="Times New Roman" panose="02020603050405020304" pitchFamily="18" charset="0"/>
              </a:rPr>
              <a:t> Р. Г.</a:t>
            </a:r>
          </a:p>
          <a:p>
            <a:pPr algn="just"/>
            <a:endParaRPr lang="ru-RU" sz="1200" dirty="0"/>
          </a:p>
        </p:txBody>
      </p:sp>
      <p:sp>
        <p:nvSpPr>
          <p:cNvPr id="4" name="Прямоугольник 3"/>
          <p:cNvSpPr/>
          <p:nvPr/>
        </p:nvSpPr>
        <p:spPr>
          <a:xfrm>
            <a:off x="1524000" y="169122"/>
            <a:ext cx="7620000" cy="1323439"/>
          </a:xfrm>
          <a:prstGeom prst="rect">
            <a:avLst/>
          </a:prstGeom>
        </p:spPr>
        <p:txBody>
          <a:bodyPr wrap="square">
            <a:spAutoFit/>
          </a:bodyPr>
          <a:lstStyle/>
          <a:p>
            <a:pPr algn="ctr"/>
            <a:r>
              <a:rPr lang="ru-RU" sz="1600" dirty="0">
                <a:latin typeface="Times New Roman" panose="02020603050405020304" pitchFamily="18" charset="0"/>
                <a:cs typeface="Times New Roman" panose="02020603050405020304" pitchFamily="18" charset="0"/>
              </a:rPr>
              <a:t>Федеральное государственное бюджетное образовательное учреждение высшего образования «Красноярский государственный медицинский университет имени профессора В.Ф. </a:t>
            </a:r>
            <a:r>
              <a:rPr lang="ru-RU" sz="1600" dirty="0" err="1">
                <a:latin typeface="Times New Roman" panose="02020603050405020304" pitchFamily="18" charset="0"/>
                <a:cs typeface="Times New Roman" panose="02020603050405020304" pitchFamily="18" charset="0"/>
              </a:rPr>
              <a:t>Войно-Ясенецкого</a:t>
            </a:r>
            <a:r>
              <a:rPr lang="ru-RU" sz="1600" dirty="0">
                <a:latin typeface="Times New Roman" panose="02020603050405020304" pitchFamily="18" charset="0"/>
                <a:cs typeface="Times New Roman" panose="02020603050405020304" pitchFamily="18" charset="0"/>
              </a:rPr>
              <a:t>»</a:t>
            </a:r>
          </a:p>
          <a:p>
            <a:pPr algn="ctr"/>
            <a:r>
              <a:rPr lang="ru-RU" sz="1600" dirty="0">
                <a:latin typeface="Times New Roman" panose="02020603050405020304" pitchFamily="18" charset="0"/>
                <a:cs typeface="Times New Roman" panose="02020603050405020304" pitchFamily="18" charset="0"/>
              </a:rPr>
              <a:t>Министерства здравоохранения Российской Федерации</a:t>
            </a:r>
          </a:p>
          <a:p>
            <a:pPr algn="ctr"/>
            <a:r>
              <a:rPr lang="ru-RU" sz="1600" dirty="0">
                <a:latin typeface="Times New Roman" panose="02020603050405020304" pitchFamily="18" charset="0"/>
                <a:cs typeface="Times New Roman" panose="02020603050405020304" pitchFamily="18" charset="0"/>
              </a:rPr>
              <a:t>Кафедра стоматологии ИПО</a:t>
            </a:r>
          </a:p>
        </p:txBody>
      </p:sp>
      <p:sp>
        <p:nvSpPr>
          <p:cNvPr id="5" name="TextBox 4"/>
          <p:cNvSpPr txBox="1"/>
          <p:nvPr/>
        </p:nvSpPr>
        <p:spPr>
          <a:xfrm>
            <a:off x="4167554" y="6233746"/>
            <a:ext cx="2672862" cy="338554"/>
          </a:xfrm>
          <a:prstGeom prst="rect">
            <a:avLst/>
          </a:prstGeom>
          <a:noFill/>
        </p:spPr>
        <p:txBody>
          <a:bodyPr wrap="square" rtlCol="0">
            <a:spAutoFit/>
          </a:bodyPr>
          <a:lstStyle/>
          <a:p>
            <a:r>
              <a:rPr lang="ru-RU" sz="1600" dirty="0"/>
              <a:t>Красноярск, 2021</a:t>
            </a:r>
          </a:p>
        </p:txBody>
      </p:sp>
    </p:spTree>
    <p:extLst>
      <p:ext uri="{BB962C8B-B14F-4D97-AF65-F5344CB8AC3E}">
        <p14:creationId xmlns:p14="http://schemas.microsoft.com/office/powerpoint/2010/main" val="446386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BACC6370-2D7E-4714-9D71-7542949D7D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256B2C21-A230-48C0-8DF1-C46611373C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3847E18C-932D-4C95-AABA-FEC7C9499A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3150CB11-0C61-439E-910F-5787759E72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xmlns="" id="{43F8A58B-5155-44CE-A5FF-7647B47D0A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xmlns="" id="{443F2ACA-E6D6-4028-82DD-F03C262D5D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p:cNvSpPr>
            <a:spLocks noGrp="1"/>
          </p:cNvSpPr>
          <p:nvPr>
            <p:ph type="title"/>
          </p:nvPr>
        </p:nvSpPr>
        <p:spPr>
          <a:xfrm>
            <a:off x="586478" y="1683756"/>
            <a:ext cx="3115265" cy="2396359"/>
          </a:xfrm>
        </p:spPr>
        <p:txBody>
          <a:bodyPr anchor="b">
            <a:normAutofit/>
          </a:bodyPr>
          <a:lstStyle/>
          <a:p>
            <a:pPr algn="r"/>
            <a:r>
              <a:rPr lang="ru-RU" sz="4000">
                <a:solidFill>
                  <a:srgbClr val="FFFFFF"/>
                </a:solidFill>
                <a:latin typeface="Times New Roman" panose="02020603050405020304" pitchFamily="18" charset="0"/>
                <a:cs typeface="Times New Roman" panose="02020603050405020304" pitchFamily="18" charset="0"/>
              </a:rPr>
              <a:t>Лечение</a:t>
            </a:r>
          </a:p>
        </p:txBody>
      </p:sp>
      <p:graphicFrame>
        <p:nvGraphicFramePr>
          <p:cNvPr id="5" name="Объект 2">
            <a:extLst>
              <a:ext uri="{FF2B5EF4-FFF2-40B4-BE49-F238E27FC236}">
                <a16:creationId xmlns:a16="http://schemas.microsoft.com/office/drawing/2014/main" xmlns="" id="{6C5DAA32-A608-4262-A426-E77776A8777D}"/>
              </a:ext>
            </a:extLst>
          </p:cNvPr>
          <p:cNvGraphicFramePr>
            <a:graphicFrameLocks noGrp="1"/>
          </p:cNvGraphicFramePr>
          <p:nvPr>
            <p:ph idx="1"/>
            <p:extLst>
              <p:ext uri="{D42A27DB-BD31-4B8C-83A1-F6EECF244321}">
                <p14:modId xmlns:p14="http://schemas.microsoft.com/office/powerpoint/2010/main" val="36018327"/>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3447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D55CD764-972B-4CA5-A885-53E55C63E1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34165AB3-7006-4430-BCE3-25476BE133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5020887" cy="6491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p:cNvSpPr>
            <a:spLocks noGrp="1"/>
          </p:cNvSpPr>
          <p:nvPr>
            <p:ph type="title"/>
          </p:nvPr>
        </p:nvSpPr>
        <p:spPr>
          <a:xfrm>
            <a:off x="594360" y="1209086"/>
            <a:ext cx="3876848" cy="4064925"/>
          </a:xfrm>
        </p:spPr>
        <p:txBody>
          <a:bodyPr anchor="ctr">
            <a:normAutofit/>
          </a:bodyPr>
          <a:lstStyle/>
          <a:p>
            <a:r>
              <a:rPr lang="ru-RU" sz="4600">
                <a:latin typeface="Times New Roman" panose="02020603050405020304" pitchFamily="18" charset="0"/>
                <a:cs typeface="Times New Roman" panose="02020603050405020304" pitchFamily="18" charset="0"/>
              </a:rPr>
              <a:t>Диспансерное наблюдение</a:t>
            </a:r>
            <a:br>
              <a:rPr lang="ru-RU" sz="4600">
                <a:latin typeface="Times New Roman" panose="02020603050405020304" pitchFamily="18" charset="0"/>
                <a:cs typeface="Times New Roman" panose="02020603050405020304" pitchFamily="18" charset="0"/>
              </a:rPr>
            </a:br>
            <a:endParaRPr lang="ru-RU" sz="4600">
              <a:latin typeface="Times New Roman" panose="02020603050405020304" pitchFamily="18" charset="0"/>
              <a:cs typeface="Times New Roman" panose="02020603050405020304" pitchFamily="18" charset="0"/>
            </a:endParaRPr>
          </a:p>
        </p:txBody>
      </p:sp>
      <p:grpSp>
        <p:nvGrpSpPr>
          <p:cNvPr id="13" name="Group 12">
            <a:extLst>
              <a:ext uri="{FF2B5EF4-FFF2-40B4-BE49-F238E27FC236}">
                <a16:creationId xmlns:a16="http://schemas.microsoft.com/office/drawing/2014/main" xmlns="" id="{11999B20-6058-4C55-882E-A1FB050B69D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56167" y="2569464"/>
            <a:ext cx="242107" cy="1340860"/>
            <a:chOff x="56167" y="2761488"/>
            <a:chExt cx="242107" cy="1340860"/>
          </a:xfrm>
        </p:grpSpPr>
        <p:sp>
          <p:nvSpPr>
            <p:cNvPr id="14" name="Rectangle 2">
              <a:extLst>
                <a:ext uri="{FF2B5EF4-FFF2-40B4-BE49-F238E27FC236}">
                  <a16:creationId xmlns:a16="http://schemas.microsoft.com/office/drawing/2014/main" xmlns="" id="{168AC90C-344A-4A64-BC4B-AEE98034B03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23774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59">
              <a:extLst>
                <a:ext uri="{FF2B5EF4-FFF2-40B4-BE49-F238E27FC236}">
                  <a16:creationId xmlns:a16="http://schemas.microsoft.com/office/drawing/2014/main" xmlns="" id="{47AEB9AE-7E63-42CA-A3E5-F8EF7D8CA0B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5486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2">
              <a:extLst>
                <a:ext uri="{FF2B5EF4-FFF2-40B4-BE49-F238E27FC236}">
                  <a16:creationId xmlns:a16="http://schemas.microsoft.com/office/drawing/2014/main" xmlns="" id="{076031FA-B93F-4A7D-AE66-85ADC613EBD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23774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59">
              <a:extLst>
                <a:ext uri="{FF2B5EF4-FFF2-40B4-BE49-F238E27FC236}">
                  <a16:creationId xmlns:a16="http://schemas.microsoft.com/office/drawing/2014/main" xmlns="" id="{0C1FC8D1-E08A-4B12-A48F-BF225E5B0A2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5486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2">
              <a:extLst>
                <a:ext uri="{FF2B5EF4-FFF2-40B4-BE49-F238E27FC236}">
                  <a16:creationId xmlns:a16="http://schemas.microsoft.com/office/drawing/2014/main" xmlns="" id="{F62D5F69-2C82-4007-8EF0-EBC9C23501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23774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59">
              <a:extLst>
                <a:ext uri="{FF2B5EF4-FFF2-40B4-BE49-F238E27FC236}">
                  <a16:creationId xmlns:a16="http://schemas.microsoft.com/office/drawing/2014/main" xmlns="" id="{677FAED6-5057-4B80-B1CF-196DC022B79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5486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2">
              <a:extLst>
                <a:ext uri="{FF2B5EF4-FFF2-40B4-BE49-F238E27FC236}">
                  <a16:creationId xmlns:a16="http://schemas.microsoft.com/office/drawing/2014/main" xmlns="" id="{CE77C39F-572F-4435-85B4-9E9A35CFE25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23774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59">
              <a:extLst>
                <a:ext uri="{FF2B5EF4-FFF2-40B4-BE49-F238E27FC236}">
                  <a16:creationId xmlns:a16="http://schemas.microsoft.com/office/drawing/2014/main" xmlns="" id="{B3283BD4-0BC4-41D1-B09B-CBDC4292CDB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5486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
              <a:extLst>
                <a:ext uri="{FF2B5EF4-FFF2-40B4-BE49-F238E27FC236}">
                  <a16:creationId xmlns:a16="http://schemas.microsoft.com/office/drawing/2014/main" xmlns="" id="{BA3E687B-951E-45B2-BEFE-4CBEB325FEA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23774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59">
              <a:extLst>
                <a:ext uri="{FF2B5EF4-FFF2-40B4-BE49-F238E27FC236}">
                  <a16:creationId xmlns:a16="http://schemas.microsoft.com/office/drawing/2014/main" xmlns="" id="{A49870CA-6E02-4787-82A6-28C0CB6B81A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5486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
              <a:extLst>
                <a:ext uri="{FF2B5EF4-FFF2-40B4-BE49-F238E27FC236}">
                  <a16:creationId xmlns:a16="http://schemas.microsoft.com/office/drawing/2014/main" xmlns="" id="{5639C028-DD6E-4E69-AE6E-1CC158EDC9B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23774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59">
              <a:extLst>
                <a:ext uri="{FF2B5EF4-FFF2-40B4-BE49-F238E27FC236}">
                  <a16:creationId xmlns:a16="http://schemas.microsoft.com/office/drawing/2014/main" xmlns="" id="{B1CD1FE8-3027-45AA-AD53-5B131FB03DD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5486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
              <a:extLst>
                <a:ext uri="{FF2B5EF4-FFF2-40B4-BE49-F238E27FC236}">
                  <a16:creationId xmlns:a16="http://schemas.microsoft.com/office/drawing/2014/main" xmlns="" id="{1FD2B706-0BB9-4A30-9206-252E09AE035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23774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59">
              <a:extLst>
                <a:ext uri="{FF2B5EF4-FFF2-40B4-BE49-F238E27FC236}">
                  <a16:creationId xmlns:a16="http://schemas.microsoft.com/office/drawing/2014/main" xmlns="" id="{D5783E13-BA0A-4F1E-A4F0-BFC9FF1035F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5486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a:extLst>
                <a:ext uri="{FF2B5EF4-FFF2-40B4-BE49-F238E27FC236}">
                  <a16:creationId xmlns:a16="http://schemas.microsoft.com/office/drawing/2014/main" xmlns="" id="{D0847D6C-8036-43A9-BA3E-D1E89288828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23774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59">
              <a:extLst>
                <a:ext uri="{FF2B5EF4-FFF2-40B4-BE49-F238E27FC236}">
                  <a16:creationId xmlns:a16="http://schemas.microsoft.com/office/drawing/2014/main" xmlns="" id="{1D610CBF-7C35-498A-9BDD-A2954A7CAB6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5486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
              <a:extLst>
                <a:ext uri="{FF2B5EF4-FFF2-40B4-BE49-F238E27FC236}">
                  <a16:creationId xmlns:a16="http://schemas.microsoft.com/office/drawing/2014/main" xmlns="" id="{BCB60915-0422-4144-87E9-2289DBC045F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23774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59">
              <a:extLst>
                <a:ext uri="{FF2B5EF4-FFF2-40B4-BE49-F238E27FC236}">
                  <a16:creationId xmlns:a16="http://schemas.microsoft.com/office/drawing/2014/main" xmlns="" id="{9D64F486-DA93-45CE-9075-4110C67F109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5486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2">
              <a:extLst>
                <a:ext uri="{FF2B5EF4-FFF2-40B4-BE49-F238E27FC236}">
                  <a16:creationId xmlns:a16="http://schemas.microsoft.com/office/drawing/2014/main" xmlns="" id="{DA8356F6-E822-44E0-8A11-33E5A5432E7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23774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59">
              <a:extLst>
                <a:ext uri="{FF2B5EF4-FFF2-40B4-BE49-F238E27FC236}">
                  <a16:creationId xmlns:a16="http://schemas.microsoft.com/office/drawing/2014/main" xmlns="" id="{C825C106-0BD3-41C1-8520-50F54BD6759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5486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Rectangle 34">
            <a:extLst>
              <a:ext uri="{FF2B5EF4-FFF2-40B4-BE49-F238E27FC236}">
                <a16:creationId xmlns:a16="http://schemas.microsoft.com/office/drawing/2014/main" xmlns="" id="{E3E51905-F374-4E1A-97CF-B741584B74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Объект 2">
            <a:extLst>
              <a:ext uri="{FF2B5EF4-FFF2-40B4-BE49-F238E27FC236}">
                <a16:creationId xmlns:a16="http://schemas.microsoft.com/office/drawing/2014/main" xmlns="" id="{73A8D8FA-D80C-458F-B3AE-954CB38770C2}"/>
              </a:ext>
            </a:extLst>
          </p:cNvPr>
          <p:cNvGraphicFramePr>
            <a:graphicFrameLocks noGrp="1"/>
          </p:cNvGraphicFramePr>
          <p:nvPr>
            <p:ph idx="1"/>
            <p:extLst>
              <p:ext uri="{D42A27DB-BD31-4B8C-83A1-F6EECF244321}">
                <p14:modId xmlns:p14="http://schemas.microsoft.com/office/powerpoint/2010/main" val="154311398"/>
              </p:ext>
            </p:extLst>
          </p:nvPr>
        </p:nvGraphicFramePr>
        <p:xfrm>
          <a:off x="5614416" y="457200"/>
          <a:ext cx="6117336" cy="5696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67328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827B839B-9ADE-406B-8590-F1CAEDED45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xmlns="" id="{CFE45BF0-46DB-408C-B5F7-7B11716805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xmlns="" id="{2AEBC8F2-97B1-41B4-93F1-2D289E197F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xmlns="" id="{472E3A19-F5D5-48FC-BB9C-48C2F68F59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xmlns="" id="{7A62E32F-BB65-43A8-8EB5-92346890E5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xmlns="" id="{14E91B64-9FCC-451E-AFB4-A827D63293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Заголовок 1"/>
          <p:cNvSpPr>
            <a:spLocks noGrp="1"/>
          </p:cNvSpPr>
          <p:nvPr>
            <p:ph type="title"/>
          </p:nvPr>
        </p:nvSpPr>
        <p:spPr>
          <a:xfrm>
            <a:off x="958506" y="800392"/>
            <a:ext cx="10264697" cy="1212102"/>
          </a:xfrm>
        </p:spPr>
        <p:txBody>
          <a:bodyPr>
            <a:normAutofit/>
          </a:bodyPr>
          <a:lstStyle/>
          <a:p>
            <a:r>
              <a:rPr lang="ru-RU" sz="4000">
                <a:solidFill>
                  <a:srgbClr val="FFFFFF"/>
                </a:solidFill>
                <a:latin typeface="Times New Roman" panose="02020603050405020304" pitchFamily="18" charset="0"/>
                <a:cs typeface="Times New Roman" panose="02020603050405020304" pitchFamily="18" charset="0"/>
              </a:rPr>
              <a:t>Профилактика</a:t>
            </a:r>
            <a:br>
              <a:rPr lang="ru-RU" sz="4000">
                <a:solidFill>
                  <a:srgbClr val="FFFFFF"/>
                </a:solidFill>
                <a:latin typeface="Times New Roman" panose="02020603050405020304" pitchFamily="18" charset="0"/>
                <a:cs typeface="Times New Roman" panose="02020603050405020304" pitchFamily="18" charset="0"/>
              </a:rPr>
            </a:br>
            <a:endParaRPr lang="ru-RU" sz="4000">
              <a:solidFill>
                <a:srgbClr val="FFFFFF"/>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367624" y="2490436"/>
            <a:ext cx="9708995" cy="3567173"/>
          </a:xfrm>
        </p:spPr>
        <p:txBody>
          <a:bodyPr anchor="ctr">
            <a:normAutofit/>
          </a:bodyPr>
          <a:lstStyle/>
          <a:p>
            <a:r>
              <a:rPr lang="ru-RU" sz="2400">
                <a:latin typeface="Times New Roman" panose="02020603050405020304" pitchFamily="18" charset="0"/>
                <a:cs typeface="Times New Roman" panose="02020603050405020304" pitchFamily="18" charset="0"/>
              </a:rPr>
              <a:t>Раннее выявление и изоляция источников инфекции.</a:t>
            </a:r>
          </a:p>
          <a:p>
            <a:r>
              <a:rPr lang="ru-RU" sz="2400">
                <a:latin typeface="Times New Roman" panose="02020603050405020304" pitchFamily="18" charset="0"/>
                <a:cs typeface="Times New Roman" panose="02020603050405020304" pitchFamily="18" charset="0"/>
              </a:rPr>
              <a:t>Заболевшие дети изолируются или госпитализируются в больницу сроком на 10 дней от начала заболевания. В детское учреждение допускаются через 22 дня от начала заболевания. </a:t>
            </a:r>
          </a:p>
          <a:p>
            <a:r>
              <a:rPr lang="ru-RU" sz="2400">
                <a:latin typeface="Times New Roman" panose="02020603050405020304" pitchFamily="18" charset="0"/>
                <a:cs typeface="Times New Roman" panose="02020603050405020304" pitchFamily="18" charset="0"/>
              </a:rPr>
              <a:t>При контакте для дошкольников и детей первых двух классов устанавливается карантин на 7 дней с момента изоляции больного</a:t>
            </a:r>
          </a:p>
        </p:txBody>
      </p:sp>
    </p:spTree>
    <p:extLst>
      <p:ext uri="{BB962C8B-B14F-4D97-AF65-F5344CB8AC3E}">
        <p14:creationId xmlns:p14="http://schemas.microsoft.com/office/powerpoint/2010/main" val="4227463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F4C0B10B-D2C4-4A54-AFAD-3D27DF88BB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xmlns="" id="{B6BADB90-C74B-40D6-86DC-503F65FCE8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09710" y="635715"/>
            <a:ext cx="11142208" cy="2482136"/>
            <a:chOff x="409710" y="635715"/>
            <a:chExt cx="11142208" cy="2482136"/>
          </a:xfrm>
        </p:grpSpPr>
        <p:sp>
          <p:nvSpPr>
            <p:cNvPr id="12" name="Freeform 44">
              <a:extLst>
                <a:ext uri="{FF2B5EF4-FFF2-40B4-BE49-F238E27FC236}">
                  <a16:creationId xmlns:a16="http://schemas.microsoft.com/office/drawing/2014/main" xmlns="" id="{6559431D-1886-4AE0-9B87-9AD2ECAB843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5">
              <a:extLst>
                <a:ext uri="{FF2B5EF4-FFF2-40B4-BE49-F238E27FC236}">
                  <a16:creationId xmlns:a16="http://schemas.microsoft.com/office/drawing/2014/main" xmlns="" id="{373850A5-B04A-4FCD-9E73-EE322167FB3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xmlns="" id="{82C18C67-80FA-4738-AA53-0AF2419F98E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xmlns="" id="{48543B1A-8BF5-4C63-8404-41B2EA70B33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xmlns="" id="{92DF5096-E051-498C-A3ED-CBA77A813AAC}"/>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Заголовок 1"/>
          <p:cNvSpPr>
            <a:spLocks noGrp="1"/>
          </p:cNvSpPr>
          <p:nvPr>
            <p:ph type="title"/>
          </p:nvPr>
        </p:nvSpPr>
        <p:spPr>
          <a:xfrm>
            <a:off x="1047280" y="759805"/>
            <a:ext cx="10306520" cy="1325563"/>
          </a:xfrm>
        </p:spPr>
        <p:txBody>
          <a:bodyPr>
            <a:normAutofit/>
          </a:bodyPr>
          <a:lstStyle/>
          <a:p>
            <a:r>
              <a:rPr lang="ru-RU" sz="4000">
                <a:solidFill>
                  <a:srgbClr val="FFFFFF"/>
                </a:solidFill>
                <a:latin typeface="Times New Roman" panose="02020603050405020304" pitchFamily="18" charset="0"/>
                <a:cs typeface="Times New Roman" panose="02020603050405020304" pitchFamily="18" charset="0"/>
              </a:rPr>
              <a:t>КОРЬ</a:t>
            </a:r>
            <a:r>
              <a:rPr lang="ru-RU" sz="4000">
                <a:solidFill>
                  <a:srgbClr val="FFFFFF"/>
                </a:solidFill>
              </a:rPr>
              <a:t/>
            </a:r>
            <a:br>
              <a:rPr lang="ru-RU" sz="4000">
                <a:solidFill>
                  <a:srgbClr val="FFFFFF"/>
                </a:solidFill>
              </a:rPr>
            </a:br>
            <a:endParaRPr lang="ru-RU" sz="4000">
              <a:solidFill>
                <a:srgbClr val="FFFFFF"/>
              </a:solidFill>
            </a:endParaRPr>
          </a:p>
        </p:txBody>
      </p:sp>
      <p:sp>
        <p:nvSpPr>
          <p:cNvPr id="3" name="Объект 2"/>
          <p:cNvSpPr>
            <a:spLocks noGrp="1"/>
          </p:cNvSpPr>
          <p:nvPr>
            <p:ph idx="1"/>
          </p:nvPr>
        </p:nvSpPr>
        <p:spPr>
          <a:xfrm>
            <a:off x="1424904" y="2494450"/>
            <a:ext cx="4053545" cy="3563159"/>
          </a:xfrm>
        </p:spPr>
        <p:txBody>
          <a:bodyPr>
            <a:normAutofit fontScale="92500" lnSpcReduction="10000"/>
          </a:bodyPr>
          <a:lstStyle/>
          <a:p>
            <a:pPr marL="0" indent="0">
              <a:buNone/>
            </a:pPr>
            <a:r>
              <a:rPr lang="ru-RU" sz="2400" dirty="0">
                <a:latin typeface="Times New Roman" panose="02020603050405020304" pitchFamily="18" charset="0"/>
                <a:cs typeface="Times New Roman" panose="02020603050405020304" pitchFamily="18" charset="0"/>
              </a:rPr>
              <a:t>Корь  (</a:t>
            </a:r>
            <a:r>
              <a:rPr lang="ru-RU" sz="2400" dirty="0" err="1">
                <a:latin typeface="Times New Roman" panose="02020603050405020304" pitchFamily="18" charset="0"/>
                <a:cs typeface="Times New Roman" panose="02020603050405020304" pitchFamily="18" charset="0"/>
              </a:rPr>
              <a:t>Morbilli</a:t>
            </a:r>
            <a:r>
              <a:rPr lang="ru-RU" sz="2400" dirty="0">
                <a:latin typeface="Times New Roman" panose="02020603050405020304" pitchFamily="18" charset="0"/>
                <a:cs typeface="Times New Roman" panose="02020603050405020304" pitchFamily="18" charset="0"/>
              </a:rPr>
              <a:t>)  –  острое  вирусное  </a:t>
            </a:r>
            <a:r>
              <a:rPr lang="ru-RU" sz="2400" dirty="0" err="1">
                <a:latin typeface="Times New Roman" panose="02020603050405020304" pitchFamily="18" charset="0"/>
                <a:cs typeface="Times New Roman" panose="02020603050405020304" pitchFamily="18" charset="0"/>
              </a:rPr>
              <a:t>антропонозное</a:t>
            </a:r>
            <a:r>
              <a:rPr lang="ru-RU" sz="2400" dirty="0">
                <a:latin typeface="Times New Roman" panose="02020603050405020304" pitchFamily="18" charset="0"/>
                <a:cs typeface="Times New Roman" panose="02020603050405020304" pitchFamily="18" charset="0"/>
              </a:rPr>
              <a:t>  заболевание, </a:t>
            </a:r>
          </a:p>
          <a:p>
            <a:pPr marL="0" indent="0">
              <a:buNone/>
            </a:pPr>
            <a:r>
              <a:rPr lang="ru-RU" sz="2400" dirty="0">
                <a:latin typeface="Times New Roman" panose="02020603050405020304" pitchFamily="18" charset="0"/>
                <a:cs typeface="Times New Roman" panose="02020603050405020304" pitchFamily="18" charset="0"/>
              </a:rPr>
              <a:t>характеризующееся выраженной интоксикацией, катаральным и </a:t>
            </a:r>
          </a:p>
          <a:p>
            <a:pPr marL="0" indent="0">
              <a:buNone/>
            </a:pPr>
            <a:r>
              <a:rPr lang="ru-RU" sz="2400" dirty="0">
                <a:latin typeface="Times New Roman" panose="02020603050405020304" pitchFamily="18" charset="0"/>
                <a:cs typeface="Times New Roman" panose="02020603050405020304" pitchFamily="18" charset="0"/>
              </a:rPr>
              <a:t>катарально-гнойном ринитом, ларингитом, конъюнктивитом, своеобразной энантемой (пятна Бельского-Филатова-</a:t>
            </a:r>
            <a:r>
              <a:rPr lang="ru-RU" sz="2400" dirty="0" err="1">
                <a:latin typeface="Times New Roman" panose="02020603050405020304" pitchFamily="18" charset="0"/>
                <a:cs typeface="Times New Roman" panose="02020603050405020304" pitchFamily="18" charset="0"/>
              </a:rPr>
              <a:t>Коплика</a:t>
            </a:r>
            <a:r>
              <a:rPr lang="ru-RU" sz="2400" dirty="0">
                <a:latin typeface="Times New Roman" panose="02020603050405020304" pitchFamily="18" charset="0"/>
                <a:cs typeface="Times New Roman" panose="02020603050405020304" pitchFamily="18" charset="0"/>
              </a:rPr>
              <a:t>) и папулезно-пятнистой сыпью</a:t>
            </a:r>
            <a:r>
              <a:rPr lang="ru-RU" sz="2000" dirty="0">
                <a:latin typeface="Times New Roman" panose="02020603050405020304" pitchFamily="18" charset="0"/>
                <a:cs typeface="Times New Roman" panose="02020603050405020304" pitchFamily="18" charset="0"/>
              </a:rPr>
              <a:t>.</a:t>
            </a:r>
          </a:p>
        </p:txBody>
      </p:sp>
      <p:pic>
        <p:nvPicPr>
          <p:cNvPr id="4" name="Рисунок 3"/>
          <p:cNvPicPr>
            <a:picLocks noChangeAspect="1"/>
          </p:cNvPicPr>
          <p:nvPr/>
        </p:nvPicPr>
        <p:blipFill rotWithShape="1">
          <a:blip r:embed="rId2"/>
          <a:srcRect l="12736" r="-1" b="-1"/>
          <a:stretch/>
        </p:blipFill>
        <p:spPr>
          <a:xfrm>
            <a:off x="6098892" y="2492376"/>
            <a:ext cx="4802404" cy="3563372"/>
          </a:xfrm>
          <a:prstGeom prst="rect">
            <a:avLst/>
          </a:prstGeom>
        </p:spPr>
      </p:pic>
    </p:spTree>
    <p:extLst>
      <p:ext uri="{BB962C8B-B14F-4D97-AF65-F5344CB8AC3E}">
        <p14:creationId xmlns:p14="http://schemas.microsoft.com/office/powerpoint/2010/main" val="1141121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A8384FB5-9ADC-4DDC-881B-597D56F5B1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91E5A9A7-95C6-4F4F-B00E-C82E07FE62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xmlns="" id="{D07DD2DE-F619-49DD-B5E7-03A290FF4E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85149191-5F60-4A28-AAFF-039F96B0F3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xmlns="" id="{F8260ED5-17F7-4158-B241-D51DD4CF1B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Заголовок 1"/>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Симптомы кори</a:t>
            </a:r>
          </a:p>
        </p:txBody>
      </p:sp>
      <p:pic>
        <p:nvPicPr>
          <p:cNvPr id="4" name="Объект 3"/>
          <p:cNvPicPr>
            <a:picLocks noGrp="1" noChangeAspect="1"/>
          </p:cNvPicPr>
          <p:nvPr>
            <p:ph idx="1"/>
          </p:nvPr>
        </p:nvPicPr>
        <p:blipFill>
          <a:blip r:embed="rId2"/>
          <a:stretch>
            <a:fillRect/>
          </a:stretch>
        </p:blipFill>
        <p:spPr>
          <a:xfrm>
            <a:off x="5212746" y="467208"/>
            <a:ext cx="5805111" cy="5923584"/>
          </a:xfrm>
          <a:prstGeom prst="rect">
            <a:avLst/>
          </a:prstGeom>
        </p:spPr>
      </p:pic>
    </p:spTree>
    <p:extLst>
      <p:ext uri="{BB962C8B-B14F-4D97-AF65-F5344CB8AC3E}">
        <p14:creationId xmlns:p14="http://schemas.microsoft.com/office/powerpoint/2010/main" val="2258839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827B839B-9ADE-406B-8590-F1CAEDED45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xmlns="" id="{CFE45BF0-46DB-408C-B5F7-7B11716805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xmlns="" id="{2AEBC8F2-97B1-41B4-93F1-2D289E197F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xmlns="" id="{472E3A19-F5D5-48FC-BB9C-48C2F68F59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xmlns="" id="{7A62E32F-BB65-43A8-8EB5-92346890E5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xmlns="" id="{14E91B64-9FCC-451E-AFB4-A827D63293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Заголовок 1"/>
          <p:cNvSpPr>
            <a:spLocks noGrp="1"/>
          </p:cNvSpPr>
          <p:nvPr>
            <p:ph type="title"/>
          </p:nvPr>
        </p:nvSpPr>
        <p:spPr>
          <a:xfrm>
            <a:off x="958506" y="800392"/>
            <a:ext cx="10264697" cy="1212102"/>
          </a:xfrm>
        </p:spPr>
        <p:txBody>
          <a:bodyPr>
            <a:normAutofit/>
          </a:bodyPr>
          <a:lstStyle/>
          <a:p>
            <a:r>
              <a:rPr lang="ru-RU" sz="4000">
                <a:solidFill>
                  <a:srgbClr val="FFFFFF"/>
                </a:solidFill>
                <a:latin typeface="Times New Roman" panose="02020603050405020304" pitchFamily="18" charset="0"/>
                <a:cs typeface="Times New Roman" panose="02020603050405020304" pitchFamily="18" charset="0"/>
              </a:rPr>
              <a:t>Инкубационный период</a:t>
            </a:r>
            <a:br>
              <a:rPr lang="ru-RU" sz="4000">
                <a:solidFill>
                  <a:srgbClr val="FFFFFF"/>
                </a:solidFill>
                <a:latin typeface="Times New Roman" panose="02020603050405020304" pitchFamily="18" charset="0"/>
                <a:cs typeface="Times New Roman" panose="02020603050405020304" pitchFamily="18" charset="0"/>
              </a:rPr>
            </a:br>
            <a:endParaRPr lang="ru-RU" sz="4000">
              <a:solidFill>
                <a:srgbClr val="FFFFFF"/>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367624" y="2490436"/>
            <a:ext cx="9708995" cy="3567173"/>
          </a:xfrm>
        </p:spPr>
        <p:txBody>
          <a:bodyPr anchor="ctr">
            <a:normAutofit/>
          </a:bodyPr>
          <a:lstStyle/>
          <a:p>
            <a:endParaRPr lang="ru-RU" sz="2000" dirty="0"/>
          </a:p>
          <a:p>
            <a:r>
              <a:rPr lang="ru-RU" sz="2000" dirty="0">
                <a:latin typeface="Times New Roman" panose="02020603050405020304" pitchFamily="18" charset="0"/>
                <a:cs typeface="Times New Roman" panose="02020603050405020304" pitchFamily="18" charset="0"/>
              </a:rPr>
              <a:t>После того как вирусная инфекция попадает в организм через органы дыхания, возбудитель с током крови попадает в лимфатические узлы, где поражает белые кровяные клетки. Активное размножение </a:t>
            </a:r>
            <a:r>
              <a:rPr lang="ru-RU" sz="2000" dirty="0" err="1">
                <a:latin typeface="Times New Roman" panose="02020603050405020304" pitchFamily="18" charset="0"/>
                <a:cs typeface="Times New Roman" panose="02020603050405020304" pitchFamily="18" charset="0"/>
              </a:rPr>
              <a:t>морбиллвирусов</a:t>
            </a:r>
            <a:r>
              <a:rPr lang="ru-RU" sz="2000" dirty="0">
                <a:latin typeface="Times New Roman" panose="02020603050405020304" pitchFamily="18" charset="0"/>
                <a:cs typeface="Times New Roman" panose="02020603050405020304" pitchFamily="18" charset="0"/>
              </a:rPr>
              <a:t> продолжается на протяжении 7-14 дней  (иногда до 21) – это инкубационный период. Вирус начинает выделяться в течение последних нескольких дней инкубации.</a:t>
            </a:r>
          </a:p>
          <a:p>
            <a:endParaRPr lang="ru-RU" sz="2000" dirty="0">
              <a:latin typeface="Times New Roman" panose="02020603050405020304" pitchFamily="18" charset="0"/>
              <a:cs typeface="Times New Roman" panose="02020603050405020304" pitchFamily="18" charset="0"/>
            </a:endParaRPr>
          </a:p>
          <a:p>
            <a:r>
              <a:rPr lang="ru-RU" sz="2000" dirty="0">
                <a:latin typeface="Times New Roman" panose="02020603050405020304" pitchFamily="18" charset="0"/>
                <a:cs typeface="Times New Roman" panose="02020603050405020304" pitchFamily="18" charset="0"/>
              </a:rPr>
              <a:t>После завершения инкубационного периода инфекция вновь распространяется по организму с кровью, поражает кожные покровы, органы зрения и дыхания, центральную нервную систему, желудочно-кишечный тракт</a:t>
            </a:r>
          </a:p>
        </p:txBody>
      </p:sp>
    </p:spTree>
    <p:extLst>
      <p:ext uri="{BB962C8B-B14F-4D97-AF65-F5344CB8AC3E}">
        <p14:creationId xmlns:p14="http://schemas.microsoft.com/office/powerpoint/2010/main" val="35424619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latin typeface="Times New Roman" panose="02020603050405020304" pitchFamily="18" charset="0"/>
                <a:cs typeface="Times New Roman" panose="02020603050405020304" pitchFamily="18" charset="0"/>
              </a:rPr>
              <a:t>Признаки кори в детском возрасте</a:t>
            </a:r>
            <a:br>
              <a:rPr lang="ru-RU" dirty="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endParaRPr lang="ru-RU" dirty="0"/>
          </a:p>
          <a:p>
            <a:r>
              <a:rPr lang="ru-RU" dirty="0">
                <a:latin typeface="Times New Roman" panose="02020603050405020304" pitchFamily="18" charset="0"/>
                <a:cs typeface="Times New Roman" panose="02020603050405020304" pitchFamily="18" charset="0"/>
              </a:rPr>
              <a:t>Болезнь проявляется остро, делится на периоды. Характерный клинический признак болезни – образование во рту пятен Бельского-Филатова-</a:t>
            </a:r>
            <a:r>
              <a:rPr lang="ru-RU" dirty="0" err="1">
                <a:latin typeface="Times New Roman" panose="02020603050405020304" pitchFamily="18" charset="0"/>
                <a:cs typeface="Times New Roman" panose="02020603050405020304" pitchFamily="18" charset="0"/>
              </a:rPr>
              <a:t>Коплика</a:t>
            </a:r>
            <a:r>
              <a:rPr lang="ru-RU" dirty="0">
                <a:latin typeface="Times New Roman" panose="02020603050405020304" pitchFamily="18" charset="0"/>
                <a:cs typeface="Times New Roman" panose="02020603050405020304" pitchFamily="18" charset="0"/>
              </a:rPr>
              <a:t>. Возможны проявления со стороны желудочно-кишечного тракта: болевые ощущения в области живота, нарушения стула, жалобы на тошноту и рвоту.</a:t>
            </a:r>
          </a:p>
        </p:txBody>
      </p:sp>
    </p:spTree>
    <p:extLst>
      <p:ext uri="{BB962C8B-B14F-4D97-AF65-F5344CB8AC3E}">
        <p14:creationId xmlns:p14="http://schemas.microsoft.com/office/powerpoint/2010/main" val="15974040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AB8C311F-7253-4AED-9701-7FC0708C41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E2384209-CB15-4CDF-9D31-C44FD9A3F2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2633B3B5-CC90-43F0-8714-D31D1F3F02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A8D57A06-A426-446D-B02C-A2DC6B62E4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Объект 3"/>
          <p:cNvPicPr>
            <a:picLocks noGrp="1" noChangeAspect="1"/>
          </p:cNvPicPr>
          <p:nvPr>
            <p:ph idx="1"/>
          </p:nvPr>
        </p:nvPicPr>
        <p:blipFill rotWithShape="1">
          <a:blip r:embed="rId2"/>
          <a:srcRect l="5092" t="20885" r="58689" b="12031"/>
          <a:stretch/>
        </p:blipFill>
        <p:spPr>
          <a:xfrm>
            <a:off x="3956681" y="457200"/>
            <a:ext cx="4278638" cy="5943600"/>
          </a:xfrm>
          <a:prstGeom prst="rect">
            <a:avLst/>
          </a:prstGeom>
        </p:spPr>
      </p:pic>
    </p:spTree>
    <p:extLst>
      <p:ext uri="{BB962C8B-B14F-4D97-AF65-F5344CB8AC3E}">
        <p14:creationId xmlns:p14="http://schemas.microsoft.com/office/powerpoint/2010/main" val="11663047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BACC6370-2D7E-4714-9D71-7542949D7D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256B2C21-A230-48C0-8DF1-C46611373C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3847E18C-932D-4C95-AABA-FEC7C9499A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3150CB11-0C61-439E-910F-5787759E72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xmlns="" id="{43F8A58B-5155-44CE-A5FF-7647B47D0A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xmlns="" id="{443F2ACA-E6D6-4028-82DD-F03C262D5D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p:cNvSpPr>
            <a:spLocks noGrp="1"/>
          </p:cNvSpPr>
          <p:nvPr>
            <p:ph type="title"/>
          </p:nvPr>
        </p:nvSpPr>
        <p:spPr>
          <a:xfrm>
            <a:off x="586478" y="1683756"/>
            <a:ext cx="3115265" cy="2396359"/>
          </a:xfrm>
        </p:spPr>
        <p:txBody>
          <a:bodyPr anchor="b">
            <a:normAutofit/>
          </a:bodyPr>
          <a:lstStyle/>
          <a:p>
            <a:pPr algn="r"/>
            <a:r>
              <a:rPr lang="ru-RU" sz="4000">
                <a:solidFill>
                  <a:srgbClr val="FFFFFF"/>
                </a:solidFill>
                <a:latin typeface="Times New Roman" panose="02020603050405020304" pitchFamily="18" charset="0"/>
                <a:cs typeface="Times New Roman" panose="02020603050405020304" pitchFamily="18" charset="0"/>
              </a:rPr>
              <a:t>Катаральный период  -  72-96 часов:</a:t>
            </a:r>
            <a:br>
              <a:rPr lang="ru-RU" sz="4000">
                <a:solidFill>
                  <a:srgbClr val="FFFFFF"/>
                </a:solidFill>
                <a:latin typeface="Times New Roman" panose="02020603050405020304" pitchFamily="18" charset="0"/>
                <a:cs typeface="Times New Roman" panose="02020603050405020304" pitchFamily="18" charset="0"/>
              </a:rPr>
            </a:br>
            <a:endParaRPr lang="ru-RU" sz="4000">
              <a:solidFill>
                <a:srgbClr val="FFFFFF"/>
              </a:solidFill>
              <a:latin typeface="Times New Roman" panose="02020603050405020304" pitchFamily="18" charset="0"/>
              <a:cs typeface="Times New Roman" panose="02020603050405020304" pitchFamily="18" charset="0"/>
            </a:endParaRPr>
          </a:p>
        </p:txBody>
      </p:sp>
      <p:graphicFrame>
        <p:nvGraphicFramePr>
          <p:cNvPr id="5" name="Объект 2">
            <a:extLst>
              <a:ext uri="{FF2B5EF4-FFF2-40B4-BE49-F238E27FC236}">
                <a16:creationId xmlns:a16="http://schemas.microsoft.com/office/drawing/2014/main" xmlns="" id="{56159EA1-98CB-4484-9967-8C6F9C075127}"/>
              </a:ext>
            </a:extLst>
          </p:cNvPr>
          <p:cNvGraphicFramePr>
            <a:graphicFrameLocks noGrp="1"/>
          </p:cNvGraphicFramePr>
          <p:nvPr>
            <p:ph idx="1"/>
            <p:extLst>
              <p:ext uri="{D42A27DB-BD31-4B8C-83A1-F6EECF244321}">
                <p14:modId xmlns:p14="http://schemas.microsoft.com/office/powerpoint/2010/main" val="3436195080"/>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71772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xmlns=""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xmlns=""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xmlns=""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p:cNvSpPr>
            <a:spLocks noGrp="1"/>
          </p:cNvSpPr>
          <p:nvPr>
            <p:ph type="title"/>
          </p:nvPr>
        </p:nvSpPr>
        <p:spPr>
          <a:xfrm>
            <a:off x="466722" y="586855"/>
            <a:ext cx="3201366" cy="3387497"/>
          </a:xfrm>
        </p:spPr>
        <p:txBody>
          <a:bodyPr anchor="b">
            <a:normAutofit/>
          </a:bodyPr>
          <a:lstStyle/>
          <a:p>
            <a:pPr algn="r"/>
            <a:r>
              <a:rPr lang="ru-RU" sz="4000">
                <a:solidFill>
                  <a:srgbClr val="FFFFFF"/>
                </a:solidFill>
                <a:latin typeface="Times New Roman" panose="02020603050405020304" pitchFamily="18" charset="0"/>
                <a:cs typeface="Times New Roman" panose="02020603050405020304" pitchFamily="18" charset="0"/>
              </a:rPr>
              <a:t>2. Период высыпаний</a:t>
            </a:r>
            <a:br>
              <a:rPr lang="ru-RU" sz="4000">
                <a:solidFill>
                  <a:srgbClr val="FFFFFF"/>
                </a:solidFill>
                <a:latin typeface="Times New Roman" panose="02020603050405020304" pitchFamily="18" charset="0"/>
                <a:cs typeface="Times New Roman" panose="02020603050405020304" pitchFamily="18" charset="0"/>
              </a:rPr>
            </a:br>
            <a:endParaRPr lang="ru-RU" sz="4000">
              <a:solidFill>
                <a:srgbClr val="FFFFFF"/>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810259" y="649480"/>
            <a:ext cx="6555347" cy="5546047"/>
          </a:xfrm>
        </p:spPr>
        <p:txBody>
          <a:bodyPr anchor="ctr">
            <a:normAutofit/>
          </a:bodyPr>
          <a:lstStyle/>
          <a:p>
            <a:endParaRPr lang="ru-RU" sz="2000">
              <a:latin typeface="Times New Roman" panose="02020603050405020304" pitchFamily="18" charset="0"/>
              <a:cs typeface="Times New Roman" panose="02020603050405020304" pitchFamily="18" charset="0"/>
            </a:endParaRPr>
          </a:p>
          <a:p>
            <a:r>
              <a:rPr lang="ru-RU" sz="2000">
                <a:latin typeface="Times New Roman" panose="02020603050405020304" pitchFamily="18" charset="0"/>
                <a:cs typeface="Times New Roman" panose="02020603050405020304" pitchFamily="18" charset="0"/>
              </a:rPr>
              <a:t>Сыпь проявляется спустя 96 часов после первых признаков болезни:</a:t>
            </a:r>
          </a:p>
          <a:p>
            <a:endParaRPr lang="ru-RU" sz="2000">
              <a:latin typeface="Times New Roman" panose="02020603050405020304" pitchFamily="18" charset="0"/>
              <a:cs typeface="Times New Roman" panose="02020603050405020304" pitchFamily="18" charset="0"/>
            </a:endParaRPr>
          </a:p>
          <a:p>
            <a:r>
              <a:rPr lang="ru-RU" sz="2000">
                <a:latin typeface="Times New Roman" panose="02020603050405020304" pitchFamily="18" charset="0"/>
                <a:cs typeface="Times New Roman" panose="02020603050405020304" pitchFamily="18" charset="0"/>
              </a:rPr>
              <a:t> элементы сыпи пятнисто-папулезные, могут сливаться вместе. Сыпь имеет четкую стадийность: в первый день высыпания появляются на лице, на второй - на туловище, в третий - на конечностях.</a:t>
            </a:r>
          </a:p>
          <a:p>
            <a:endParaRPr lang="ru-RU" sz="2000"/>
          </a:p>
        </p:txBody>
      </p:sp>
    </p:spTree>
    <p:extLst>
      <p:ext uri="{BB962C8B-B14F-4D97-AF65-F5344CB8AC3E}">
        <p14:creationId xmlns:p14="http://schemas.microsoft.com/office/powerpoint/2010/main" val="3320480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dirty="0"/>
              <a:t>Скарлатина</a:t>
            </a:r>
            <a:endParaRPr lang="ru-RU" dirty="0"/>
          </a:p>
        </p:txBody>
      </p:sp>
      <p:sp>
        <p:nvSpPr>
          <p:cNvPr id="3" name="Объект 2"/>
          <p:cNvSpPr>
            <a:spLocks noGrp="1"/>
          </p:cNvSpPr>
          <p:nvPr>
            <p:ph idx="1"/>
          </p:nvPr>
        </p:nvSpPr>
        <p:spPr/>
        <p:txBody>
          <a:bodyPr>
            <a:normAutofit/>
          </a:bodyPr>
          <a:lstStyle/>
          <a:p>
            <a:pPr marL="0" indent="0">
              <a:buNone/>
            </a:pPr>
            <a:r>
              <a:rPr lang="ru-RU" sz="2400" dirty="0"/>
              <a:t>- острое инфекционное заболевание, характеризующиеся </a:t>
            </a:r>
          </a:p>
          <a:p>
            <a:pPr marL="0" indent="0">
              <a:buNone/>
            </a:pPr>
            <a:r>
              <a:rPr lang="ru-RU" sz="2400" dirty="0"/>
              <a:t>симптомами  общей  интоксикации,  ангиной  и  высыпаниями  на  коже.  Возбудителем скарлатины  является  β-  гемолитический  стрептококк  группы  А  с  большим  числом серологических типов. </a:t>
            </a:r>
          </a:p>
          <a:p>
            <a:pPr marL="0" indent="0">
              <a:buNone/>
            </a:pPr>
            <a:r>
              <a:rPr lang="ru-RU" sz="2400" u="sng" dirty="0">
                <a:solidFill>
                  <a:srgbClr val="FF0000"/>
                </a:solidFill>
              </a:rPr>
              <a:t>Болеют преимущественно дети дошкольного </a:t>
            </a:r>
          </a:p>
          <a:p>
            <a:pPr marL="0" indent="0">
              <a:buNone/>
            </a:pPr>
            <a:r>
              <a:rPr lang="ru-RU" sz="2400" u="sng" dirty="0">
                <a:solidFill>
                  <a:srgbClr val="FF0000"/>
                </a:solidFill>
              </a:rPr>
              <a:t>и младшего школьного возраста.</a:t>
            </a:r>
          </a:p>
        </p:txBody>
      </p:sp>
      <p:pic>
        <p:nvPicPr>
          <p:cNvPr id="4" name="Рисунок 3"/>
          <p:cNvPicPr>
            <a:picLocks noChangeAspect="1"/>
          </p:cNvPicPr>
          <p:nvPr/>
        </p:nvPicPr>
        <p:blipFill>
          <a:blip r:embed="rId2"/>
          <a:stretch>
            <a:fillRect/>
          </a:stretch>
        </p:blipFill>
        <p:spPr>
          <a:xfrm>
            <a:off x="7438293" y="3514174"/>
            <a:ext cx="4548554" cy="3032370"/>
          </a:xfrm>
          <a:prstGeom prst="rect">
            <a:avLst/>
          </a:prstGeom>
        </p:spPr>
      </p:pic>
    </p:spTree>
    <p:extLst>
      <p:ext uri="{BB962C8B-B14F-4D97-AF65-F5344CB8AC3E}">
        <p14:creationId xmlns:p14="http://schemas.microsoft.com/office/powerpoint/2010/main" val="32473003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xmlns=""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xmlns=""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xmlns=""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p:cNvSpPr>
            <a:spLocks noGrp="1"/>
          </p:cNvSpPr>
          <p:nvPr>
            <p:ph type="title"/>
          </p:nvPr>
        </p:nvSpPr>
        <p:spPr>
          <a:xfrm>
            <a:off x="466722" y="586855"/>
            <a:ext cx="3201366" cy="3387497"/>
          </a:xfrm>
        </p:spPr>
        <p:txBody>
          <a:bodyPr anchor="b">
            <a:normAutofit/>
          </a:bodyPr>
          <a:lstStyle/>
          <a:p>
            <a:pPr algn="r"/>
            <a:r>
              <a:rPr lang="ru-RU" sz="4000">
                <a:solidFill>
                  <a:srgbClr val="FFFFFF"/>
                </a:solidFill>
                <a:latin typeface="Times New Roman" panose="02020603050405020304" pitchFamily="18" charset="0"/>
                <a:cs typeface="Times New Roman" panose="02020603050405020304" pitchFamily="18" charset="0"/>
              </a:rPr>
              <a:t>3. Период пигментации</a:t>
            </a:r>
            <a:r>
              <a:rPr lang="ru-RU" sz="4000">
                <a:solidFill>
                  <a:srgbClr val="FFFFFF"/>
                </a:solidFill>
              </a:rPr>
              <a:t/>
            </a:r>
            <a:br>
              <a:rPr lang="ru-RU" sz="4000">
                <a:solidFill>
                  <a:srgbClr val="FFFFFF"/>
                </a:solidFill>
              </a:rPr>
            </a:br>
            <a:endParaRPr lang="ru-RU" sz="4000">
              <a:solidFill>
                <a:srgbClr val="FFFFFF"/>
              </a:solidFill>
            </a:endParaRPr>
          </a:p>
        </p:txBody>
      </p:sp>
      <p:sp>
        <p:nvSpPr>
          <p:cNvPr id="3" name="Объект 2"/>
          <p:cNvSpPr>
            <a:spLocks noGrp="1"/>
          </p:cNvSpPr>
          <p:nvPr>
            <p:ph idx="1"/>
          </p:nvPr>
        </p:nvSpPr>
        <p:spPr>
          <a:xfrm>
            <a:off x="4810259" y="649480"/>
            <a:ext cx="6555347" cy="5546047"/>
          </a:xfrm>
        </p:spPr>
        <p:txBody>
          <a:bodyPr anchor="ctr">
            <a:normAutofit/>
          </a:bodyPr>
          <a:lstStyle/>
          <a:p>
            <a:endParaRPr lang="ru-RU" sz="2000">
              <a:latin typeface="Times New Roman" panose="02020603050405020304" pitchFamily="18" charset="0"/>
              <a:cs typeface="Times New Roman" panose="02020603050405020304" pitchFamily="18" charset="0"/>
            </a:endParaRPr>
          </a:p>
          <a:p>
            <a:r>
              <a:rPr lang="ru-RU" sz="2000">
                <a:latin typeface="Times New Roman" panose="02020603050405020304" pitchFamily="18" charset="0"/>
                <a:cs typeface="Times New Roman" panose="02020603050405020304" pitchFamily="18" charset="0"/>
              </a:rPr>
              <a:t>С 4 дня от начала высыпаний сыпь начинает угасать. Больной считается с этого момента незаразным. На местах высыпаний формируется грубое шелушение с пигментацией, которое сохраняется в среднем 2 недели. Если течение болезни не тяжелое, катаральные симптомы тоже начинают угасать.</a:t>
            </a:r>
          </a:p>
        </p:txBody>
      </p:sp>
    </p:spTree>
    <p:extLst>
      <p:ext uri="{BB962C8B-B14F-4D97-AF65-F5344CB8AC3E}">
        <p14:creationId xmlns:p14="http://schemas.microsoft.com/office/powerpoint/2010/main" val="24500028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xmlns=""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xmlns=""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xmlns=""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p:cNvSpPr>
            <a:spLocks noGrp="1"/>
          </p:cNvSpPr>
          <p:nvPr>
            <p:ph type="title"/>
          </p:nvPr>
        </p:nvSpPr>
        <p:spPr>
          <a:xfrm>
            <a:off x="466722" y="586855"/>
            <a:ext cx="3201366" cy="3387497"/>
          </a:xfrm>
        </p:spPr>
        <p:txBody>
          <a:bodyPr anchor="b">
            <a:normAutofit/>
          </a:bodyPr>
          <a:lstStyle/>
          <a:p>
            <a:pPr algn="r"/>
            <a:r>
              <a:rPr lang="ru-RU" sz="4000">
                <a:solidFill>
                  <a:srgbClr val="FFFFFF"/>
                </a:solidFill>
                <a:latin typeface="Times New Roman" panose="02020603050405020304" pitchFamily="18" charset="0"/>
                <a:cs typeface="Times New Roman" panose="02020603050405020304" pitchFamily="18" charset="0"/>
              </a:rPr>
              <a:t>Возможные осложнения заболевания</a:t>
            </a:r>
            <a:br>
              <a:rPr lang="ru-RU" sz="4000">
                <a:solidFill>
                  <a:srgbClr val="FFFFFF"/>
                </a:solidFill>
                <a:latin typeface="Times New Roman" panose="02020603050405020304" pitchFamily="18" charset="0"/>
                <a:cs typeface="Times New Roman" panose="02020603050405020304" pitchFamily="18" charset="0"/>
              </a:rPr>
            </a:br>
            <a:endParaRPr lang="ru-RU" sz="4000">
              <a:solidFill>
                <a:srgbClr val="FFFFFF"/>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810259" y="649480"/>
            <a:ext cx="6555347" cy="5546047"/>
          </a:xfrm>
        </p:spPr>
        <p:txBody>
          <a:bodyPr anchor="ctr">
            <a:normAutofit/>
          </a:bodyPr>
          <a:lstStyle/>
          <a:p>
            <a:endParaRPr lang="ru-RU" sz="2000" dirty="0"/>
          </a:p>
          <a:p>
            <a:pPr marL="0" indent="0">
              <a:buNone/>
            </a:pPr>
            <a:r>
              <a:rPr lang="ru-RU" sz="2000" dirty="0">
                <a:latin typeface="Times New Roman" panose="02020603050405020304" pitchFamily="18" charset="0"/>
                <a:cs typeface="Times New Roman" panose="02020603050405020304" pitchFamily="18" charset="0"/>
              </a:rPr>
              <a:t>При правильном уходе за больным ребенком и соблюдении всех рекомендаций врача последствия преимущественно благоприятны. Болезнь не оставляет косметических несовершенств. Есть вероятность развития осложнений:</a:t>
            </a:r>
          </a:p>
          <a:p>
            <a:endParaRPr lang="ru-RU" sz="2000" dirty="0">
              <a:latin typeface="Times New Roman" panose="02020603050405020304" pitchFamily="18" charset="0"/>
              <a:cs typeface="Times New Roman" panose="02020603050405020304" pitchFamily="18" charset="0"/>
            </a:endParaRPr>
          </a:p>
          <a:p>
            <a:r>
              <a:rPr lang="ru-RU" sz="2000" dirty="0">
                <a:latin typeface="Times New Roman" panose="02020603050405020304" pitchFamily="18" charset="0"/>
                <a:cs typeface="Times New Roman" panose="02020603050405020304" pitchFamily="18" charset="0"/>
              </a:rPr>
              <a:t>    бактериальной пневмонии;</a:t>
            </a:r>
          </a:p>
          <a:p>
            <a:r>
              <a:rPr lang="ru-RU" sz="2000" dirty="0">
                <a:latin typeface="Times New Roman" panose="02020603050405020304" pitchFamily="18" charset="0"/>
                <a:cs typeface="Times New Roman" panose="02020603050405020304" pitchFamily="18" charset="0"/>
              </a:rPr>
              <a:t>    ларингита;</a:t>
            </a:r>
          </a:p>
          <a:p>
            <a:r>
              <a:rPr lang="ru-RU" sz="2000" dirty="0">
                <a:latin typeface="Times New Roman" panose="02020603050405020304" pitchFamily="18" charset="0"/>
                <a:cs typeface="Times New Roman" panose="02020603050405020304" pitchFamily="18" charset="0"/>
              </a:rPr>
              <a:t>    бронхита;</a:t>
            </a:r>
          </a:p>
          <a:p>
            <a:r>
              <a:rPr lang="ru-RU" sz="2000" dirty="0">
                <a:latin typeface="Times New Roman" panose="02020603050405020304" pitchFamily="18" charset="0"/>
                <a:cs typeface="Times New Roman" panose="02020603050405020304" pitchFamily="18" charset="0"/>
              </a:rPr>
              <a:t>    стоматита;</a:t>
            </a:r>
          </a:p>
          <a:p>
            <a:r>
              <a:rPr lang="ru-RU" sz="2000" dirty="0">
                <a:latin typeface="Times New Roman" panose="02020603050405020304" pitchFamily="18" charset="0"/>
                <a:cs typeface="Times New Roman" panose="02020603050405020304" pitchFamily="18" charset="0"/>
              </a:rPr>
              <a:t>    менингита;</a:t>
            </a:r>
          </a:p>
          <a:p>
            <a:r>
              <a:rPr lang="ru-RU" sz="2000" dirty="0">
                <a:latin typeface="Times New Roman" panose="02020603050405020304" pitchFamily="18" charset="0"/>
                <a:cs typeface="Times New Roman" panose="02020603050405020304" pitchFamily="18" charset="0"/>
              </a:rPr>
              <a:t>    полиневрита;</a:t>
            </a:r>
          </a:p>
          <a:p>
            <a:r>
              <a:rPr lang="ru-RU" sz="2000" dirty="0">
                <a:latin typeface="Times New Roman" panose="02020603050405020304" pitchFamily="18" charset="0"/>
                <a:cs typeface="Times New Roman" panose="02020603050405020304" pitchFamily="18" charset="0"/>
              </a:rPr>
              <a:t>    энцефалита</a:t>
            </a:r>
          </a:p>
        </p:txBody>
      </p:sp>
    </p:spTree>
    <p:extLst>
      <p:ext uri="{BB962C8B-B14F-4D97-AF65-F5344CB8AC3E}">
        <p14:creationId xmlns:p14="http://schemas.microsoft.com/office/powerpoint/2010/main" val="27868168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6A1473A6-3F22-483E-8A30-80B9D2B1459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xmlns="" id="{AA1375E3-3E53-4D75-BAB7-E5929BFCB25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flipH="1">
            <a:off x="534368" y="563918"/>
            <a:ext cx="4119932" cy="5978614"/>
            <a:chOff x="7513372" y="803186"/>
            <a:chExt cx="4163968" cy="5978614"/>
          </a:xfrm>
        </p:grpSpPr>
        <p:sp>
          <p:nvSpPr>
            <p:cNvPr id="11" name="Freeform 6">
              <a:extLst>
                <a:ext uri="{FF2B5EF4-FFF2-40B4-BE49-F238E27FC236}">
                  <a16:creationId xmlns:a16="http://schemas.microsoft.com/office/drawing/2014/main" xmlns="" id="{0BBEEF67-3DDF-46CF-8CD5-EA5F0E4FB07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xmlns="" id="{8FAC1C95-F817-487C-B8B2-CF141FBB1C2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xmlns="" id="{C2C5363A-D941-4AA1-8D38-D7E44A1E2E01}"/>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3" name="Объект 2"/>
          <p:cNvSpPr>
            <a:spLocks noGrp="1"/>
          </p:cNvSpPr>
          <p:nvPr>
            <p:ph idx="1"/>
          </p:nvPr>
        </p:nvSpPr>
        <p:spPr>
          <a:xfrm>
            <a:off x="4978708" y="885651"/>
            <a:ext cx="6525220" cy="4616849"/>
          </a:xfrm>
        </p:spPr>
        <p:txBody>
          <a:bodyPr anchor="ctr">
            <a:normAutofit/>
          </a:bodyPr>
          <a:lstStyle/>
          <a:p>
            <a:pPr marL="0" indent="0">
              <a:buNone/>
            </a:pPr>
            <a:r>
              <a:rPr lang="ru-RU" sz="2400">
                <a:latin typeface="Times New Roman" panose="02020603050405020304" pitchFamily="18" charset="0"/>
                <a:cs typeface="Times New Roman" panose="02020603050405020304" pitchFamily="18" charset="0"/>
              </a:rPr>
              <a:t>Во  многих  странах  мира  для  клинической  диагностики  кори  по рекомендации ВОЗ используется стандартное определение этой инфекции: любое заболевание человека с температурой выше 38ºС  генерализованной пятнисто-папулезной (не везикулярной) сыпью и с одним из следующих симптомов - кашель, насморк, конъюнктивит.</a:t>
            </a:r>
          </a:p>
        </p:txBody>
      </p:sp>
    </p:spTree>
    <p:extLst>
      <p:ext uri="{BB962C8B-B14F-4D97-AF65-F5344CB8AC3E}">
        <p14:creationId xmlns:p14="http://schemas.microsoft.com/office/powerpoint/2010/main" val="8059557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3E57A3F2-3497-430E-BCD2-151E9B5748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a:extLst>
              <a:ext uri="{FF2B5EF4-FFF2-40B4-BE49-F238E27FC236}">
                <a16:creationId xmlns:a16="http://schemas.microsoft.com/office/drawing/2014/main" xmlns="" id="{88B1F424-0E60-4F04-AFC7-00E1F21101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H="1">
            <a:off x="521144" y="911116"/>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xmlns="" id="{6B509DD1-7F4E-4C4D-9B18-626473A5F7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H="1">
            <a:off x="800164" y="643467"/>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8">
            <a:extLst>
              <a:ext uri="{FF2B5EF4-FFF2-40B4-BE49-F238E27FC236}">
                <a16:creationId xmlns:a16="http://schemas.microsoft.com/office/drawing/2014/main" xmlns="" id="{BB89D3BB-9A77-48E3-8C98-9A0A1DD4F7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795529" y="644382"/>
            <a:ext cx="3856024"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Заголовок 1"/>
          <p:cNvSpPr>
            <a:spLocks noGrp="1"/>
          </p:cNvSpPr>
          <p:nvPr>
            <p:ph type="title"/>
          </p:nvPr>
        </p:nvSpPr>
        <p:spPr>
          <a:xfrm>
            <a:off x="1322754" y="1522820"/>
            <a:ext cx="2748041" cy="3601914"/>
          </a:xfrm>
        </p:spPr>
        <p:txBody>
          <a:bodyPr anchor="ctr">
            <a:normAutofit/>
          </a:bodyPr>
          <a:lstStyle/>
          <a:p>
            <a:r>
              <a:rPr lang="ru-RU" sz="3600">
                <a:solidFill>
                  <a:srgbClr val="FFFFFF"/>
                </a:solidFill>
                <a:latin typeface="Times New Roman" panose="02020603050405020304" pitchFamily="18" charset="0"/>
                <a:cs typeface="Times New Roman" panose="02020603050405020304" pitchFamily="18" charset="0"/>
              </a:rPr>
              <a:t>Лечение</a:t>
            </a:r>
          </a:p>
        </p:txBody>
      </p:sp>
      <p:graphicFrame>
        <p:nvGraphicFramePr>
          <p:cNvPr id="5" name="Объект 2">
            <a:extLst>
              <a:ext uri="{FF2B5EF4-FFF2-40B4-BE49-F238E27FC236}">
                <a16:creationId xmlns:a16="http://schemas.microsoft.com/office/drawing/2014/main" xmlns="" id="{0C6A5F61-85DC-4F5A-857E-CEF68D892F2E}"/>
              </a:ext>
            </a:extLst>
          </p:cNvPr>
          <p:cNvGraphicFramePr>
            <a:graphicFrameLocks noGrp="1"/>
          </p:cNvGraphicFramePr>
          <p:nvPr>
            <p:ph idx="1"/>
            <p:extLst>
              <p:ext uri="{D42A27DB-BD31-4B8C-83A1-F6EECF244321}">
                <p14:modId xmlns:p14="http://schemas.microsoft.com/office/powerpoint/2010/main" val="2738839298"/>
              </p:ext>
            </p:extLst>
          </p:nvPr>
        </p:nvGraphicFramePr>
        <p:xfrm>
          <a:off x="5042848" y="643467"/>
          <a:ext cx="6489510" cy="5252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60792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827B839B-9ADE-406B-8590-F1CAEDED45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xmlns="" id="{CFE45BF0-46DB-408C-B5F7-7B11716805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xmlns="" id="{2AEBC8F2-97B1-41B4-93F1-2D289E197F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xmlns="" id="{472E3A19-F5D5-48FC-BB9C-48C2F68F59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xmlns="" id="{7A62E32F-BB65-43A8-8EB5-92346890E5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xmlns="" id="{14E91B64-9FCC-451E-AFB4-A827D63293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Заголовок 1"/>
          <p:cNvSpPr>
            <a:spLocks noGrp="1"/>
          </p:cNvSpPr>
          <p:nvPr>
            <p:ph type="title"/>
          </p:nvPr>
        </p:nvSpPr>
        <p:spPr>
          <a:xfrm>
            <a:off x="958506" y="800392"/>
            <a:ext cx="10264697" cy="1212102"/>
          </a:xfrm>
        </p:spPr>
        <p:txBody>
          <a:bodyPr>
            <a:normAutofit/>
          </a:bodyPr>
          <a:lstStyle/>
          <a:p>
            <a:r>
              <a:rPr lang="ru-RU" sz="4000">
                <a:solidFill>
                  <a:srgbClr val="FFFFFF"/>
                </a:solidFill>
                <a:latin typeface="Times New Roman" panose="02020603050405020304" pitchFamily="18" charset="0"/>
                <a:cs typeface="Times New Roman" panose="02020603050405020304" pitchFamily="18" charset="0"/>
              </a:rPr>
              <a:t>Лечение</a:t>
            </a:r>
          </a:p>
        </p:txBody>
      </p:sp>
      <p:sp>
        <p:nvSpPr>
          <p:cNvPr id="3" name="Объект 2"/>
          <p:cNvSpPr>
            <a:spLocks noGrp="1"/>
          </p:cNvSpPr>
          <p:nvPr>
            <p:ph idx="1"/>
          </p:nvPr>
        </p:nvSpPr>
        <p:spPr>
          <a:xfrm>
            <a:off x="1367624" y="2490436"/>
            <a:ext cx="9708995" cy="3567173"/>
          </a:xfrm>
        </p:spPr>
        <p:txBody>
          <a:bodyPr anchor="ctr">
            <a:normAutofit/>
          </a:bodyPr>
          <a:lstStyle/>
          <a:p>
            <a:r>
              <a:rPr lang="ru-RU" sz="2400">
                <a:latin typeface="Times New Roman" panose="02020603050405020304" pitchFamily="18" charset="0"/>
                <a:cs typeface="Times New Roman" panose="02020603050405020304" pitchFamily="18" charset="0"/>
              </a:rPr>
              <a:t>Несколько раз в день глаза промывают теплой кипяченой водой или 2% раствором гидрокарбоната натрия. После удаления гноя  и гнойных корок в глаза закапывают раствор ретинола ацетата  в масле по 1-2 капли 3-4 раза в день. Это предохраняет склеру от высыхания и предупреждает возникновение кератита. Сухие, потрескавшиеся губы смазывают борным вазелином или жиром. Нос прочищают ватными  тампонами,  смоченными  теплым  вазелиновым  маслом; </a:t>
            </a:r>
          </a:p>
          <a:p>
            <a:r>
              <a:rPr lang="ru-RU" sz="2400">
                <a:latin typeface="Times New Roman" panose="02020603050405020304" pitchFamily="18" charset="0"/>
                <a:cs typeface="Times New Roman" panose="02020603050405020304" pitchFamily="18" charset="0"/>
              </a:rPr>
              <a:t>при образовании корок рекомендуется закапывать в нос вазелиновое масло по 1-2 капли 3-4 раза в день.</a:t>
            </a:r>
          </a:p>
        </p:txBody>
      </p:sp>
    </p:spTree>
    <p:extLst>
      <p:ext uri="{BB962C8B-B14F-4D97-AF65-F5344CB8AC3E}">
        <p14:creationId xmlns:p14="http://schemas.microsoft.com/office/powerpoint/2010/main" val="31210509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827B839B-9ADE-406B-8590-F1CAEDED45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xmlns="" id="{CFE45BF0-46DB-408C-B5F7-7B11716805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xmlns="" id="{2AEBC8F2-97B1-41B4-93F1-2D289E197F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xmlns="" id="{472E3A19-F5D5-48FC-BB9C-48C2F68F59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xmlns="" id="{7A62E32F-BB65-43A8-8EB5-92346890E5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xmlns="" id="{14E91B64-9FCC-451E-AFB4-A827D63293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Объект 2"/>
          <p:cNvSpPr>
            <a:spLocks noGrp="1"/>
          </p:cNvSpPr>
          <p:nvPr>
            <p:ph idx="1"/>
          </p:nvPr>
        </p:nvSpPr>
        <p:spPr>
          <a:xfrm>
            <a:off x="1367624" y="2490436"/>
            <a:ext cx="9708995" cy="3567173"/>
          </a:xfrm>
        </p:spPr>
        <p:txBody>
          <a:bodyPr anchor="ctr">
            <a:normAutofit/>
          </a:bodyPr>
          <a:lstStyle/>
          <a:p>
            <a:r>
              <a:rPr lang="ru-RU" sz="2400">
                <a:latin typeface="Times New Roman" panose="02020603050405020304" pitchFamily="18" charset="0"/>
                <a:cs typeface="Times New Roman" panose="02020603050405020304" pitchFamily="18" charset="0"/>
              </a:rPr>
              <a:t>Лечение  слизистой  оболочки  полости  рта  состоит  в  поддержании гигиенического состояния полости рта: необходимо ежедневно чистить зубы или обрабатывать слабыми антисептическими растворами.  Трещины  на  губах  и  заеды  смазывают  кератопластическими средствами.  После  каждого  приема  пищи  необходимо  полоскать  и промывать  рот  крепким  чаем.  Гигиеническое  содержание  полости рта предупреждает развитие стоматитов.</a:t>
            </a:r>
          </a:p>
        </p:txBody>
      </p:sp>
    </p:spTree>
    <p:extLst>
      <p:ext uri="{BB962C8B-B14F-4D97-AF65-F5344CB8AC3E}">
        <p14:creationId xmlns:p14="http://schemas.microsoft.com/office/powerpoint/2010/main" val="31702316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827B839B-9ADE-406B-8590-F1CAEDED45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xmlns="" id="{CFE45BF0-46DB-408C-B5F7-7B11716805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xmlns="" id="{2AEBC8F2-97B1-41B4-93F1-2D289E197F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xmlns="" id="{472E3A19-F5D5-48FC-BB9C-48C2F68F59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xmlns="" id="{7A62E32F-BB65-43A8-8EB5-92346890E5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xmlns="" id="{14E91B64-9FCC-451E-AFB4-A827D63293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Объект 2"/>
          <p:cNvSpPr>
            <a:spLocks noGrp="1"/>
          </p:cNvSpPr>
          <p:nvPr>
            <p:ph idx="1"/>
          </p:nvPr>
        </p:nvSpPr>
        <p:spPr>
          <a:xfrm>
            <a:off x="1367624" y="2490436"/>
            <a:ext cx="9708995" cy="3567173"/>
          </a:xfrm>
        </p:spPr>
        <p:txBody>
          <a:bodyPr anchor="ctr">
            <a:normAutofit/>
          </a:bodyPr>
          <a:lstStyle/>
          <a:p>
            <a:r>
              <a:rPr lang="ru-RU" sz="2400">
                <a:latin typeface="Times New Roman" panose="02020603050405020304" pitchFamily="18" charset="0"/>
                <a:cs typeface="Times New Roman" panose="02020603050405020304" pitchFamily="18" charset="0"/>
              </a:rPr>
              <a:t>Назначение витамина А приводит к уменьшению тяжести болезни и снижению летальности.  Рекомендуется  детям  в  возрасте  от  2  мес  до  2  лет,  а также  всем  детям  старше  6  мес.,  страдающим  иммунодефицитом при клинических признаках недостатка витамина А, патологии всасывания в кишечнике, умеренно или резко выраженной гипотрофии, недавно эмигрированным из стран с высокой летальностью от кори.</a:t>
            </a:r>
          </a:p>
        </p:txBody>
      </p:sp>
    </p:spTree>
    <p:extLst>
      <p:ext uri="{BB962C8B-B14F-4D97-AF65-F5344CB8AC3E}">
        <p14:creationId xmlns:p14="http://schemas.microsoft.com/office/powerpoint/2010/main" val="40288392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6A1473A6-3F22-483E-8A30-80B9D2B1459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xmlns="" id="{AA1375E3-3E53-4D75-BAB7-E5929BFCB25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flipH="1">
            <a:off x="534368" y="563918"/>
            <a:ext cx="4119932" cy="5978614"/>
            <a:chOff x="7513372" y="803186"/>
            <a:chExt cx="4163968" cy="5978614"/>
          </a:xfrm>
        </p:grpSpPr>
        <p:sp>
          <p:nvSpPr>
            <p:cNvPr id="11" name="Freeform 6">
              <a:extLst>
                <a:ext uri="{FF2B5EF4-FFF2-40B4-BE49-F238E27FC236}">
                  <a16:creationId xmlns:a16="http://schemas.microsoft.com/office/drawing/2014/main" xmlns="" id="{0BBEEF67-3DDF-46CF-8CD5-EA5F0E4FB07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xmlns="" id="{8FAC1C95-F817-487C-B8B2-CF141FBB1C2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xmlns="" id="{C2C5363A-D941-4AA1-8D38-D7E44A1E2E01}"/>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Заголовок 1"/>
          <p:cNvSpPr>
            <a:spLocks noGrp="1"/>
          </p:cNvSpPr>
          <p:nvPr>
            <p:ph type="title"/>
          </p:nvPr>
        </p:nvSpPr>
        <p:spPr>
          <a:xfrm>
            <a:off x="1098468" y="885651"/>
            <a:ext cx="3229803" cy="4624603"/>
          </a:xfrm>
        </p:spPr>
        <p:txBody>
          <a:bodyPr>
            <a:normAutofit/>
          </a:bodyPr>
          <a:lstStyle/>
          <a:p>
            <a:r>
              <a:rPr lang="ru-RU" sz="3700">
                <a:solidFill>
                  <a:srgbClr val="FFFFFF"/>
                </a:solidFill>
                <a:latin typeface="Times New Roman" panose="02020603050405020304" pitchFamily="18" charset="0"/>
                <a:cs typeface="Times New Roman" panose="02020603050405020304" pitchFamily="18" charset="0"/>
              </a:rPr>
              <a:t>Профилактика</a:t>
            </a:r>
          </a:p>
        </p:txBody>
      </p:sp>
      <p:sp>
        <p:nvSpPr>
          <p:cNvPr id="3" name="Объект 2"/>
          <p:cNvSpPr>
            <a:spLocks noGrp="1"/>
          </p:cNvSpPr>
          <p:nvPr>
            <p:ph idx="1"/>
          </p:nvPr>
        </p:nvSpPr>
        <p:spPr>
          <a:xfrm>
            <a:off x="4978708" y="885651"/>
            <a:ext cx="6525220" cy="4616849"/>
          </a:xfrm>
        </p:spPr>
        <p:txBody>
          <a:bodyPr anchor="ctr">
            <a:normAutofit/>
          </a:bodyPr>
          <a:lstStyle/>
          <a:p>
            <a:pPr marL="0" indent="0">
              <a:buNone/>
            </a:pPr>
            <a:r>
              <a:rPr lang="ru-RU" sz="2400">
                <a:latin typeface="Times New Roman" panose="02020603050405020304" pitchFamily="18" charset="0"/>
                <a:cs typeface="Times New Roman" panose="02020603050405020304" pitchFamily="18" charset="0"/>
              </a:rPr>
              <a:t>Плановая профилактика кори проводится путем введения живой (аттенуированной) коревой вакцины или ММР II (вакцина для про-филактики  кори,  паротита  и  краснухи)  вакцинами  всем  детям,  не болевшим корью. Специфическая вакцинация проводится: живыми вакцинами против кори («Рувакс», Франция,  М-М-R-II, Нидерланды, «Приорикс», Бельгия)</a:t>
            </a:r>
          </a:p>
        </p:txBody>
      </p:sp>
    </p:spTree>
    <p:extLst>
      <p:ext uri="{BB962C8B-B14F-4D97-AF65-F5344CB8AC3E}">
        <p14:creationId xmlns:p14="http://schemas.microsoft.com/office/powerpoint/2010/main" val="30029773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A8384FB5-9ADC-4DDC-881B-597D56F5B1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91E5A9A7-95C6-4F4F-B00E-C82E07FE62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xmlns="" id="{D07DD2DE-F619-49DD-B5E7-03A290FF4E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85149191-5F60-4A28-AAFF-039F96B0F3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xmlns="" id="{F8260ED5-17F7-4158-B241-D51DD4CF1B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Заголовок 1"/>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Ветряная оспа</a:t>
            </a:r>
          </a:p>
        </p:txBody>
      </p:sp>
      <p:pic>
        <p:nvPicPr>
          <p:cNvPr id="4" name="Объект 3"/>
          <p:cNvPicPr>
            <a:picLocks noGrp="1" noChangeAspect="1"/>
          </p:cNvPicPr>
          <p:nvPr>
            <p:ph idx="1"/>
          </p:nvPr>
        </p:nvPicPr>
        <p:blipFill>
          <a:blip r:embed="rId2"/>
          <a:stretch>
            <a:fillRect/>
          </a:stretch>
        </p:blipFill>
        <p:spPr>
          <a:xfrm>
            <a:off x="4502428" y="1306437"/>
            <a:ext cx="7225748" cy="4245125"/>
          </a:xfrm>
          <a:prstGeom prst="rect">
            <a:avLst/>
          </a:prstGeom>
        </p:spPr>
      </p:pic>
    </p:spTree>
    <p:extLst>
      <p:ext uri="{BB962C8B-B14F-4D97-AF65-F5344CB8AC3E}">
        <p14:creationId xmlns:p14="http://schemas.microsoft.com/office/powerpoint/2010/main" val="22574597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827B839B-9ADE-406B-8590-F1CAEDED45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xmlns="" id="{CFE45BF0-46DB-408C-B5F7-7B11716805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xmlns="" id="{2AEBC8F2-97B1-41B4-93F1-2D289E197F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xmlns="" id="{472E3A19-F5D5-48FC-BB9C-48C2F68F59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xmlns="" id="{7A62E32F-BB65-43A8-8EB5-92346890E5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xmlns="" id="{14E91B64-9FCC-451E-AFB4-A827D63293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Заголовок 1"/>
          <p:cNvSpPr>
            <a:spLocks noGrp="1"/>
          </p:cNvSpPr>
          <p:nvPr>
            <p:ph type="title"/>
          </p:nvPr>
        </p:nvSpPr>
        <p:spPr>
          <a:xfrm>
            <a:off x="958506" y="800392"/>
            <a:ext cx="10264697" cy="1212102"/>
          </a:xfrm>
        </p:spPr>
        <p:txBody>
          <a:bodyPr>
            <a:normAutofit/>
          </a:bodyPr>
          <a:lstStyle/>
          <a:p>
            <a:r>
              <a:rPr lang="ru-RU" sz="4000">
                <a:solidFill>
                  <a:srgbClr val="FFFFFF"/>
                </a:solidFill>
                <a:latin typeface="Times New Roman" panose="02020603050405020304" pitchFamily="18" charset="0"/>
                <a:cs typeface="Times New Roman" panose="02020603050405020304" pitchFamily="18" charset="0"/>
              </a:rPr>
              <a:t>Ветряная оспа </a:t>
            </a:r>
            <a:r>
              <a:rPr lang="ru-RU" sz="4000">
                <a:solidFill>
                  <a:srgbClr val="FFFFFF"/>
                </a:solidFill>
              </a:rPr>
              <a:t/>
            </a:r>
            <a:br>
              <a:rPr lang="ru-RU" sz="4000">
                <a:solidFill>
                  <a:srgbClr val="FFFFFF"/>
                </a:solidFill>
              </a:rPr>
            </a:br>
            <a:endParaRPr lang="ru-RU" sz="4000">
              <a:solidFill>
                <a:srgbClr val="FFFFFF"/>
              </a:solidFill>
            </a:endParaRPr>
          </a:p>
        </p:txBody>
      </p:sp>
      <p:sp>
        <p:nvSpPr>
          <p:cNvPr id="3" name="Объект 2"/>
          <p:cNvSpPr>
            <a:spLocks noGrp="1"/>
          </p:cNvSpPr>
          <p:nvPr>
            <p:ph idx="1"/>
          </p:nvPr>
        </p:nvSpPr>
        <p:spPr>
          <a:xfrm>
            <a:off x="1367624" y="2490436"/>
            <a:ext cx="9708995" cy="3567173"/>
          </a:xfrm>
        </p:spPr>
        <p:txBody>
          <a:bodyPr anchor="ctr">
            <a:normAutofit/>
          </a:bodyPr>
          <a:lstStyle/>
          <a:p>
            <a:r>
              <a:rPr lang="ru-RU" sz="2400">
                <a:latin typeface="Times New Roman" panose="02020603050405020304" pitchFamily="18" charset="0"/>
                <a:cs typeface="Times New Roman" panose="02020603050405020304" pitchFamily="18" charset="0"/>
              </a:rPr>
              <a:t>Острое  инфекционное  заболевание,  вызываемое  вирусом  семейства  Herpes Viride, характеризующееся  умеренной  лихорадкой  и  появлением  на  коже  и  слизистых  оболочках мелких  пузырьков  с  прозрачным  содержимым.  Возбудитель  –  ДНК-содержащий  вирус,  по свойствам  близок  к  вирусу  простого  герпеса  и  неотличим  от  возбудителя  опоясывающего герпеса</a:t>
            </a:r>
          </a:p>
        </p:txBody>
      </p:sp>
    </p:spTree>
    <p:extLst>
      <p:ext uri="{BB962C8B-B14F-4D97-AF65-F5344CB8AC3E}">
        <p14:creationId xmlns:p14="http://schemas.microsoft.com/office/powerpoint/2010/main" val="4144359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B5FA7C47-B7C1-4D2E-AB49-ED23BA34BA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a:extLst>
              <a:ext uri="{FF2B5EF4-FFF2-40B4-BE49-F238E27FC236}">
                <a16:creationId xmlns:a16="http://schemas.microsoft.com/office/drawing/2014/main" xmlns="" id="{596EE156-ABF1-4329-A6BA-03B4254E08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H="1">
            <a:off x="521144" y="911116"/>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xmlns="" id="{19B9933F-AAB3-444A-8BB5-9CA194A8BC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H="1">
            <a:off x="0" y="1370435"/>
            <a:ext cx="527226"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xmlns="" id="{7D20183A-0B1D-4A1F-89B1-ADBEDBC6E5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H="1">
            <a:off x="800164" y="643467"/>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8">
            <a:extLst>
              <a:ext uri="{FF2B5EF4-FFF2-40B4-BE49-F238E27FC236}">
                <a16:creationId xmlns:a16="http://schemas.microsoft.com/office/drawing/2014/main" xmlns="" id="{131031D3-26CD-4214-A9A4-5857EFA15A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795529" y="644382"/>
            <a:ext cx="3856024"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Объект 2"/>
          <p:cNvSpPr>
            <a:spLocks noGrp="1"/>
          </p:cNvSpPr>
          <p:nvPr>
            <p:ph idx="1"/>
          </p:nvPr>
        </p:nvSpPr>
        <p:spPr>
          <a:xfrm>
            <a:off x="1139635" y="2546161"/>
            <a:ext cx="3200451" cy="2985929"/>
          </a:xfrm>
        </p:spPr>
        <p:txBody>
          <a:bodyPr anchor="t">
            <a:normAutofit/>
          </a:bodyPr>
          <a:lstStyle/>
          <a:p>
            <a:pPr marL="0" indent="0">
              <a:buNone/>
            </a:pPr>
            <a:r>
              <a:rPr lang="ru-RU" sz="1700">
                <a:solidFill>
                  <a:srgbClr val="FEFFFF"/>
                </a:solidFill>
                <a:latin typeface="Times New Roman" panose="02020603050405020304" pitchFamily="18" charset="0"/>
                <a:cs typeface="Times New Roman" panose="02020603050405020304" pitchFamily="18" charset="0"/>
              </a:rPr>
              <a:t>Основным источником инфекции является больной скарлатиной, который заразен с момента заболевания. </a:t>
            </a:r>
          </a:p>
          <a:p>
            <a:pPr marL="0" indent="0">
              <a:buNone/>
            </a:pPr>
            <a:r>
              <a:rPr lang="ru-RU" sz="1700">
                <a:solidFill>
                  <a:srgbClr val="FEFFFF"/>
                </a:solidFill>
                <a:latin typeface="Times New Roman" panose="02020603050405020304" pitchFamily="18" charset="0"/>
                <a:cs typeface="Times New Roman" panose="02020603050405020304" pitchFamily="18" charset="0"/>
              </a:rPr>
              <a:t>Инфекция передается воздушно-капельным  путем,  возможна  передача  инфекции  через  предметы  обихода, игрушки, одежду больного.</a:t>
            </a:r>
          </a:p>
        </p:txBody>
      </p:sp>
      <p:pic>
        <p:nvPicPr>
          <p:cNvPr id="4" name="Рисунок 3"/>
          <p:cNvPicPr>
            <a:picLocks noChangeAspect="1"/>
          </p:cNvPicPr>
          <p:nvPr/>
        </p:nvPicPr>
        <p:blipFill>
          <a:blip r:embed="rId2"/>
          <a:stretch>
            <a:fillRect/>
          </a:stretch>
        </p:blipFill>
        <p:spPr>
          <a:xfrm>
            <a:off x="4998268" y="817137"/>
            <a:ext cx="6539075" cy="4904306"/>
          </a:xfrm>
          <a:prstGeom prst="rect">
            <a:avLst/>
          </a:prstGeom>
        </p:spPr>
      </p:pic>
    </p:spTree>
    <p:extLst>
      <p:ext uri="{BB962C8B-B14F-4D97-AF65-F5344CB8AC3E}">
        <p14:creationId xmlns:p14="http://schemas.microsoft.com/office/powerpoint/2010/main" val="26514795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6A1473A6-3F22-483E-8A30-80B9D2B1459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xmlns="" id="{AA1375E3-3E53-4D75-BAB7-E5929BFCB25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flipH="1">
            <a:off x="534368" y="563918"/>
            <a:ext cx="4119932" cy="5978614"/>
            <a:chOff x="7513372" y="803186"/>
            <a:chExt cx="4163968" cy="5978614"/>
          </a:xfrm>
        </p:grpSpPr>
        <p:sp>
          <p:nvSpPr>
            <p:cNvPr id="11" name="Freeform 6">
              <a:extLst>
                <a:ext uri="{FF2B5EF4-FFF2-40B4-BE49-F238E27FC236}">
                  <a16:creationId xmlns:a16="http://schemas.microsoft.com/office/drawing/2014/main" xmlns="" id="{0BBEEF67-3DDF-46CF-8CD5-EA5F0E4FB07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xmlns="" id="{8FAC1C95-F817-487C-B8B2-CF141FBB1C2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xmlns="" id="{C2C5363A-D941-4AA1-8D38-D7E44A1E2E01}"/>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Заголовок 1"/>
          <p:cNvSpPr>
            <a:spLocks noGrp="1"/>
          </p:cNvSpPr>
          <p:nvPr>
            <p:ph type="title"/>
          </p:nvPr>
        </p:nvSpPr>
        <p:spPr>
          <a:xfrm>
            <a:off x="1098468" y="885651"/>
            <a:ext cx="3229803" cy="4624603"/>
          </a:xfrm>
        </p:spPr>
        <p:txBody>
          <a:bodyPr>
            <a:normAutofit/>
          </a:bodyPr>
          <a:lstStyle/>
          <a:p>
            <a:r>
              <a:rPr lang="ru-RU">
                <a:solidFill>
                  <a:srgbClr val="FFFFFF"/>
                </a:solidFill>
                <a:latin typeface="Times New Roman" panose="02020603050405020304" pitchFamily="18" charset="0"/>
                <a:cs typeface="Times New Roman" panose="02020603050405020304" pitchFamily="18" charset="0"/>
              </a:rPr>
              <a:t>Патогенез. </a:t>
            </a:r>
          </a:p>
        </p:txBody>
      </p:sp>
      <p:sp>
        <p:nvSpPr>
          <p:cNvPr id="3" name="Объект 2"/>
          <p:cNvSpPr>
            <a:spLocks noGrp="1"/>
          </p:cNvSpPr>
          <p:nvPr>
            <p:ph idx="1"/>
          </p:nvPr>
        </p:nvSpPr>
        <p:spPr>
          <a:xfrm>
            <a:off x="4978708" y="885651"/>
            <a:ext cx="6525220" cy="4616849"/>
          </a:xfrm>
        </p:spPr>
        <p:txBody>
          <a:bodyPr anchor="ctr">
            <a:normAutofit/>
          </a:bodyPr>
          <a:lstStyle/>
          <a:p>
            <a:r>
              <a:rPr lang="ru-RU" sz="2200">
                <a:latin typeface="Times New Roman" panose="02020603050405020304" pitchFamily="18" charset="0"/>
                <a:cs typeface="Times New Roman" panose="02020603050405020304" pitchFamily="18" charset="0"/>
              </a:rPr>
              <a:t>Входными  воротами  является  слизистая  оболочка  верхних  дыхательных путей.  Накопившись  в  регионарных  лимфатических  узлах  и  достигнув  порогового  уровня, вирус попадает в кровь по лимфатическим путям и заносится в эпителиальные клетки кожи и слизистых  оболочек.  В  месте  фиксации  вируса  на  коже и слизистых оболочках образуются пузырьки,  наполненные  серозным  содержимым  с  высокой  концентрацией  вируса.  Вирус ветряной  оспы  обладает  тропностью  к  нервной  ткани,  при  этом  могут  поражаться межпозвоночные ганглии, кора головного мозга и мозжечка. </a:t>
            </a:r>
          </a:p>
        </p:txBody>
      </p:sp>
    </p:spTree>
    <p:extLst>
      <p:ext uri="{BB962C8B-B14F-4D97-AF65-F5344CB8AC3E}">
        <p14:creationId xmlns:p14="http://schemas.microsoft.com/office/powerpoint/2010/main" val="16748039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426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Объект 3"/>
          <p:cNvPicPr>
            <a:picLocks noGrp="1" noChangeAspect="1"/>
          </p:cNvPicPr>
          <p:nvPr>
            <p:ph idx="1"/>
          </p:nvPr>
        </p:nvPicPr>
        <p:blipFill>
          <a:blip r:embed="rId2"/>
          <a:stretch>
            <a:fillRect/>
          </a:stretch>
        </p:blipFill>
        <p:spPr>
          <a:xfrm>
            <a:off x="2381956" y="643467"/>
            <a:ext cx="7428088" cy="5571066"/>
          </a:xfrm>
          <a:prstGeom prst="rect">
            <a:avLst/>
          </a:prstGeom>
        </p:spPr>
      </p:pic>
    </p:spTree>
    <p:extLst>
      <p:ext uri="{BB962C8B-B14F-4D97-AF65-F5344CB8AC3E}">
        <p14:creationId xmlns:p14="http://schemas.microsoft.com/office/powerpoint/2010/main" val="21399903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xmlns=""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xmlns=""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xmlns=""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Объект 2">
            <a:extLst>
              <a:ext uri="{FF2B5EF4-FFF2-40B4-BE49-F238E27FC236}">
                <a16:creationId xmlns:a16="http://schemas.microsoft.com/office/drawing/2014/main" xmlns="" id="{4E14FC59-E88C-447F-8DCA-0CB01A52E653}"/>
              </a:ext>
            </a:extLst>
          </p:cNvPr>
          <p:cNvGraphicFramePr>
            <a:graphicFrameLocks noGrp="1"/>
          </p:cNvGraphicFramePr>
          <p:nvPr>
            <p:ph idx="1"/>
            <p:extLst>
              <p:ext uri="{D42A27DB-BD31-4B8C-83A1-F6EECF244321}">
                <p14:modId xmlns:p14="http://schemas.microsoft.com/office/powerpoint/2010/main" val="143133168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796663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FDDEF810-FBAE-4C80-B905-316331395C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46">
            <a:extLst>
              <a:ext uri="{FF2B5EF4-FFF2-40B4-BE49-F238E27FC236}">
                <a16:creationId xmlns:a16="http://schemas.microsoft.com/office/drawing/2014/main" xmlns="" id="{FD8C7A0F-D774-4978-AA9C-7E703C2F463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09710" y="837744"/>
            <a:ext cx="403225" cy="1344168"/>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7">
            <a:extLst>
              <a:ext uri="{FF2B5EF4-FFF2-40B4-BE49-F238E27FC236}">
                <a16:creationId xmlns:a16="http://schemas.microsoft.com/office/drawing/2014/main" xmlns="" id="{61C7310A-3A42-4F75-8058-7F39E52B11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644660" y="640894"/>
            <a:ext cx="168275" cy="1344168"/>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14">
            <a:extLst>
              <a:ext uri="{FF2B5EF4-FFF2-40B4-BE49-F238E27FC236}">
                <a16:creationId xmlns:a16="http://schemas.microsoft.com/office/drawing/2014/main" xmlns="" id="{27D88313-56C7-45D8-8D97-2F5CCBF996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644055" y="635715"/>
            <a:ext cx="11544897" cy="117957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aphicFrame>
        <p:nvGraphicFramePr>
          <p:cNvPr id="5" name="Объект 2">
            <a:extLst>
              <a:ext uri="{FF2B5EF4-FFF2-40B4-BE49-F238E27FC236}">
                <a16:creationId xmlns:a16="http://schemas.microsoft.com/office/drawing/2014/main" xmlns="" id="{D502219D-E97B-49B0-AB07-4A4E00309B5F}"/>
              </a:ext>
            </a:extLst>
          </p:cNvPr>
          <p:cNvGraphicFramePr>
            <a:graphicFrameLocks noGrp="1"/>
          </p:cNvGraphicFramePr>
          <p:nvPr>
            <p:ph idx="1"/>
            <p:extLst>
              <p:ext uri="{D42A27DB-BD31-4B8C-83A1-F6EECF244321}">
                <p14:modId xmlns:p14="http://schemas.microsoft.com/office/powerpoint/2010/main" val="2484344401"/>
              </p:ext>
            </p:extLst>
          </p:nvPr>
        </p:nvGraphicFramePr>
        <p:xfrm>
          <a:off x="1047280" y="2189664"/>
          <a:ext cx="10095789" cy="40326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47711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FDDEF810-FBAE-4C80-B905-316331395C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46">
            <a:extLst>
              <a:ext uri="{FF2B5EF4-FFF2-40B4-BE49-F238E27FC236}">
                <a16:creationId xmlns:a16="http://schemas.microsoft.com/office/drawing/2014/main" xmlns="" id="{FD8C7A0F-D774-4978-AA9C-7E703C2F463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09710" y="837744"/>
            <a:ext cx="403225" cy="1344168"/>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7">
            <a:extLst>
              <a:ext uri="{FF2B5EF4-FFF2-40B4-BE49-F238E27FC236}">
                <a16:creationId xmlns:a16="http://schemas.microsoft.com/office/drawing/2014/main" xmlns="" id="{61C7310A-3A42-4F75-8058-7F39E52B11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644660" y="640894"/>
            <a:ext cx="168275" cy="1344168"/>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14">
            <a:extLst>
              <a:ext uri="{FF2B5EF4-FFF2-40B4-BE49-F238E27FC236}">
                <a16:creationId xmlns:a16="http://schemas.microsoft.com/office/drawing/2014/main" xmlns="" id="{27D88313-56C7-45D8-8D97-2F5CCBF996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644055" y="635715"/>
            <a:ext cx="11544897" cy="117957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aphicFrame>
        <p:nvGraphicFramePr>
          <p:cNvPr id="5" name="Объект 2">
            <a:extLst>
              <a:ext uri="{FF2B5EF4-FFF2-40B4-BE49-F238E27FC236}">
                <a16:creationId xmlns:a16="http://schemas.microsoft.com/office/drawing/2014/main" xmlns="" id="{0277295E-FA03-4317-9287-64618B787D62}"/>
              </a:ext>
            </a:extLst>
          </p:cNvPr>
          <p:cNvGraphicFramePr>
            <a:graphicFrameLocks noGrp="1"/>
          </p:cNvGraphicFramePr>
          <p:nvPr>
            <p:ph idx="1"/>
            <p:extLst>
              <p:ext uri="{D42A27DB-BD31-4B8C-83A1-F6EECF244321}">
                <p14:modId xmlns:p14="http://schemas.microsoft.com/office/powerpoint/2010/main" val="2603755000"/>
              </p:ext>
            </p:extLst>
          </p:nvPr>
        </p:nvGraphicFramePr>
        <p:xfrm>
          <a:off x="1047280" y="2189664"/>
          <a:ext cx="10095789" cy="40326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91197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6A1473A6-3F22-483E-8A30-80B9D2B1459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xmlns="" id="{AA1375E3-3E53-4D75-BAB7-E5929BFCB25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flipH="1">
            <a:off x="534368" y="563918"/>
            <a:ext cx="4119932" cy="5978614"/>
            <a:chOff x="7513372" y="803186"/>
            <a:chExt cx="4163968" cy="5978614"/>
          </a:xfrm>
        </p:grpSpPr>
        <p:sp>
          <p:nvSpPr>
            <p:cNvPr id="11" name="Freeform 6">
              <a:extLst>
                <a:ext uri="{FF2B5EF4-FFF2-40B4-BE49-F238E27FC236}">
                  <a16:creationId xmlns:a16="http://schemas.microsoft.com/office/drawing/2014/main" xmlns="" id="{0BBEEF67-3DDF-46CF-8CD5-EA5F0E4FB07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xmlns="" id="{8FAC1C95-F817-487C-B8B2-CF141FBB1C2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xmlns="" id="{C2C5363A-D941-4AA1-8D38-D7E44A1E2E01}"/>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Заголовок 1"/>
          <p:cNvSpPr>
            <a:spLocks noGrp="1"/>
          </p:cNvSpPr>
          <p:nvPr>
            <p:ph type="title"/>
          </p:nvPr>
        </p:nvSpPr>
        <p:spPr>
          <a:xfrm>
            <a:off x="1098468" y="885651"/>
            <a:ext cx="3229803" cy="4624603"/>
          </a:xfrm>
        </p:spPr>
        <p:txBody>
          <a:bodyPr>
            <a:normAutofit/>
          </a:bodyPr>
          <a:lstStyle/>
          <a:p>
            <a:r>
              <a:rPr lang="ru-RU">
                <a:solidFill>
                  <a:srgbClr val="FFFFFF"/>
                </a:solidFill>
                <a:latin typeface="Times New Roman" panose="02020603050405020304" pitchFamily="18" charset="0"/>
                <a:cs typeface="Times New Roman" panose="02020603050405020304" pitchFamily="18" charset="0"/>
              </a:rPr>
              <a:t>Лечение</a:t>
            </a:r>
          </a:p>
        </p:txBody>
      </p:sp>
      <p:sp>
        <p:nvSpPr>
          <p:cNvPr id="3" name="Объект 2"/>
          <p:cNvSpPr>
            <a:spLocks noGrp="1"/>
          </p:cNvSpPr>
          <p:nvPr>
            <p:ph idx="1"/>
          </p:nvPr>
        </p:nvSpPr>
        <p:spPr>
          <a:xfrm>
            <a:off x="4978708" y="885651"/>
            <a:ext cx="6525220" cy="4616849"/>
          </a:xfrm>
        </p:spPr>
        <p:txBody>
          <a:bodyPr anchor="ctr">
            <a:normAutofit/>
          </a:bodyPr>
          <a:lstStyle/>
          <a:p>
            <a:r>
              <a:rPr lang="ru-RU" sz="1500">
                <a:latin typeface="Times New Roman" panose="02020603050405020304" pitchFamily="18" charset="0"/>
                <a:cs typeface="Times New Roman" panose="02020603050405020304" pitchFamily="18" charset="0"/>
              </a:rPr>
              <a:t>В период высыпания и лихорадки требуется соблюдение постельного режима. Элементы сыпи смазывают раствором анилиновых красителей: 1-2% водным или спиртовым растворами бриллиантового зеленого, генцианового фиолетового, метиленового синего. </a:t>
            </a:r>
          </a:p>
          <a:p>
            <a:r>
              <a:rPr lang="ru-RU" sz="1500">
                <a:latin typeface="Times New Roman" panose="02020603050405020304" pitchFamily="18" charset="0"/>
                <a:cs typeface="Times New Roman" panose="02020603050405020304" pitchFamily="18" charset="0"/>
              </a:rPr>
              <a:t>Очень хорошо смазывать элементы сыпи водными растворами марганцовокислого калия в разведении 1:5000 или 2-3% йодной настойки. Эффективна обработка 3% раствором перекиси водорода. </a:t>
            </a:r>
          </a:p>
          <a:p>
            <a:r>
              <a:rPr lang="ru-RU" sz="1500">
                <a:latin typeface="Times New Roman" panose="02020603050405020304" pitchFamily="18" charset="0"/>
                <a:cs typeface="Times New Roman" panose="02020603050405020304" pitchFamily="18" charset="0"/>
              </a:rPr>
              <a:t>Для уменьшения зуда кожу можно смазывать глицерином, обтирать водой с уксусом или спиртом. Показаны антигистаминные препараты (псило-бальзам, фенистил). </a:t>
            </a:r>
          </a:p>
          <a:p>
            <a:r>
              <a:rPr lang="ru-RU" sz="1500">
                <a:latin typeface="Times New Roman" panose="02020603050405020304" pitchFamily="18" charset="0"/>
                <a:cs typeface="Times New Roman" panose="02020603050405020304" pitchFamily="18" charset="0"/>
              </a:rPr>
              <a:t>При тяжелой форме заболевания с выраженными симптомами интоксикации проводится дезинтоксикационная терапия. Эффективны в отношении лечения ветряной оспы противовирусные препараты (ацикловир, видарабин) .</a:t>
            </a:r>
          </a:p>
          <a:p>
            <a:r>
              <a:rPr lang="ru-RU" sz="1500">
                <a:latin typeface="Times New Roman" panose="02020603050405020304" pitchFamily="18" charset="0"/>
                <a:cs typeface="Times New Roman" panose="02020603050405020304" pitchFamily="18" charset="0"/>
              </a:rPr>
              <a:t>Антибиотики при ветряной оспе назначают в случае присоединения вторичной бактериальной инфекции и гнойных осложнений. </a:t>
            </a:r>
          </a:p>
        </p:txBody>
      </p:sp>
    </p:spTree>
    <p:extLst>
      <p:ext uri="{BB962C8B-B14F-4D97-AF65-F5344CB8AC3E}">
        <p14:creationId xmlns:p14="http://schemas.microsoft.com/office/powerpoint/2010/main" val="30459272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6A1473A6-3F22-483E-8A30-80B9D2B1459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xmlns="" id="{AA1375E3-3E53-4D75-BAB7-E5929BFCB25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flipH="1">
            <a:off x="534368" y="563918"/>
            <a:ext cx="4119932" cy="5978614"/>
            <a:chOff x="7513372" y="803186"/>
            <a:chExt cx="4163968" cy="5978614"/>
          </a:xfrm>
        </p:grpSpPr>
        <p:sp>
          <p:nvSpPr>
            <p:cNvPr id="11" name="Freeform 6">
              <a:extLst>
                <a:ext uri="{FF2B5EF4-FFF2-40B4-BE49-F238E27FC236}">
                  <a16:creationId xmlns:a16="http://schemas.microsoft.com/office/drawing/2014/main" xmlns="" id="{0BBEEF67-3DDF-46CF-8CD5-EA5F0E4FB07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xmlns="" id="{8FAC1C95-F817-487C-B8B2-CF141FBB1C2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xmlns="" id="{C2C5363A-D941-4AA1-8D38-D7E44A1E2E01}"/>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Заголовок 1"/>
          <p:cNvSpPr>
            <a:spLocks noGrp="1"/>
          </p:cNvSpPr>
          <p:nvPr>
            <p:ph type="title"/>
          </p:nvPr>
        </p:nvSpPr>
        <p:spPr>
          <a:xfrm>
            <a:off x="1098468" y="885651"/>
            <a:ext cx="3229803" cy="4624603"/>
          </a:xfrm>
        </p:spPr>
        <p:txBody>
          <a:bodyPr>
            <a:normAutofit/>
          </a:bodyPr>
          <a:lstStyle/>
          <a:p>
            <a:r>
              <a:rPr lang="ru-RU" sz="3400">
                <a:solidFill>
                  <a:srgbClr val="FFFFFF"/>
                </a:solidFill>
                <a:latin typeface="Times New Roman" panose="02020603050405020304" pitchFamily="18" charset="0"/>
                <a:cs typeface="Times New Roman" panose="02020603050405020304" pitchFamily="18" charset="0"/>
              </a:rPr>
              <a:t>Для лечения ветряночных язв во рту применяются мази и полоскания следующими препаратами:</a:t>
            </a:r>
            <a:br>
              <a:rPr lang="ru-RU" sz="3400">
                <a:solidFill>
                  <a:srgbClr val="FFFFFF"/>
                </a:solidFill>
                <a:latin typeface="Times New Roman" panose="02020603050405020304" pitchFamily="18" charset="0"/>
                <a:cs typeface="Times New Roman" panose="02020603050405020304" pitchFamily="18" charset="0"/>
              </a:rPr>
            </a:br>
            <a:endParaRPr lang="ru-RU" sz="3400">
              <a:solidFill>
                <a:srgbClr val="FFFFFF"/>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978708" y="885651"/>
            <a:ext cx="6525220" cy="4616849"/>
          </a:xfrm>
        </p:spPr>
        <p:txBody>
          <a:bodyPr anchor="ctr">
            <a:normAutofit/>
          </a:bodyPr>
          <a:lstStyle/>
          <a:p>
            <a:endParaRPr lang="ru-RU" sz="2200"/>
          </a:p>
          <a:p>
            <a:r>
              <a:rPr lang="ru-RU" sz="2200">
                <a:latin typeface="Times New Roman" panose="02020603050405020304" pitchFamily="18" charset="0"/>
                <a:cs typeface="Times New Roman" panose="02020603050405020304" pitchFamily="18" charset="0"/>
              </a:rPr>
              <a:t>    Фурацилин. 2 таблетки растворить в стакане горячей воды и тщательно размешать. Можно купить готовый раствор в аптеке.</a:t>
            </a:r>
          </a:p>
          <a:p>
            <a:r>
              <a:rPr lang="ru-RU" sz="2200">
                <a:latin typeface="Times New Roman" panose="02020603050405020304" pitchFamily="18" charset="0"/>
                <a:cs typeface="Times New Roman" panose="02020603050405020304" pitchFamily="18" charset="0"/>
              </a:rPr>
              <a:t>    Мирамистин. Разовая доза составляет 10 – 15 мл, лекарство может использоваться как для полосканий, так и для орошения пузырьков ветрянки во рту у ребенка. Орошение осуществляется с помощью специальной насадки-распылителя, которая идет в комплекте с флаконом</a:t>
            </a:r>
          </a:p>
          <a:p>
            <a:pPr marL="0" indent="0">
              <a:buNone/>
            </a:pPr>
            <a:r>
              <a:rPr lang="ru-RU" sz="2200" u="sng">
                <a:latin typeface="Times New Roman" panose="02020603050405020304" pitchFamily="18" charset="0"/>
                <a:cs typeface="Times New Roman" panose="02020603050405020304" pitchFamily="18" charset="0"/>
              </a:rPr>
              <a:t>! Нельзя использовать р-р бриллиантовый зеелный на слизистых оболочках!</a:t>
            </a:r>
          </a:p>
        </p:txBody>
      </p:sp>
    </p:spTree>
    <p:extLst>
      <p:ext uri="{BB962C8B-B14F-4D97-AF65-F5344CB8AC3E}">
        <p14:creationId xmlns:p14="http://schemas.microsoft.com/office/powerpoint/2010/main" val="5669647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3E57A3F2-3497-430E-BCD2-151E9B5748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a:extLst>
              <a:ext uri="{FF2B5EF4-FFF2-40B4-BE49-F238E27FC236}">
                <a16:creationId xmlns:a16="http://schemas.microsoft.com/office/drawing/2014/main" xmlns="" id="{88B1F424-0E60-4F04-AFC7-00E1F21101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H="1">
            <a:off x="521144" y="911116"/>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xmlns="" id="{6B509DD1-7F4E-4C4D-9B18-626473A5F7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H="1">
            <a:off x="800164" y="643467"/>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8">
            <a:extLst>
              <a:ext uri="{FF2B5EF4-FFF2-40B4-BE49-F238E27FC236}">
                <a16:creationId xmlns:a16="http://schemas.microsoft.com/office/drawing/2014/main" xmlns="" id="{BB89D3BB-9A77-48E3-8C98-9A0A1DD4F7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795529" y="644382"/>
            <a:ext cx="3856024"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Заголовок 1"/>
          <p:cNvSpPr>
            <a:spLocks noGrp="1"/>
          </p:cNvSpPr>
          <p:nvPr>
            <p:ph type="title"/>
          </p:nvPr>
        </p:nvSpPr>
        <p:spPr>
          <a:xfrm>
            <a:off x="1322754" y="1522820"/>
            <a:ext cx="2748041" cy="3601914"/>
          </a:xfrm>
        </p:spPr>
        <p:txBody>
          <a:bodyPr anchor="ctr">
            <a:normAutofit/>
          </a:bodyPr>
          <a:lstStyle/>
          <a:p>
            <a:r>
              <a:rPr lang="ru-RU" sz="3100">
                <a:solidFill>
                  <a:srgbClr val="FFFFFF"/>
                </a:solidFill>
                <a:latin typeface="Times New Roman" panose="02020603050405020304" pitchFamily="18" charset="0"/>
                <a:cs typeface="Times New Roman" panose="02020603050405020304" pitchFamily="18" charset="0"/>
              </a:rPr>
              <a:t>Профилактика</a:t>
            </a:r>
            <a:br>
              <a:rPr lang="ru-RU" sz="3100">
                <a:solidFill>
                  <a:srgbClr val="FFFFFF"/>
                </a:solidFill>
                <a:latin typeface="Times New Roman" panose="02020603050405020304" pitchFamily="18" charset="0"/>
                <a:cs typeface="Times New Roman" panose="02020603050405020304" pitchFamily="18" charset="0"/>
              </a:rPr>
            </a:br>
            <a:endParaRPr lang="ru-RU" sz="3100">
              <a:solidFill>
                <a:srgbClr val="FFFFFF"/>
              </a:solidFill>
              <a:latin typeface="Times New Roman" panose="02020603050405020304" pitchFamily="18" charset="0"/>
              <a:cs typeface="Times New Roman" panose="02020603050405020304" pitchFamily="18" charset="0"/>
            </a:endParaRPr>
          </a:p>
        </p:txBody>
      </p:sp>
      <p:graphicFrame>
        <p:nvGraphicFramePr>
          <p:cNvPr id="5" name="Объект 2">
            <a:extLst>
              <a:ext uri="{FF2B5EF4-FFF2-40B4-BE49-F238E27FC236}">
                <a16:creationId xmlns:a16="http://schemas.microsoft.com/office/drawing/2014/main" xmlns="" id="{392A6F28-1935-4D25-95F4-15418C41A155}"/>
              </a:ext>
            </a:extLst>
          </p:cNvPr>
          <p:cNvGraphicFramePr>
            <a:graphicFrameLocks noGrp="1"/>
          </p:cNvGraphicFramePr>
          <p:nvPr>
            <p:ph idx="1"/>
            <p:extLst>
              <p:ext uri="{D42A27DB-BD31-4B8C-83A1-F6EECF244321}">
                <p14:modId xmlns:p14="http://schemas.microsoft.com/office/powerpoint/2010/main" val="1341569813"/>
              </p:ext>
            </p:extLst>
          </p:nvPr>
        </p:nvGraphicFramePr>
        <p:xfrm>
          <a:off x="5042848" y="643467"/>
          <a:ext cx="6489510" cy="5252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475711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827B839B-9ADE-406B-8590-F1CAEDED45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xmlns="" id="{CFE45BF0-46DB-408C-B5F7-7B11716805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xmlns="" id="{2AEBC8F2-97B1-41B4-93F1-2D289E197F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xmlns="" id="{472E3A19-F5D5-48FC-BB9C-48C2F68F59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xmlns="" id="{7A62E32F-BB65-43A8-8EB5-92346890E5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xmlns="" id="{14E91B64-9FCC-451E-AFB4-A827D63293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Заголовок 1"/>
          <p:cNvSpPr>
            <a:spLocks noGrp="1"/>
          </p:cNvSpPr>
          <p:nvPr>
            <p:ph type="title"/>
          </p:nvPr>
        </p:nvSpPr>
        <p:spPr>
          <a:xfrm>
            <a:off x="958506" y="800392"/>
            <a:ext cx="10264697" cy="1212102"/>
          </a:xfrm>
        </p:spPr>
        <p:txBody>
          <a:bodyPr>
            <a:normAutofit/>
          </a:bodyPr>
          <a:lstStyle/>
          <a:p>
            <a:r>
              <a:rPr lang="ru-RU" sz="4000">
                <a:solidFill>
                  <a:srgbClr val="FFFFFF"/>
                </a:solidFill>
                <a:latin typeface="Times New Roman" panose="02020603050405020304" pitchFamily="18" charset="0"/>
                <a:cs typeface="Times New Roman" panose="02020603050405020304" pitchFamily="18" charset="0"/>
              </a:rPr>
              <a:t>Профилактика</a:t>
            </a:r>
          </a:p>
        </p:txBody>
      </p:sp>
      <p:sp>
        <p:nvSpPr>
          <p:cNvPr id="3" name="Объект 2"/>
          <p:cNvSpPr>
            <a:spLocks noGrp="1"/>
          </p:cNvSpPr>
          <p:nvPr>
            <p:ph idx="1"/>
          </p:nvPr>
        </p:nvSpPr>
        <p:spPr>
          <a:xfrm>
            <a:off x="1367624" y="2490436"/>
            <a:ext cx="9708995" cy="3567173"/>
          </a:xfrm>
        </p:spPr>
        <p:txBody>
          <a:bodyPr anchor="ctr">
            <a:normAutofit/>
          </a:bodyPr>
          <a:lstStyle/>
          <a:p>
            <a:r>
              <a:rPr lang="ru-RU" sz="2400">
                <a:latin typeface="Times New Roman" panose="02020603050405020304" pitchFamily="18" charset="0"/>
                <a:cs typeface="Times New Roman" panose="02020603050405020304" pitchFamily="18" charset="0"/>
              </a:rPr>
              <a:t>достаточное проветривание помещений и влажная уборка;</a:t>
            </a:r>
          </a:p>
          <a:p>
            <a:endParaRPr lang="ru-RU" sz="2400">
              <a:latin typeface="Times New Roman" panose="02020603050405020304" pitchFamily="18" charset="0"/>
              <a:cs typeface="Times New Roman" panose="02020603050405020304" pitchFamily="18" charset="0"/>
            </a:endParaRPr>
          </a:p>
          <a:p>
            <a:r>
              <a:rPr lang="ru-RU" sz="2400">
                <a:latin typeface="Times New Roman" panose="02020603050405020304" pitchFamily="18" charset="0"/>
                <a:cs typeface="Times New Roman" panose="02020603050405020304" pitchFamily="18" charset="0"/>
              </a:rPr>
              <a:t>активная специфическая иммунизация - за рубежом используют живую аттенуированную варицелла-зостер вакцину (или “Окавакс”);</a:t>
            </a:r>
          </a:p>
          <a:p>
            <a:r>
              <a:rPr lang="ru-RU" sz="2400">
                <a:latin typeface="Times New Roman" panose="02020603050405020304" pitchFamily="18" charset="0"/>
                <a:cs typeface="Times New Roman" panose="02020603050405020304" pitchFamily="18" charset="0"/>
              </a:rPr>
              <a:t>пассивная специфическая профилактика иммуноглобулином варицелла-зостер показана контактным детям из “группы риска” с заболеваниями крови, иммунодефицитными состояниями и беременным женщинам, которые не болели ветряной оспой (опоясывающим лишаем). </a:t>
            </a:r>
          </a:p>
        </p:txBody>
      </p:sp>
    </p:spTree>
    <p:extLst>
      <p:ext uri="{BB962C8B-B14F-4D97-AF65-F5344CB8AC3E}">
        <p14:creationId xmlns:p14="http://schemas.microsoft.com/office/powerpoint/2010/main" val="27672013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2791" y="365125"/>
            <a:ext cx="8414982" cy="685753"/>
          </a:xfr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a:normAutofit fontScale="90000"/>
          </a:bodyPr>
          <a:lstStyle/>
          <a:p>
            <a:r>
              <a:rPr lang="ru-RU" dirty="0" smtClean="0">
                <a:solidFill>
                  <a:schemeClr val="accent1">
                    <a:lumMod val="50000"/>
                  </a:schemeClr>
                </a:solidFill>
              </a:rPr>
              <a:t>Заключение</a:t>
            </a:r>
            <a:endParaRPr lang="ru-RU" dirty="0">
              <a:solidFill>
                <a:schemeClr val="accent1">
                  <a:lumMod val="50000"/>
                </a:schemeClr>
              </a:solidFill>
            </a:endParaRPr>
          </a:p>
        </p:txBody>
      </p:sp>
      <p:sp>
        <p:nvSpPr>
          <p:cNvPr id="3" name="Объект 2"/>
          <p:cNvSpPr>
            <a:spLocks noGrp="1"/>
          </p:cNvSpPr>
          <p:nvPr>
            <p:ph idx="1"/>
          </p:nvPr>
        </p:nvSpPr>
        <p:spPr>
          <a:xfrm>
            <a:off x="2920620" y="1405720"/>
            <a:ext cx="8897203" cy="4061560"/>
          </a:xfrm>
        </p:spPr>
        <p:txBody>
          <a:bodyPr>
            <a:normAutofit fontScale="85000" lnSpcReduction="20000"/>
          </a:bodyPr>
          <a:lstStyle/>
          <a:p>
            <a:r>
              <a:rPr lang="ru-RU" dirty="0"/>
              <a:t>Для понимания этиологии, патогенеза, а следовательно, и проведения успешного лечения того или иного заболевания слизистой оболочки полости рта, детский стоматолог должен учитывать разнообразие одновременно действующих на слизистую оболочку местных и общих факторов.</a:t>
            </a:r>
          </a:p>
          <a:p>
            <a:r>
              <a:rPr lang="ru-RU" dirty="0"/>
              <a:t>Необходимо тщательно собирать анамнез, проводить всестороннее клиническое обследование ребенка совместно с педиатром, невропатологом и другими специалистами, использовать дополнительные методы исследования: цитологию, биопсию, биологические пробы и т. д. Ряд заболеваний слизистой оболочки полости рта наблюдается в любом возрасте, но у детей большинство стоматитов протекает более остро, со значительными нарушениями общего состояния организма</a:t>
            </a:r>
          </a:p>
          <a:p>
            <a:pPr marL="0" indent="0">
              <a:buNone/>
            </a:pPr>
            <a:endParaRPr lang="ru-RU" dirty="0"/>
          </a:p>
        </p:txBody>
      </p:sp>
    </p:spTree>
    <p:extLst>
      <p:ext uri="{BB962C8B-B14F-4D97-AF65-F5344CB8AC3E}">
        <p14:creationId xmlns:p14="http://schemas.microsoft.com/office/powerpoint/2010/main" val="2234377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3E57A3F2-3497-430E-BCD2-151E9B5748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a:extLst>
              <a:ext uri="{FF2B5EF4-FFF2-40B4-BE49-F238E27FC236}">
                <a16:creationId xmlns:a16="http://schemas.microsoft.com/office/drawing/2014/main" xmlns="" id="{88B1F424-0E60-4F04-AFC7-00E1F21101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H="1">
            <a:off x="521144" y="911116"/>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xmlns="" id="{6B509DD1-7F4E-4C4D-9B18-626473A5F7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H="1">
            <a:off x="800164" y="643467"/>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8">
            <a:extLst>
              <a:ext uri="{FF2B5EF4-FFF2-40B4-BE49-F238E27FC236}">
                <a16:creationId xmlns:a16="http://schemas.microsoft.com/office/drawing/2014/main" xmlns="" id="{BB89D3BB-9A77-48E3-8C98-9A0A1DD4F7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795529" y="644382"/>
            <a:ext cx="3856024"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aphicFrame>
        <p:nvGraphicFramePr>
          <p:cNvPr id="5" name="Объект 2">
            <a:extLst>
              <a:ext uri="{FF2B5EF4-FFF2-40B4-BE49-F238E27FC236}">
                <a16:creationId xmlns:a16="http://schemas.microsoft.com/office/drawing/2014/main" xmlns="" id="{2AFF0149-DE4E-4E52-B99A-2883B2B6EF6F}"/>
              </a:ext>
            </a:extLst>
          </p:cNvPr>
          <p:cNvGraphicFramePr>
            <a:graphicFrameLocks noGrp="1"/>
          </p:cNvGraphicFramePr>
          <p:nvPr>
            <p:ph idx="1"/>
            <p:extLst>
              <p:ext uri="{D42A27DB-BD31-4B8C-83A1-F6EECF244321}">
                <p14:modId xmlns:p14="http://schemas.microsoft.com/office/powerpoint/2010/main" val="3979779586"/>
              </p:ext>
            </p:extLst>
          </p:nvPr>
        </p:nvGraphicFramePr>
        <p:xfrm>
          <a:off x="5042848" y="643467"/>
          <a:ext cx="6489510" cy="5252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535450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1BE4F293-0A40-4AA3-8747-1C7D9F3EEA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xmlns="" id="{5D1CC8B8-2CD1-45F6-9CED-CA310400222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09710" y="635715"/>
            <a:ext cx="11142208" cy="2482136"/>
            <a:chOff x="409710" y="635715"/>
            <a:chExt cx="11142208" cy="2482136"/>
          </a:xfrm>
        </p:grpSpPr>
        <p:sp>
          <p:nvSpPr>
            <p:cNvPr id="12" name="Freeform 44">
              <a:extLst>
                <a:ext uri="{FF2B5EF4-FFF2-40B4-BE49-F238E27FC236}">
                  <a16:creationId xmlns:a16="http://schemas.microsoft.com/office/drawing/2014/main" xmlns="" id="{D0486316-3F2D-434E-AF23-A8EDD6E78DD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5">
              <a:extLst>
                <a:ext uri="{FF2B5EF4-FFF2-40B4-BE49-F238E27FC236}">
                  <a16:creationId xmlns:a16="http://schemas.microsoft.com/office/drawing/2014/main" xmlns="" id="{2AF5945E-96EF-472A-8B30-5AC427AA400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xmlns="" id="{F43F39F5-753C-4BA6-AF2B-6F0EEE25AD4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xmlns="" id="{2CC5073C-8188-4DE4-B2AB-9C87DDA4F0F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xmlns="" id="{AEF2074A-D7D4-4AF6-866A-31DDF66B1F7B}"/>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Заголовок 1"/>
          <p:cNvSpPr>
            <a:spLocks noGrp="1"/>
          </p:cNvSpPr>
          <p:nvPr>
            <p:ph type="title"/>
          </p:nvPr>
        </p:nvSpPr>
        <p:spPr>
          <a:xfrm>
            <a:off x="1353666" y="759805"/>
            <a:ext cx="10000133" cy="1325563"/>
          </a:xfrm>
        </p:spPr>
        <p:txBody>
          <a:bodyPr>
            <a:normAutofit/>
          </a:bodyPr>
          <a:lstStyle/>
          <a:p>
            <a:r>
              <a:rPr lang="ru-RU" sz="4000">
                <a:solidFill>
                  <a:srgbClr val="FFFFFF"/>
                </a:solidFill>
                <a:latin typeface="Times New Roman" panose="02020603050405020304" pitchFamily="18" charset="0"/>
                <a:cs typeface="Times New Roman" panose="02020603050405020304" pitchFamily="18" charset="0"/>
              </a:rPr>
              <a:t>Список используемой литературы:</a:t>
            </a:r>
          </a:p>
        </p:txBody>
      </p:sp>
      <p:graphicFrame>
        <p:nvGraphicFramePr>
          <p:cNvPr id="5" name="Объект 2">
            <a:extLst>
              <a:ext uri="{FF2B5EF4-FFF2-40B4-BE49-F238E27FC236}">
                <a16:creationId xmlns:a16="http://schemas.microsoft.com/office/drawing/2014/main" xmlns="" id="{5B049393-CEF4-4C6D-B00D-3C9ECDD39FF2}"/>
              </a:ext>
            </a:extLst>
          </p:cNvPr>
          <p:cNvGraphicFramePr>
            <a:graphicFrameLocks noGrp="1"/>
          </p:cNvGraphicFramePr>
          <p:nvPr>
            <p:ph idx="1"/>
            <p:extLst>
              <p:ext uri="{D42A27DB-BD31-4B8C-83A1-F6EECF244321}">
                <p14:modId xmlns:p14="http://schemas.microsoft.com/office/powerpoint/2010/main" val="3912479019"/>
              </p:ext>
            </p:extLst>
          </p:nvPr>
        </p:nvGraphicFramePr>
        <p:xfrm>
          <a:off x="1422492" y="2499837"/>
          <a:ext cx="9507778" cy="3714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10504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62500" lnSpcReduction="20000"/>
          </a:bodyPr>
          <a:lstStyle/>
          <a:p>
            <a:r>
              <a:rPr lang="ru-RU" dirty="0"/>
              <a:t>Противовирусные препараты в педиатрической практике: учеб.- метод. пособие / сост. </a:t>
            </a:r>
            <a:r>
              <a:rPr lang="ru-RU" dirty="0" err="1" smtClean="0"/>
              <a:t>А.А.Астапов</a:t>
            </a:r>
            <a:r>
              <a:rPr lang="ru-RU" dirty="0"/>
              <a:t>, Г.Г. </a:t>
            </a:r>
            <a:r>
              <a:rPr lang="ru-RU" dirty="0" err="1"/>
              <a:t>Максименя</a:t>
            </a:r>
            <a:r>
              <a:rPr lang="ru-RU" dirty="0"/>
              <a:t>, </a:t>
            </a:r>
            <a:r>
              <a:rPr lang="ru-RU" dirty="0" err="1"/>
              <a:t>А.А.Зборовская</a:t>
            </a:r>
            <a:r>
              <a:rPr lang="ru-RU" dirty="0"/>
              <a:t>. 2-е изд., </a:t>
            </a:r>
            <a:r>
              <a:rPr lang="ru-RU" dirty="0" err="1"/>
              <a:t>перераб</a:t>
            </a:r>
            <a:r>
              <a:rPr lang="ru-RU" dirty="0"/>
              <a:t>. и доп. - Минск : БГМУ, </a:t>
            </a:r>
            <a:r>
              <a:rPr lang="ru-RU" dirty="0" smtClean="0"/>
              <a:t>2009</a:t>
            </a:r>
            <a:r>
              <a:rPr lang="ru-RU" dirty="0"/>
              <a:t>. – 32с.</a:t>
            </a:r>
          </a:p>
          <a:p>
            <a:r>
              <a:rPr lang="ru-RU" dirty="0" err="1"/>
              <a:t>Мазанкова</a:t>
            </a:r>
            <a:r>
              <a:rPr lang="ru-RU" dirty="0"/>
              <a:t> Л.Н. Ветряная оспа у детей: особенности течения и </a:t>
            </a:r>
            <a:br>
              <a:rPr lang="ru-RU" dirty="0"/>
            </a:br>
            <a:r>
              <a:rPr lang="ru-RU" dirty="0"/>
              <a:t>лечения//</a:t>
            </a:r>
            <a:r>
              <a:rPr lang="ru-RU" dirty="0" err="1"/>
              <a:t>Consilium</a:t>
            </a:r>
            <a:r>
              <a:rPr lang="ru-RU" dirty="0"/>
              <a:t> </a:t>
            </a:r>
            <a:r>
              <a:rPr lang="ru-RU" dirty="0" err="1"/>
              <a:t>medicum</a:t>
            </a:r>
            <a:r>
              <a:rPr lang="ru-RU" dirty="0"/>
              <a:t>: Педиатрия. – 2006. - Том 8 No1</a:t>
            </a:r>
            <a:r>
              <a:rPr lang="ru-RU" dirty="0" smtClean="0"/>
              <a:t>.</a:t>
            </a:r>
          </a:p>
          <a:p>
            <a:r>
              <a:rPr lang="ru-RU" dirty="0"/>
              <a:t>Противовирусные препараты в педиатрической практике: учеб.- метод. пособие / сост. </a:t>
            </a:r>
            <a:br>
              <a:rPr lang="ru-RU" dirty="0"/>
            </a:br>
            <a:r>
              <a:rPr lang="ru-RU" dirty="0" err="1"/>
              <a:t>А.А.Астапов</a:t>
            </a:r>
            <a:r>
              <a:rPr lang="ru-RU" dirty="0"/>
              <a:t>, Г.Г. </a:t>
            </a:r>
            <a:r>
              <a:rPr lang="ru-RU" dirty="0" err="1"/>
              <a:t>Максименя</a:t>
            </a:r>
            <a:r>
              <a:rPr lang="ru-RU" dirty="0"/>
              <a:t>, </a:t>
            </a:r>
            <a:r>
              <a:rPr lang="ru-RU" dirty="0" err="1"/>
              <a:t>А.А.Зборовская</a:t>
            </a:r>
            <a:r>
              <a:rPr lang="ru-RU" dirty="0"/>
              <a:t>. 2-е изд., </a:t>
            </a:r>
            <a:r>
              <a:rPr lang="ru-RU" dirty="0" err="1"/>
              <a:t>перераб</a:t>
            </a:r>
            <a:r>
              <a:rPr lang="ru-RU" dirty="0"/>
              <a:t>. и доп. - Минск : БГМУ, </a:t>
            </a:r>
            <a:br>
              <a:rPr lang="ru-RU" dirty="0"/>
            </a:br>
            <a:r>
              <a:rPr lang="ru-RU" dirty="0"/>
              <a:t>2009. – 32с</a:t>
            </a:r>
            <a:r>
              <a:rPr lang="ru-RU" dirty="0" smtClean="0"/>
              <a:t>.</a:t>
            </a:r>
          </a:p>
          <a:p>
            <a:r>
              <a:rPr lang="ru-RU" dirty="0"/>
              <a:t>Поражения слизистой оболочки полости рта у детей при вирусных заболеваниях: учеб.- </a:t>
            </a:r>
            <a:br>
              <a:rPr lang="ru-RU" dirty="0"/>
            </a:br>
            <a:r>
              <a:rPr lang="ru-RU" dirty="0"/>
              <a:t>метод. пособие / </a:t>
            </a:r>
            <a:r>
              <a:rPr lang="ru-RU" dirty="0" err="1"/>
              <a:t>В.П.Михайловская</a:t>
            </a:r>
            <a:r>
              <a:rPr lang="ru-RU" dirty="0"/>
              <a:t>, </a:t>
            </a:r>
            <a:r>
              <a:rPr lang="ru-RU" dirty="0" err="1"/>
              <a:t>Т.Г.Белая</a:t>
            </a:r>
            <a:r>
              <a:rPr lang="ru-RU" dirty="0"/>
              <a:t>, Е.И. Мельникова. – Минск : БГМУ, 2009. </a:t>
            </a:r>
            <a:br>
              <a:rPr lang="ru-RU" dirty="0"/>
            </a:br>
            <a:r>
              <a:rPr lang="ru-RU" dirty="0"/>
              <a:t>–38 с.</a:t>
            </a:r>
            <a:endParaRPr lang="en-US" dirty="0"/>
          </a:p>
          <a:p>
            <a:r>
              <a:rPr lang="ru-RU" dirty="0"/>
              <a:t>Организация профилактической и противоэпидемической работы в медицинских организациях стоматологического профиля: учебное пособие для студентов / Н. Н. </a:t>
            </a:r>
            <a:r>
              <a:rPr lang="ru-RU" dirty="0" err="1"/>
              <a:t>Шибачева</a:t>
            </a:r>
            <a:r>
              <a:rPr lang="ru-RU" dirty="0"/>
              <a:t>, С. Н. Орлова, Е. Н. </a:t>
            </a:r>
            <a:r>
              <a:rPr lang="ru-RU" dirty="0" err="1"/>
              <a:t>Копышева</a:t>
            </a:r>
            <a:r>
              <a:rPr lang="ru-RU" dirty="0"/>
              <a:t>, Л. П. Федоровых, Е. С. Федосеева, В. М. Куксенко, М. Г. </a:t>
            </a:r>
            <a:r>
              <a:rPr lang="ru-RU" dirty="0" err="1"/>
              <a:t>Курчанинова</a:t>
            </a:r>
            <a:r>
              <a:rPr lang="ru-RU" dirty="0"/>
              <a:t> — Иваново: ГБОУ ВПО </a:t>
            </a:r>
            <a:r>
              <a:rPr lang="ru-RU" dirty="0" err="1"/>
              <a:t>ИвГМА</a:t>
            </a:r>
            <a:r>
              <a:rPr lang="ru-RU" dirty="0"/>
              <a:t> </a:t>
            </a:r>
            <a:r>
              <a:rPr lang="ru-RU" dirty="0" err="1"/>
              <a:t>Минздравсоцразвития</a:t>
            </a:r>
            <a:r>
              <a:rPr lang="ru-RU" dirty="0"/>
              <a:t> России, 2012. — 76 </a:t>
            </a:r>
            <a:r>
              <a:rPr lang="ru-RU" dirty="0" smtClean="0"/>
              <a:t>с</a:t>
            </a:r>
          </a:p>
          <a:p>
            <a:r>
              <a:rPr lang="ru-RU" dirty="0" smtClean="0"/>
              <a:t>Заболевания </a:t>
            </a:r>
            <a:r>
              <a:rPr lang="ru-RU" dirty="0"/>
              <a:t>слизистой оболочки рта: учебно-методическое пособие / М.Н. Волкова, Ю.П. Чернявский, Н.А. </a:t>
            </a:r>
            <a:r>
              <a:rPr lang="ru-RU" dirty="0" err="1"/>
              <a:t>Сахарук</a:t>
            </a:r>
            <a:r>
              <a:rPr lang="ru-RU" dirty="0"/>
              <a:t>, Ю.Р. </a:t>
            </a:r>
            <a:r>
              <a:rPr lang="ru-RU" dirty="0" err="1"/>
              <a:t>Еленская</a:t>
            </a:r>
            <a:r>
              <a:rPr lang="ru-RU" dirty="0"/>
              <a:t>. – Витебск: ВГМУ, 2016. – 236 с.</a:t>
            </a:r>
            <a:endParaRPr lang="en-US" dirty="0"/>
          </a:p>
          <a:p>
            <a:endParaRPr lang="en-US" dirty="0"/>
          </a:p>
          <a:p>
            <a:pPr marL="0" indent="0">
              <a:buNone/>
            </a:pPr>
            <a:endParaRPr lang="ru-RU" dirty="0"/>
          </a:p>
        </p:txBody>
      </p:sp>
    </p:spTree>
    <p:extLst>
      <p:ext uri="{BB962C8B-B14F-4D97-AF65-F5344CB8AC3E}">
        <p14:creationId xmlns:p14="http://schemas.microsoft.com/office/powerpoint/2010/main" val="42260404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xmlns="" id="{8D58E966-456A-48F4-81B4-C4D0C00206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5">
            <a:extLst>
              <a:ext uri="{FF2B5EF4-FFF2-40B4-BE49-F238E27FC236}">
                <a16:creationId xmlns:a16="http://schemas.microsoft.com/office/drawing/2014/main" xmlns="" id="{5523C670-74D7-4ED8-BA51-B6FB6557024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6454331" y="1756600"/>
            <a:ext cx="1080325" cy="4736395"/>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6">
            <a:extLst>
              <a:ext uri="{FF2B5EF4-FFF2-40B4-BE49-F238E27FC236}">
                <a16:creationId xmlns:a16="http://schemas.microsoft.com/office/drawing/2014/main" xmlns="" id="{BAEEE533-7CA5-4134-A14A-8575F66C61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6846901" y="1357766"/>
            <a:ext cx="687754" cy="430312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xmlns="" id="{E64B7817-E956-406B-A85B-5AEF36B1F5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6848912" y="1135060"/>
            <a:ext cx="409371" cy="416921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8">
            <a:extLst>
              <a:ext uri="{FF2B5EF4-FFF2-40B4-BE49-F238E27FC236}">
                <a16:creationId xmlns:a16="http://schemas.microsoft.com/office/drawing/2014/main" xmlns="" id="{92FC9C1F-8CBA-4083-8724-3735C556D8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781691" y="1124043"/>
            <a:ext cx="6477233" cy="3978121"/>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Заголовок 1"/>
          <p:cNvSpPr>
            <a:spLocks noGrp="1"/>
          </p:cNvSpPr>
          <p:nvPr>
            <p:ph type="title"/>
          </p:nvPr>
        </p:nvSpPr>
        <p:spPr>
          <a:xfrm>
            <a:off x="1371599" y="1445775"/>
            <a:ext cx="5385391" cy="3342435"/>
          </a:xfrm>
        </p:spPr>
        <p:txBody>
          <a:bodyPr vert="horz" lIns="91440" tIns="45720" rIns="91440" bIns="45720" rtlCol="0" anchor="ctr">
            <a:normAutofit/>
          </a:bodyPr>
          <a:lstStyle/>
          <a:p>
            <a:pPr algn="r"/>
            <a:r>
              <a:rPr lang="en-US" sz="6000" kern="1200">
                <a:solidFill>
                  <a:srgbClr val="FFFFFF"/>
                </a:solidFill>
                <a:latin typeface="+mj-lt"/>
                <a:ea typeface="+mj-ea"/>
                <a:cs typeface="+mj-cs"/>
              </a:rPr>
              <a:t>Благодарю за внимание!</a:t>
            </a:r>
          </a:p>
        </p:txBody>
      </p:sp>
    </p:spTree>
    <p:extLst>
      <p:ext uri="{BB962C8B-B14F-4D97-AF65-F5344CB8AC3E}">
        <p14:creationId xmlns:p14="http://schemas.microsoft.com/office/powerpoint/2010/main" val="927553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81AEB8A9-B768-4E30-BA55-D919E66873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Заголовок 1">
            <a:extLst>
              <a:ext uri="{FF2B5EF4-FFF2-40B4-BE49-F238E27FC236}">
                <a16:creationId xmlns:a16="http://schemas.microsoft.com/office/drawing/2014/main" xmlns="" id="{B2886F04-682D-41F3-A175-23C0E97FDA02}"/>
              </a:ext>
            </a:extLst>
          </p:cNvPr>
          <p:cNvSpPr>
            <a:spLocks noGrp="1"/>
          </p:cNvSpPr>
          <p:nvPr>
            <p:ph type="title"/>
          </p:nvPr>
        </p:nvSpPr>
        <p:spPr>
          <a:xfrm>
            <a:off x="643467" y="640080"/>
            <a:ext cx="3096427" cy="5613236"/>
          </a:xfrm>
        </p:spPr>
        <p:txBody>
          <a:bodyPr vert="horz" lIns="91440" tIns="45720" rIns="91440" bIns="45720" rtlCol="0" anchor="ctr">
            <a:normAutofit/>
          </a:bodyPr>
          <a:lstStyle/>
          <a:p>
            <a:r>
              <a:rPr kumimoji="0" lang="en-US" b="0" i="0" u="none" strike="noStrike" kern="1200" cap="none" spc="0" normalizeH="0" baseline="0" noProof="0">
                <a:ln>
                  <a:noFill/>
                </a:ln>
                <a:solidFill>
                  <a:srgbClr val="FFFFFF"/>
                </a:solidFill>
                <a:effectLst/>
                <a:uLnTx/>
                <a:uFillTx/>
                <a:latin typeface="+mj-lt"/>
                <a:ea typeface="+mj-ea"/>
                <a:cs typeface="+mj-cs"/>
              </a:rPr>
              <a:t>Проявление скарлатины в полости рта</a:t>
            </a:r>
            <a:endParaRPr lang="en-US" kern="1200">
              <a:solidFill>
                <a:srgbClr val="FFFFFF"/>
              </a:solidFill>
              <a:latin typeface="+mj-lt"/>
              <a:ea typeface="+mj-ea"/>
              <a:cs typeface="+mj-cs"/>
            </a:endParaRPr>
          </a:p>
        </p:txBody>
      </p:sp>
      <p:sp>
        <p:nvSpPr>
          <p:cNvPr id="4" name="Объект 3">
            <a:extLst>
              <a:ext uri="{FF2B5EF4-FFF2-40B4-BE49-F238E27FC236}">
                <a16:creationId xmlns:a16="http://schemas.microsoft.com/office/drawing/2014/main" xmlns="" id="{77401A98-662F-423C-89DF-531E51CFE31F}"/>
              </a:ext>
            </a:extLst>
          </p:cNvPr>
          <p:cNvSpPr>
            <a:spLocks noGrp="1"/>
          </p:cNvSpPr>
          <p:nvPr>
            <p:ph sz="half" idx="1"/>
          </p:nvPr>
        </p:nvSpPr>
        <p:spPr>
          <a:xfrm>
            <a:off x="4699818" y="640082"/>
            <a:ext cx="6848715" cy="2484884"/>
          </a:xfrm>
        </p:spPr>
        <p:txBody>
          <a:bodyPr vert="horz" lIns="91440" tIns="45720" rIns="91440" bIns="45720" rtlCol="0" anchor="ctr">
            <a:normAutofit/>
          </a:bodyPr>
          <a:lstStyle/>
          <a:p>
            <a:pPr marL="0"/>
            <a:r>
              <a:rPr lang="en-US" sz="1700"/>
              <a:t>Постоянным симптомом  скарлатины  является  ангина,  для  нее типична  яркая  гиперемия  ротоглотки  ( миндалин,  язычка,  дужек)  –  «пылающий  зев»  с мелкоточечной  сыпью  в  центре  мягкого  неба,  причем  гиперемия  четко  ограничена  и  не распространяется  на  слизистую  оболочку  твердого  неба.  Для  скарлатины  характерна сухость  слизистой  оболочки  полости  рта,  ее  гиперемия.</a:t>
            </a:r>
          </a:p>
          <a:p>
            <a:pPr marL="0"/>
            <a:r>
              <a:rPr lang="en-US" sz="1700"/>
              <a:t>  В области  мягкого неба появляются ярко-красные петехии диаметром 1-2мм. Характерны изменения  слизистой  оболочки    языка.  В  начале  болезни  язык  обложен  серо-желтым налетом. </a:t>
            </a:r>
          </a:p>
          <a:p>
            <a:endParaRPr lang="en-US" sz="1700"/>
          </a:p>
        </p:txBody>
      </p:sp>
      <p:pic>
        <p:nvPicPr>
          <p:cNvPr id="6" name="Объект 3">
            <a:extLst>
              <a:ext uri="{FF2B5EF4-FFF2-40B4-BE49-F238E27FC236}">
                <a16:creationId xmlns:a16="http://schemas.microsoft.com/office/drawing/2014/main" xmlns="" id="{23CA2D1B-3C71-479E-9A33-8ECFAF99A536}"/>
              </a:ext>
            </a:extLst>
          </p:cNvPr>
          <p:cNvPicPr>
            <a:picLocks noGrp="1" noChangeAspect="1"/>
          </p:cNvPicPr>
          <p:nvPr>
            <p:ph sz="half" idx="2"/>
          </p:nvPr>
        </p:nvPicPr>
        <p:blipFill>
          <a:blip r:embed="rId2"/>
          <a:stretch>
            <a:fillRect/>
          </a:stretch>
        </p:blipFill>
        <p:spPr>
          <a:xfrm>
            <a:off x="4654297" y="3760144"/>
            <a:ext cx="6894236" cy="1861443"/>
          </a:xfrm>
          <a:prstGeom prst="rect">
            <a:avLst/>
          </a:prstGeom>
        </p:spPr>
      </p:pic>
    </p:spTree>
    <p:extLst>
      <p:ext uri="{BB962C8B-B14F-4D97-AF65-F5344CB8AC3E}">
        <p14:creationId xmlns:p14="http://schemas.microsoft.com/office/powerpoint/2010/main" val="565591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1013" y="3752849"/>
            <a:ext cx="3290887" cy="2452687"/>
          </a:xfrm>
        </p:spPr>
        <p:txBody>
          <a:bodyPr vert="horz" lIns="91440" tIns="45720" rIns="91440" bIns="45720" rtlCol="0" anchor="ctr">
            <a:normAutofit/>
          </a:bodyPr>
          <a:lstStyle/>
          <a:p>
            <a:r>
              <a:rPr lang="en-US" sz="3600"/>
              <a:t>Проявление скарлатины в полости рта.</a:t>
            </a:r>
          </a:p>
        </p:txBody>
      </p:sp>
      <p:pic>
        <p:nvPicPr>
          <p:cNvPr id="5" name="Объект 3">
            <a:extLst>
              <a:ext uri="{FF2B5EF4-FFF2-40B4-BE49-F238E27FC236}">
                <a16:creationId xmlns:a16="http://schemas.microsoft.com/office/drawing/2014/main" xmlns="" id="{53B734C8-2EAA-4683-AFB8-08F1DF5F067C}"/>
              </a:ext>
            </a:extLst>
          </p:cNvPr>
          <p:cNvPicPr>
            <a:picLocks noGrp="1" noChangeAspect="1"/>
          </p:cNvPicPr>
          <p:nvPr>
            <p:ph sz="half" idx="2"/>
          </p:nvPr>
        </p:nvPicPr>
        <p:blipFill rotWithShape="1">
          <a:blip r:embed="rId2"/>
          <a:srcRect l="9438" r="1847" b="-1"/>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Объект 2"/>
          <p:cNvSpPr>
            <a:spLocks noGrp="1"/>
          </p:cNvSpPr>
          <p:nvPr>
            <p:ph sz="half" idx="1"/>
          </p:nvPr>
        </p:nvSpPr>
        <p:spPr>
          <a:xfrm>
            <a:off x="4223982" y="3752850"/>
            <a:ext cx="7485413" cy="2762250"/>
          </a:xfrm>
        </p:spPr>
        <p:txBody>
          <a:bodyPr vert="horz" lIns="91440" tIns="45720" rIns="91440" bIns="45720" rtlCol="0" anchor="ctr">
            <a:normAutofit/>
          </a:bodyPr>
          <a:lstStyle/>
          <a:p>
            <a:pPr marL="0"/>
            <a:r>
              <a:rPr lang="en-US" sz="1400" dirty="0" err="1"/>
              <a:t>На</a:t>
            </a:r>
            <a:r>
              <a:rPr lang="en-US" sz="1400" dirty="0"/>
              <a:t> 3-й </a:t>
            </a:r>
            <a:r>
              <a:rPr lang="en-US" sz="1400" dirty="0" err="1"/>
              <a:t>день</a:t>
            </a:r>
            <a:r>
              <a:rPr lang="en-US" sz="1400" dirty="0"/>
              <a:t> </a:t>
            </a:r>
            <a:r>
              <a:rPr lang="en-US" sz="1400" dirty="0" err="1"/>
              <a:t>начинает</a:t>
            </a:r>
            <a:r>
              <a:rPr lang="en-US" sz="1400" dirty="0"/>
              <a:t> </a:t>
            </a:r>
            <a:r>
              <a:rPr lang="en-US" sz="1400" dirty="0" err="1"/>
              <a:t>очищаться</a:t>
            </a:r>
            <a:r>
              <a:rPr lang="en-US" sz="1400" dirty="0"/>
              <a:t> с </a:t>
            </a:r>
            <a:r>
              <a:rPr lang="en-US" sz="1400" dirty="0" err="1"/>
              <a:t>краев</a:t>
            </a:r>
            <a:r>
              <a:rPr lang="en-US" sz="1400" dirty="0"/>
              <a:t> и </a:t>
            </a:r>
            <a:r>
              <a:rPr lang="en-US" sz="1400" dirty="0" err="1"/>
              <a:t>кончика</a:t>
            </a:r>
            <a:r>
              <a:rPr lang="en-US" sz="1400" dirty="0"/>
              <a:t>, </a:t>
            </a:r>
            <a:r>
              <a:rPr lang="en-US" sz="1400" dirty="0" err="1"/>
              <a:t>что</a:t>
            </a:r>
            <a:r>
              <a:rPr lang="en-US" sz="1400" dirty="0"/>
              <a:t> </a:t>
            </a:r>
            <a:r>
              <a:rPr lang="en-US" sz="1400" dirty="0" err="1"/>
              <a:t>сопровождается</a:t>
            </a:r>
            <a:r>
              <a:rPr lang="en-US" sz="1400" dirty="0"/>
              <a:t> </a:t>
            </a:r>
            <a:r>
              <a:rPr lang="en-US" sz="1400" dirty="0" err="1"/>
              <a:t>сильной</a:t>
            </a:r>
            <a:r>
              <a:rPr lang="en-US" sz="1400" dirty="0"/>
              <a:t> </a:t>
            </a:r>
            <a:r>
              <a:rPr lang="en-US" sz="1400" dirty="0" err="1"/>
              <a:t>десквамацией</a:t>
            </a:r>
            <a:r>
              <a:rPr lang="en-US" sz="1400" dirty="0"/>
              <a:t>  </a:t>
            </a:r>
            <a:r>
              <a:rPr lang="en-US" sz="1400" dirty="0" err="1"/>
              <a:t>эпителия</a:t>
            </a:r>
            <a:r>
              <a:rPr lang="en-US" sz="1400" dirty="0"/>
              <a:t>.  </a:t>
            </a:r>
            <a:r>
              <a:rPr lang="en-US" sz="1400" dirty="0" err="1"/>
              <a:t>Язык</a:t>
            </a:r>
            <a:r>
              <a:rPr lang="en-US" sz="1400" dirty="0"/>
              <a:t>    </a:t>
            </a:r>
            <a:r>
              <a:rPr lang="en-US" sz="1400" dirty="0" err="1"/>
              <a:t>становится</a:t>
            </a:r>
            <a:r>
              <a:rPr lang="en-US" sz="1400" dirty="0"/>
              <a:t>  </a:t>
            </a:r>
            <a:r>
              <a:rPr lang="en-US" sz="1400" dirty="0" err="1"/>
              <a:t>ярко-красным</a:t>
            </a:r>
            <a:r>
              <a:rPr lang="en-US" sz="1400" dirty="0"/>
              <a:t>,  </a:t>
            </a:r>
            <a:r>
              <a:rPr lang="en-US" sz="1400" dirty="0" err="1"/>
              <a:t>сухим</a:t>
            </a:r>
            <a:r>
              <a:rPr lang="en-US" sz="1400" dirty="0"/>
              <a:t>  и  </a:t>
            </a:r>
            <a:r>
              <a:rPr lang="en-US" sz="1400" dirty="0" err="1"/>
              <a:t>блестящим</a:t>
            </a:r>
            <a:r>
              <a:rPr lang="en-US" sz="1400" dirty="0"/>
              <a:t>.  </a:t>
            </a:r>
            <a:r>
              <a:rPr lang="en-US" sz="1400" dirty="0" err="1"/>
              <a:t>Наряду</a:t>
            </a:r>
            <a:r>
              <a:rPr lang="en-US" sz="1400" dirty="0"/>
              <a:t>  с </a:t>
            </a:r>
            <a:r>
              <a:rPr lang="en-US" sz="1400" dirty="0" err="1"/>
              <a:t>исчезновением</a:t>
            </a:r>
            <a:r>
              <a:rPr lang="en-US" sz="1400" dirty="0"/>
              <a:t>  </a:t>
            </a:r>
            <a:r>
              <a:rPr lang="en-US" sz="1400" dirty="0" err="1"/>
              <a:t>нитевидных</a:t>
            </a:r>
            <a:r>
              <a:rPr lang="en-US" sz="1400" dirty="0"/>
              <a:t>  </a:t>
            </a:r>
            <a:r>
              <a:rPr lang="en-US" sz="1400" dirty="0" err="1"/>
              <a:t>сосочков</a:t>
            </a:r>
            <a:r>
              <a:rPr lang="en-US" sz="1400" dirty="0"/>
              <a:t>  </a:t>
            </a:r>
            <a:r>
              <a:rPr lang="en-US" sz="1400" dirty="0" err="1"/>
              <a:t>отмечается</a:t>
            </a:r>
            <a:r>
              <a:rPr lang="en-US" sz="1400" dirty="0"/>
              <a:t>  </a:t>
            </a:r>
            <a:r>
              <a:rPr lang="en-US" sz="1400" dirty="0" err="1"/>
              <a:t>гиперплазия</a:t>
            </a:r>
            <a:r>
              <a:rPr lang="en-US" sz="1400" dirty="0"/>
              <a:t>  </a:t>
            </a:r>
            <a:r>
              <a:rPr lang="en-US" sz="1400" dirty="0" err="1"/>
              <a:t>грибовидных</a:t>
            </a:r>
            <a:r>
              <a:rPr lang="en-US" sz="1400" dirty="0"/>
              <a:t>  </a:t>
            </a:r>
            <a:r>
              <a:rPr lang="en-US" sz="1400" dirty="0" err="1"/>
              <a:t>сосочков</a:t>
            </a:r>
            <a:r>
              <a:rPr lang="en-US" sz="1400" dirty="0"/>
              <a:t>, </a:t>
            </a:r>
            <a:r>
              <a:rPr lang="en-US" sz="1400" dirty="0" err="1"/>
              <a:t>которые</a:t>
            </a:r>
            <a:r>
              <a:rPr lang="en-US" sz="1400" dirty="0"/>
              <a:t> </a:t>
            </a:r>
            <a:r>
              <a:rPr lang="en-US" sz="1400" dirty="0" err="1"/>
              <a:t>напоминают</a:t>
            </a:r>
            <a:r>
              <a:rPr lang="en-US" sz="1400" dirty="0"/>
              <a:t> </a:t>
            </a:r>
            <a:r>
              <a:rPr lang="en-US" sz="1400" dirty="0" err="1"/>
              <a:t>зерна</a:t>
            </a:r>
            <a:r>
              <a:rPr lang="en-US" sz="1400" dirty="0"/>
              <a:t> </a:t>
            </a:r>
            <a:r>
              <a:rPr lang="en-US" sz="1400" dirty="0" err="1"/>
              <a:t>малины</a:t>
            </a:r>
            <a:r>
              <a:rPr lang="en-US" sz="1400" dirty="0"/>
              <a:t>.  «</a:t>
            </a:r>
            <a:r>
              <a:rPr lang="en-US" sz="1400" dirty="0" err="1"/>
              <a:t>Малиновый</a:t>
            </a:r>
            <a:r>
              <a:rPr lang="en-US" sz="1400" dirty="0"/>
              <a:t> </a:t>
            </a:r>
            <a:r>
              <a:rPr lang="en-US" sz="1400" dirty="0" err="1"/>
              <a:t>язык</a:t>
            </a:r>
            <a:r>
              <a:rPr lang="en-US" sz="1400" dirty="0"/>
              <a:t>» </a:t>
            </a:r>
            <a:r>
              <a:rPr lang="en-US" sz="1400" dirty="0" err="1"/>
              <a:t>ценный</a:t>
            </a:r>
            <a:r>
              <a:rPr lang="en-US" sz="1400" dirty="0"/>
              <a:t> </a:t>
            </a:r>
            <a:r>
              <a:rPr lang="en-US" sz="1400" dirty="0" err="1"/>
              <a:t>диагностический</a:t>
            </a:r>
            <a:r>
              <a:rPr lang="en-US" sz="1400" dirty="0"/>
              <a:t> </a:t>
            </a:r>
            <a:r>
              <a:rPr lang="en-US" sz="1400" dirty="0" err="1"/>
              <a:t>признак</a:t>
            </a:r>
            <a:r>
              <a:rPr lang="en-US" sz="1400" dirty="0"/>
              <a:t> </a:t>
            </a:r>
            <a:r>
              <a:rPr lang="en-US" sz="1400" dirty="0" err="1"/>
              <a:t>скарлатины</a:t>
            </a:r>
            <a:r>
              <a:rPr lang="en-US" sz="1400" dirty="0"/>
              <a:t>. </a:t>
            </a:r>
          </a:p>
          <a:p>
            <a:pPr marL="0"/>
            <a:r>
              <a:rPr lang="en-US" sz="1400" dirty="0" err="1"/>
              <a:t>Десквамативный</a:t>
            </a:r>
            <a:r>
              <a:rPr lang="en-US" sz="1400" dirty="0"/>
              <a:t> </a:t>
            </a:r>
            <a:r>
              <a:rPr lang="en-US" sz="1400" dirty="0" err="1"/>
              <a:t>глоссит</a:t>
            </a:r>
            <a:r>
              <a:rPr lang="en-US" sz="1400" dirty="0"/>
              <a:t> </a:t>
            </a:r>
            <a:r>
              <a:rPr lang="en-US" sz="1400" dirty="0" err="1"/>
              <a:t>держится</a:t>
            </a:r>
            <a:r>
              <a:rPr lang="en-US" sz="1400" dirty="0"/>
              <a:t> </a:t>
            </a:r>
            <a:r>
              <a:rPr lang="en-US" sz="1400" dirty="0" err="1"/>
              <a:t>на</a:t>
            </a:r>
            <a:r>
              <a:rPr lang="en-US" sz="1400" dirty="0"/>
              <a:t> </a:t>
            </a:r>
            <a:r>
              <a:rPr lang="en-US" sz="1400" dirty="0" err="1"/>
              <a:t>протяжении</a:t>
            </a:r>
            <a:r>
              <a:rPr lang="en-US" sz="1400" dirty="0"/>
              <a:t> 2 </a:t>
            </a:r>
            <a:r>
              <a:rPr lang="en-US" sz="1400" dirty="0" err="1"/>
              <a:t>недель</a:t>
            </a:r>
            <a:r>
              <a:rPr lang="en-US" sz="1400" dirty="0"/>
              <a:t>. </a:t>
            </a:r>
          </a:p>
          <a:p>
            <a:pPr marL="0"/>
            <a:r>
              <a:rPr lang="en-US" sz="1400" dirty="0" err="1"/>
              <a:t>Неспецифическим</a:t>
            </a:r>
            <a:r>
              <a:rPr lang="en-US" sz="1400" dirty="0"/>
              <a:t> </a:t>
            </a:r>
            <a:r>
              <a:rPr lang="en-US" sz="1400" dirty="0" err="1"/>
              <a:t>симптомом</a:t>
            </a:r>
            <a:r>
              <a:rPr lang="en-US" sz="1400" dirty="0"/>
              <a:t> </a:t>
            </a:r>
            <a:r>
              <a:rPr lang="en-US" sz="1400" dirty="0" err="1"/>
              <a:t>является</a:t>
            </a:r>
            <a:r>
              <a:rPr lang="en-US" sz="1400" dirty="0"/>
              <a:t> </a:t>
            </a:r>
            <a:r>
              <a:rPr lang="en-US" sz="1400" dirty="0" err="1"/>
              <a:t>катаральный</a:t>
            </a:r>
            <a:r>
              <a:rPr lang="en-US" sz="1400" dirty="0"/>
              <a:t>  </a:t>
            </a:r>
            <a:r>
              <a:rPr lang="en-US" sz="1400" dirty="0" err="1"/>
              <a:t>гингивит</a:t>
            </a:r>
            <a:r>
              <a:rPr lang="en-US" sz="1400" dirty="0"/>
              <a:t>.  </a:t>
            </a:r>
            <a:r>
              <a:rPr lang="en-US" sz="1400" dirty="0" err="1"/>
              <a:t>Он</a:t>
            </a:r>
            <a:r>
              <a:rPr lang="en-US" sz="1400" dirty="0"/>
              <a:t> </a:t>
            </a:r>
            <a:r>
              <a:rPr lang="en-US" sz="1400" dirty="0" err="1"/>
              <a:t>усиливается</a:t>
            </a:r>
            <a:r>
              <a:rPr lang="en-US" sz="1400" dirty="0"/>
              <a:t> в  </a:t>
            </a:r>
            <a:r>
              <a:rPr lang="en-US" sz="1400" dirty="0" err="1"/>
              <a:t>период</a:t>
            </a:r>
            <a:r>
              <a:rPr lang="en-US" sz="1400" dirty="0"/>
              <a:t> </a:t>
            </a:r>
            <a:r>
              <a:rPr lang="en-US" sz="1400" dirty="0" err="1"/>
              <a:t>выраженной</a:t>
            </a:r>
            <a:r>
              <a:rPr lang="en-US" sz="1400" dirty="0"/>
              <a:t> </a:t>
            </a:r>
            <a:r>
              <a:rPr lang="en-US" sz="1400" dirty="0" err="1"/>
              <a:t>десквамации</a:t>
            </a:r>
            <a:r>
              <a:rPr lang="en-US" sz="1400" dirty="0"/>
              <a:t> </a:t>
            </a:r>
            <a:r>
              <a:rPr lang="en-US" sz="1400" dirty="0" err="1"/>
              <a:t>эпителия</a:t>
            </a:r>
            <a:r>
              <a:rPr lang="en-US" sz="1400" dirty="0"/>
              <a:t> </a:t>
            </a:r>
            <a:r>
              <a:rPr lang="en-US" sz="1400" dirty="0" err="1"/>
              <a:t>языка</a:t>
            </a:r>
            <a:r>
              <a:rPr lang="en-US" sz="1400" dirty="0"/>
              <a:t> и «</a:t>
            </a:r>
            <a:r>
              <a:rPr lang="en-US" sz="1400" dirty="0" err="1"/>
              <a:t>шелушения</a:t>
            </a:r>
            <a:r>
              <a:rPr lang="en-US" sz="1400" dirty="0"/>
              <a:t>» </a:t>
            </a:r>
            <a:r>
              <a:rPr lang="en-US" sz="1400" dirty="0" err="1"/>
              <a:t>эпидермиса</a:t>
            </a:r>
            <a:r>
              <a:rPr lang="en-US" sz="1400" dirty="0"/>
              <a:t> </a:t>
            </a:r>
            <a:r>
              <a:rPr lang="en-US" sz="1400" dirty="0" err="1"/>
              <a:t>кожи</a:t>
            </a:r>
            <a:r>
              <a:rPr lang="en-US" sz="1400" dirty="0"/>
              <a:t>.  </a:t>
            </a:r>
          </a:p>
          <a:p>
            <a:pPr marL="0"/>
            <a:r>
              <a:rPr lang="en-US" sz="1400" dirty="0" err="1"/>
              <a:t>Отмечаются</a:t>
            </a:r>
            <a:r>
              <a:rPr lang="en-US" sz="1400" dirty="0"/>
              <a:t> </a:t>
            </a:r>
            <a:r>
              <a:rPr lang="en-US" sz="1400" dirty="0" err="1"/>
              <a:t>характерные</a:t>
            </a:r>
            <a:r>
              <a:rPr lang="en-US" sz="1400" dirty="0"/>
              <a:t> </a:t>
            </a:r>
            <a:r>
              <a:rPr lang="en-US" sz="1400" dirty="0" err="1"/>
              <a:t>изменения</a:t>
            </a:r>
            <a:r>
              <a:rPr lang="en-US" sz="1400" dirty="0"/>
              <a:t> </a:t>
            </a:r>
            <a:r>
              <a:rPr lang="en-US" sz="1400" dirty="0" err="1"/>
              <a:t>губ</a:t>
            </a:r>
            <a:r>
              <a:rPr lang="en-US" sz="1400" dirty="0"/>
              <a:t>: </a:t>
            </a:r>
            <a:r>
              <a:rPr lang="en-US" sz="1400" dirty="0" err="1"/>
              <a:t>они</a:t>
            </a:r>
            <a:r>
              <a:rPr lang="en-US" sz="1400" dirty="0"/>
              <a:t> </a:t>
            </a:r>
            <a:r>
              <a:rPr lang="en-US" sz="1400" dirty="0" err="1"/>
              <a:t>уплотняются</a:t>
            </a:r>
            <a:r>
              <a:rPr lang="en-US" sz="1400" dirty="0"/>
              <a:t>, </a:t>
            </a:r>
            <a:r>
              <a:rPr lang="en-US" sz="1400" dirty="0" err="1"/>
              <a:t>принимают</a:t>
            </a:r>
            <a:r>
              <a:rPr lang="en-US" sz="1400" dirty="0"/>
              <a:t> </a:t>
            </a:r>
            <a:r>
              <a:rPr lang="en-US" sz="1400" dirty="0" err="1"/>
              <a:t>яркую</a:t>
            </a:r>
            <a:r>
              <a:rPr lang="en-US" sz="1400" dirty="0"/>
              <a:t> </a:t>
            </a:r>
            <a:r>
              <a:rPr lang="en-US" sz="1400" dirty="0" err="1"/>
              <a:t>пунцовую</a:t>
            </a:r>
            <a:r>
              <a:rPr lang="en-US" sz="1400" dirty="0"/>
              <a:t>, </a:t>
            </a:r>
            <a:r>
              <a:rPr lang="en-US" sz="1400" dirty="0" err="1"/>
              <a:t>малиновую</a:t>
            </a:r>
            <a:r>
              <a:rPr lang="en-US" sz="1400" dirty="0"/>
              <a:t> </a:t>
            </a:r>
            <a:r>
              <a:rPr lang="en-US" sz="1400" dirty="0" err="1"/>
              <a:t>или</a:t>
            </a:r>
            <a:r>
              <a:rPr lang="en-US" sz="1400" dirty="0"/>
              <a:t> </a:t>
            </a:r>
            <a:r>
              <a:rPr lang="en-US" sz="1400" dirty="0" err="1"/>
              <a:t>вишневую</a:t>
            </a:r>
            <a:r>
              <a:rPr lang="en-US" sz="1400" dirty="0"/>
              <a:t> </a:t>
            </a:r>
            <a:r>
              <a:rPr lang="en-US" sz="1400" dirty="0" err="1"/>
              <a:t>окраску</a:t>
            </a:r>
            <a:r>
              <a:rPr lang="en-US" sz="1400" dirty="0"/>
              <a:t>.</a:t>
            </a:r>
          </a:p>
        </p:txBody>
      </p:sp>
    </p:spTree>
    <p:extLst>
      <p:ext uri="{BB962C8B-B14F-4D97-AF65-F5344CB8AC3E}">
        <p14:creationId xmlns:p14="http://schemas.microsoft.com/office/powerpoint/2010/main" val="3863814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xmlns=""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xmlns=""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xmlns=""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p:cNvSpPr>
            <a:spLocks noGrp="1"/>
          </p:cNvSpPr>
          <p:nvPr>
            <p:ph type="title"/>
          </p:nvPr>
        </p:nvSpPr>
        <p:spPr>
          <a:xfrm>
            <a:off x="466722" y="586855"/>
            <a:ext cx="3201366" cy="3387497"/>
          </a:xfrm>
        </p:spPr>
        <p:txBody>
          <a:bodyPr anchor="b">
            <a:normAutofit/>
          </a:bodyPr>
          <a:lstStyle/>
          <a:p>
            <a:pPr algn="r"/>
            <a:r>
              <a:rPr lang="ru-RU" sz="4000">
                <a:solidFill>
                  <a:srgbClr val="FFFFFF"/>
                </a:solidFill>
                <a:latin typeface="Times New Roman" panose="02020603050405020304" pitchFamily="18" charset="0"/>
                <a:cs typeface="Times New Roman" panose="02020603050405020304" pitchFamily="18" charset="0"/>
              </a:rPr>
              <a:t>Осложнения</a:t>
            </a:r>
            <a:br>
              <a:rPr lang="ru-RU" sz="4000">
                <a:solidFill>
                  <a:srgbClr val="FFFFFF"/>
                </a:solidFill>
                <a:latin typeface="Times New Roman" panose="02020603050405020304" pitchFamily="18" charset="0"/>
                <a:cs typeface="Times New Roman" panose="02020603050405020304" pitchFamily="18" charset="0"/>
              </a:rPr>
            </a:br>
            <a:endParaRPr lang="ru-RU" sz="4000">
              <a:solidFill>
                <a:srgbClr val="FFFFFF"/>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810259" y="649480"/>
            <a:ext cx="6555347" cy="5546047"/>
          </a:xfrm>
        </p:spPr>
        <p:txBody>
          <a:bodyPr anchor="ctr">
            <a:normAutofit/>
          </a:bodyPr>
          <a:lstStyle/>
          <a:p>
            <a:r>
              <a:rPr lang="ru-RU" sz="2000" dirty="0">
                <a:latin typeface="Times New Roman" panose="02020603050405020304" pitchFamily="18" charset="0"/>
                <a:cs typeface="Times New Roman" panose="02020603050405020304" pitchFamily="18" charset="0"/>
              </a:rPr>
              <a:t>Специфические осложнения скарлатины: токсические, септические и аллергические; по срокам возникновения – ранние (на 1-й недели заболевания) и поздние (на 2-й недели и позже).</a:t>
            </a:r>
          </a:p>
          <a:p>
            <a:r>
              <a:rPr lang="ru-RU" sz="2000" dirty="0">
                <a:latin typeface="Times New Roman" panose="02020603050405020304" pitchFamily="18" charset="0"/>
                <a:cs typeface="Times New Roman" panose="02020603050405020304" pitchFamily="18" charset="0"/>
              </a:rPr>
              <a:t>Токсическим осложнением является инфекционно-токсический шок (при тяжелой форме).</a:t>
            </a:r>
          </a:p>
          <a:p>
            <a:r>
              <a:rPr lang="ru-RU" sz="2000" dirty="0">
                <a:latin typeface="Times New Roman" panose="02020603050405020304" pitchFamily="18" charset="0"/>
                <a:cs typeface="Times New Roman" panose="02020603050405020304" pitchFamily="18" charset="0"/>
              </a:rPr>
              <a:t> Септические осложнения: тонзиллит (в ранние сроки только некротический, в поздние – любого характера), лимфаденит (в ранние сроки гнойный, в поздние – любого характера), отит, </a:t>
            </a:r>
            <a:r>
              <a:rPr lang="ru-RU" sz="2000" dirty="0" err="1">
                <a:latin typeface="Times New Roman" panose="02020603050405020304" pitchFamily="18" charset="0"/>
                <a:cs typeface="Times New Roman" panose="02020603050405020304" pitchFamily="18" charset="0"/>
              </a:rPr>
              <a:t>аденоидит</a:t>
            </a:r>
            <a:r>
              <a:rPr lang="ru-RU" sz="2000" dirty="0">
                <a:latin typeface="Times New Roman" panose="02020603050405020304" pitchFamily="18" charset="0"/>
                <a:cs typeface="Times New Roman" panose="02020603050405020304" pitchFamily="18" charset="0"/>
              </a:rPr>
              <a:t>, синусит, </a:t>
            </a:r>
            <a:r>
              <a:rPr lang="ru-RU" sz="2000" dirty="0" err="1">
                <a:latin typeface="Times New Roman" panose="02020603050405020304" pitchFamily="18" charset="0"/>
                <a:cs typeface="Times New Roman" panose="02020603050405020304" pitchFamily="18" charset="0"/>
              </a:rPr>
              <a:t>паратонзиллярный</a:t>
            </a:r>
            <a:r>
              <a:rPr lang="ru-RU" sz="2000" dirty="0">
                <a:latin typeface="Times New Roman" panose="02020603050405020304" pitchFamily="18" charset="0"/>
                <a:cs typeface="Times New Roman" panose="02020603050405020304" pitchFamily="18" charset="0"/>
              </a:rPr>
              <a:t> абсцесс, ларингит, бронхит, сепсис, менингит.</a:t>
            </a:r>
          </a:p>
          <a:p>
            <a:r>
              <a:rPr lang="ru-RU" sz="2000" dirty="0">
                <a:latin typeface="Times New Roman" panose="02020603050405020304" pitchFamily="18" charset="0"/>
                <a:cs typeface="Times New Roman" panose="02020603050405020304" pitchFamily="18" charset="0"/>
              </a:rPr>
              <a:t> Аллергические осложнения: инфекционно-токсический миокардит, гломерулонефрит, ОРЛ, синовит.</a:t>
            </a:r>
          </a:p>
          <a:p>
            <a:r>
              <a:rPr lang="ru-RU" sz="2000" dirty="0">
                <a:latin typeface="Times New Roman" panose="02020603050405020304" pitchFamily="18" charset="0"/>
                <a:cs typeface="Times New Roman" panose="02020603050405020304" pitchFamily="18" charset="0"/>
              </a:rPr>
              <a:t>Ранние осложнения могут быть токсическими и септическими. Поздние </a:t>
            </a:r>
            <a:r>
              <a:rPr lang="ru-RU" sz="2000" dirty="0" err="1">
                <a:latin typeface="Times New Roman" panose="02020603050405020304" pitchFamily="18" charset="0"/>
                <a:cs typeface="Times New Roman" panose="02020603050405020304" pitchFamily="18" charset="0"/>
              </a:rPr>
              <a:t>осложненияпреимущественно</a:t>
            </a:r>
            <a:r>
              <a:rPr lang="ru-RU" sz="2000" dirty="0">
                <a:latin typeface="Times New Roman" panose="02020603050405020304" pitchFamily="18" charset="0"/>
                <a:cs typeface="Times New Roman" panose="02020603050405020304" pitchFamily="18" charset="0"/>
              </a:rPr>
              <a:t> аллергические, иногда септические.</a:t>
            </a:r>
          </a:p>
        </p:txBody>
      </p:sp>
    </p:spTree>
    <p:extLst>
      <p:ext uri="{BB962C8B-B14F-4D97-AF65-F5344CB8AC3E}">
        <p14:creationId xmlns:p14="http://schemas.microsoft.com/office/powerpoint/2010/main" val="2175212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6A1473A6-3F22-483E-8A30-80B9D2B1459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xmlns="" id="{AA1375E3-3E53-4D75-BAB7-E5929BFCB25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flipH="1">
            <a:off x="534368" y="563918"/>
            <a:ext cx="4119932" cy="5978614"/>
            <a:chOff x="7513372" y="803186"/>
            <a:chExt cx="4163968" cy="5978614"/>
          </a:xfrm>
        </p:grpSpPr>
        <p:sp>
          <p:nvSpPr>
            <p:cNvPr id="11" name="Freeform 6">
              <a:extLst>
                <a:ext uri="{FF2B5EF4-FFF2-40B4-BE49-F238E27FC236}">
                  <a16:creationId xmlns:a16="http://schemas.microsoft.com/office/drawing/2014/main" xmlns="" id="{0BBEEF67-3DDF-46CF-8CD5-EA5F0E4FB07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xmlns="" id="{8FAC1C95-F817-487C-B8B2-CF141FBB1C2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xmlns="" id="{C2C5363A-D941-4AA1-8D38-D7E44A1E2E01}"/>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Заголовок 1"/>
          <p:cNvSpPr>
            <a:spLocks noGrp="1"/>
          </p:cNvSpPr>
          <p:nvPr>
            <p:ph type="title"/>
          </p:nvPr>
        </p:nvSpPr>
        <p:spPr>
          <a:xfrm>
            <a:off x="1098468" y="885651"/>
            <a:ext cx="3229803" cy="4624603"/>
          </a:xfrm>
        </p:spPr>
        <p:txBody>
          <a:bodyPr>
            <a:normAutofit/>
          </a:bodyPr>
          <a:lstStyle/>
          <a:p>
            <a:r>
              <a:rPr lang="ru-RU">
                <a:solidFill>
                  <a:srgbClr val="FFFFFF"/>
                </a:solidFill>
                <a:latin typeface="Times New Roman" panose="02020603050405020304" pitchFamily="18" charset="0"/>
                <a:cs typeface="Times New Roman" panose="02020603050405020304" pitchFamily="18" charset="0"/>
              </a:rPr>
              <a:t>Лечение</a:t>
            </a:r>
            <a:r>
              <a:rPr lang="ru-RU">
                <a:solidFill>
                  <a:srgbClr val="FFFFFF"/>
                </a:solidFill>
              </a:rPr>
              <a:t/>
            </a:r>
            <a:br>
              <a:rPr lang="ru-RU">
                <a:solidFill>
                  <a:srgbClr val="FFFFFF"/>
                </a:solidFill>
              </a:rPr>
            </a:br>
            <a:endParaRPr lang="ru-RU">
              <a:solidFill>
                <a:srgbClr val="FFFFFF"/>
              </a:solidFill>
            </a:endParaRPr>
          </a:p>
        </p:txBody>
      </p:sp>
      <p:sp>
        <p:nvSpPr>
          <p:cNvPr id="3" name="Объект 2"/>
          <p:cNvSpPr>
            <a:spLocks noGrp="1"/>
          </p:cNvSpPr>
          <p:nvPr>
            <p:ph idx="1"/>
          </p:nvPr>
        </p:nvSpPr>
        <p:spPr>
          <a:xfrm>
            <a:off x="4978708" y="885651"/>
            <a:ext cx="6525220" cy="4616849"/>
          </a:xfrm>
        </p:spPr>
        <p:txBody>
          <a:bodyPr anchor="ctr">
            <a:normAutofit/>
          </a:bodyPr>
          <a:lstStyle/>
          <a:p>
            <a:pPr marL="0" indent="0">
              <a:buNone/>
            </a:pPr>
            <a:r>
              <a:rPr lang="ru-RU" sz="1700"/>
              <a:t> </a:t>
            </a:r>
            <a:r>
              <a:rPr lang="ru-RU" sz="1700">
                <a:latin typeface="Times New Roman" panose="02020603050405020304" pitchFamily="18" charset="0"/>
                <a:cs typeface="Times New Roman" panose="02020603050405020304" pitchFamily="18" charset="0"/>
              </a:rPr>
              <a:t>Госпитализация - по клиническим (тяжелые и среднетяжелые формы), возрастным (дети в возрасте до 3-х лет) и эпидемиологическим (больные из закрытых коллективов) показаниям.</a:t>
            </a:r>
          </a:p>
          <a:p>
            <a:pPr marL="0" indent="0">
              <a:buNone/>
            </a:pPr>
            <a:r>
              <a:rPr lang="ru-RU" sz="1700">
                <a:latin typeface="Times New Roman" panose="02020603050405020304" pitchFamily="18" charset="0"/>
                <a:cs typeface="Times New Roman" panose="02020603050405020304" pitchFamily="18" charset="0"/>
              </a:rPr>
              <a:t> Режим постельный в течение всего острого периода болезни. Диета соответствует возрасту ребенка.</a:t>
            </a:r>
          </a:p>
          <a:p>
            <a:pPr marL="0" indent="0">
              <a:buNone/>
            </a:pPr>
            <a:r>
              <a:rPr lang="ru-RU" sz="1700" u="sng">
                <a:latin typeface="Times New Roman" panose="02020603050405020304" pitchFamily="18" charset="0"/>
                <a:cs typeface="Times New Roman" panose="02020603050405020304" pitchFamily="18" charset="0"/>
              </a:rPr>
              <a:t>Этиотропная терапия</a:t>
            </a:r>
          </a:p>
          <a:p>
            <a:pPr marL="0" indent="0">
              <a:buNone/>
            </a:pPr>
            <a:r>
              <a:rPr lang="ru-RU" sz="1700">
                <a:latin typeface="Times New Roman" panose="02020603050405020304" pitchFamily="18" charset="0"/>
                <a:cs typeface="Times New Roman" panose="02020603050405020304" pitchFamily="18" charset="0"/>
              </a:rPr>
              <a:t> Назначается бензилпенициллина натриевая соль в дозе 50 000 – 100 000 ЕД/кг/сут. Режим введения 4-6 раз в сутки, курс 5- 7 дней. </a:t>
            </a:r>
          </a:p>
          <a:p>
            <a:pPr marL="0" indent="0">
              <a:buNone/>
            </a:pPr>
            <a:r>
              <a:rPr lang="ru-RU" sz="1700">
                <a:latin typeface="Times New Roman" panose="02020603050405020304" pitchFamily="18" charset="0"/>
                <a:cs typeface="Times New Roman" panose="02020603050405020304" pitchFamily="18" charset="0"/>
              </a:rPr>
              <a:t>При легких формах возможно назначение препаратов пенициллинового ряда (амоксициллин, феноксиметилпенициллин, орациллин) внутрь. </a:t>
            </a:r>
          </a:p>
          <a:p>
            <a:pPr marL="0" indent="0">
              <a:buNone/>
            </a:pPr>
            <a:r>
              <a:rPr lang="ru-RU" sz="1700">
                <a:latin typeface="Times New Roman" panose="02020603050405020304" pitchFamily="18" charset="0"/>
                <a:cs typeface="Times New Roman" panose="02020603050405020304" pitchFamily="18" charset="0"/>
              </a:rPr>
              <a:t>При непереносимости пенициллинового ряда используют макролиды (азитромицин, рокситромицин, джозамицин).</a:t>
            </a:r>
          </a:p>
        </p:txBody>
      </p:sp>
    </p:spTree>
    <p:extLst>
      <p:ext uri="{BB962C8B-B14F-4D97-AF65-F5344CB8AC3E}">
        <p14:creationId xmlns:p14="http://schemas.microsoft.com/office/powerpoint/2010/main" val="1594923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xmlns=""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xmlns=""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xmlns=""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p:cNvSpPr>
            <a:spLocks noGrp="1"/>
          </p:cNvSpPr>
          <p:nvPr>
            <p:ph type="title"/>
          </p:nvPr>
        </p:nvSpPr>
        <p:spPr>
          <a:xfrm>
            <a:off x="466722" y="586855"/>
            <a:ext cx="3201366" cy="3387497"/>
          </a:xfrm>
        </p:spPr>
        <p:txBody>
          <a:bodyPr anchor="b">
            <a:normAutofit/>
          </a:bodyPr>
          <a:lstStyle/>
          <a:p>
            <a:pPr algn="r"/>
            <a:r>
              <a:rPr lang="ru-RU" sz="4000">
                <a:solidFill>
                  <a:srgbClr val="FFFFFF"/>
                </a:solidFill>
                <a:latin typeface="Times New Roman" panose="02020603050405020304" pitchFamily="18" charset="0"/>
                <a:cs typeface="Times New Roman" panose="02020603050405020304" pitchFamily="18" charset="0"/>
              </a:rPr>
              <a:t>Лечение</a:t>
            </a:r>
            <a:r>
              <a:rPr lang="ru-RU" sz="4000">
                <a:solidFill>
                  <a:srgbClr val="FFFFFF"/>
                </a:solidFill>
              </a:rPr>
              <a:t/>
            </a:r>
            <a:br>
              <a:rPr lang="ru-RU" sz="4000">
                <a:solidFill>
                  <a:srgbClr val="FFFFFF"/>
                </a:solidFill>
              </a:rPr>
            </a:br>
            <a:endParaRPr lang="ru-RU" sz="4000">
              <a:solidFill>
                <a:srgbClr val="FFFFFF"/>
              </a:solidFill>
            </a:endParaRPr>
          </a:p>
        </p:txBody>
      </p:sp>
      <p:sp>
        <p:nvSpPr>
          <p:cNvPr id="3" name="Объект 2"/>
          <p:cNvSpPr>
            <a:spLocks noGrp="1"/>
          </p:cNvSpPr>
          <p:nvPr>
            <p:ph idx="1"/>
          </p:nvPr>
        </p:nvSpPr>
        <p:spPr>
          <a:xfrm>
            <a:off x="4810259" y="649480"/>
            <a:ext cx="6555347" cy="5546047"/>
          </a:xfrm>
        </p:spPr>
        <p:txBody>
          <a:bodyPr anchor="ctr">
            <a:normAutofit/>
          </a:bodyPr>
          <a:lstStyle/>
          <a:p>
            <a:pPr marL="0" indent="0">
              <a:buNone/>
            </a:pPr>
            <a:r>
              <a:rPr lang="ru-RU" sz="2400" dirty="0" err="1">
                <a:latin typeface="Times New Roman" panose="02020603050405020304" pitchFamily="18" charset="0"/>
                <a:cs typeface="Times New Roman" panose="02020603050405020304" pitchFamily="18" charset="0"/>
              </a:rPr>
              <a:t>Дезинтоксикационная</a:t>
            </a:r>
            <a:r>
              <a:rPr lang="ru-RU" sz="2400" dirty="0">
                <a:latin typeface="Times New Roman" panose="02020603050405020304" pitchFamily="18" charset="0"/>
                <a:cs typeface="Times New Roman" panose="02020603050405020304" pitchFamily="18" charset="0"/>
              </a:rPr>
              <a:t> терапия (при тяжелых </a:t>
            </a:r>
          </a:p>
          <a:p>
            <a:pPr marL="0" indent="0">
              <a:buNone/>
            </a:pPr>
            <a:r>
              <a:rPr lang="ru-RU" sz="2400" dirty="0">
                <a:latin typeface="Times New Roman" panose="02020603050405020304" pitchFamily="18" charset="0"/>
                <a:cs typeface="Times New Roman" panose="02020603050405020304" pitchFamily="18" charset="0"/>
              </a:rPr>
              <a:t>токсических формах) – внутривенно </a:t>
            </a:r>
            <a:r>
              <a:rPr lang="ru-RU" sz="2400" dirty="0" err="1">
                <a:latin typeface="Times New Roman" panose="02020603050405020304" pitchFamily="18" charset="0"/>
                <a:cs typeface="Times New Roman" panose="02020603050405020304" pitchFamily="18" charset="0"/>
              </a:rPr>
              <a:t>капельно</a:t>
            </a:r>
            <a:r>
              <a:rPr lang="ru-RU" sz="2400" dirty="0">
                <a:latin typeface="Times New Roman" panose="02020603050405020304" pitchFamily="18" charset="0"/>
                <a:cs typeface="Times New Roman" panose="02020603050405020304" pitchFamily="18" charset="0"/>
              </a:rPr>
              <a:t> </a:t>
            </a:r>
          </a:p>
          <a:p>
            <a:pPr marL="0" indent="0">
              <a:buNone/>
            </a:pPr>
            <a:r>
              <a:rPr lang="ru-RU" sz="2400" dirty="0">
                <a:latin typeface="Times New Roman" panose="02020603050405020304" pitchFamily="18" charset="0"/>
                <a:cs typeface="Times New Roman" panose="02020603050405020304" pitchFamily="18" charset="0"/>
              </a:rPr>
              <a:t>10% раствор глюкозы, 10% раствор </a:t>
            </a:r>
          </a:p>
          <a:p>
            <a:pPr marL="0" indent="0">
              <a:buNone/>
            </a:pPr>
            <a:r>
              <a:rPr lang="ru-RU" sz="2400" dirty="0">
                <a:latin typeface="Times New Roman" panose="02020603050405020304" pitchFamily="18" charset="0"/>
                <a:cs typeface="Times New Roman" panose="02020603050405020304" pitchFamily="18" charset="0"/>
              </a:rPr>
              <a:t>альбумина, реополиглюкин.</a:t>
            </a:r>
          </a:p>
          <a:p>
            <a:pPr marL="0" indent="0">
              <a:buNone/>
            </a:pPr>
            <a:r>
              <a:rPr lang="ru-RU" sz="2400" dirty="0">
                <a:latin typeface="Times New Roman" panose="02020603050405020304" pitchFamily="18" charset="0"/>
                <a:cs typeface="Times New Roman" panose="02020603050405020304" pitchFamily="18" charset="0"/>
              </a:rPr>
              <a:t>Жаропонижающие препараты: парацетамол (разовая доза 15 мг/кг не более 4 раз в сутки), ибупрофен (разовая доза 7,5 -10 мг/кг не </a:t>
            </a:r>
          </a:p>
          <a:p>
            <a:pPr marL="0" indent="0">
              <a:buNone/>
            </a:pPr>
            <a:r>
              <a:rPr lang="ru-RU" sz="2400" dirty="0">
                <a:latin typeface="Times New Roman" panose="02020603050405020304" pitchFamily="18" charset="0"/>
                <a:cs typeface="Times New Roman" panose="02020603050405020304" pitchFamily="18" charset="0"/>
              </a:rPr>
              <a:t>более 4 раз в сутки).</a:t>
            </a:r>
          </a:p>
          <a:p>
            <a:pPr marL="0" indent="0">
              <a:buNone/>
            </a:pPr>
            <a:r>
              <a:rPr lang="ru-RU" sz="2400" dirty="0">
                <a:latin typeface="Times New Roman" panose="02020603050405020304" pitchFamily="18" charset="0"/>
                <a:cs typeface="Times New Roman" panose="02020603050405020304" pitchFamily="18" charset="0"/>
              </a:rPr>
              <a:t> Десенсибилизирующая терапия – проводится </a:t>
            </a:r>
          </a:p>
          <a:p>
            <a:pPr marL="0" indent="0">
              <a:buNone/>
            </a:pPr>
            <a:r>
              <a:rPr lang="ru-RU" sz="2400" dirty="0">
                <a:latin typeface="Times New Roman" panose="02020603050405020304" pitchFamily="18" charset="0"/>
                <a:cs typeface="Times New Roman" panose="02020603050405020304" pitchFamily="18" charset="0"/>
              </a:rPr>
              <a:t>по показаниям (детям с аллергической сыпью, </a:t>
            </a:r>
          </a:p>
          <a:p>
            <a:pPr marL="0" indent="0">
              <a:buNone/>
            </a:pPr>
            <a:r>
              <a:rPr lang="ru-RU" sz="2400" dirty="0">
                <a:latin typeface="Times New Roman" panose="02020603050405020304" pitchFamily="18" charset="0"/>
                <a:cs typeface="Times New Roman" panose="02020603050405020304" pitchFamily="18" charset="0"/>
              </a:rPr>
              <a:t>аллергодерматозом в стадию обострения)</a:t>
            </a:r>
          </a:p>
        </p:txBody>
      </p:sp>
    </p:spTree>
    <p:extLst>
      <p:ext uri="{BB962C8B-B14F-4D97-AF65-F5344CB8AC3E}">
        <p14:creationId xmlns:p14="http://schemas.microsoft.com/office/powerpoint/2010/main" val="338225966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TotalTime>
  <Words>2677</Words>
  <Application>Microsoft Office PowerPoint</Application>
  <PresentationFormat>Широкоэкранный</PresentationFormat>
  <Paragraphs>165</Paragraphs>
  <Slides>42</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42</vt:i4>
      </vt:variant>
    </vt:vector>
  </HeadingPairs>
  <TitlesOfParts>
    <vt:vector size="47" baseType="lpstr">
      <vt:lpstr>Arial</vt:lpstr>
      <vt:lpstr>Calibri</vt:lpstr>
      <vt:lpstr>Calibri Light</vt:lpstr>
      <vt:lpstr>Times New Roman</vt:lpstr>
      <vt:lpstr>Тема Office</vt:lpstr>
      <vt:lpstr>Детские инфекции.  Корь. Скарлатина. Ветряная оспа.</vt:lpstr>
      <vt:lpstr>Скарлатина</vt:lpstr>
      <vt:lpstr>Презентация PowerPoint</vt:lpstr>
      <vt:lpstr>Презентация PowerPoint</vt:lpstr>
      <vt:lpstr>Проявление скарлатины в полости рта</vt:lpstr>
      <vt:lpstr>Проявление скарлатины в полости рта.</vt:lpstr>
      <vt:lpstr>Осложнения </vt:lpstr>
      <vt:lpstr>Лечение </vt:lpstr>
      <vt:lpstr>Лечение </vt:lpstr>
      <vt:lpstr>Лечение</vt:lpstr>
      <vt:lpstr>Диспансерное наблюдение </vt:lpstr>
      <vt:lpstr>Профилактика </vt:lpstr>
      <vt:lpstr>КОРЬ </vt:lpstr>
      <vt:lpstr>Симптомы кори</vt:lpstr>
      <vt:lpstr>Инкубационный период </vt:lpstr>
      <vt:lpstr>Признаки кори в детском возрасте </vt:lpstr>
      <vt:lpstr>Презентация PowerPoint</vt:lpstr>
      <vt:lpstr>Катаральный период  -  72-96 часов: </vt:lpstr>
      <vt:lpstr>2. Период высыпаний </vt:lpstr>
      <vt:lpstr>3. Период пигментации </vt:lpstr>
      <vt:lpstr>Возможные осложнения заболевания </vt:lpstr>
      <vt:lpstr>Презентация PowerPoint</vt:lpstr>
      <vt:lpstr>Лечение</vt:lpstr>
      <vt:lpstr>Лечение</vt:lpstr>
      <vt:lpstr>Презентация PowerPoint</vt:lpstr>
      <vt:lpstr>Презентация PowerPoint</vt:lpstr>
      <vt:lpstr>Профилактика</vt:lpstr>
      <vt:lpstr>Ветряная оспа</vt:lpstr>
      <vt:lpstr>Ветряная оспа  </vt:lpstr>
      <vt:lpstr>Патогенез. </vt:lpstr>
      <vt:lpstr>Презентация PowerPoint</vt:lpstr>
      <vt:lpstr>Презентация PowerPoint</vt:lpstr>
      <vt:lpstr>Презентация PowerPoint</vt:lpstr>
      <vt:lpstr>Презентация PowerPoint</vt:lpstr>
      <vt:lpstr>Лечение</vt:lpstr>
      <vt:lpstr>Для лечения ветряночных язв во рту применяются мази и полоскания следующими препаратами: </vt:lpstr>
      <vt:lpstr>Профилактика </vt:lpstr>
      <vt:lpstr>Профилактика</vt:lpstr>
      <vt:lpstr>Заключение</vt:lpstr>
      <vt:lpstr>Список используемой литературы:</vt:lpstr>
      <vt:lpstr>Презентация PowerPoint</vt:lpstr>
      <vt:lpstr>Благодарю за внимание!</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Кабинет 1</dc:creator>
  <cp:lastModifiedBy>Аля Шиговдинова</cp:lastModifiedBy>
  <cp:revision>16</cp:revision>
  <dcterms:created xsi:type="dcterms:W3CDTF">2021-10-06T04:56:08Z</dcterms:created>
  <dcterms:modified xsi:type="dcterms:W3CDTF">2021-11-21T14:59:02Z</dcterms:modified>
</cp:coreProperties>
</file>