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C853A2A-9FC9-48CE-B120-279D0EA7CA7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6697FA12-3CAD-4183-B72E-3F4FC0132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5BB99038-E0AB-402B-84B0-3B01DAD26F78}"/>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1C8EBDF4-C3DC-4D48-8BF3-1B3CF90E2D1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6863B6DD-1094-486B-916A-D21176B10B94}"/>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94175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16668E9-7444-4E5B-BD27-0C6007820BF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3D5CD81D-F52D-4755-81AC-FC7020AFBFA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FA4CF9E4-ECB3-49A5-9EE3-43C37A012C2E}"/>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82F11FAE-D977-4E54-B1BE-10FF620FB7BE}"/>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D3FADE7E-CBA2-441F-A9EF-13236F6B0FDD}"/>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72395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95D6267B-BA8A-4117-86B3-3D839533349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3316EA8C-0100-40B2-87F6-13AB57EB763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0E21129-B214-4335-B93A-8C0CD869AA2F}"/>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55D043B1-85B8-4AD2-BC95-0D5AA9B1490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DCF156BE-53BD-481A-B510-3694BA237D27}"/>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94896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1C9DB10-FD07-461B-96E8-06D34CB66C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FD76A5D7-9A4F-4A21-9B9F-658A7AD3095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88E5EB5-F5AD-4988-83DD-45C15723D0DA}"/>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1313F78C-795A-46ED-A8D4-DD6A1D99E5AB}"/>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C807F3BB-3F2F-449D-A9D6-7589BAC7F5D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7295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1F2010E-0A64-476B-958D-F0C222ED4F6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BCA33008-EABB-4C1E-B885-40938261A2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5DA0BDAD-F1E5-4D10-9FD3-8893EABF7822}"/>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E7367D93-2CBF-4467-925F-52F2AFE04D31}"/>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5E35549E-DE30-44DE-846B-993DB8E4FDAD}"/>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65880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669B02-41DC-464F-9B1F-646241C8267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8A419445-E51C-48C9-9720-471FC7EE80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38FE403F-3D80-4647-9ECC-2B8397D6F87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AB36774D-950C-4543-9D09-8E3DF378BC72}"/>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6" name="Нижний колонтитул 5">
            <a:extLst>
              <a:ext uri="{FF2B5EF4-FFF2-40B4-BE49-F238E27FC236}">
                <a16:creationId xmlns:a16="http://schemas.microsoft.com/office/drawing/2014/main" xmlns="" id="{DE6AE5BF-A4E4-4F74-832C-F850CD440B7E}"/>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A93523D7-E5B9-4280-B5A8-F542EA0A47C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39218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1DC467-DB69-4F9C-AD02-66B397AAD3E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0EF10207-3FBA-4BB7-A41B-AD915A4E0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8A9F0E99-1961-4F39-B0CF-D306EF99737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EA2643BE-A48B-4AF7-B5A8-C29281AAE2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2816AE5F-CC15-4197-98A7-5A35A4AC5AA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1FF48343-0459-467F-BEE9-FE0CEFFBA887}"/>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8" name="Нижний колонтитул 7">
            <a:extLst>
              <a:ext uri="{FF2B5EF4-FFF2-40B4-BE49-F238E27FC236}">
                <a16:creationId xmlns:a16="http://schemas.microsoft.com/office/drawing/2014/main" xmlns="" id="{FBD43622-F4A3-4094-AF8D-795EC1455C20}"/>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xmlns="" id="{206E8D7B-7DC8-46FC-9319-3DBFBF713457}"/>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29453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37FA16-D9E1-40FA-BAD0-64E999C0B02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CBB74250-FC4F-4C8E-A2D9-27F25265B18E}"/>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4" name="Нижний колонтитул 3">
            <a:extLst>
              <a:ext uri="{FF2B5EF4-FFF2-40B4-BE49-F238E27FC236}">
                <a16:creationId xmlns:a16="http://schemas.microsoft.com/office/drawing/2014/main" xmlns="" id="{8F47B58A-B5E9-4D59-BA95-53E1CD2AB057}"/>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xmlns="" id="{EA40F5F3-2A07-498B-B830-E1466A36718A}"/>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16301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3FAF994E-4B6B-4D6A-8811-B72FED714303}"/>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3" name="Нижний колонтитул 2">
            <a:extLst>
              <a:ext uri="{FF2B5EF4-FFF2-40B4-BE49-F238E27FC236}">
                <a16:creationId xmlns:a16="http://schemas.microsoft.com/office/drawing/2014/main" xmlns="" id="{0003270F-6A00-4349-BBD3-473E03A69835}"/>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xmlns="" id="{073E284E-4BA9-442E-BDAC-6DAE31D10461}"/>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47738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CE12626-35A7-407A-B44B-2FE9D38E55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F98899B0-39FB-409C-AE7D-BCCFF00B3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77CCFEA9-8DCB-4BAE-93A3-A0BB0BE7F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6E8F91CA-0C4F-4EB0-A5B5-AA740026F2D1}"/>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6" name="Нижний колонтитул 5">
            <a:extLst>
              <a:ext uri="{FF2B5EF4-FFF2-40B4-BE49-F238E27FC236}">
                <a16:creationId xmlns:a16="http://schemas.microsoft.com/office/drawing/2014/main" xmlns="" id="{F34EE2C5-3247-4534-95C0-8A165D43F808}"/>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B77E30A5-E174-42FC-AA9D-E9AE8952D5F8}"/>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302889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60CB12-B31C-4CD4-9F84-9B12059018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532793BA-BC5D-4173-9EEA-49E6C395E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xmlns="" id="{DC04A9C5-BEA6-4B22-BB81-C35AF173D3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A44D75D-DCFC-4889-A8BA-581220E7F2A6}"/>
              </a:ext>
            </a:extLst>
          </p:cNvPr>
          <p:cNvSpPr>
            <a:spLocks noGrp="1"/>
          </p:cNvSpPr>
          <p:nvPr>
            <p:ph type="dt" sz="half" idx="10"/>
          </p:nvPr>
        </p:nvSpPr>
        <p:spPr/>
        <p:txBody>
          <a:bodyPr/>
          <a:lstStyle/>
          <a:p>
            <a:fld id="{7BDFFB01-2DA9-4D79-B8FD-195B14C2B1E6}" type="datetimeFigureOut">
              <a:rPr lang="ru-RU" smtClean="0"/>
              <a:t>22.02.2022</a:t>
            </a:fld>
            <a:endParaRPr lang="ru-RU" dirty="0"/>
          </a:p>
        </p:txBody>
      </p:sp>
      <p:sp>
        <p:nvSpPr>
          <p:cNvPr id="6" name="Нижний колонтитул 5">
            <a:extLst>
              <a:ext uri="{FF2B5EF4-FFF2-40B4-BE49-F238E27FC236}">
                <a16:creationId xmlns:a16="http://schemas.microsoft.com/office/drawing/2014/main" xmlns="" id="{D1B73FCF-0127-4176-84C8-2E7C4AD80507}"/>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0D0BE9AF-26B1-4890-847F-9E163D245112}"/>
              </a:ext>
            </a:extLst>
          </p:cNvPr>
          <p:cNvSpPr>
            <a:spLocks noGrp="1"/>
          </p:cNvSpPr>
          <p:nvPr>
            <p:ph type="sldNum" sz="quarter" idx="12"/>
          </p:nvPr>
        </p:nvSpPr>
        <p:spPr/>
        <p:txBody>
          <a:bodyPr/>
          <a:lstStyle/>
          <a:p>
            <a:fld id="{CA40CA51-472E-4D1D-B6D6-630006D43D06}" type="slidenum">
              <a:rPr lang="ru-RU" smtClean="0"/>
              <a:t>‹#›</a:t>
            </a:fld>
            <a:endParaRPr lang="ru-RU" dirty="0"/>
          </a:p>
        </p:txBody>
      </p:sp>
    </p:spTree>
    <p:extLst>
      <p:ext uri="{BB962C8B-B14F-4D97-AF65-F5344CB8AC3E}">
        <p14:creationId xmlns:p14="http://schemas.microsoft.com/office/powerpoint/2010/main" val="135900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8882C41-071F-4F9F-B1B9-C771D87F9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0E1A4F9D-F3CC-4BAB-BD71-ED4EF1250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F62416A-D22E-41A6-A248-D5823C014D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FFB01-2DA9-4D79-B8FD-195B14C2B1E6}" type="datetimeFigureOut">
              <a:rPr lang="ru-RU" smtClean="0"/>
              <a:t>22.02.2022</a:t>
            </a:fld>
            <a:endParaRPr lang="ru-RU" dirty="0"/>
          </a:p>
        </p:txBody>
      </p:sp>
      <p:sp>
        <p:nvSpPr>
          <p:cNvPr id="5" name="Нижний колонтитул 4">
            <a:extLst>
              <a:ext uri="{FF2B5EF4-FFF2-40B4-BE49-F238E27FC236}">
                <a16:creationId xmlns:a16="http://schemas.microsoft.com/office/drawing/2014/main" xmlns="" id="{EC6B895A-0844-4077-99E4-9B06B63E3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xmlns="" id="{470D2679-B120-4BA9-90FC-6682A13ED6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0CA51-472E-4D1D-B6D6-630006D43D06}" type="slidenum">
              <a:rPr lang="ru-RU" smtClean="0"/>
              <a:t>‹#›</a:t>
            </a:fld>
            <a:endParaRPr lang="ru-RU" dirty="0"/>
          </a:p>
        </p:txBody>
      </p:sp>
    </p:spTree>
    <p:extLst>
      <p:ext uri="{BB962C8B-B14F-4D97-AF65-F5344CB8AC3E}">
        <p14:creationId xmlns:p14="http://schemas.microsoft.com/office/powerpoint/2010/main" val="305274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20F0F3-4BC2-4FC4-B7F0-28ED581406F6}"/>
              </a:ext>
            </a:extLst>
          </p:cNvPr>
          <p:cNvSpPr>
            <a:spLocks noGrp="1"/>
          </p:cNvSpPr>
          <p:nvPr>
            <p:ph type="ctrTitle"/>
          </p:nvPr>
        </p:nvSpPr>
        <p:spPr/>
        <p:txBody>
          <a:bodyPr>
            <a:normAutofit/>
          </a:bodyPr>
          <a:lstStyle/>
          <a:p>
            <a:r>
              <a:rPr lang="ru-RU" b="0" i="0" dirty="0">
                <a:effectLst/>
                <a:latin typeface="Roboto"/>
              </a:rPr>
              <a:t>Права судебно-медицинского эксперта</a:t>
            </a:r>
            <a:endParaRPr lang="ru-RU" dirty="0"/>
          </a:p>
        </p:txBody>
      </p:sp>
      <p:sp>
        <p:nvSpPr>
          <p:cNvPr id="3" name="Подзаголовок 2">
            <a:extLst>
              <a:ext uri="{FF2B5EF4-FFF2-40B4-BE49-F238E27FC236}">
                <a16:creationId xmlns:a16="http://schemas.microsoft.com/office/drawing/2014/main" xmlns="" id="{E5FE6E89-4067-4341-AA2F-573C34ABFC53}"/>
              </a:ext>
            </a:extLst>
          </p:cNvPr>
          <p:cNvSpPr>
            <a:spLocks noGrp="1"/>
          </p:cNvSpPr>
          <p:nvPr>
            <p:ph type="subTitle" idx="1"/>
          </p:nvPr>
        </p:nvSpPr>
        <p:spPr>
          <a:xfrm>
            <a:off x="3048000" y="5202238"/>
            <a:ext cx="9144000" cy="1655762"/>
          </a:xfrm>
        </p:spPr>
        <p:txBody>
          <a:bodyPr/>
          <a:lstStyle/>
          <a:p>
            <a:pPr algn="r"/>
            <a:endParaRPr lang="ru-RU" dirty="0"/>
          </a:p>
        </p:txBody>
      </p:sp>
    </p:spTree>
    <p:extLst>
      <p:ext uri="{BB962C8B-B14F-4D97-AF65-F5344CB8AC3E}">
        <p14:creationId xmlns:p14="http://schemas.microsoft.com/office/powerpoint/2010/main" val="287217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C121718-88DF-4231-B0C4-0634D8590C51}"/>
              </a:ext>
            </a:extLst>
          </p:cNvPr>
          <p:cNvSpPr>
            <a:spLocks noGrp="1"/>
          </p:cNvSpPr>
          <p:nvPr>
            <p:ph idx="1"/>
          </p:nvPr>
        </p:nvSpPr>
        <p:spPr>
          <a:xfrm>
            <a:off x="838200" y="717452"/>
            <a:ext cx="10515600" cy="5459511"/>
          </a:xfrm>
        </p:spPr>
        <p:txBody>
          <a:bodyPr>
            <a:normAutofit lnSpcReduction="10000"/>
          </a:bodyPr>
          <a:lstStyle/>
          <a:p>
            <a:r>
              <a:rPr lang="ru-RU" b="0" i="0" dirty="0">
                <a:effectLst/>
                <a:latin typeface="Roboto"/>
              </a:rPr>
              <a:t>Лицо, в отношении которого производится судебная экспертиза, должно быть информировано в доступной для него форме о методах исследований, применяемых в отношении него (включая альтернативные методы), возможных болевых ощущениях и побочных явлениях. Указанная информация предоставляется также заявившему соответствующее ходатайство законному представителю лица, в отношении которого производится судебная экспертиза (ст. 35 Закона о судебно- экспертной деятельности).</a:t>
            </a:r>
          </a:p>
          <a:p>
            <a:r>
              <a:rPr lang="ru-RU" b="0" i="0" dirty="0">
                <a:effectLst/>
                <a:latin typeface="Roboto"/>
              </a:rPr>
              <a:t>Лицо, в отношении которого производится судебная экспертиза, вправе давать эксперту объяснения, относящиеся к предмету данной судебной экспертизы (ст. 31 Закона о судебно-экспертной деятельности).</a:t>
            </a:r>
            <a:endParaRPr lang="ru-RU" dirty="0"/>
          </a:p>
        </p:txBody>
      </p:sp>
    </p:spTree>
    <p:extLst>
      <p:ext uri="{BB962C8B-B14F-4D97-AF65-F5344CB8AC3E}">
        <p14:creationId xmlns:p14="http://schemas.microsoft.com/office/powerpoint/2010/main" val="279924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2ED5613-CC18-46E7-8045-D282F16340C6}"/>
              </a:ext>
            </a:extLst>
          </p:cNvPr>
          <p:cNvSpPr>
            <a:spLocks noGrp="1"/>
          </p:cNvSpPr>
          <p:nvPr>
            <p:ph idx="1"/>
          </p:nvPr>
        </p:nvSpPr>
        <p:spPr>
          <a:xfrm>
            <a:off x="838200" y="731520"/>
            <a:ext cx="10515600" cy="5445443"/>
          </a:xfrm>
        </p:spPr>
        <p:txBody>
          <a:bodyPr/>
          <a:lstStyle/>
          <a:p>
            <a:r>
              <a:rPr lang="ru-RU" b="0" i="0" dirty="0">
                <a:effectLst/>
                <a:latin typeface="Roboto"/>
              </a:rPr>
              <a:t>Эксперт также исполняет обязанности, предусмотренные процессуальным законодательством: он должен явиться но вызову суда, судьи, дознавателя, следователя, прокурора и дать объективные письменные показания на следствии и в суде по вопросам, связанным с проведением исследования и данным заключением (ст. 57 УПК РФ, 85 ГПК РФ, 25.9 КоАП РФ), а при наличии предусмотренных законом оснований для своего отвода обязан незамедлительно заявить об этом органу (лицу), назначившему экспертизу (ст. 61, 62, 70 УПК РФ, 16, 18–20 ГПК РФ, 25.12, 25.13 КоАП РФ).</a:t>
            </a:r>
            <a:endParaRPr lang="ru-RU" dirty="0"/>
          </a:p>
        </p:txBody>
      </p:sp>
    </p:spTree>
    <p:extLst>
      <p:ext uri="{BB962C8B-B14F-4D97-AF65-F5344CB8AC3E}">
        <p14:creationId xmlns:p14="http://schemas.microsoft.com/office/powerpoint/2010/main" val="177542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92B0D0-6D1A-44DC-BFB3-AF2CB95A2B4A}"/>
              </a:ext>
            </a:extLst>
          </p:cNvPr>
          <p:cNvSpPr>
            <a:spLocks noGrp="1"/>
          </p:cNvSpPr>
          <p:nvPr>
            <p:ph type="title"/>
          </p:nvPr>
        </p:nvSpPr>
        <p:spPr/>
        <p:txBody>
          <a:bodyPr>
            <a:normAutofit fontScale="90000"/>
          </a:bodyPr>
          <a:lstStyle/>
          <a:p>
            <a:r>
              <a:rPr lang="ru-RU" b="1" i="0" dirty="0">
                <a:effectLst/>
                <a:latin typeface="Roboto"/>
              </a:rPr>
              <a:t>Судебно-медицинский эксперт может отказаться от проведения экспертизы.</a:t>
            </a:r>
            <a:endParaRPr lang="ru-RU" dirty="0"/>
          </a:p>
        </p:txBody>
      </p:sp>
      <p:sp>
        <p:nvSpPr>
          <p:cNvPr id="3" name="Объект 2">
            <a:extLst>
              <a:ext uri="{FF2B5EF4-FFF2-40B4-BE49-F238E27FC236}">
                <a16:creationId xmlns:a16="http://schemas.microsoft.com/office/drawing/2014/main" xmlns="" id="{AAEC3518-8006-4CC7-9D63-C99047ACBE88}"/>
              </a:ext>
            </a:extLst>
          </p:cNvPr>
          <p:cNvSpPr>
            <a:spLocks noGrp="1"/>
          </p:cNvSpPr>
          <p:nvPr>
            <p:ph idx="1"/>
          </p:nvPr>
        </p:nvSpPr>
        <p:spPr/>
        <p:txBody>
          <a:bodyPr>
            <a:normAutofit fontScale="92500" lnSpcReduction="10000"/>
          </a:bodyPr>
          <a:lstStyle/>
          <a:p>
            <a:r>
              <a:rPr lang="ru-RU" b="0" i="0" dirty="0">
                <a:effectLst/>
                <a:latin typeface="Roboto"/>
              </a:rPr>
              <a:t>Отказ должен быть письменным, мотивированным и соответствовать положениям процессуального законодательства. Он направляется лицам и органам, назначившим судебно-медицинскую экспертизу. Обоснование отказа может отражать личную неосведомленность судебно- медицинского эксперта. Помимо этого имеются и другие основания для вывода о невозможности экспертного исследования. Они таковы: объекты исследования непригодны для изучения; материалы дела недостаточны и их содержание не соответствует предъявляемым процессуальным законом требованиям; судебно-медицинскому эксперту отказано в дополнении материалов дела; современный уровень науки не позволяет ответить на заданные вопросы.</a:t>
            </a:r>
            <a:endParaRPr lang="ru-RU" dirty="0"/>
          </a:p>
        </p:txBody>
      </p:sp>
    </p:spTree>
    <p:extLst>
      <p:ext uri="{BB962C8B-B14F-4D97-AF65-F5344CB8AC3E}">
        <p14:creationId xmlns:p14="http://schemas.microsoft.com/office/powerpoint/2010/main" val="163656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A73AB83-E9A4-4F7F-8C6F-BEE6D434ACA6}"/>
              </a:ext>
            </a:extLst>
          </p:cNvPr>
          <p:cNvSpPr>
            <a:spLocks noGrp="1"/>
          </p:cNvSpPr>
          <p:nvPr>
            <p:ph idx="1"/>
          </p:nvPr>
        </p:nvSpPr>
        <p:spPr>
          <a:xfrm>
            <a:off x="838200" y="787791"/>
            <a:ext cx="10515600" cy="5389172"/>
          </a:xfrm>
        </p:spPr>
        <p:txBody>
          <a:bodyPr/>
          <a:lstStyle/>
          <a:p>
            <a:r>
              <a:rPr lang="ru-RU" b="0" i="0" dirty="0">
                <a:effectLst/>
                <a:latin typeface="Roboto"/>
              </a:rPr>
              <a:t>В случае если следователь или иной участник процесса, присутствующий при производстве судебной экспертизы, мешает эксперту, последний вправе приостановить исследование и ходатайствовать перед органом или лицом, назначившими судебную экспертизу, об отмене разрешения указанному участнику процесса присутствовать при производстве судебной экспертизы (ст. 24 Закона о судебно-экспертной деятельности).</a:t>
            </a:r>
            <a:endParaRPr lang="ru-RU" dirty="0"/>
          </a:p>
        </p:txBody>
      </p:sp>
    </p:spTree>
    <p:extLst>
      <p:ext uri="{BB962C8B-B14F-4D97-AF65-F5344CB8AC3E}">
        <p14:creationId xmlns:p14="http://schemas.microsoft.com/office/powerpoint/2010/main" val="2597722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7BBE520-A8E9-4194-9EE0-AB3C0F1BA8D0}"/>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xmlns="" id="{BB02F2B3-CB00-4824-84D0-352FC82EB3B5}"/>
              </a:ext>
            </a:extLst>
          </p:cNvPr>
          <p:cNvSpPr>
            <a:spLocks noGrp="1"/>
          </p:cNvSpPr>
          <p:nvPr>
            <p:ph idx="1"/>
          </p:nvPr>
        </p:nvSpPr>
        <p:spPr/>
        <p:txBody>
          <a:bodyPr>
            <a:normAutofit fontScale="70000" lnSpcReduction="20000"/>
          </a:bodyPr>
          <a:lstStyle/>
          <a:p>
            <a:r>
              <a:rPr lang="ru-RU" dirty="0"/>
              <a:t> </a:t>
            </a:r>
            <a:r>
              <a:rPr lang="ru-RU" dirty="0" err="1"/>
              <a:t>Диагностикум</a:t>
            </a:r>
            <a:r>
              <a:rPr lang="ru-RU" dirty="0"/>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r>
              <a:rPr lang="ru-RU" dirty="0"/>
              <a:t>Судебно-медицинская диагностика </a:t>
            </a:r>
            <a:r>
              <a:rPr lang="ru-RU" dirty="0" err="1"/>
              <a:t>прижизненности</a:t>
            </a:r>
            <a:r>
              <a:rPr lang="ru-RU" dirty="0"/>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r>
              <a:rPr lang="ru-RU" dirty="0"/>
              <a:t>Судебно-медицинская экспертиза повреждений тупыми предметами / </a:t>
            </a:r>
            <a:r>
              <a:rPr lang="ru-RU" dirty="0" err="1"/>
              <a:t>В.И.Акопов</a:t>
            </a:r>
            <a:r>
              <a:rPr lang="ru-RU" dirty="0"/>
              <a:t>. - М. : 1978. - С31-32.</a:t>
            </a:r>
          </a:p>
          <a:p>
            <a:r>
              <a:rPr lang="ru-RU" dirty="0"/>
              <a:t>Кулик А.Ф. Гистохимические и морфометрические показатели давности нанесения ссадин и ран кожи различных областей тела : </a:t>
            </a:r>
            <a:r>
              <a:rPr lang="ru-RU" dirty="0" err="1"/>
              <a:t>автореф</a:t>
            </a:r>
            <a:r>
              <a:rPr lang="ru-RU" dirty="0"/>
              <a:t>. </a:t>
            </a:r>
            <a:r>
              <a:rPr lang="ru-RU" dirty="0" err="1"/>
              <a:t>дисс</a:t>
            </a:r>
            <a:r>
              <a:rPr lang="ru-RU" dirty="0"/>
              <a:t>. канд. / А.Ф. Кулик. - 1985. - 28 с.</a:t>
            </a:r>
          </a:p>
          <a:p>
            <a:r>
              <a:rPr lang="ru-RU" dirty="0"/>
              <a:t>Судебно-медицинская диагностика повреждений тупыми предметами / А.И. Муханов. - Тернополь, 1974. - С.14-15.</a:t>
            </a:r>
          </a:p>
          <a:p>
            <a:r>
              <a:rPr lang="ru-RU" dirty="0"/>
              <a:t>К установлению срока заживления ссадин / В.И. Кононенко // Судебно-медицинская экспертиза. — М., 1959. — №1. — С. 19-22.</a:t>
            </a:r>
          </a:p>
          <a:p>
            <a:r>
              <a:rPr lang="ru-RU" dirty="0" err="1"/>
              <a:t>Тайков</a:t>
            </a:r>
            <a:r>
              <a:rPr lang="ru-RU" dirty="0"/>
              <a:t> А.Ф. О ссадинах в судебно-медицинском отношении : </a:t>
            </a:r>
            <a:r>
              <a:rPr lang="ru-RU" dirty="0" err="1"/>
              <a:t>дис</a:t>
            </a:r>
            <a:r>
              <a:rPr lang="ru-RU" dirty="0"/>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5"/>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1CF9245-B021-4388-A292-80AB20A61138}"/>
              </a:ext>
            </a:extLst>
          </p:cNvPr>
          <p:cNvSpPr>
            <a:spLocks noGrp="1"/>
          </p:cNvSpPr>
          <p:nvPr>
            <p:ph idx="1"/>
          </p:nvPr>
        </p:nvSpPr>
        <p:spPr>
          <a:xfrm>
            <a:off x="838200" y="1125415"/>
            <a:ext cx="10515600" cy="5051548"/>
          </a:xfrm>
        </p:spPr>
        <p:txBody>
          <a:bodyPr>
            <a:normAutofit/>
          </a:bodyPr>
          <a:lstStyle/>
          <a:p>
            <a:r>
              <a:rPr lang="ru-RU" sz="3600" b="0" i="0" dirty="0">
                <a:effectLst/>
                <a:latin typeface="Roboto"/>
              </a:rPr>
              <a:t>Права судебно-медицинского эксперта вытекают из ст. 17 Закона о судебно-экспертной деятельности.</a:t>
            </a:r>
            <a:endParaRPr lang="ru-RU" sz="3600" dirty="0"/>
          </a:p>
        </p:txBody>
      </p:sp>
    </p:spTree>
    <p:extLst>
      <p:ext uri="{BB962C8B-B14F-4D97-AF65-F5344CB8AC3E}">
        <p14:creationId xmlns:p14="http://schemas.microsoft.com/office/powerpoint/2010/main" val="74637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5567D49-F2FA-45D4-91E5-B0B0412436DD}"/>
              </a:ext>
            </a:extLst>
          </p:cNvPr>
          <p:cNvSpPr>
            <a:spLocks noGrp="1"/>
          </p:cNvSpPr>
          <p:nvPr>
            <p:ph type="title"/>
          </p:nvPr>
        </p:nvSpPr>
        <p:spPr/>
        <p:txBody>
          <a:bodyPr/>
          <a:lstStyle/>
          <a:p>
            <a:r>
              <a:rPr lang="ru-RU" b="1" i="0" dirty="0">
                <a:effectLst/>
                <a:latin typeface="Roboto"/>
              </a:rPr>
              <a:t>Эксперт вправе:</a:t>
            </a:r>
            <a:endParaRPr lang="ru-RU" dirty="0"/>
          </a:p>
        </p:txBody>
      </p:sp>
      <p:sp>
        <p:nvSpPr>
          <p:cNvPr id="3" name="Объект 2">
            <a:extLst>
              <a:ext uri="{FF2B5EF4-FFF2-40B4-BE49-F238E27FC236}">
                <a16:creationId xmlns:a16="http://schemas.microsoft.com/office/drawing/2014/main" xmlns="" id="{DF45B516-03A9-46FF-90FC-BED9FCC4FD0B}"/>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ru-RU" b="0" i="0" dirty="0">
                <a:effectLst/>
                <a:latin typeface="Roboto"/>
              </a:rPr>
              <a:t>ходатайствовать перед руководителем соответствующего ГСЭУ о привлечении к производству судебной экспертизы других экспертов, если это необходимо для проведения исследований и дачи заключения;</a:t>
            </a:r>
          </a:p>
          <a:p>
            <a:pPr algn="l">
              <a:buFont typeface="Arial" panose="020B0604020202020204" pitchFamily="34" charset="0"/>
              <a:buChar char="•"/>
            </a:pPr>
            <a:r>
              <a:rPr lang="ru-RU" b="0" i="0" dirty="0">
                <a:effectLst/>
                <a:latin typeface="Roboto"/>
              </a:rPr>
              <a:t>– делать подлежащие занесению в протокол следственного действия или судебного заседания заявления по поводу неправильного истолкования участниками процесса его заключения или показаний;</a:t>
            </a:r>
          </a:p>
          <a:p>
            <a:pPr algn="l">
              <a:buFont typeface="Arial" panose="020B0604020202020204" pitchFamily="34" charset="0"/>
              <a:buChar char="•"/>
            </a:pPr>
            <a:r>
              <a:rPr lang="ru-RU" b="0" i="0" dirty="0">
                <a:effectLst/>
                <a:latin typeface="Roboto"/>
              </a:rPr>
              <a:t>– обжаловать в установленном законом порядке действия органа или лица, назначивших судебную экспертизу, если они нарушают права эксперта.</a:t>
            </a:r>
          </a:p>
          <a:p>
            <a:pPr algn="l"/>
            <a:r>
              <a:rPr lang="ru-RU" b="0" i="0" dirty="0">
                <a:effectLst/>
                <a:latin typeface="Roboto"/>
              </a:rPr>
              <a:t>Эксперт также имеет права, предусмотренные соответствующим процессуальным законодательством.</a:t>
            </a:r>
          </a:p>
        </p:txBody>
      </p:sp>
    </p:spTree>
    <p:extLst>
      <p:ext uri="{BB962C8B-B14F-4D97-AF65-F5344CB8AC3E}">
        <p14:creationId xmlns:p14="http://schemas.microsoft.com/office/powerpoint/2010/main" val="356955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C41CFED-7100-4A26-84A1-780EE7152DF8}"/>
              </a:ext>
            </a:extLst>
          </p:cNvPr>
          <p:cNvSpPr>
            <a:spLocks noGrp="1"/>
          </p:cNvSpPr>
          <p:nvPr>
            <p:ph idx="1"/>
          </p:nvPr>
        </p:nvSpPr>
        <p:spPr>
          <a:xfrm>
            <a:off x="838200" y="436098"/>
            <a:ext cx="10515600" cy="5740865"/>
          </a:xfrm>
        </p:spPr>
        <p:txBody>
          <a:bodyPr>
            <a:normAutofit lnSpcReduction="10000"/>
          </a:bodyPr>
          <a:lstStyle/>
          <a:p>
            <a:r>
              <a:rPr lang="ru-RU" b="1" i="0" dirty="0">
                <a:effectLst/>
                <a:latin typeface="Roboto"/>
              </a:rPr>
              <a:t>Судебно-медицинский эксперт</a:t>
            </a:r>
            <a:r>
              <a:rPr lang="ru-RU" b="0" i="0" dirty="0">
                <a:effectLst/>
                <a:latin typeface="Roboto"/>
              </a:rPr>
              <a:t> может прийти к выводу о том, что поставленная перед ним задача может быть решена только путем комиссионного или комплексного исследования. Свое мнение и его обоснование он излагает в соответствующем документе (ходатайстве) и направляет его руководителю учреждения. Судебно-медицинский эксперт должен назвать специалистов, без участия которых невозможно проведение исследования, и место их работы. Среди этих специалистов могут быть лица, не работающие в данном учреждении. Не будет нарушением закона, если все предлагаемые лица окажутся сотрудниками других учреждений, в том числе и не экспертных. Эта информация нужна руководителю для решения возникшей проблемы по существу. Своим распоряжением он может создать комиссию только из сотрудников подчиненного ему учреждения.</a:t>
            </a:r>
            <a:endParaRPr lang="ru-RU" dirty="0"/>
          </a:p>
        </p:txBody>
      </p:sp>
    </p:spTree>
    <p:extLst>
      <p:ext uri="{BB962C8B-B14F-4D97-AF65-F5344CB8AC3E}">
        <p14:creationId xmlns:p14="http://schemas.microsoft.com/office/powerpoint/2010/main" val="35255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27D8ACC-3966-4CDE-9060-1796B9AA1F2E}"/>
              </a:ext>
            </a:extLst>
          </p:cNvPr>
          <p:cNvSpPr>
            <a:spLocks noGrp="1"/>
          </p:cNvSpPr>
          <p:nvPr>
            <p:ph idx="1"/>
          </p:nvPr>
        </p:nvSpPr>
        <p:spPr>
          <a:xfrm>
            <a:off x="838200" y="618978"/>
            <a:ext cx="10515600" cy="5557985"/>
          </a:xfrm>
        </p:spPr>
        <p:txBody>
          <a:bodyPr>
            <a:normAutofit/>
          </a:bodyPr>
          <a:lstStyle/>
          <a:p>
            <a:r>
              <a:rPr lang="ru-RU" b="0" i="0" dirty="0">
                <a:effectLst/>
                <a:latin typeface="Roboto"/>
              </a:rPr>
              <a:t>Заключение эксперта – одно из доказательств по делу, и в качестве такового оно оценивается и толкуется. При его изучении могут возникнуть неправильные суждения и ссылки на заключение эксперта. Судебно-медицинский эксперт вправе обратиться с заявлением и возразить против возникших искажений. В судебном заседании эти заявления заносятся в протокол, а судебно-медицинский эксперт может быть допрошен. В уголовном процессе такие допросы возможны и в период расследования. Возражения судебно-медицинского эксперта должны быть известны сторонам – информирование обеспечивается субъектами судопроизводства.</a:t>
            </a:r>
            <a:endParaRPr lang="ru-RU" dirty="0"/>
          </a:p>
        </p:txBody>
      </p:sp>
    </p:spTree>
    <p:extLst>
      <p:ext uri="{BB962C8B-B14F-4D97-AF65-F5344CB8AC3E}">
        <p14:creationId xmlns:p14="http://schemas.microsoft.com/office/powerpoint/2010/main" val="267328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36B947B-9671-4CEE-A440-30BE5FFD1372}"/>
              </a:ext>
            </a:extLst>
          </p:cNvPr>
          <p:cNvSpPr>
            <a:spLocks noGrp="1"/>
          </p:cNvSpPr>
          <p:nvPr>
            <p:ph idx="1"/>
          </p:nvPr>
        </p:nvSpPr>
        <p:spPr>
          <a:xfrm>
            <a:off x="838200" y="562708"/>
            <a:ext cx="10515600" cy="5614255"/>
          </a:xfrm>
        </p:spPr>
        <p:txBody>
          <a:bodyPr>
            <a:normAutofit/>
          </a:bodyPr>
          <a:lstStyle/>
          <a:p>
            <a:r>
              <a:rPr lang="ru-RU" b="0" i="0" dirty="0">
                <a:effectLst/>
                <a:latin typeface="Roboto"/>
              </a:rPr>
              <a:t>Процессуальные законы, регулируя деятельность судебно- медицинского эксперта, предусматривают для него права (их можно назвать специальными), определяющие правовое положение эксперта в судопроизводственных отношениях. Вместе с тем на судебно-медицинского эксперта распространяются и общие положения о правах гражданина и человека, в том числе и права об их защите. Судебно-медицинскому эксперту дано право обжаловать действия и решения должностных лиц, выполняющих процессуальную деятельность. Жалобы подаются и рассматриваются в порядке, установленном процессуальным законодательством.</a:t>
            </a:r>
            <a:endParaRPr lang="ru-RU" dirty="0"/>
          </a:p>
        </p:txBody>
      </p:sp>
    </p:spTree>
    <p:extLst>
      <p:ext uri="{BB962C8B-B14F-4D97-AF65-F5344CB8AC3E}">
        <p14:creationId xmlns:p14="http://schemas.microsoft.com/office/powerpoint/2010/main" val="218011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022435A-2E9D-4BF5-9119-A50E544E26E1}"/>
              </a:ext>
            </a:extLst>
          </p:cNvPr>
          <p:cNvSpPr>
            <a:spLocks noGrp="1"/>
          </p:cNvSpPr>
          <p:nvPr>
            <p:ph type="title"/>
          </p:nvPr>
        </p:nvSpPr>
        <p:spPr/>
        <p:txBody>
          <a:bodyPr>
            <a:normAutofit/>
          </a:bodyPr>
          <a:lstStyle/>
          <a:p>
            <a:r>
              <a:rPr lang="ru-RU" sz="2800" b="0" i="0" dirty="0">
                <a:effectLst/>
                <a:latin typeface="Roboto"/>
              </a:rPr>
              <a:t>Перечень обязанностей, прав и запретов судебно-медицинского эксперта при работе с потерпевшими, обвиняемыми и другими лицами</a:t>
            </a:r>
            <a:endParaRPr lang="ru-RU" sz="6000" dirty="0"/>
          </a:p>
        </p:txBody>
      </p:sp>
      <p:sp>
        <p:nvSpPr>
          <p:cNvPr id="3" name="Объект 2">
            <a:extLst>
              <a:ext uri="{FF2B5EF4-FFF2-40B4-BE49-F238E27FC236}">
                <a16:creationId xmlns:a16="http://schemas.microsoft.com/office/drawing/2014/main" xmlns="" id="{19E803DC-B722-4283-8394-D5C5D05F23CD}"/>
              </a:ext>
            </a:extLst>
          </p:cNvPr>
          <p:cNvSpPr>
            <a:spLocks noGrp="1"/>
          </p:cNvSpPr>
          <p:nvPr>
            <p:ph idx="1"/>
          </p:nvPr>
        </p:nvSpPr>
        <p:spPr/>
        <p:txBody>
          <a:bodyPr>
            <a:normAutofit lnSpcReduction="10000"/>
          </a:bodyPr>
          <a:lstStyle/>
          <a:p>
            <a:pPr algn="l"/>
            <a:r>
              <a:rPr lang="ru-RU" b="0" i="0" dirty="0">
                <a:effectLst/>
                <a:latin typeface="Roboto"/>
              </a:rPr>
              <a:t>При производстве судебной экспертизы в отношении живых лиц </a:t>
            </a:r>
            <a:r>
              <a:rPr lang="ru-RU" b="1" i="0" dirty="0">
                <a:effectLst/>
                <a:latin typeface="Roboto"/>
              </a:rPr>
              <a:t>запрещаются</a:t>
            </a:r>
            <a:r>
              <a:rPr lang="ru-RU" b="0" i="0" dirty="0">
                <a:effectLst/>
                <a:latin typeface="Roboto"/>
              </a:rPr>
              <a:t>:</a:t>
            </a:r>
          </a:p>
          <a:p>
            <a:pPr algn="l">
              <a:buFont typeface="Arial" panose="020B0604020202020204" pitchFamily="34" charset="0"/>
              <a:buChar char="•"/>
            </a:pPr>
            <a:r>
              <a:rPr lang="ru-RU" b="0" i="0" dirty="0">
                <a:effectLst/>
                <a:latin typeface="Roboto"/>
              </a:rPr>
              <a:t>1) ограничение прав, обман, применение насилия, угроз и иных незаконных мер в целях получения сведений от лица, в отношении которого производится судебная экспертиза;</a:t>
            </a:r>
          </a:p>
          <a:p>
            <a:pPr algn="l">
              <a:buFont typeface="Arial" panose="020B0604020202020204" pitchFamily="34" charset="0"/>
              <a:buChar char="•"/>
            </a:pPr>
            <a:r>
              <a:rPr lang="ru-RU" b="0" i="0" dirty="0">
                <a:effectLst/>
                <a:latin typeface="Roboto"/>
              </a:rPr>
              <a:t>2) испытание новых лекарственных средств, методов диагностики, профилактики и лечения болезней, а также проведение биомедицинских экспериментальных исследований с использованием в качестве объекта лица, в отношении которого производится судебная экспертиза (ст. 31 Закона о судебно-экспертной деятельности);</a:t>
            </a:r>
          </a:p>
          <a:p>
            <a:pPr marL="0" indent="0">
              <a:buNone/>
            </a:pPr>
            <a:endParaRPr lang="ru-RU" dirty="0"/>
          </a:p>
        </p:txBody>
      </p:sp>
    </p:spTree>
    <p:extLst>
      <p:ext uri="{BB962C8B-B14F-4D97-AF65-F5344CB8AC3E}">
        <p14:creationId xmlns:p14="http://schemas.microsoft.com/office/powerpoint/2010/main" val="408236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BB13157-B8FF-40E4-9F2A-D75961A100BF}"/>
              </a:ext>
            </a:extLst>
          </p:cNvPr>
          <p:cNvSpPr>
            <a:spLocks noGrp="1"/>
          </p:cNvSpPr>
          <p:nvPr>
            <p:ph idx="1"/>
          </p:nvPr>
        </p:nvSpPr>
        <p:spPr>
          <a:xfrm>
            <a:off x="838200" y="590843"/>
            <a:ext cx="10515600" cy="5586120"/>
          </a:xfrm>
        </p:spPr>
        <p:txBody>
          <a:bodyPr>
            <a:normAutofit lnSpcReduction="10000"/>
          </a:bodyPr>
          <a:lstStyle/>
          <a:p>
            <a:pPr algn="l">
              <a:buFont typeface="Arial" panose="020B0604020202020204" pitchFamily="34" charset="0"/>
              <a:buChar char="•"/>
            </a:pPr>
            <a:r>
              <a:rPr lang="ru-RU" b="0" i="0" dirty="0">
                <a:effectLst/>
                <a:latin typeface="Roboto"/>
              </a:rPr>
              <a:t>3) применение методов исследования, сопряженных с сильными болевыми ощущениями или способных отрицательно повлиять па здоровье лица, методов оперативного вмешательства, а также методов, запрещенных к применению в практике здравоохранения законодательством РФ (ст. 35 Закона о судебно-экспертной деятельности);</a:t>
            </a:r>
          </a:p>
          <a:p>
            <a:pPr algn="l">
              <a:buFont typeface="Arial" panose="020B0604020202020204" pitchFamily="34" charset="0"/>
              <a:buChar char="•"/>
            </a:pPr>
            <a:r>
              <a:rPr lang="ru-RU" b="0" i="0" dirty="0">
                <a:effectLst/>
                <a:latin typeface="Roboto"/>
              </a:rPr>
              <a:t>4) присутствие лиц другого пола при проведении исследований, сопровождающихся обнажением лица, в отношении которого производится судебная экспертиза. Указанное ограничение не распространяется на врачей и других медицинских работников, участвующих в проведении указанных исследовании (ст. 36 Закона о судебно-экспертной деятельности).</a:t>
            </a:r>
          </a:p>
        </p:txBody>
      </p:sp>
    </p:spTree>
    <p:extLst>
      <p:ext uri="{BB962C8B-B14F-4D97-AF65-F5344CB8AC3E}">
        <p14:creationId xmlns:p14="http://schemas.microsoft.com/office/powerpoint/2010/main" val="243612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5A07B38-AF59-4275-9A41-849478072305}"/>
              </a:ext>
            </a:extLst>
          </p:cNvPr>
          <p:cNvSpPr>
            <a:spLocks noGrp="1"/>
          </p:cNvSpPr>
          <p:nvPr>
            <p:ph idx="1"/>
          </p:nvPr>
        </p:nvSpPr>
        <p:spPr>
          <a:xfrm>
            <a:off x="838200" y="548640"/>
            <a:ext cx="10515600" cy="5628323"/>
          </a:xfrm>
        </p:spPr>
        <p:txBody>
          <a:bodyPr>
            <a:normAutofit fontScale="92500" lnSpcReduction="10000"/>
          </a:bodyPr>
          <a:lstStyle/>
          <a:p>
            <a:r>
              <a:rPr lang="ru-RU" b="0" i="0" dirty="0">
                <a:effectLst/>
                <a:latin typeface="Roboto"/>
              </a:rPr>
              <a:t>Следователь имеет право присутствовать при производстве судебной экспертизы, если исследование не сопровождается обнажением живого лица противоположного пола, а в случае подозрения на убийство в соответствии с указанием Генерального прокурора РФ его присутствие при экспертизе трупа обязательно. Он не вправе вмешиваться в ход исследования, но может задавать вопросы по поводу проводимых экспертом действий и их результатов, а также давать пояснения (ст. 197 УПК РФ). Такое взаимодействие приводит к более быстрому, полному и точному обмену информацией. Следователь, получая новые данные, может тут же формулировать новые вопросы и получать ответы, что полезно для разработки версий и производства неотложных действий. По запросу эксперта следователь оперативно предоставляет ему необходимые для решения поставленных вопросов вещественные доказательства и документы.</a:t>
            </a:r>
            <a:endParaRPr lang="ru-RU" dirty="0"/>
          </a:p>
        </p:txBody>
      </p:sp>
    </p:spTree>
    <p:extLst>
      <p:ext uri="{BB962C8B-B14F-4D97-AF65-F5344CB8AC3E}">
        <p14:creationId xmlns:p14="http://schemas.microsoft.com/office/powerpoint/2010/main" val="36941388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848</Words>
  <Application>Microsoft Office PowerPoint</Application>
  <PresentationFormat>Широкоэкранный</PresentationFormat>
  <Paragraphs>32</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Roboto</vt:lpstr>
      <vt:lpstr>Times New Roman</vt:lpstr>
      <vt:lpstr>Тема Office</vt:lpstr>
      <vt:lpstr>Права судебно-медицинского эксперта</vt:lpstr>
      <vt:lpstr>Презентация PowerPoint</vt:lpstr>
      <vt:lpstr>Эксперт вправе:</vt:lpstr>
      <vt:lpstr>Презентация PowerPoint</vt:lpstr>
      <vt:lpstr>Презентация PowerPoint</vt:lpstr>
      <vt:lpstr>Презентация PowerPoint</vt:lpstr>
      <vt:lpstr>Перечень обязанностей, прав и запретов судебно-медицинского эксперта при работе с потерпевшими, обвиняемыми и другими лицами</vt:lpstr>
      <vt:lpstr>Презентация PowerPoint</vt:lpstr>
      <vt:lpstr>Презентация PowerPoint</vt:lpstr>
      <vt:lpstr>Презентация PowerPoint</vt:lpstr>
      <vt:lpstr>Презентация PowerPoint</vt:lpstr>
      <vt:lpstr>Судебно-медицинский эксперт может отказаться от проведения экспертизы.</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судебно-медицинского эксперта</dc:title>
  <dc:creator>Алена Наумова</dc:creator>
  <cp:lastModifiedBy>Admin</cp:lastModifiedBy>
  <cp:revision>4</cp:revision>
  <dcterms:created xsi:type="dcterms:W3CDTF">2021-02-02T12:18:50Z</dcterms:created>
  <dcterms:modified xsi:type="dcterms:W3CDTF">2022-02-22T03:58:19Z</dcterms:modified>
</cp:coreProperties>
</file>